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notesSlides/notesSlide28.xml" ContentType="application/vnd.openxmlformats-officedocument.presentationml.notesSlide+xml"/>
  <Override PartName="/ppt/charts/chart10.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7" r:id="rId2"/>
    <p:sldMasterId id="2147483903" r:id="rId3"/>
    <p:sldMasterId id="2147483918" r:id="rId4"/>
    <p:sldMasterId id="2147484014" r:id="rId5"/>
  </p:sldMasterIdLst>
  <p:notesMasterIdLst>
    <p:notesMasterId r:id="rId38"/>
  </p:notesMasterIdLst>
  <p:handoutMasterIdLst>
    <p:handoutMasterId r:id="rId39"/>
  </p:handoutMasterIdLst>
  <p:sldIdLst>
    <p:sldId id="257" r:id="rId6"/>
    <p:sldId id="946" r:id="rId7"/>
    <p:sldId id="833" r:id="rId8"/>
    <p:sldId id="994" r:id="rId9"/>
    <p:sldId id="995" r:id="rId10"/>
    <p:sldId id="996" r:id="rId11"/>
    <p:sldId id="997" r:id="rId12"/>
    <p:sldId id="998" r:id="rId13"/>
    <p:sldId id="999" r:id="rId14"/>
    <p:sldId id="1000" r:id="rId15"/>
    <p:sldId id="1001" r:id="rId16"/>
    <p:sldId id="1002" r:id="rId17"/>
    <p:sldId id="1003" r:id="rId18"/>
    <p:sldId id="1005" r:id="rId19"/>
    <p:sldId id="1006" r:id="rId20"/>
    <p:sldId id="1007" r:id="rId21"/>
    <p:sldId id="1008" r:id="rId22"/>
    <p:sldId id="1009" r:id="rId23"/>
    <p:sldId id="1010" r:id="rId24"/>
    <p:sldId id="1011" r:id="rId25"/>
    <p:sldId id="1012" r:id="rId26"/>
    <p:sldId id="1013" r:id="rId27"/>
    <p:sldId id="1014" r:id="rId28"/>
    <p:sldId id="1015" r:id="rId29"/>
    <p:sldId id="1016" r:id="rId30"/>
    <p:sldId id="1017" r:id="rId31"/>
    <p:sldId id="1018" r:id="rId32"/>
    <p:sldId id="1019" r:id="rId33"/>
    <p:sldId id="1020" r:id="rId34"/>
    <p:sldId id="1021" r:id="rId35"/>
    <p:sldId id="1022" r:id="rId36"/>
    <p:sldId id="1023" r:id="rId37"/>
  </p:sldIdLst>
  <p:sldSz cx="9144000" cy="6858000" type="screen4x3"/>
  <p:notesSz cx="7010400" cy="9372600"/>
  <p:embeddedFontLst>
    <p:embeddedFont>
      <p:font typeface="SimSun" panose="02010600030101010101" pitchFamily="2" charset="-122"/>
      <p:regular r:id="rId40"/>
    </p:embeddedFont>
    <p:embeddedFont>
      <p:font typeface="MS PGothic" panose="020B0600070205080204" pitchFamily="34" charset="-128"/>
      <p:regular r:id="rId41"/>
    </p:embeddedFont>
    <p:embeddedFont>
      <p:font typeface="Calibri" panose="020F0502020204030204" pitchFamily="34" charset="0"/>
      <p:regular r:id="rId42"/>
      <p:bold r:id="rId43"/>
      <p:italic r:id="rId44"/>
      <p:boldItalic r:id="rId45"/>
    </p:embeddedFont>
    <p:embeddedFont>
      <p:font typeface="Wingdings 2" panose="05020102010507070707" pitchFamily="18" charset="2"/>
      <p:regular r:id="rId46"/>
    </p:embeddedFont>
    <p:embeddedFont>
      <p:font typeface="Arial Unicode MS" panose="020B0604020202020204" pitchFamily="34" charset="-128"/>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 id="1" name="Windows User" initials="WU" lastIdx="8" clrIdx="1"/>
  <p:cmAuthor id="2" name="Josee Ledoux" initials="JL"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C8E2FC"/>
    <a:srgbClr val="0C6FCF"/>
    <a:srgbClr val="8CC2F8"/>
    <a:srgbClr val="7F7F7F"/>
    <a:srgbClr val="C03932"/>
    <a:srgbClr val="DDBB30"/>
    <a:srgbClr val="A3A3A3"/>
    <a:srgbClr val="8064A2"/>
    <a:srgbClr val="F78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4559" autoAdjust="0"/>
    <p:restoredTop sz="86380" autoAdjust="0"/>
  </p:normalViewPr>
  <p:slideViewPr>
    <p:cSldViewPr snapToGrid="0">
      <p:cViewPr varScale="1">
        <p:scale>
          <a:sx n="109" d="100"/>
          <a:sy n="109" d="100"/>
        </p:scale>
        <p:origin x="-1740" y="-84"/>
      </p:cViewPr>
      <p:guideLst>
        <p:guide orient="horz" pos="2221"/>
        <p:guide orient="horz" pos="1281"/>
        <p:guide orient="horz" pos="631"/>
        <p:guide orient="horz" pos="478"/>
        <p:guide orient="horz" pos="4081"/>
        <p:guide orient="horz" pos="4275"/>
        <p:guide orient="horz" pos="809"/>
        <p:guide orient="horz" pos="1127"/>
        <p:guide orient="horz" pos="3193"/>
        <p:guide orient="horz" pos="4179"/>
        <p:guide pos="2880"/>
        <p:guide pos="592"/>
        <p:guide pos="372"/>
        <p:guide pos="137"/>
        <p:guide pos="885"/>
        <p:guide pos="3053"/>
        <p:guide pos="3285"/>
      </p:guideLst>
    </p:cSldViewPr>
  </p:slideViewPr>
  <p:outlineViewPr>
    <p:cViewPr>
      <p:scale>
        <a:sx n="33" d="100"/>
        <a:sy n="33" d="100"/>
      </p:scale>
      <p:origin x="270" y="1848"/>
    </p:cViewPr>
  </p:outlineViewPr>
  <p:notesTextViewPr>
    <p:cViewPr>
      <p:scale>
        <a:sx n="1" d="1"/>
        <a:sy n="1" d="1"/>
      </p:scale>
      <p:origin x="0" y="0"/>
    </p:cViewPr>
  </p:notesTextViewPr>
  <p:sorterViewPr>
    <p:cViewPr>
      <p:scale>
        <a:sx n="70" d="100"/>
        <a:sy n="70" d="100"/>
      </p:scale>
      <p:origin x="0" y="0"/>
    </p:cViewPr>
  </p:sorterViewPr>
  <p:notesViewPr>
    <p:cSldViewPr snapToGrid="0">
      <p:cViewPr>
        <p:scale>
          <a:sx n="100" d="100"/>
          <a:sy n="100" d="100"/>
        </p:scale>
        <p:origin x="-1758" y="2766"/>
      </p:cViewPr>
      <p:guideLst>
        <p:guide orient="horz" pos="2924"/>
        <p:guide pos="2208"/>
        <p:guide pos="438"/>
        <p:guide pos="3982"/>
        <p:guide pos="510"/>
        <p:guide pos="78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Macro-Enabled_Worksheet1.xlsm"/><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Macro-Enabled_Worksheet10.xlsm"/><Relationship Id="rId2" Type="http://schemas.openxmlformats.org/officeDocument/2006/relationships/image" Target="../media/image12.png"/><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image" Target="../media/image11.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image" Target="../media/image11.pn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30997876857750001"/>
          <c:y val="1.2658227848101299E-2"/>
          <c:w val="0.63057324840764251"/>
          <c:h val="0.83966244725738404"/>
        </c:manualLayout>
      </c:layout>
      <c:barChart>
        <c:barDir val="bar"/>
        <c:grouping val="clustered"/>
        <c:varyColors val="0"/>
        <c:ser>
          <c:idx val="0"/>
          <c:order val="0"/>
          <c:tx>
            <c:strRef>
              <c:f>Sheet1!$B$1</c:f>
              <c:strCache>
                <c:ptCount val="1"/>
                <c:pt idx="0">
                  <c:v>Dolor crónico no neuropático  (n = 1179)</c:v>
                </c:pt>
              </c:strCache>
            </c:strRef>
          </c:tx>
          <c:spPr>
            <a:solidFill>
              <a:schemeClr val="accent6"/>
            </a:solidFill>
            <a:ln w="12705">
              <a:noFill/>
              <a:prstDash val="solid"/>
            </a:ln>
            <a:scene3d>
              <a:camera prst="orthographicFront"/>
              <a:lightRig rig="threePt" dir="t"/>
            </a:scene3d>
            <a:sp3d>
              <a:bevelT/>
            </a:sp3d>
          </c:spPr>
          <c:invertIfNegative val="0"/>
          <c:cat>
            <c:strRef>
              <c:f>Sheet1!$A$2:$A$10</c:f>
              <c:strCache>
                <c:ptCount val="9"/>
                <c:pt idx="0">
                  <c:v>Severidad del dolor</c:v>
                </c:pt>
                <c:pt idx="2">
                  <c:v>Actividad general</c:v>
                </c:pt>
                <c:pt idx="3">
                  <c:v>Estado de ánimo </c:v>
                </c:pt>
                <c:pt idx="4">
                  <c:v>Habilidad para caminar</c:v>
                </c:pt>
                <c:pt idx="5">
                  <c:v>Trabajo normal</c:v>
                </c:pt>
                <c:pt idx="6">
                  <c:v>Relaciones con otras personas </c:v>
                </c:pt>
                <c:pt idx="7">
                  <c:v>Sueño</c:v>
                </c:pt>
                <c:pt idx="8">
                  <c:v>Disfrute de la vida</c:v>
                </c:pt>
              </c:strCache>
            </c:strRef>
          </c:cat>
          <c:val>
            <c:numRef>
              <c:f>Sheet1!$B$2:$B$10</c:f>
              <c:numCache>
                <c:formatCode>General</c:formatCode>
                <c:ptCount val="9"/>
                <c:pt idx="0">
                  <c:v>4.6099999999999985</c:v>
                </c:pt>
                <c:pt idx="2">
                  <c:v>3.4699999999999998</c:v>
                </c:pt>
                <c:pt idx="3">
                  <c:v>2.7600000000000002</c:v>
                </c:pt>
                <c:pt idx="4">
                  <c:v>2.9899999999999998</c:v>
                </c:pt>
                <c:pt idx="5">
                  <c:v>3.5</c:v>
                </c:pt>
                <c:pt idx="6">
                  <c:v>1.85</c:v>
                </c:pt>
                <c:pt idx="7">
                  <c:v>3.4099999999999997</c:v>
                </c:pt>
                <c:pt idx="8">
                  <c:v>3.3299999999999987</c:v>
                </c:pt>
              </c:numCache>
            </c:numRef>
          </c:val>
        </c:ser>
        <c:ser>
          <c:idx val="1"/>
          <c:order val="1"/>
          <c:tx>
            <c:strRef>
              <c:f>Sheet1!$C$1</c:f>
              <c:strCache>
                <c:ptCount val="1"/>
                <c:pt idx="0">
                  <c:v>Dolor crónico neuropático (n = 241)</c:v>
                </c:pt>
              </c:strCache>
            </c:strRef>
          </c:tx>
          <c:spPr>
            <a:solidFill>
              <a:schemeClr val="accent1"/>
            </a:solidFill>
            <a:ln w="12705">
              <a:noFill/>
              <a:prstDash val="solid"/>
            </a:ln>
            <a:scene3d>
              <a:camera prst="orthographicFront"/>
              <a:lightRig rig="threePt" dir="t"/>
            </a:scene3d>
            <a:sp3d>
              <a:bevelT/>
            </a:sp3d>
          </c:spPr>
          <c:invertIfNegative val="0"/>
          <c:cat>
            <c:strRef>
              <c:f>Sheet1!$A$2:$A$10</c:f>
              <c:strCache>
                <c:ptCount val="9"/>
                <c:pt idx="0">
                  <c:v>Severidad del dolor</c:v>
                </c:pt>
                <c:pt idx="2">
                  <c:v>Actividad general</c:v>
                </c:pt>
                <c:pt idx="3">
                  <c:v>Estado de ánimo </c:v>
                </c:pt>
                <c:pt idx="4">
                  <c:v>Habilidad para caminar</c:v>
                </c:pt>
                <c:pt idx="5">
                  <c:v>Trabajo normal</c:v>
                </c:pt>
                <c:pt idx="6">
                  <c:v>Relaciones con otras personas </c:v>
                </c:pt>
                <c:pt idx="7">
                  <c:v>Sueño</c:v>
                </c:pt>
                <c:pt idx="8">
                  <c:v>Disfrute de la vida</c:v>
                </c:pt>
              </c:strCache>
            </c:strRef>
          </c:cat>
          <c:val>
            <c:numRef>
              <c:f>Sheet1!$C$2:$C$10</c:f>
              <c:numCache>
                <c:formatCode>General</c:formatCode>
                <c:ptCount val="9"/>
                <c:pt idx="0">
                  <c:v>6.41</c:v>
                </c:pt>
                <c:pt idx="2">
                  <c:v>5.22</c:v>
                </c:pt>
                <c:pt idx="3">
                  <c:v>4.42</c:v>
                </c:pt>
                <c:pt idx="4">
                  <c:v>4.9800000000000004</c:v>
                </c:pt>
                <c:pt idx="5">
                  <c:v>5.38</c:v>
                </c:pt>
                <c:pt idx="6">
                  <c:v>3.4699999999999998</c:v>
                </c:pt>
                <c:pt idx="7">
                  <c:v>5.4700000000000024</c:v>
                </c:pt>
                <c:pt idx="8">
                  <c:v>5.45</c:v>
                </c:pt>
              </c:numCache>
            </c:numRef>
          </c:val>
        </c:ser>
        <c:dLbls>
          <c:showLegendKey val="0"/>
          <c:showVal val="0"/>
          <c:showCatName val="0"/>
          <c:showSerName val="0"/>
          <c:showPercent val="0"/>
          <c:showBubbleSize val="0"/>
        </c:dLbls>
        <c:gapWidth val="50"/>
        <c:axId val="169235200"/>
        <c:axId val="169236736"/>
      </c:barChart>
      <c:catAx>
        <c:axId val="169235200"/>
        <c:scaling>
          <c:orientation val="minMax"/>
        </c:scaling>
        <c:delete val="0"/>
        <c:axPos val="l"/>
        <c:numFmt formatCode="General" sourceLinked="1"/>
        <c:majorTickMark val="none"/>
        <c:minorTickMark val="none"/>
        <c:tickLblPos val="nextTo"/>
        <c:spPr>
          <a:ln w="12705">
            <a:solidFill>
              <a:srgbClr val="002060"/>
            </a:solidFill>
            <a:prstDash val="solid"/>
          </a:ln>
        </c:spPr>
        <c:txPr>
          <a:bodyPr rot="0" vert="horz"/>
          <a:lstStyle/>
          <a:p>
            <a:pPr>
              <a:defRPr sz="1200" b="1" i="0" u="none" strike="noStrike" baseline="0">
                <a:solidFill>
                  <a:srgbClr val="002060"/>
                </a:solidFill>
                <a:latin typeface="Arial"/>
                <a:ea typeface="Arial"/>
                <a:cs typeface="Arial"/>
              </a:defRPr>
            </a:pPr>
            <a:endParaRPr lang="en-US"/>
          </a:p>
        </c:txPr>
        <c:crossAx val="169236736"/>
        <c:crosses val="autoZero"/>
        <c:auto val="1"/>
        <c:lblAlgn val="ctr"/>
        <c:lblOffset val="100"/>
        <c:tickLblSkip val="1"/>
        <c:tickMarkSkip val="1"/>
        <c:noMultiLvlLbl val="0"/>
      </c:catAx>
      <c:valAx>
        <c:axId val="169236736"/>
        <c:scaling>
          <c:orientation val="minMax"/>
          <c:max val="10"/>
        </c:scaling>
        <c:delete val="0"/>
        <c:axPos val="b"/>
        <c:title>
          <c:tx>
            <c:rich>
              <a:bodyPr/>
              <a:lstStyle/>
              <a:p>
                <a:pPr>
                  <a:defRPr sz="1600" b="1" i="0" u="none" strike="noStrike" baseline="0">
                    <a:solidFill>
                      <a:srgbClr val="002060"/>
                    </a:solidFill>
                    <a:latin typeface="Arial"/>
                    <a:ea typeface="Arial"/>
                    <a:cs typeface="Arial"/>
                  </a:defRPr>
                </a:pPr>
                <a:r>
                  <a:rPr lang="es-MX" sz="1600" noProof="0" dirty="0" smtClean="0">
                    <a:solidFill>
                      <a:srgbClr val="002060"/>
                    </a:solidFill>
                  </a:rPr>
                  <a:t>Puntaje BPI promedio</a:t>
                </a:r>
                <a:endParaRPr lang="es-MX" sz="1600" noProof="0" dirty="0">
                  <a:solidFill>
                    <a:srgbClr val="002060"/>
                  </a:solidFill>
                </a:endParaRPr>
              </a:p>
            </c:rich>
          </c:tx>
          <c:layout>
            <c:manualLayout>
              <c:xMode val="edge"/>
              <c:yMode val="edge"/>
              <c:x val="0.53715498938428896"/>
              <c:y val="0.93248945147679363"/>
            </c:manualLayout>
          </c:layout>
          <c:overlay val="0"/>
          <c:spPr>
            <a:noFill/>
            <a:ln w="25409">
              <a:noFill/>
            </a:ln>
          </c:spPr>
        </c:title>
        <c:numFmt formatCode="General" sourceLinked="1"/>
        <c:majorTickMark val="out"/>
        <c:minorTickMark val="none"/>
        <c:tickLblPos val="nextTo"/>
        <c:spPr>
          <a:ln w="12705">
            <a:solidFill>
              <a:srgbClr val="002060"/>
            </a:solidFill>
            <a:prstDash val="solid"/>
          </a:ln>
        </c:spPr>
        <c:txPr>
          <a:bodyPr rot="0" vert="horz"/>
          <a:lstStyle/>
          <a:p>
            <a:pPr>
              <a:defRPr sz="1200" b="1" i="0" u="none" strike="noStrike" baseline="0">
                <a:solidFill>
                  <a:srgbClr val="002060"/>
                </a:solidFill>
                <a:latin typeface="Arial"/>
                <a:ea typeface="Arial"/>
                <a:cs typeface="Arial"/>
              </a:defRPr>
            </a:pPr>
            <a:endParaRPr lang="en-US"/>
          </a:p>
        </c:txPr>
        <c:crossAx val="169235200"/>
        <c:crosses val="autoZero"/>
        <c:crossBetween val="between"/>
      </c:valAx>
      <c:spPr>
        <a:noFill/>
        <a:ln w="25400">
          <a:noFill/>
        </a:ln>
      </c:spPr>
    </c:plotArea>
    <c:legend>
      <c:legendPos val="r"/>
      <c:layout>
        <c:manualLayout>
          <c:xMode val="edge"/>
          <c:yMode val="edge"/>
          <c:x val="0.68461109358554151"/>
          <c:y val="0.45867128062374635"/>
          <c:w val="0.27138487102044134"/>
          <c:h val="0.20367401793530568"/>
        </c:manualLayout>
      </c:layout>
      <c:overlay val="0"/>
      <c:spPr>
        <a:noFill/>
        <a:ln w="25409">
          <a:noFill/>
        </a:ln>
      </c:spPr>
      <c:txPr>
        <a:bodyPr/>
        <a:lstStyle/>
        <a:p>
          <a:pPr>
            <a:defRPr sz="1285" b="1" i="0" u="none" strike="noStrike" baseline="0">
              <a:solidFill>
                <a:srgbClr val="002060"/>
              </a:solidFill>
              <a:latin typeface="Arial"/>
              <a:ea typeface="Arial"/>
              <a:cs typeface="Arial"/>
            </a:defRPr>
          </a:pPr>
          <a:endParaRPr lang="en-US"/>
        </a:p>
      </c:txPr>
    </c:legend>
    <c:plotVisOnly val="1"/>
    <c:dispBlanksAs val="gap"/>
    <c:showDLblsOverMax val="0"/>
  </c:chart>
  <c:spPr>
    <a:noFill/>
    <a:ln>
      <a:noFill/>
    </a:ln>
  </c:spPr>
  <c:txPr>
    <a:bodyPr/>
    <a:lstStyle/>
    <a:p>
      <a:pPr>
        <a:defRPr sz="1000" b="1" i="0" u="none" strike="noStrike" baseline="0">
          <a:solidFill>
            <a:srgbClr val="000000"/>
          </a:solidFill>
          <a:latin typeface="Arial"/>
          <a:ea typeface="Arial"/>
          <a:cs typeface="Aria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7659574468123"/>
          <c:y val="6.0070671378091904E-2"/>
          <c:w val="0.86170212765957599"/>
          <c:h val="0.81625441696113199"/>
        </c:manualLayout>
      </c:layout>
      <c:barChart>
        <c:barDir val="col"/>
        <c:grouping val="stacked"/>
        <c:varyColors val="0"/>
        <c:ser>
          <c:idx val="1"/>
          <c:order val="0"/>
          <c:tx>
            <c:strRef>
              <c:f>Sheet1!$A$2</c:f>
              <c:strCache>
                <c:ptCount val="1"/>
                <c:pt idx="0">
                  <c:v>Moderado</c:v>
                </c:pt>
              </c:strCache>
            </c:strRef>
          </c:tx>
          <c:spPr>
            <a:blipFill>
              <a:blip xmlns:r="http://schemas.openxmlformats.org/officeDocument/2006/relationships" r:embed="rId1"/>
              <a:stretch>
                <a:fillRect/>
              </a:stretch>
            </a:blipFill>
            <a:ln w="9214">
              <a:noFill/>
              <a:prstDash val="solid"/>
            </a:ln>
          </c:spPr>
          <c:invertIfNegative val="0"/>
          <c:cat>
            <c:strRef>
              <c:f>Sheet1!$B$1:$D$1</c:f>
              <c:strCache>
                <c:ptCount val="3"/>
                <c:pt idx="0">
                  <c:v>Sueño</c:v>
                </c:pt>
                <c:pt idx="1">
                  <c:v>Estado de ánimo</c:v>
                </c:pt>
                <c:pt idx="2">
                  <c:v>Actividades generales</c:v>
                </c:pt>
              </c:strCache>
            </c:strRef>
          </c:cat>
          <c:val>
            <c:numRef>
              <c:f>Sheet1!$B$2:$D$2</c:f>
              <c:numCache>
                <c:formatCode>General</c:formatCode>
                <c:ptCount val="3"/>
                <c:pt idx="0">
                  <c:v>22.3</c:v>
                </c:pt>
                <c:pt idx="1">
                  <c:v>27.3</c:v>
                </c:pt>
                <c:pt idx="2">
                  <c:v>25.2</c:v>
                </c:pt>
              </c:numCache>
            </c:numRef>
          </c:val>
        </c:ser>
        <c:ser>
          <c:idx val="2"/>
          <c:order val="1"/>
          <c:tx>
            <c:strRef>
              <c:f>Sheet1!$A$3</c:f>
              <c:strCache>
                <c:ptCount val="1"/>
                <c:pt idx="0">
                  <c:v>Severe</c:v>
                </c:pt>
              </c:strCache>
            </c:strRef>
          </c:tx>
          <c:spPr>
            <a:blipFill>
              <a:blip xmlns:r="http://schemas.openxmlformats.org/officeDocument/2006/relationships" r:embed="rId2"/>
              <a:stretch>
                <a:fillRect/>
              </a:stretch>
            </a:blipFill>
            <a:ln w="9214">
              <a:noFill/>
              <a:prstDash val="solid"/>
            </a:ln>
          </c:spPr>
          <c:invertIfNegative val="0"/>
          <c:cat>
            <c:strRef>
              <c:f>Sheet1!$B$1:$D$1</c:f>
              <c:strCache>
                <c:ptCount val="3"/>
                <c:pt idx="0">
                  <c:v>Sueño</c:v>
                </c:pt>
                <c:pt idx="1">
                  <c:v>Estado de ánimo</c:v>
                </c:pt>
                <c:pt idx="2">
                  <c:v>Actividades generales</c:v>
                </c:pt>
              </c:strCache>
            </c:strRef>
          </c:cat>
          <c:val>
            <c:numRef>
              <c:f>Sheet1!$B$3:$D$3</c:f>
              <c:numCache>
                <c:formatCode>General</c:formatCode>
                <c:ptCount val="3"/>
                <c:pt idx="0">
                  <c:v>15.1</c:v>
                </c:pt>
                <c:pt idx="1">
                  <c:v>17.899999999999999</c:v>
                </c:pt>
                <c:pt idx="2">
                  <c:v>15.1</c:v>
                </c:pt>
              </c:numCache>
            </c:numRef>
          </c:val>
        </c:ser>
        <c:dLbls>
          <c:showLegendKey val="0"/>
          <c:showVal val="0"/>
          <c:showCatName val="0"/>
          <c:showSerName val="0"/>
          <c:showPercent val="0"/>
          <c:showBubbleSize val="0"/>
        </c:dLbls>
        <c:gapWidth val="50"/>
        <c:overlap val="100"/>
        <c:axId val="173885696"/>
        <c:axId val="173887488"/>
      </c:barChart>
      <c:catAx>
        <c:axId val="173885696"/>
        <c:scaling>
          <c:orientation val="minMax"/>
        </c:scaling>
        <c:delete val="0"/>
        <c:axPos val="b"/>
        <c:numFmt formatCode="General" sourceLinked="1"/>
        <c:majorTickMark val="out"/>
        <c:minorTickMark val="none"/>
        <c:tickLblPos val="nextTo"/>
        <c:spPr>
          <a:ln w="12700">
            <a:solidFill>
              <a:srgbClr val="002060"/>
            </a:solidFill>
            <a:prstDash val="solid"/>
          </a:ln>
        </c:spPr>
        <c:txPr>
          <a:bodyPr rot="0" vert="horz"/>
          <a:lstStyle/>
          <a:p>
            <a:pPr>
              <a:defRPr sz="1600" b="1" i="0" u="none" strike="noStrike" baseline="0">
                <a:solidFill>
                  <a:schemeClr val="tx2"/>
                </a:solidFill>
                <a:latin typeface="+mn-lt"/>
                <a:ea typeface="Arial"/>
                <a:cs typeface="Arial"/>
              </a:defRPr>
            </a:pPr>
            <a:endParaRPr lang="en-US"/>
          </a:p>
        </c:txPr>
        <c:crossAx val="173887488"/>
        <c:crosses val="autoZero"/>
        <c:auto val="1"/>
        <c:lblAlgn val="ctr"/>
        <c:lblOffset val="100"/>
        <c:tickLblSkip val="1"/>
        <c:tickMarkSkip val="1"/>
        <c:noMultiLvlLbl val="0"/>
      </c:catAx>
      <c:valAx>
        <c:axId val="173887488"/>
        <c:scaling>
          <c:orientation val="minMax"/>
        </c:scaling>
        <c:delete val="0"/>
        <c:axPos val="l"/>
        <c:title>
          <c:tx>
            <c:rich>
              <a:bodyPr/>
              <a:lstStyle/>
              <a:p>
                <a:pPr>
                  <a:defRPr sz="1800" b="1" i="0" u="none" strike="noStrike" baseline="0">
                    <a:solidFill>
                      <a:srgbClr val="002060"/>
                    </a:solidFill>
                    <a:latin typeface="+mn-lt"/>
                    <a:ea typeface="Arial"/>
                    <a:cs typeface="Arial"/>
                  </a:defRPr>
                </a:pPr>
                <a:r>
                  <a:rPr lang="fr-FR" sz="1800" dirty="0" smtClean="0">
                    <a:solidFill>
                      <a:srgbClr val="002060"/>
                    </a:solidFill>
                    <a:latin typeface="+mn-lt"/>
                  </a:rPr>
                  <a:t>% de entrevistados</a:t>
                </a:r>
                <a:endParaRPr lang="fr-FR" sz="1800" dirty="0">
                  <a:solidFill>
                    <a:srgbClr val="002060"/>
                  </a:solidFill>
                  <a:latin typeface="+mn-lt"/>
                </a:endParaRPr>
              </a:p>
            </c:rich>
          </c:tx>
          <c:layout>
            <c:manualLayout>
              <c:xMode val="edge"/>
              <c:yMode val="edge"/>
              <c:x val="1.3186181588412584E-2"/>
              <c:y val="0.28268547489230506"/>
            </c:manualLayout>
          </c:layout>
          <c:overlay val="0"/>
          <c:spPr>
            <a:noFill/>
            <a:ln w="18428">
              <a:noFill/>
            </a:ln>
          </c:spPr>
        </c:title>
        <c:numFmt formatCode="General" sourceLinked="1"/>
        <c:majorTickMark val="out"/>
        <c:minorTickMark val="none"/>
        <c:tickLblPos val="nextTo"/>
        <c:spPr>
          <a:ln w="12700">
            <a:solidFill>
              <a:srgbClr val="002060"/>
            </a:solidFill>
            <a:prstDash val="solid"/>
          </a:ln>
        </c:spPr>
        <c:txPr>
          <a:bodyPr rot="0" vert="horz"/>
          <a:lstStyle/>
          <a:p>
            <a:pPr>
              <a:defRPr sz="1600" b="1" i="0" u="none" strike="noStrike" baseline="0">
                <a:solidFill>
                  <a:srgbClr val="002060"/>
                </a:solidFill>
                <a:latin typeface="+mn-lt"/>
                <a:ea typeface="Arial"/>
                <a:cs typeface="Arial"/>
              </a:defRPr>
            </a:pPr>
            <a:endParaRPr lang="en-US"/>
          </a:p>
        </c:txPr>
        <c:crossAx val="173885696"/>
        <c:crosses val="autoZero"/>
        <c:crossBetween val="between"/>
      </c:valAx>
      <c:spPr>
        <a:noFill/>
        <a:ln w="25400">
          <a:noFill/>
        </a:ln>
      </c:spPr>
    </c:plotArea>
    <c:legend>
      <c:legendPos val="r"/>
      <c:layout>
        <c:manualLayout>
          <c:xMode val="edge"/>
          <c:yMode val="edge"/>
          <c:x val="0.75261172427640499"/>
          <c:y val="3.6924555284860702E-2"/>
          <c:w val="0.13312846253217828"/>
          <c:h val="0.122130562825375"/>
        </c:manualLayout>
      </c:layout>
      <c:overlay val="0"/>
      <c:spPr>
        <a:noFill/>
        <a:ln w="18428">
          <a:noFill/>
        </a:ln>
      </c:spPr>
      <c:txPr>
        <a:bodyPr/>
        <a:lstStyle/>
        <a:p>
          <a:pPr>
            <a:defRPr sz="1200" b="1" i="0" u="none" strike="noStrike" baseline="0">
              <a:solidFill>
                <a:srgbClr val="002060"/>
              </a:solidFill>
              <a:latin typeface="Arial"/>
              <a:ea typeface="Arial"/>
              <a:cs typeface="Arial"/>
            </a:defRPr>
          </a:pPr>
          <a:endParaRPr lang="en-US"/>
        </a:p>
      </c:txPr>
    </c:legend>
    <c:plotVisOnly val="1"/>
    <c:dispBlanksAs val="gap"/>
    <c:showDLblsOverMax val="0"/>
  </c:chart>
  <c:spPr>
    <a:noFill/>
    <a:ln>
      <a:noFill/>
    </a:ln>
  </c:spPr>
  <c:txPr>
    <a:bodyPr/>
    <a:lstStyle/>
    <a:p>
      <a:pPr>
        <a:defRPr sz="852" b="1" i="0" u="none" strike="noStrike" baseline="0">
          <a:solidFill>
            <a:srgbClr val="FFFFFF"/>
          </a:solidFill>
          <a:latin typeface="Arial"/>
          <a:ea typeface="Arial"/>
          <a:cs typeface="Aria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30463032537941"/>
          <c:y val="4.1051304628755676E-2"/>
          <c:w val="0.72627737226277533"/>
          <c:h val="0.74615384615384783"/>
        </c:manualLayout>
      </c:layout>
      <c:barChart>
        <c:barDir val="bar"/>
        <c:grouping val="clustered"/>
        <c:varyColors val="0"/>
        <c:ser>
          <c:idx val="0"/>
          <c:order val="0"/>
          <c:tx>
            <c:strRef>
              <c:f>Sheet1!$A$2</c:f>
              <c:strCache>
                <c:ptCount val="1"/>
                <c:pt idx="0">
                  <c:v>East</c:v>
                </c:pt>
              </c:strCache>
            </c:strRef>
          </c:tx>
          <c:spPr>
            <a:gradFill rotWithShape="0">
              <a:gsLst>
                <a:gs pos="0">
                  <a:srgbClr val="000000">
                    <a:gamma/>
                    <a:shade val="46275"/>
                    <a:invGamma/>
                  </a:srgbClr>
                </a:gs>
                <a:gs pos="50000">
                  <a:srgbClr val="C03932"/>
                </a:gs>
                <a:gs pos="100000">
                  <a:srgbClr val="000000">
                    <a:gamma/>
                    <a:shade val="46275"/>
                    <a:invGamma/>
                  </a:srgbClr>
                </a:gs>
              </a:gsLst>
              <a:lin ang="5400000" scaled="1"/>
            </a:gradFill>
            <a:ln w="12690">
              <a:noFill/>
              <a:prstDash val="solid"/>
            </a:ln>
            <a:scene3d>
              <a:camera prst="orthographicFront"/>
              <a:lightRig rig="threePt" dir="t"/>
            </a:scene3d>
            <a:sp3d/>
          </c:spPr>
          <c:invertIfNegative val="0"/>
          <c:dPt>
            <c:idx val="0"/>
            <c:invertIfNegative val="0"/>
            <c:bubble3D val="0"/>
            <c:spPr>
              <a:solidFill>
                <a:srgbClr val="A3A3A3"/>
              </a:solidFill>
              <a:ln w="12690">
                <a:noFill/>
                <a:prstDash val="solid"/>
              </a:ln>
              <a:scene3d>
                <a:camera prst="orthographicFront"/>
                <a:lightRig rig="threePt" dir="t"/>
              </a:scene3d>
              <a:sp3d/>
            </c:spPr>
          </c:dPt>
          <c:dPt>
            <c:idx val="1"/>
            <c:invertIfNegative val="0"/>
            <c:bubble3D val="0"/>
            <c:spPr>
              <a:solidFill>
                <a:schemeClr val="accent5"/>
              </a:solidFill>
              <a:ln w="12690">
                <a:noFill/>
                <a:prstDash val="solid"/>
              </a:ln>
              <a:scene3d>
                <a:camera prst="orthographicFront"/>
                <a:lightRig rig="threePt" dir="t"/>
              </a:scene3d>
              <a:sp3d/>
            </c:spPr>
          </c:dPt>
          <c:dPt>
            <c:idx val="2"/>
            <c:invertIfNegative val="0"/>
            <c:bubble3D val="0"/>
            <c:spPr>
              <a:solidFill>
                <a:schemeClr val="accent3"/>
              </a:solidFill>
              <a:ln w="12690">
                <a:noFill/>
                <a:prstDash val="solid"/>
              </a:ln>
              <a:scene3d>
                <a:camera prst="orthographicFront"/>
                <a:lightRig rig="threePt" dir="t"/>
              </a:scene3d>
              <a:sp3d/>
            </c:spPr>
          </c:dPt>
          <c:dPt>
            <c:idx val="3"/>
            <c:invertIfNegative val="0"/>
            <c:bubble3D val="0"/>
            <c:spPr>
              <a:solidFill>
                <a:schemeClr val="accent2"/>
              </a:solidFill>
              <a:ln w="12690">
                <a:noFill/>
                <a:prstDash val="solid"/>
              </a:ln>
              <a:scene3d>
                <a:camera prst="orthographicFront"/>
                <a:lightRig rig="threePt" dir="t"/>
              </a:scene3d>
              <a:sp3d/>
            </c:spPr>
          </c:dPt>
          <c:dPt>
            <c:idx val="4"/>
            <c:invertIfNegative val="0"/>
            <c:bubble3D val="0"/>
            <c:spPr>
              <a:solidFill>
                <a:schemeClr val="accent4"/>
              </a:solidFill>
              <a:ln w="12690">
                <a:noFill/>
                <a:prstDash val="solid"/>
              </a:ln>
              <a:scene3d>
                <a:camera prst="orthographicFront"/>
                <a:lightRig rig="threePt" dir="t"/>
              </a:scene3d>
              <a:sp3d/>
            </c:spPr>
          </c:dPt>
          <c:dPt>
            <c:idx val="5"/>
            <c:invertIfNegative val="0"/>
            <c:bubble3D val="0"/>
            <c:spPr>
              <a:solidFill>
                <a:schemeClr val="accent1"/>
              </a:solidFill>
              <a:ln w="12690">
                <a:noFill/>
                <a:prstDash val="solid"/>
              </a:ln>
              <a:scene3d>
                <a:camera prst="orthographicFront"/>
                <a:lightRig rig="threePt" dir="t"/>
              </a:scene3d>
              <a:sp3d/>
            </c:spPr>
          </c:dPt>
          <c:dPt>
            <c:idx val="6"/>
            <c:invertIfNegative val="0"/>
            <c:bubble3D val="0"/>
            <c:spPr>
              <a:solidFill>
                <a:schemeClr val="accent6"/>
              </a:solidFill>
              <a:ln w="12690">
                <a:noFill/>
                <a:prstDash val="solid"/>
              </a:ln>
              <a:scene3d>
                <a:camera prst="orthographicFront"/>
                <a:lightRig rig="threePt" dir="t"/>
              </a:scene3d>
              <a:sp3d/>
            </c:spPr>
          </c:dPt>
          <c:cat>
            <c:strRef>
              <c:f>Sheet1!$B$1:$I$1</c:f>
              <c:strCache>
                <c:ptCount val="7"/>
                <c:pt idx="0">
                  <c:v>Poor appetite</c:v>
                </c:pt>
                <c:pt idx="1">
                  <c:v>Anxiety</c:v>
                </c:pt>
                <c:pt idx="2">
                  <c:v>Depression</c:v>
                </c:pt>
                <c:pt idx="3">
                  <c:v>Concentration difficulties</c:v>
                </c:pt>
                <c:pt idx="4">
                  <c:v>Drowsiness</c:v>
                </c:pt>
                <c:pt idx="5">
                  <c:v>Lack of energy</c:v>
                </c:pt>
                <c:pt idx="6">
                  <c:v>Difficulty sleeping</c:v>
                </c:pt>
              </c:strCache>
            </c:strRef>
          </c:cat>
          <c:val>
            <c:numRef>
              <c:f>Sheet1!$B$2:$I$2</c:f>
              <c:numCache>
                <c:formatCode>General</c:formatCode>
                <c:ptCount val="7"/>
                <c:pt idx="0">
                  <c:v>18</c:v>
                </c:pt>
                <c:pt idx="1">
                  <c:v>27</c:v>
                </c:pt>
                <c:pt idx="2">
                  <c:v>35</c:v>
                </c:pt>
                <c:pt idx="3">
                  <c:v>36</c:v>
                </c:pt>
                <c:pt idx="4">
                  <c:v>40</c:v>
                </c:pt>
                <c:pt idx="5">
                  <c:v>57</c:v>
                </c:pt>
                <c:pt idx="6">
                  <c:v>65</c:v>
                </c:pt>
              </c:numCache>
            </c:numRef>
          </c:val>
        </c:ser>
        <c:dLbls>
          <c:showLegendKey val="0"/>
          <c:showVal val="0"/>
          <c:showCatName val="0"/>
          <c:showSerName val="0"/>
          <c:showPercent val="0"/>
          <c:showBubbleSize val="0"/>
        </c:dLbls>
        <c:gapWidth val="50"/>
        <c:axId val="170055936"/>
        <c:axId val="170065920"/>
      </c:barChart>
      <c:catAx>
        <c:axId val="170055936"/>
        <c:scaling>
          <c:orientation val="minMax"/>
        </c:scaling>
        <c:delete val="0"/>
        <c:axPos val="l"/>
        <c:numFmt formatCode="General" sourceLinked="1"/>
        <c:majorTickMark val="none"/>
        <c:minorTickMark val="none"/>
        <c:tickLblPos val="nextTo"/>
        <c:spPr>
          <a:ln w="1269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n-US"/>
          </a:p>
        </c:txPr>
        <c:crossAx val="170065920"/>
        <c:crosses val="autoZero"/>
        <c:auto val="1"/>
        <c:lblAlgn val="ctr"/>
        <c:lblOffset val="100"/>
        <c:tickLblSkip val="1"/>
        <c:tickMarkSkip val="1"/>
        <c:noMultiLvlLbl val="0"/>
      </c:catAx>
      <c:valAx>
        <c:axId val="170065920"/>
        <c:scaling>
          <c:orientation val="minMax"/>
          <c:max val="70"/>
          <c:min val="0"/>
        </c:scaling>
        <c:delete val="0"/>
        <c:axPos val="b"/>
        <c:title>
          <c:tx>
            <c:rich>
              <a:bodyPr/>
              <a:lstStyle/>
              <a:p>
                <a:pPr>
                  <a:defRPr lang="en-CA" sz="1800" b="1" i="0" u="none" strike="noStrike" baseline="0" noProof="0">
                    <a:solidFill>
                      <a:srgbClr val="002060"/>
                    </a:solidFill>
                    <a:latin typeface="+mn-lt"/>
                    <a:ea typeface="Arial"/>
                    <a:cs typeface="Arial"/>
                  </a:defRPr>
                </a:pPr>
                <a:r>
                  <a:rPr lang="en-CA" sz="1800" noProof="0" dirty="0" smtClean="0">
                    <a:solidFill>
                      <a:srgbClr val="002060"/>
                    </a:solidFill>
                    <a:latin typeface="+mn-lt"/>
                  </a:rPr>
                  <a:t>% de  pacientes con molestia</a:t>
                </a:r>
                <a:r>
                  <a:rPr lang="en-CA" sz="1800" baseline="0" noProof="0" dirty="0" smtClean="0">
                    <a:solidFill>
                      <a:srgbClr val="002060"/>
                    </a:solidFill>
                    <a:latin typeface="+mn-lt"/>
                  </a:rPr>
                  <a:t> moderada a muy severa</a:t>
                </a:r>
                <a:endParaRPr lang="en-CA" sz="1800" noProof="0" dirty="0">
                  <a:solidFill>
                    <a:srgbClr val="002060"/>
                  </a:solidFill>
                  <a:latin typeface="+mn-lt"/>
                </a:endParaRPr>
              </a:p>
            </c:rich>
          </c:tx>
          <c:layout>
            <c:manualLayout>
              <c:xMode val="edge"/>
              <c:yMode val="edge"/>
              <c:x val="0.27338746850709478"/>
              <c:y val="0.88084656754993307"/>
            </c:manualLayout>
          </c:layout>
          <c:overlay val="0"/>
          <c:spPr>
            <a:noFill/>
            <a:ln w="25380">
              <a:noFill/>
            </a:ln>
          </c:spPr>
        </c:title>
        <c:numFmt formatCode="General" sourceLinked="1"/>
        <c:majorTickMark val="out"/>
        <c:minorTickMark val="none"/>
        <c:tickLblPos val="nextTo"/>
        <c:spPr>
          <a:ln w="1269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n-US"/>
          </a:p>
        </c:txPr>
        <c:crossAx val="170055936"/>
        <c:crosses val="autoZero"/>
        <c:crossBetween val="between"/>
        <c:majorUnit val="10"/>
      </c:valAx>
      <c:spPr>
        <a:noFill/>
        <a:ln w="25400">
          <a:noFill/>
        </a:ln>
      </c:spPr>
    </c:plotArea>
    <c:plotVisOnly val="1"/>
    <c:dispBlanksAs val="gap"/>
    <c:showDLblsOverMax val="0"/>
  </c:chart>
  <c:spPr>
    <a:noFill/>
    <a:ln>
      <a:noFill/>
    </a:ln>
  </c:spPr>
  <c:txPr>
    <a:bodyPr/>
    <a:lstStyle/>
    <a:p>
      <a:pPr>
        <a:defRPr sz="999" b="1"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83992467043295"/>
          <c:y val="7.4349442379182201E-2"/>
          <c:w val="0.36534839924670487"/>
          <c:h val="0.84758364312267598"/>
        </c:manualLayout>
      </c:layout>
      <c:barChart>
        <c:barDir val="col"/>
        <c:grouping val="percentStacked"/>
        <c:varyColors val="0"/>
        <c:ser>
          <c:idx val="0"/>
          <c:order val="0"/>
          <c:tx>
            <c:strRef>
              <c:f>Sheet1!$A$2</c:f>
              <c:strCache>
                <c:ptCount val="1"/>
                <c:pt idx="0">
                  <c:v>Empleo tiempo completo</c:v>
                </c:pt>
              </c:strCache>
            </c:strRef>
          </c:tx>
          <c:spPr>
            <a:solidFill>
              <a:schemeClr val="accent5"/>
            </a:solidFill>
            <a:ln w="12700">
              <a:noFill/>
              <a:prstDash val="solid"/>
            </a:ln>
          </c:spPr>
          <c:invertIfNegative val="0"/>
          <c:dLbls>
            <c:spPr>
              <a:noFill/>
              <a:ln w="25400">
                <a:noFill/>
              </a:ln>
            </c:spPr>
            <c:showLegendKey val="0"/>
            <c:showVal val="1"/>
            <c:showCatName val="0"/>
            <c:showSerName val="0"/>
            <c:showPercent val="0"/>
            <c:showBubbleSize val="0"/>
            <c:showLeaderLines val="0"/>
          </c:dLbls>
          <c:cat>
            <c:numRef>
              <c:f>Sheet1!$B$1:$B$1</c:f>
              <c:numCache>
                <c:formatCode>General</c:formatCode>
                <c:ptCount val="1"/>
              </c:numCache>
            </c:numRef>
          </c:cat>
          <c:val>
            <c:numRef>
              <c:f>Sheet1!$B$2:$B$2</c:f>
              <c:numCache>
                <c:formatCode>0%</c:formatCode>
                <c:ptCount val="1"/>
                <c:pt idx="0">
                  <c:v>0.19000000000000003</c:v>
                </c:pt>
              </c:numCache>
            </c:numRef>
          </c:val>
        </c:ser>
        <c:ser>
          <c:idx val="1"/>
          <c:order val="1"/>
          <c:tx>
            <c:strRef>
              <c:f>Sheet1!$A$3</c:f>
              <c:strCache>
                <c:ptCount val="1"/>
                <c:pt idx="0">
                  <c:v>Empleo medio tiempo</c:v>
                </c:pt>
              </c:strCache>
            </c:strRef>
          </c:tx>
          <c:spPr>
            <a:solidFill>
              <a:schemeClr val="accent2"/>
            </a:solidFill>
            <a:ln w="12700">
              <a:noFill/>
              <a:prstDash val="solid"/>
            </a:ln>
          </c:spPr>
          <c:invertIfNegative val="0"/>
          <c:dLbls>
            <c:spPr>
              <a:noFill/>
              <a:ln w="25400">
                <a:noFill/>
              </a:ln>
            </c:spPr>
            <c:showLegendKey val="0"/>
            <c:showVal val="1"/>
            <c:showCatName val="0"/>
            <c:showSerName val="0"/>
            <c:showPercent val="0"/>
            <c:showBubbleSize val="0"/>
            <c:showLeaderLines val="0"/>
          </c:dLbls>
          <c:cat>
            <c:numRef>
              <c:f>Sheet1!$B$1:$B$1</c:f>
              <c:numCache>
                <c:formatCode>General</c:formatCode>
                <c:ptCount val="1"/>
              </c:numCache>
            </c:numRef>
          </c:cat>
          <c:val>
            <c:numRef>
              <c:f>Sheet1!$B$3:$B$3</c:f>
              <c:numCache>
                <c:formatCode>0%</c:formatCode>
                <c:ptCount val="1"/>
                <c:pt idx="0">
                  <c:v>8.0000000000000043E-2</c:v>
                </c:pt>
              </c:numCache>
            </c:numRef>
          </c:val>
        </c:ser>
        <c:ser>
          <c:idx val="2"/>
          <c:order val="2"/>
          <c:tx>
            <c:strRef>
              <c:f>Sheet1!$A$4</c:f>
              <c:strCache>
                <c:ptCount val="1"/>
                <c:pt idx="0">
                  <c:v>Menor tiempo de trabajo por enfermedad</c:v>
                </c:pt>
              </c:strCache>
            </c:strRef>
          </c:tx>
          <c:spPr>
            <a:solidFill>
              <a:schemeClr val="accent4"/>
            </a:solidFill>
            <a:ln w="12700">
              <a:noFill/>
              <a:prstDash val="solid"/>
            </a:ln>
          </c:spPr>
          <c:invertIfNegative val="0"/>
          <c:dLbls>
            <c:spPr>
              <a:noFill/>
              <a:ln w="25400">
                <a:noFill/>
              </a:ln>
            </c:spPr>
            <c:showLegendKey val="0"/>
            <c:showVal val="1"/>
            <c:showCatName val="0"/>
            <c:showSerName val="0"/>
            <c:showPercent val="0"/>
            <c:showBubbleSize val="0"/>
            <c:showLeaderLines val="0"/>
          </c:dLbls>
          <c:cat>
            <c:numRef>
              <c:f>Sheet1!$B$1:$B$1</c:f>
              <c:numCache>
                <c:formatCode>General</c:formatCode>
                <c:ptCount val="1"/>
              </c:numCache>
            </c:numRef>
          </c:cat>
          <c:val>
            <c:numRef>
              <c:f>Sheet1!$B$4:$B$4</c:f>
              <c:numCache>
                <c:formatCode>0%</c:formatCode>
                <c:ptCount val="1"/>
                <c:pt idx="0">
                  <c:v>0.18000000000000013</c:v>
                </c:pt>
              </c:numCache>
            </c:numRef>
          </c:val>
        </c:ser>
        <c:ser>
          <c:idx val="3"/>
          <c:order val="3"/>
          <c:tx>
            <c:strRef>
              <c:f>Sheet1!$A$5</c:f>
              <c:strCache>
                <c:ptCount val="1"/>
                <c:pt idx="0">
                  <c:v>Pensión por enfermedad</c:v>
                </c:pt>
              </c:strCache>
            </c:strRef>
          </c:tx>
          <c:spPr>
            <a:solidFill>
              <a:schemeClr val="accent6"/>
            </a:solidFill>
            <a:ln w="12700">
              <a:noFill/>
              <a:prstDash val="solid"/>
            </a:ln>
          </c:spPr>
          <c:invertIfNegative val="0"/>
          <c:dLbls>
            <c:spPr>
              <a:noFill/>
              <a:ln w="25400">
                <a:noFill/>
              </a:ln>
            </c:spPr>
            <c:showLegendKey val="0"/>
            <c:showVal val="1"/>
            <c:showCatName val="0"/>
            <c:showSerName val="0"/>
            <c:showPercent val="0"/>
            <c:showBubbleSize val="0"/>
            <c:showLeaderLines val="0"/>
          </c:dLbls>
          <c:cat>
            <c:numRef>
              <c:f>Sheet1!$B$1:$B$1</c:f>
              <c:numCache>
                <c:formatCode>General</c:formatCode>
                <c:ptCount val="1"/>
              </c:numCache>
            </c:numRef>
          </c:cat>
          <c:val>
            <c:numRef>
              <c:f>Sheet1!$B$5:$B$5</c:f>
              <c:numCache>
                <c:formatCode>0%</c:formatCode>
                <c:ptCount val="1"/>
                <c:pt idx="0">
                  <c:v>0.34000000000000008</c:v>
                </c:pt>
              </c:numCache>
            </c:numRef>
          </c:val>
        </c:ser>
        <c:ser>
          <c:idx val="4"/>
          <c:order val="4"/>
          <c:tx>
            <c:strRef>
              <c:f>Sheet1!$A$6</c:f>
              <c:strCache>
                <c:ptCount val="1"/>
                <c:pt idx="0">
                  <c:v>Desempleado</c:v>
                </c:pt>
              </c:strCache>
            </c:strRef>
          </c:tx>
          <c:spPr>
            <a:solidFill>
              <a:schemeClr val="accent3"/>
            </a:solidFill>
            <a:ln w="12700">
              <a:noFill/>
              <a:prstDash val="solid"/>
            </a:ln>
          </c:spPr>
          <c:invertIfNegative val="0"/>
          <c:dLbls>
            <c:dLbl>
              <c:idx val="0"/>
              <c:layout/>
              <c:spPr>
                <a:noFill/>
                <a:ln w="25400">
                  <a:noFill/>
                </a:ln>
              </c:spPr>
              <c:txPr>
                <a:bodyPr/>
                <a:lstStyle/>
                <a:p>
                  <a:pPr>
                    <a:defRPr/>
                  </a:pPr>
                  <a:endParaRPr lang="en-US"/>
                </a:p>
              </c:txPr>
              <c:showLegendKey val="0"/>
              <c:showVal val="1"/>
              <c:showCatName val="0"/>
              <c:showSerName val="0"/>
              <c:showPercent val="0"/>
              <c:showBubbleSize val="0"/>
            </c:dLbl>
            <c:showLegendKey val="0"/>
            <c:showVal val="0"/>
            <c:showCatName val="0"/>
            <c:showSerName val="0"/>
            <c:showPercent val="0"/>
            <c:showBubbleSize val="0"/>
          </c:dLbls>
          <c:cat>
            <c:numRef>
              <c:f>Sheet1!$B$1:$B$1</c:f>
              <c:numCache>
                <c:formatCode>General</c:formatCode>
                <c:ptCount val="1"/>
              </c:numCache>
            </c:numRef>
          </c:cat>
          <c:val>
            <c:numRef>
              <c:f>Sheet1!$B$6:$B$6</c:f>
              <c:numCache>
                <c:formatCode>0%</c:formatCode>
                <c:ptCount val="1"/>
                <c:pt idx="0">
                  <c:v>4.0000000000000022E-2</c:v>
                </c:pt>
              </c:numCache>
            </c:numRef>
          </c:val>
        </c:ser>
        <c:ser>
          <c:idx val="5"/>
          <c:order val="5"/>
          <c:tx>
            <c:strRef>
              <c:f>Sheet1!$A$7</c:f>
              <c:strCache>
                <c:ptCount val="1"/>
                <c:pt idx="0">
                  <c:v>Retirado (≥65 años)</c:v>
                </c:pt>
              </c:strCache>
            </c:strRef>
          </c:tx>
          <c:spPr>
            <a:solidFill>
              <a:schemeClr val="accent1"/>
            </a:solidFill>
            <a:ln w="12700">
              <a:noFill/>
              <a:prstDash val="solid"/>
            </a:ln>
          </c:spPr>
          <c:invertIfNegative val="0"/>
          <c:dLbls>
            <c:spPr>
              <a:noFill/>
              <a:ln w="25400">
                <a:noFill/>
              </a:ln>
            </c:spPr>
            <c:showLegendKey val="0"/>
            <c:showVal val="1"/>
            <c:showCatName val="0"/>
            <c:showSerName val="0"/>
            <c:showPercent val="0"/>
            <c:showBubbleSize val="0"/>
            <c:showLeaderLines val="0"/>
          </c:dLbls>
          <c:cat>
            <c:numRef>
              <c:f>Sheet1!$B$1:$B$1</c:f>
              <c:numCache>
                <c:formatCode>General</c:formatCode>
                <c:ptCount val="1"/>
              </c:numCache>
            </c:numRef>
          </c:cat>
          <c:val>
            <c:numRef>
              <c:f>Sheet1!$B$7:$B$7</c:f>
              <c:numCache>
                <c:formatCode>0%</c:formatCode>
                <c:ptCount val="1"/>
                <c:pt idx="0">
                  <c:v>0.17</c:v>
                </c:pt>
              </c:numCache>
            </c:numRef>
          </c:val>
        </c:ser>
        <c:dLbls>
          <c:showLegendKey val="0"/>
          <c:showVal val="0"/>
          <c:showCatName val="0"/>
          <c:showSerName val="0"/>
          <c:showPercent val="0"/>
          <c:showBubbleSize val="0"/>
        </c:dLbls>
        <c:gapWidth val="30"/>
        <c:overlap val="100"/>
        <c:axId val="168180352"/>
        <c:axId val="168190336"/>
      </c:barChart>
      <c:catAx>
        <c:axId val="168180352"/>
        <c:scaling>
          <c:orientation val="minMax"/>
        </c:scaling>
        <c:delete val="0"/>
        <c:axPos val="b"/>
        <c:numFmt formatCode="General" sourceLinked="1"/>
        <c:majorTickMark val="out"/>
        <c:minorTickMark val="none"/>
        <c:tickLblPos val="nextTo"/>
        <c:spPr>
          <a:ln w="12700">
            <a:solidFill>
              <a:schemeClr val="tx2"/>
            </a:solidFill>
            <a:prstDash val="solid"/>
          </a:ln>
        </c:spPr>
        <c:txPr>
          <a:bodyPr rot="0" vert="horz"/>
          <a:lstStyle/>
          <a:p>
            <a:pPr>
              <a:defRPr/>
            </a:pPr>
            <a:endParaRPr lang="en-US"/>
          </a:p>
        </c:txPr>
        <c:crossAx val="168190336"/>
        <c:crosses val="autoZero"/>
        <c:auto val="1"/>
        <c:lblAlgn val="ctr"/>
        <c:lblOffset val="100"/>
        <c:tickLblSkip val="1"/>
        <c:tickMarkSkip val="1"/>
        <c:noMultiLvlLbl val="0"/>
      </c:catAx>
      <c:valAx>
        <c:axId val="168190336"/>
        <c:scaling>
          <c:orientation val="minMax"/>
        </c:scaling>
        <c:delete val="0"/>
        <c:axPos val="l"/>
        <c:title>
          <c:tx>
            <c:rich>
              <a:bodyPr/>
              <a:lstStyle/>
              <a:p>
                <a:pPr>
                  <a:defRPr/>
                </a:pPr>
                <a:r>
                  <a:rPr lang="fr-FR" dirty="0" smtClean="0"/>
                  <a:t>% de pacientes</a:t>
                </a:r>
                <a:endParaRPr lang="fr-FR" dirty="0"/>
              </a:p>
            </c:rich>
          </c:tx>
          <c:layout>
            <c:manualLayout>
              <c:xMode val="edge"/>
              <c:yMode val="edge"/>
              <c:x val="0.40112994350282538"/>
              <c:y val="0.3568773234200745"/>
            </c:manualLayout>
          </c:layout>
          <c:overlay val="0"/>
          <c:spPr>
            <a:noFill/>
            <a:ln w="25400">
              <a:noFill/>
            </a:ln>
          </c:spPr>
        </c:title>
        <c:numFmt formatCode="0%" sourceLinked="1"/>
        <c:majorTickMark val="out"/>
        <c:minorTickMark val="none"/>
        <c:tickLblPos val="nextTo"/>
        <c:spPr>
          <a:ln w="12700">
            <a:solidFill>
              <a:srgbClr val="002060"/>
            </a:solidFill>
            <a:prstDash val="solid"/>
          </a:ln>
        </c:spPr>
        <c:txPr>
          <a:bodyPr rot="0" vert="horz"/>
          <a:lstStyle/>
          <a:p>
            <a:pPr>
              <a:defRPr/>
            </a:pPr>
            <a:endParaRPr lang="en-US"/>
          </a:p>
        </c:txPr>
        <c:crossAx val="168180352"/>
        <c:crosses val="autoZero"/>
        <c:crossBetween val="between"/>
      </c:valAx>
      <c:spPr>
        <a:noFill/>
        <a:ln w="25400">
          <a:noFill/>
        </a:ln>
      </c:spPr>
    </c:plotArea>
    <c:legend>
      <c:legendPos val="r"/>
      <c:layout>
        <c:manualLayout>
          <c:xMode val="edge"/>
          <c:yMode val="edge"/>
          <c:x val="0"/>
          <c:y val="4.0892193308550297E-2"/>
          <c:w val="0.36766191270793108"/>
          <c:h val="0.92565055762081938"/>
        </c:manualLayout>
      </c:layout>
      <c:overlay val="0"/>
      <c:spPr>
        <a:noFill/>
        <a:ln w="25400">
          <a:noFill/>
        </a:ln>
      </c:spPr>
    </c:legend>
    <c:plotVisOnly val="1"/>
    <c:dispBlanksAs val="gap"/>
    <c:showDLblsOverMax val="0"/>
  </c:chart>
  <c:spPr>
    <a:noFill/>
    <a:ln>
      <a:noFill/>
    </a:ln>
  </c:spPr>
  <c:txPr>
    <a:bodyPr/>
    <a:lstStyle/>
    <a:p>
      <a:pPr>
        <a:defRPr lang="es-MX" sz="1500" b="1" i="0" u="none" strike="noStrike" baseline="0" noProof="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26741996233532"/>
          <c:y val="0.14498141263940531"/>
          <c:w val="0.34651600753295786"/>
          <c:h val="0.68401486988847604"/>
        </c:manualLayout>
      </c:layout>
      <c:pieChart>
        <c:varyColors val="1"/>
        <c:ser>
          <c:idx val="0"/>
          <c:order val="0"/>
          <c:tx>
            <c:strRef>
              <c:f>Sheet1!$A$2</c:f>
              <c:strCache>
                <c:ptCount val="1"/>
                <c:pt idx="0">
                  <c:v>East</c:v>
                </c:pt>
              </c:strCache>
            </c:strRef>
          </c:tx>
          <c:spPr>
            <a:solidFill>
              <a:srgbClr val="63AAFE"/>
            </a:solidFill>
            <a:ln w="12700">
              <a:solidFill>
                <a:srgbClr val="000000"/>
              </a:solidFill>
              <a:prstDash val="solid"/>
            </a:ln>
          </c:spPr>
          <c:dPt>
            <c:idx val="0"/>
            <c:bubble3D val="0"/>
            <c:spPr>
              <a:solidFill>
                <a:schemeClr val="accent6"/>
              </a:solidFill>
              <a:ln w="12700">
                <a:noFill/>
                <a:prstDash val="solid"/>
              </a:ln>
            </c:spPr>
          </c:dPt>
          <c:dPt>
            <c:idx val="1"/>
            <c:bubble3D val="0"/>
            <c:spPr>
              <a:solidFill>
                <a:schemeClr val="accent5"/>
              </a:solidFill>
              <a:ln w="12700">
                <a:noFill/>
                <a:prstDash val="solid"/>
              </a:ln>
            </c:spPr>
          </c:dPt>
          <c:dPt>
            <c:idx val="2"/>
            <c:bubble3D val="0"/>
            <c:spPr>
              <a:solidFill>
                <a:schemeClr val="accent2"/>
              </a:solidFill>
              <a:ln w="12700">
                <a:noFill/>
                <a:prstDash val="solid"/>
              </a:ln>
            </c:spPr>
          </c:dPt>
          <c:dPt>
            <c:idx val="3"/>
            <c:bubble3D val="0"/>
            <c:spPr>
              <a:solidFill>
                <a:schemeClr val="accent3"/>
              </a:solidFill>
              <a:ln w="12700">
                <a:noFill/>
                <a:prstDash val="solid"/>
              </a:ln>
            </c:spPr>
          </c:dPt>
          <c:dPt>
            <c:idx val="4"/>
            <c:bubble3D val="0"/>
            <c:spPr>
              <a:solidFill>
                <a:schemeClr val="accent4"/>
              </a:solidFill>
              <a:ln w="12700">
                <a:noFill/>
                <a:prstDash val="solid"/>
              </a:ln>
            </c:spPr>
          </c:dPt>
          <c:dPt>
            <c:idx val="5"/>
            <c:bubble3D val="0"/>
            <c:spPr>
              <a:solidFill>
                <a:schemeClr val="bg2"/>
              </a:solidFill>
              <a:ln w="12700">
                <a:noFill/>
                <a:prstDash val="solid"/>
              </a:ln>
            </c:spPr>
          </c:dPt>
          <c:dLbls>
            <c:dLbl>
              <c:idx val="0"/>
              <c:layout>
                <c:manualLayout>
                  <c:x val="0.10912407209201024"/>
                  <c:y val="-4.5234133291929095E-2"/>
                </c:manualLayout>
              </c:layout>
              <c:dLblPos val="bestFit"/>
              <c:showLegendKey val="0"/>
              <c:showVal val="0"/>
              <c:showCatName val="1"/>
              <c:showSerName val="0"/>
              <c:showPercent val="1"/>
              <c:showBubbleSize val="0"/>
            </c:dLbl>
            <c:dLbl>
              <c:idx val="1"/>
              <c:layout>
                <c:manualLayout>
                  <c:x val="6.2316062320417517E-2"/>
                  <c:y val="-8.6665567321298889E-2"/>
                </c:manualLayout>
              </c:layout>
              <c:dLblPos val="bestFit"/>
              <c:showLegendKey val="0"/>
              <c:showVal val="0"/>
              <c:showCatName val="1"/>
              <c:showSerName val="0"/>
              <c:showPercent val="1"/>
              <c:showBubbleSize val="0"/>
            </c:dLbl>
            <c:dLbl>
              <c:idx val="2"/>
              <c:layout>
                <c:manualLayout>
                  <c:x val="4.6615769763822874E-2"/>
                  <c:y val="2.2155338409594591E-2"/>
                </c:manualLayout>
              </c:layout>
              <c:dLblPos val="bestFit"/>
              <c:showLegendKey val="0"/>
              <c:showVal val="0"/>
              <c:showCatName val="1"/>
              <c:showSerName val="0"/>
              <c:showPercent val="1"/>
              <c:showBubbleSize val="0"/>
            </c:dLbl>
            <c:dLbl>
              <c:idx val="3"/>
              <c:layout>
                <c:manualLayout>
                  <c:x val="9.3731465286168283E-2"/>
                  <c:y val="-3.4418962034950498E-2"/>
                </c:manualLayout>
              </c:layout>
              <c:dLblPos val="bestFit"/>
              <c:showLegendKey val="0"/>
              <c:showVal val="0"/>
              <c:showCatName val="1"/>
              <c:showSerName val="0"/>
              <c:showPercent val="1"/>
              <c:showBubbleSize val="0"/>
            </c:dLbl>
            <c:dLbl>
              <c:idx val="4"/>
              <c:layout>
                <c:manualLayout>
                  <c:x val="-1.92799951526989E-2"/>
                  <c:y val="-7.1524665364785106E-2"/>
                </c:manualLayout>
              </c:layout>
              <c:dLblPos val="bestFit"/>
              <c:showLegendKey val="0"/>
              <c:showVal val="0"/>
              <c:showCatName val="1"/>
              <c:showSerName val="0"/>
              <c:showPercent val="1"/>
              <c:showBubbleSize val="0"/>
            </c:dLbl>
            <c:dLbl>
              <c:idx val="5"/>
              <c:layout>
                <c:manualLayout>
                  <c:x val="-7.8207238455671332E-2"/>
                  <c:y val="-2.554192787482297E-2"/>
                </c:manualLayout>
              </c:layout>
              <c:dLblPos val="bestFit"/>
              <c:showLegendKey val="0"/>
              <c:showVal val="0"/>
              <c:showCatName val="1"/>
              <c:showSerName val="0"/>
              <c:showPercent val="1"/>
              <c:showBubbleSize val="0"/>
            </c:dLbl>
            <c:numFmt formatCode="0%" sourceLinked="0"/>
            <c:spPr>
              <a:noFill/>
              <a:ln w="12700">
                <a:noFill/>
                <a:prstDash val="solid"/>
              </a:ln>
            </c:spPr>
            <c:txPr>
              <a:bodyPr/>
              <a:lstStyle/>
              <a:p>
                <a:pPr>
                  <a:defRPr sz="1600" b="1" i="0" u="none" strike="noStrike" baseline="0">
                    <a:solidFill>
                      <a:srgbClr val="002060"/>
                    </a:solidFill>
                    <a:latin typeface="+mn-lt"/>
                    <a:ea typeface="Arial"/>
                    <a:cs typeface="Arial"/>
                  </a:defRPr>
                </a:pPr>
                <a:endParaRPr lang="en-US"/>
              </a:p>
            </c:txPr>
            <c:showLegendKey val="0"/>
            <c:showVal val="0"/>
            <c:showCatName val="1"/>
            <c:showSerName val="0"/>
            <c:showPercent val="1"/>
            <c:showBubbleSize val="0"/>
            <c:showLeaderLines val="1"/>
            <c:leaderLines>
              <c:spPr>
                <a:ln w="25400">
                  <a:solidFill>
                    <a:schemeClr val="tx2"/>
                  </a:solidFill>
                  <a:prstDash val="solid"/>
                </a:ln>
              </c:spPr>
            </c:leaderLines>
          </c:dLbls>
          <c:cat>
            <c:strRef>
              <c:f>Sheet1!$B$1:$G$1</c:f>
              <c:strCache>
                <c:ptCount val="6"/>
                <c:pt idx="0">
                  <c:v>Todo el tiempo</c:v>
                </c:pt>
                <c:pt idx="1">
                  <c:v>La mayor parte del tiempo</c:v>
                </c:pt>
                <c:pt idx="2">
                  <c:v>Buena parte del tiempo</c:v>
                </c:pt>
                <c:pt idx="3">
                  <c:v>Parte del tiempo</c:v>
                </c:pt>
                <c:pt idx="4">
                  <c:v>Poco tiempo</c:v>
                </c:pt>
                <c:pt idx="5">
                  <c:v>Nada de tiempo</c:v>
                </c:pt>
              </c:strCache>
            </c:strRef>
          </c:cat>
          <c:val>
            <c:numRef>
              <c:f>Sheet1!$B$2:$G$2</c:f>
              <c:numCache>
                <c:formatCode>0%</c:formatCode>
                <c:ptCount val="6"/>
                <c:pt idx="0">
                  <c:v>0.17</c:v>
                </c:pt>
                <c:pt idx="1">
                  <c:v>6.0000000000000032E-2</c:v>
                </c:pt>
                <c:pt idx="2">
                  <c:v>7.0000000000000021E-2</c:v>
                </c:pt>
                <c:pt idx="3">
                  <c:v>0.23</c:v>
                </c:pt>
                <c:pt idx="4">
                  <c:v>0.27</c:v>
                </c:pt>
                <c:pt idx="5">
                  <c:v>0.2</c:v>
                </c:pt>
              </c:numCache>
            </c:numRef>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325" b="1" i="0" u="none" strike="noStrike" baseline="0">
          <a:solidFill>
            <a:srgbClr val="FFFFFF"/>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47645951035828"/>
          <c:y val="4.0892193308550234E-2"/>
          <c:w val="0.84934086629002026"/>
          <c:h val="0.73977695167286195"/>
        </c:manualLayout>
      </c:layout>
      <c:barChart>
        <c:barDir val="col"/>
        <c:grouping val="clustered"/>
        <c:varyColors val="0"/>
        <c:ser>
          <c:idx val="0"/>
          <c:order val="0"/>
          <c:tx>
            <c:strRef>
              <c:f>Sheet1!$A$2</c:f>
              <c:strCache>
                <c:ptCount val="1"/>
                <c:pt idx="0">
                  <c:v>East</c:v>
                </c:pt>
              </c:strCache>
            </c:strRef>
          </c:tx>
          <c:spPr>
            <a:gradFill rotWithShape="0">
              <a:gsLst>
                <a:gs pos="0">
                  <a:srgbClr val="000000">
                    <a:gamma/>
                    <a:shade val="46275"/>
                    <a:invGamma/>
                  </a:srgbClr>
                </a:gs>
                <a:gs pos="50000">
                  <a:srgbClr val="FFCC00"/>
                </a:gs>
                <a:gs pos="100000">
                  <a:srgbClr val="000000">
                    <a:gamma/>
                    <a:shade val="46275"/>
                    <a:invGamma/>
                  </a:srgbClr>
                </a:gs>
              </a:gsLst>
              <a:lin ang="0" scaled="1"/>
            </a:gradFill>
            <a:ln w="12700">
              <a:solidFill>
                <a:srgbClr val="000000"/>
              </a:solidFill>
              <a:prstDash val="solid"/>
            </a:ln>
          </c:spPr>
          <c:invertIfNegative val="0"/>
          <c:dPt>
            <c:idx val="0"/>
            <c:invertIfNegative val="0"/>
            <c:bubble3D val="0"/>
            <c:spPr>
              <a:solidFill>
                <a:schemeClr val="accent1"/>
              </a:solidFill>
              <a:ln w="12700">
                <a:noFill/>
                <a:prstDash val="solid"/>
              </a:ln>
            </c:spPr>
          </c:dPt>
          <c:dPt>
            <c:idx val="1"/>
            <c:invertIfNegative val="0"/>
            <c:bubble3D val="0"/>
            <c:spPr>
              <a:solidFill>
                <a:srgbClr val="8064A2"/>
              </a:solidFill>
              <a:ln w="12700">
                <a:noFill/>
                <a:prstDash val="solid"/>
              </a:ln>
            </c:spPr>
          </c:dPt>
          <c:dPt>
            <c:idx val="2"/>
            <c:invertIfNegative val="0"/>
            <c:bubble3D val="0"/>
            <c:spPr>
              <a:solidFill>
                <a:schemeClr val="accent6"/>
              </a:solidFill>
              <a:ln w="12700">
                <a:noFill/>
                <a:prstDash val="solid"/>
              </a:ln>
            </c:spPr>
          </c:dPt>
          <c:cat>
            <c:strRef>
              <c:f>Sheet1!$B$1:$D$1</c:f>
              <c:strCache>
                <c:ptCount val="3"/>
                <c:pt idx="0">
                  <c:v>Leve</c:v>
                </c:pt>
                <c:pt idx="1">
                  <c:v>Moderado</c:v>
                </c:pt>
                <c:pt idx="2">
                  <c:v>Severo</c:v>
                </c:pt>
              </c:strCache>
            </c:strRef>
          </c:cat>
          <c:val>
            <c:numRef>
              <c:f>Sheet1!$B$2:$D$2</c:f>
              <c:numCache>
                <c:formatCode>General</c:formatCode>
                <c:ptCount val="3"/>
                <c:pt idx="0">
                  <c:v>2.2599999999999998</c:v>
                </c:pt>
                <c:pt idx="1">
                  <c:v>3.38</c:v>
                </c:pt>
                <c:pt idx="2">
                  <c:v>5.53</c:v>
                </c:pt>
              </c:numCache>
            </c:numRef>
          </c:val>
        </c:ser>
        <c:dLbls>
          <c:showLegendKey val="0"/>
          <c:showVal val="0"/>
          <c:showCatName val="0"/>
          <c:showSerName val="0"/>
          <c:showPercent val="0"/>
          <c:showBubbleSize val="0"/>
        </c:dLbls>
        <c:gapWidth val="50"/>
        <c:axId val="172559360"/>
        <c:axId val="172561536"/>
      </c:barChart>
      <c:catAx>
        <c:axId val="172559360"/>
        <c:scaling>
          <c:orientation val="minMax"/>
        </c:scaling>
        <c:delete val="0"/>
        <c:axPos val="b"/>
        <c:title>
          <c:tx>
            <c:rich>
              <a:bodyPr/>
              <a:lstStyle/>
              <a:p>
                <a:pPr>
                  <a:defRPr sz="1600" b="1" i="0" u="none" strike="noStrike" baseline="0">
                    <a:solidFill>
                      <a:srgbClr val="002060"/>
                    </a:solidFill>
                    <a:latin typeface="+mn-lt"/>
                    <a:ea typeface="Arial"/>
                    <a:cs typeface="Arial"/>
                  </a:defRPr>
                </a:pPr>
                <a:r>
                  <a:rPr lang="es-MX" sz="1600" noProof="0" dirty="0" smtClean="0">
                    <a:solidFill>
                      <a:srgbClr val="002060"/>
                    </a:solidFill>
                    <a:latin typeface="+mn-lt"/>
                  </a:rPr>
                  <a:t>Severidad del dolor  (m-BPI-DPN)</a:t>
                </a:r>
                <a:endParaRPr lang="es-MX" sz="1600" noProof="0" dirty="0">
                  <a:solidFill>
                    <a:srgbClr val="002060"/>
                  </a:solidFill>
                  <a:latin typeface="+mn-lt"/>
                </a:endParaRPr>
              </a:p>
            </c:rich>
          </c:tx>
          <c:layout>
            <c:manualLayout>
              <c:xMode val="edge"/>
              <c:yMode val="edge"/>
              <c:x val="0.40837292068623882"/>
              <c:y val="0.89906245414975317"/>
            </c:manualLayout>
          </c:layout>
          <c:overlay val="0"/>
          <c:spPr>
            <a:noFill/>
            <a:ln w="25400">
              <a:noFill/>
            </a:ln>
          </c:spPr>
        </c:title>
        <c:numFmt formatCode="General" sourceLinked="1"/>
        <c:majorTickMark val="out"/>
        <c:minorTickMark val="none"/>
        <c:tickLblPos val="nextTo"/>
        <c:spPr>
          <a:ln w="12700">
            <a:solidFill>
              <a:schemeClr val="tx2"/>
            </a:solidFill>
            <a:prstDash val="solid"/>
          </a:ln>
        </c:spPr>
        <c:txPr>
          <a:bodyPr rot="0" vert="horz"/>
          <a:lstStyle/>
          <a:p>
            <a:pPr>
              <a:defRPr sz="1400" b="1" i="0" u="none" strike="noStrike" baseline="0">
                <a:solidFill>
                  <a:srgbClr val="002060"/>
                </a:solidFill>
                <a:latin typeface="+mn-lt"/>
                <a:ea typeface="Arial"/>
                <a:cs typeface="Arial"/>
              </a:defRPr>
            </a:pPr>
            <a:endParaRPr lang="en-US"/>
          </a:p>
        </c:txPr>
        <c:crossAx val="172561536"/>
        <c:crosses val="autoZero"/>
        <c:auto val="1"/>
        <c:lblAlgn val="ctr"/>
        <c:lblOffset val="100"/>
        <c:tickLblSkip val="1"/>
        <c:tickMarkSkip val="1"/>
        <c:noMultiLvlLbl val="0"/>
      </c:catAx>
      <c:valAx>
        <c:axId val="172561536"/>
        <c:scaling>
          <c:orientation val="minMax"/>
          <c:max val="7"/>
        </c:scaling>
        <c:delete val="0"/>
        <c:axPos val="l"/>
        <c:title>
          <c:tx>
            <c:rich>
              <a:bodyPr/>
              <a:lstStyle/>
              <a:p>
                <a:pPr>
                  <a:defRPr sz="1400" b="1" i="0" u="none" strike="noStrike" baseline="0">
                    <a:solidFill>
                      <a:srgbClr val="002060"/>
                    </a:solidFill>
                    <a:latin typeface="+mn-lt"/>
                    <a:ea typeface="Arial"/>
                    <a:cs typeface="Arial"/>
                  </a:defRPr>
                </a:pPr>
                <a:r>
                  <a:rPr lang="pt-BR" sz="1400" dirty="0" smtClean="0">
                    <a:solidFill>
                      <a:srgbClr val="002060"/>
                    </a:solidFill>
                    <a:latin typeface="+mn-lt"/>
                  </a:rPr>
                  <a:t>Num. de visitas médicas</a:t>
                </a:r>
                <a:endParaRPr lang="fr-FR" sz="1400" dirty="0">
                  <a:solidFill>
                    <a:srgbClr val="002060"/>
                  </a:solidFill>
                  <a:latin typeface="+mn-lt"/>
                </a:endParaRPr>
              </a:p>
            </c:rich>
          </c:tx>
          <c:layout>
            <c:manualLayout>
              <c:xMode val="edge"/>
              <c:yMode val="edge"/>
              <c:x val="5.4096313291964397E-2"/>
              <c:y val="0.14629750085587154"/>
            </c:manualLayout>
          </c:layout>
          <c:overlay val="0"/>
          <c:spPr>
            <a:noFill/>
            <a:ln w="25400">
              <a:noFill/>
            </a:ln>
          </c:spPr>
        </c:title>
        <c:numFmt formatCode="General" sourceLinked="1"/>
        <c:majorTickMark val="out"/>
        <c:minorTickMark val="none"/>
        <c:tickLblPos val="nextTo"/>
        <c:spPr>
          <a:ln w="1270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n-US"/>
          </a:p>
        </c:txPr>
        <c:crossAx val="172559360"/>
        <c:crosses val="autoZero"/>
        <c:crossBetween val="between"/>
      </c:valAx>
      <c:spPr>
        <a:noFill/>
        <a:ln w="25400">
          <a:noFill/>
        </a:ln>
      </c:spPr>
    </c:plotArea>
    <c:legend>
      <c:legendPos val="r"/>
      <c:layout>
        <c:manualLayout>
          <c:xMode val="edge"/>
          <c:yMode val="edge"/>
          <c:x val="0.34839924670433076"/>
          <c:y val="9.6654275092937059E-2"/>
          <c:w val="0.34463276836158202"/>
          <c:h val="7.4349442379182201E-2"/>
        </c:manualLayout>
      </c:layout>
      <c:overlay val="0"/>
      <c:spPr>
        <a:noFill/>
        <a:ln w="25400">
          <a:noFill/>
        </a:ln>
      </c:spPr>
      <c:txPr>
        <a:bodyPr/>
        <a:lstStyle/>
        <a:p>
          <a:pPr>
            <a:defRPr sz="1400" b="1" i="0" u="none" strike="noStrike" baseline="0">
              <a:solidFill>
                <a:srgbClr val="002060"/>
              </a:solidFill>
              <a:latin typeface="+mn-lt"/>
              <a:ea typeface="Arial"/>
              <a:cs typeface="Arial"/>
            </a:defRPr>
          </a:pPr>
          <a:endParaRPr lang="en-US"/>
        </a:p>
      </c:txPr>
    </c:legend>
    <c:plotVisOnly val="1"/>
    <c:dispBlanksAs val="gap"/>
    <c:showDLblsOverMax val="0"/>
  </c:chart>
  <c:spPr>
    <a:noFill/>
    <a:ln>
      <a:noFill/>
    </a:ln>
  </c:spPr>
  <c:txPr>
    <a:bodyPr/>
    <a:lstStyle/>
    <a:p>
      <a:pPr>
        <a:defRPr sz="1325" b="1" i="0" u="none" strike="noStrike" baseline="0">
          <a:solidFill>
            <a:srgbClr val="FFFFFF"/>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82109227871887"/>
          <c:y val="3.3457249070632002E-2"/>
          <c:w val="0.7269303201506585"/>
          <c:h val="0.75836431226765799"/>
        </c:manualLayout>
      </c:layout>
      <c:barChart>
        <c:barDir val="bar"/>
        <c:grouping val="clustered"/>
        <c:varyColors val="0"/>
        <c:ser>
          <c:idx val="0"/>
          <c:order val="0"/>
          <c:tx>
            <c:strRef>
              <c:f>Sheet1!$B$1</c:f>
              <c:strCache>
                <c:ptCount val="1"/>
                <c:pt idx="0">
                  <c:v>1st Qtr</c:v>
                </c:pt>
              </c:strCache>
            </c:strRef>
          </c:tx>
          <c:spPr>
            <a:solidFill>
              <a:schemeClr val="accent1"/>
            </a:solidFill>
            <a:ln w="12700">
              <a:noFill/>
              <a:prstDash val="solid"/>
            </a:ln>
          </c:spPr>
          <c:invertIfNegative val="0"/>
          <c:cat>
            <c:strRef>
              <c:f>Sheet1!$A$2:$A$9</c:f>
              <c:strCache>
                <c:ptCount val="8"/>
                <c:pt idx="0">
                  <c:v>Diabetes</c:v>
                </c:pt>
                <c:pt idx="1">
                  <c:v>CHD</c:v>
                </c:pt>
                <c:pt idx="2">
                  <c:v>COPD</c:v>
                </c:pt>
                <c:pt idx="3">
                  <c:v>CHF</c:v>
                </c:pt>
                <c:pt idx="4">
                  <c:v>Depression</c:v>
                </c:pt>
                <c:pt idx="5">
                  <c:v>Renal failure</c:v>
                </c:pt>
                <c:pt idx="6">
                  <c:v>Other mental health</c:v>
                </c:pt>
                <c:pt idx="7">
                  <c:v>Seizures</c:v>
                </c:pt>
              </c:strCache>
            </c:strRef>
          </c:cat>
          <c:val>
            <c:numRef>
              <c:f>Sheet1!$B$2:$B$9</c:f>
              <c:numCache>
                <c:formatCode>General</c:formatCode>
                <c:ptCount val="8"/>
                <c:pt idx="0">
                  <c:v>32</c:v>
                </c:pt>
                <c:pt idx="1">
                  <c:v>13.6</c:v>
                </c:pt>
                <c:pt idx="2">
                  <c:v>6.4</c:v>
                </c:pt>
                <c:pt idx="3">
                  <c:v>5.2</c:v>
                </c:pt>
                <c:pt idx="4">
                  <c:v>6.4</c:v>
                </c:pt>
                <c:pt idx="5">
                  <c:v>1.8</c:v>
                </c:pt>
                <c:pt idx="6">
                  <c:v>3</c:v>
                </c:pt>
                <c:pt idx="7">
                  <c:v>1.4</c:v>
                </c:pt>
              </c:numCache>
            </c:numRef>
          </c:val>
        </c:ser>
        <c:dLbls>
          <c:showLegendKey val="0"/>
          <c:showVal val="0"/>
          <c:showCatName val="0"/>
          <c:showSerName val="0"/>
          <c:showPercent val="0"/>
          <c:showBubbleSize val="0"/>
        </c:dLbls>
        <c:gapWidth val="50"/>
        <c:axId val="172726528"/>
        <c:axId val="173416448"/>
      </c:barChart>
      <c:catAx>
        <c:axId val="172726528"/>
        <c:scaling>
          <c:orientation val="minMax"/>
        </c:scaling>
        <c:delete val="0"/>
        <c:axPos val="l"/>
        <c:numFmt formatCode="General" sourceLinked="1"/>
        <c:majorTickMark val="out"/>
        <c:minorTickMark val="none"/>
        <c:tickLblPos val="nextTo"/>
        <c:spPr>
          <a:ln w="12700">
            <a:solidFill>
              <a:schemeClr val="tx2"/>
            </a:solidFill>
            <a:prstDash val="solid"/>
          </a:ln>
        </c:spPr>
        <c:txPr>
          <a:bodyPr rot="0" vert="horz"/>
          <a:lstStyle/>
          <a:p>
            <a:pPr>
              <a:defRPr/>
            </a:pPr>
            <a:endParaRPr lang="en-US"/>
          </a:p>
        </c:txPr>
        <c:crossAx val="173416448"/>
        <c:crosses val="autoZero"/>
        <c:auto val="1"/>
        <c:lblAlgn val="ctr"/>
        <c:lblOffset val="100"/>
        <c:tickLblSkip val="1"/>
        <c:tickMarkSkip val="1"/>
        <c:noMultiLvlLbl val="0"/>
      </c:catAx>
      <c:valAx>
        <c:axId val="173416448"/>
        <c:scaling>
          <c:orientation val="minMax"/>
        </c:scaling>
        <c:delete val="0"/>
        <c:axPos val="b"/>
        <c:title>
          <c:tx>
            <c:rich>
              <a:bodyPr/>
              <a:lstStyle/>
              <a:p>
                <a:pPr>
                  <a:defRPr/>
                </a:pPr>
                <a:r>
                  <a:rPr lang="fr-FR" dirty="0"/>
                  <a:t>% </a:t>
                </a:r>
                <a:r>
                  <a:rPr lang="fr-FR" dirty="0" smtClean="0"/>
                  <a:t> de pacientes (n </a:t>
                </a:r>
                <a:r>
                  <a:rPr lang="fr-FR" dirty="0"/>
                  <a:t>= 55,686)</a:t>
                </a:r>
              </a:p>
            </c:rich>
          </c:tx>
          <c:layout>
            <c:manualLayout>
              <c:xMode val="edge"/>
              <c:yMode val="edge"/>
              <c:x val="0.47645951035781575"/>
              <c:y val="0.88847583643122763"/>
            </c:manualLayout>
          </c:layout>
          <c:overlay val="0"/>
          <c:spPr>
            <a:noFill/>
            <a:ln w="25400">
              <a:noFill/>
            </a:ln>
          </c:spPr>
        </c:title>
        <c:numFmt formatCode="General" sourceLinked="1"/>
        <c:majorTickMark val="out"/>
        <c:minorTickMark val="none"/>
        <c:tickLblPos val="nextTo"/>
        <c:spPr>
          <a:ln w="12700">
            <a:solidFill>
              <a:srgbClr val="002060"/>
            </a:solidFill>
            <a:prstDash val="solid"/>
          </a:ln>
        </c:spPr>
        <c:txPr>
          <a:bodyPr rot="0" vert="horz"/>
          <a:lstStyle/>
          <a:p>
            <a:pPr>
              <a:defRPr/>
            </a:pPr>
            <a:endParaRPr lang="en-US"/>
          </a:p>
        </c:txPr>
        <c:crossAx val="172726528"/>
        <c:crosses val="autoZero"/>
        <c:crossBetween val="between"/>
      </c:valAx>
      <c:spPr>
        <a:noFill/>
        <a:ln w="25400">
          <a:noFill/>
        </a:ln>
      </c:spPr>
    </c:plotArea>
    <c:plotVisOnly val="1"/>
    <c:dispBlanksAs val="gap"/>
    <c:showDLblsOverMax val="0"/>
  </c:chart>
  <c:spPr>
    <a:noFill/>
    <a:ln>
      <a:noFill/>
    </a:ln>
  </c:spPr>
  <c:txPr>
    <a:bodyPr/>
    <a:lstStyle/>
    <a:p>
      <a:pPr>
        <a:defRPr lang="es-MX" sz="1175" b="1" i="0" u="none" strike="noStrike" baseline="0" noProof="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30463032537941"/>
          <c:y val="4.1051304628755676E-2"/>
          <c:w val="0.72627737226277556"/>
          <c:h val="0.74615384615384805"/>
        </c:manualLayout>
      </c:layout>
      <c:barChart>
        <c:barDir val="bar"/>
        <c:grouping val="clustered"/>
        <c:varyColors val="0"/>
        <c:ser>
          <c:idx val="0"/>
          <c:order val="0"/>
          <c:tx>
            <c:strRef>
              <c:f>Sheet1!$A$2</c:f>
              <c:strCache>
                <c:ptCount val="1"/>
                <c:pt idx="0">
                  <c:v>East</c:v>
                </c:pt>
              </c:strCache>
            </c:strRef>
          </c:tx>
          <c:spPr>
            <a:gradFill rotWithShape="0">
              <a:gsLst>
                <a:gs pos="0">
                  <a:srgbClr val="000000">
                    <a:gamma/>
                    <a:shade val="46275"/>
                    <a:invGamma/>
                  </a:srgbClr>
                </a:gs>
                <a:gs pos="50000">
                  <a:srgbClr val="C03932"/>
                </a:gs>
                <a:gs pos="100000">
                  <a:srgbClr val="000000">
                    <a:gamma/>
                    <a:shade val="46275"/>
                    <a:invGamma/>
                  </a:srgbClr>
                </a:gs>
              </a:gsLst>
              <a:lin ang="5400000" scaled="1"/>
            </a:gradFill>
            <a:ln w="12690">
              <a:noFill/>
              <a:prstDash val="solid"/>
            </a:ln>
            <a:scene3d>
              <a:camera prst="orthographicFront"/>
              <a:lightRig rig="threePt" dir="t"/>
            </a:scene3d>
            <a:sp3d/>
          </c:spPr>
          <c:invertIfNegative val="0"/>
          <c:dPt>
            <c:idx val="0"/>
            <c:invertIfNegative val="0"/>
            <c:bubble3D val="0"/>
            <c:spPr>
              <a:solidFill>
                <a:srgbClr val="A3A3A3"/>
              </a:solidFill>
              <a:ln w="12690">
                <a:noFill/>
                <a:prstDash val="solid"/>
              </a:ln>
              <a:scene3d>
                <a:camera prst="orthographicFront"/>
                <a:lightRig rig="threePt" dir="t"/>
              </a:scene3d>
              <a:sp3d/>
            </c:spPr>
          </c:dPt>
          <c:dPt>
            <c:idx val="1"/>
            <c:invertIfNegative val="0"/>
            <c:bubble3D val="0"/>
            <c:spPr>
              <a:solidFill>
                <a:schemeClr val="accent5"/>
              </a:solidFill>
              <a:ln w="12690">
                <a:noFill/>
                <a:prstDash val="solid"/>
              </a:ln>
              <a:scene3d>
                <a:camera prst="orthographicFront"/>
                <a:lightRig rig="threePt" dir="t"/>
              </a:scene3d>
              <a:sp3d/>
            </c:spPr>
          </c:dPt>
          <c:dPt>
            <c:idx val="2"/>
            <c:invertIfNegative val="0"/>
            <c:bubble3D val="0"/>
            <c:spPr>
              <a:solidFill>
                <a:schemeClr val="accent3"/>
              </a:solidFill>
              <a:ln w="12690">
                <a:noFill/>
                <a:prstDash val="solid"/>
              </a:ln>
              <a:scene3d>
                <a:camera prst="orthographicFront"/>
                <a:lightRig rig="threePt" dir="t"/>
              </a:scene3d>
              <a:sp3d/>
            </c:spPr>
          </c:dPt>
          <c:dPt>
            <c:idx val="3"/>
            <c:invertIfNegative val="0"/>
            <c:bubble3D val="0"/>
            <c:spPr>
              <a:solidFill>
                <a:schemeClr val="accent2"/>
              </a:solidFill>
              <a:ln w="12690">
                <a:noFill/>
                <a:prstDash val="solid"/>
              </a:ln>
              <a:scene3d>
                <a:camera prst="orthographicFront"/>
                <a:lightRig rig="threePt" dir="t"/>
              </a:scene3d>
              <a:sp3d/>
            </c:spPr>
          </c:dPt>
          <c:dPt>
            <c:idx val="4"/>
            <c:invertIfNegative val="0"/>
            <c:bubble3D val="0"/>
            <c:spPr>
              <a:solidFill>
                <a:schemeClr val="accent4"/>
              </a:solidFill>
              <a:ln w="12690">
                <a:noFill/>
                <a:prstDash val="solid"/>
              </a:ln>
              <a:scene3d>
                <a:camera prst="orthographicFront"/>
                <a:lightRig rig="threePt" dir="t"/>
              </a:scene3d>
              <a:sp3d/>
            </c:spPr>
          </c:dPt>
          <c:dPt>
            <c:idx val="5"/>
            <c:invertIfNegative val="0"/>
            <c:bubble3D val="0"/>
            <c:spPr>
              <a:solidFill>
                <a:schemeClr val="accent1"/>
              </a:solidFill>
              <a:ln w="12690">
                <a:noFill/>
                <a:prstDash val="solid"/>
              </a:ln>
              <a:scene3d>
                <a:camera prst="orthographicFront"/>
                <a:lightRig rig="threePt" dir="t"/>
              </a:scene3d>
              <a:sp3d/>
            </c:spPr>
          </c:dPt>
          <c:dPt>
            <c:idx val="6"/>
            <c:invertIfNegative val="0"/>
            <c:bubble3D val="0"/>
            <c:spPr>
              <a:solidFill>
                <a:schemeClr val="accent6"/>
              </a:solidFill>
              <a:ln w="12690">
                <a:noFill/>
                <a:prstDash val="solid"/>
              </a:ln>
              <a:scene3d>
                <a:camera prst="orthographicFront"/>
                <a:lightRig rig="threePt" dir="t"/>
              </a:scene3d>
              <a:sp3d/>
            </c:spPr>
          </c:dPt>
          <c:cat>
            <c:strRef>
              <c:f>Sheet1!$B$1:$I$1</c:f>
              <c:strCache>
                <c:ptCount val="7"/>
                <c:pt idx="0">
                  <c:v>Poor appetite</c:v>
                </c:pt>
                <c:pt idx="1">
                  <c:v>Anxiety</c:v>
                </c:pt>
                <c:pt idx="2">
                  <c:v>Depression</c:v>
                </c:pt>
                <c:pt idx="3">
                  <c:v>Concentration difficulties</c:v>
                </c:pt>
                <c:pt idx="4">
                  <c:v>Drowsiness</c:v>
                </c:pt>
                <c:pt idx="5">
                  <c:v>Lack of energy</c:v>
                </c:pt>
                <c:pt idx="6">
                  <c:v>Difficulty sleeping</c:v>
                </c:pt>
              </c:strCache>
            </c:strRef>
          </c:cat>
          <c:val>
            <c:numRef>
              <c:f>Sheet1!$B$2:$I$2</c:f>
              <c:numCache>
                <c:formatCode>General</c:formatCode>
                <c:ptCount val="7"/>
                <c:pt idx="0">
                  <c:v>18</c:v>
                </c:pt>
                <c:pt idx="1">
                  <c:v>27</c:v>
                </c:pt>
                <c:pt idx="2">
                  <c:v>35</c:v>
                </c:pt>
                <c:pt idx="3">
                  <c:v>36</c:v>
                </c:pt>
                <c:pt idx="4">
                  <c:v>40</c:v>
                </c:pt>
                <c:pt idx="5">
                  <c:v>57</c:v>
                </c:pt>
                <c:pt idx="6">
                  <c:v>65</c:v>
                </c:pt>
              </c:numCache>
            </c:numRef>
          </c:val>
        </c:ser>
        <c:dLbls>
          <c:showLegendKey val="0"/>
          <c:showVal val="0"/>
          <c:showCatName val="0"/>
          <c:showSerName val="0"/>
          <c:showPercent val="0"/>
          <c:showBubbleSize val="0"/>
        </c:dLbls>
        <c:gapWidth val="50"/>
        <c:axId val="173196416"/>
        <c:axId val="173197952"/>
      </c:barChart>
      <c:catAx>
        <c:axId val="173196416"/>
        <c:scaling>
          <c:orientation val="minMax"/>
        </c:scaling>
        <c:delete val="0"/>
        <c:axPos val="l"/>
        <c:numFmt formatCode="General" sourceLinked="1"/>
        <c:majorTickMark val="none"/>
        <c:minorTickMark val="none"/>
        <c:tickLblPos val="nextTo"/>
        <c:spPr>
          <a:ln w="1269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n-US"/>
          </a:p>
        </c:txPr>
        <c:crossAx val="173197952"/>
        <c:crosses val="autoZero"/>
        <c:auto val="1"/>
        <c:lblAlgn val="ctr"/>
        <c:lblOffset val="100"/>
        <c:tickLblSkip val="1"/>
        <c:tickMarkSkip val="1"/>
        <c:noMultiLvlLbl val="0"/>
      </c:catAx>
      <c:valAx>
        <c:axId val="173197952"/>
        <c:scaling>
          <c:orientation val="minMax"/>
          <c:max val="70"/>
          <c:min val="0"/>
        </c:scaling>
        <c:delete val="0"/>
        <c:axPos val="b"/>
        <c:title>
          <c:tx>
            <c:rich>
              <a:bodyPr/>
              <a:lstStyle/>
              <a:p>
                <a:pPr>
                  <a:defRPr lang="en-CA" sz="1800" b="1" i="0" u="none" strike="noStrike" baseline="0" noProof="0">
                    <a:solidFill>
                      <a:srgbClr val="002060"/>
                    </a:solidFill>
                    <a:latin typeface="+mn-lt"/>
                    <a:ea typeface="Arial"/>
                    <a:cs typeface="Arial"/>
                  </a:defRPr>
                </a:pPr>
                <a:r>
                  <a:rPr lang="en-CA" sz="1800" noProof="0" dirty="0" smtClean="0">
                    <a:solidFill>
                      <a:srgbClr val="002060"/>
                    </a:solidFill>
                    <a:latin typeface="+mn-lt"/>
                  </a:rPr>
                  <a:t>% de  pacientes con molestia</a:t>
                </a:r>
                <a:r>
                  <a:rPr lang="en-CA" sz="1800" baseline="0" noProof="0" dirty="0" smtClean="0">
                    <a:solidFill>
                      <a:srgbClr val="002060"/>
                    </a:solidFill>
                    <a:latin typeface="+mn-lt"/>
                  </a:rPr>
                  <a:t> moderada a muy severa</a:t>
                </a:r>
                <a:endParaRPr lang="en-CA" sz="1800" noProof="0" dirty="0">
                  <a:solidFill>
                    <a:srgbClr val="002060"/>
                  </a:solidFill>
                  <a:latin typeface="+mn-lt"/>
                </a:endParaRPr>
              </a:p>
            </c:rich>
          </c:tx>
          <c:layout>
            <c:manualLayout>
              <c:xMode val="edge"/>
              <c:yMode val="edge"/>
              <c:x val="0.27338746850709489"/>
              <c:y val="0.88084656754993307"/>
            </c:manualLayout>
          </c:layout>
          <c:overlay val="0"/>
          <c:spPr>
            <a:noFill/>
            <a:ln w="25380">
              <a:noFill/>
            </a:ln>
          </c:spPr>
        </c:title>
        <c:numFmt formatCode="General" sourceLinked="1"/>
        <c:majorTickMark val="out"/>
        <c:minorTickMark val="none"/>
        <c:tickLblPos val="nextTo"/>
        <c:spPr>
          <a:ln w="12690">
            <a:solidFill>
              <a:srgbClr val="002060"/>
            </a:solidFill>
            <a:prstDash val="solid"/>
          </a:ln>
        </c:spPr>
        <c:txPr>
          <a:bodyPr rot="0" vert="horz"/>
          <a:lstStyle/>
          <a:p>
            <a:pPr>
              <a:defRPr sz="1400" b="1" i="0" u="none" strike="noStrike" baseline="0">
                <a:solidFill>
                  <a:srgbClr val="002060"/>
                </a:solidFill>
                <a:latin typeface="+mn-lt"/>
                <a:ea typeface="Arial"/>
                <a:cs typeface="Arial"/>
              </a:defRPr>
            </a:pPr>
            <a:endParaRPr lang="en-US"/>
          </a:p>
        </c:txPr>
        <c:crossAx val="173196416"/>
        <c:crosses val="autoZero"/>
        <c:crossBetween val="between"/>
        <c:majorUnit val="10"/>
      </c:valAx>
      <c:spPr>
        <a:noFill/>
        <a:ln w="25400">
          <a:noFill/>
        </a:ln>
      </c:spPr>
    </c:plotArea>
    <c:plotVisOnly val="1"/>
    <c:dispBlanksAs val="gap"/>
    <c:showDLblsOverMax val="0"/>
  </c:chart>
  <c:spPr>
    <a:noFill/>
    <a:ln>
      <a:noFill/>
    </a:ln>
  </c:spPr>
  <c:txPr>
    <a:bodyPr/>
    <a:lstStyle/>
    <a:p>
      <a:pPr>
        <a:defRPr sz="999" b="1"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dLbls>
            <c:txPr>
              <a:bodyPr/>
              <a:lstStyle/>
              <a:p>
                <a:pPr>
                  <a:defRPr sz="1600" b="1">
                    <a:solidFill>
                      <a:srgbClr val="002060"/>
                    </a:solidFill>
                  </a:defRPr>
                </a:pPr>
                <a:endParaRPr lang="en-US"/>
              </a:p>
            </c:txPr>
            <c:dLblPos val="outEnd"/>
            <c:showLegendKey val="0"/>
            <c:showVal val="1"/>
            <c:showCatName val="0"/>
            <c:showSerName val="0"/>
            <c:showPercent val="0"/>
            <c:showBubbleSize val="0"/>
            <c:showLeaderLines val="0"/>
          </c:dLbls>
          <c:cat>
            <c:strRef>
              <c:f>Sheet1!$A$2:$A$7</c:f>
              <c:strCache>
                <c:ptCount val="6"/>
                <c:pt idx="0">
                  <c:v>&gt;1 comorbilidad salud mental</c:v>
                </c:pt>
                <c:pt idx="1">
                  <c:v>&gt;1 comorbilidad sueño</c:v>
                </c:pt>
                <c:pt idx="2">
                  <c:v>Otros trastornos psiquiátricos</c:v>
                </c:pt>
                <c:pt idx="3">
                  <c:v>TDM</c:v>
                </c:pt>
                <c:pt idx="4">
                  <c:v>Ansiedad</c:v>
                </c:pt>
                <c:pt idx="5">
                  <c:v>Otros síntomas depresivos</c:v>
                </c:pt>
              </c:strCache>
            </c:strRef>
          </c:cat>
          <c:val>
            <c:numRef>
              <c:f>Sheet1!$B$2:$B$7</c:f>
              <c:numCache>
                <c:formatCode>General</c:formatCode>
                <c:ptCount val="6"/>
                <c:pt idx="0">
                  <c:v>16.7</c:v>
                </c:pt>
                <c:pt idx="1">
                  <c:v>11.4</c:v>
                </c:pt>
                <c:pt idx="2">
                  <c:v>6.2</c:v>
                </c:pt>
                <c:pt idx="3">
                  <c:v>4.3</c:v>
                </c:pt>
                <c:pt idx="4">
                  <c:v>3.8</c:v>
                </c:pt>
                <c:pt idx="5">
                  <c:v>3.6</c:v>
                </c:pt>
              </c:numCache>
            </c:numRef>
          </c:val>
        </c:ser>
        <c:dLbls>
          <c:showLegendKey val="0"/>
          <c:showVal val="1"/>
          <c:showCatName val="0"/>
          <c:showSerName val="0"/>
          <c:showPercent val="0"/>
          <c:showBubbleSize val="0"/>
        </c:dLbls>
        <c:gapWidth val="150"/>
        <c:axId val="173520000"/>
        <c:axId val="173521536"/>
      </c:barChart>
      <c:catAx>
        <c:axId val="173520000"/>
        <c:scaling>
          <c:orientation val="minMax"/>
        </c:scaling>
        <c:delete val="0"/>
        <c:axPos val="b"/>
        <c:majorTickMark val="out"/>
        <c:minorTickMark val="none"/>
        <c:tickLblPos val="nextTo"/>
        <c:spPr>
          <a:ln>
            <a:solidFill>
              <a:srgbClr val="002060"/>
            </a:solidFill>
          </a:ln>
        </c:spPr>
        <c:txPr>
          <a:bodyPr/>
          <a:lstStyle/>
          <a:p>
            <a:pPr>
              <a:defRPr b="1">
                <a:solidFill>
                  <a:srgbClr val="002060"/>
                </a:solidFill>
              </a:defRPr>
            </a:pPr>
            <a:endParaRPr lang="en-US"/>
          </a:p>
        </c:txPr>
        <c:crossAx val="173521536"/>
        <c:crosses val="autoZero"/>
        <c:auto val="1"/>
        <c:lblAlgn val="ctr"/>
        <c:lblOffset val="100"/>
        <c:noMultiLvlLbl val="0"/>
      </c:catAx>
      <c:valAx>
        <c:axId val="173521536"/>
        <c:scaling>
          <c:orientation val="minMax"/>
        </c:scaling>
        <c:delete val="0"/>
        <c:axPos val="l"/>
        <c:title>
          <c:tx>
            <c:rich>
              <a:bodyPr rot="-5400000" vert="horz"/>
              <a:lstStyle/>
              <a:p>
                <a:pPr>
                  <a:defRPr>
                    <a:solidFill>
                      <a:srgbClr val="002060"/>
                    </a:solidFill>
                  </a:defRPr>
                </a:pPr>
                <a:r>
                  <a:rPr lang="en-CA" dirty="0" smtClean="0">
                    <a:solidFill>
                      <a:srgbClr val="002060"/>
                    </a:solidFill>
                  </a:rPr>
                  <a:t>% de pacientes</a:t>
                </a:r>
                <a:endParaRPr lang="en-CA" dirty="0">
                  <a:solidFill>
                    <a:srgbClr val="002060"/>
                  </a:solidFill>
                </a:endParaRPr>
              </a:p>
            </c:rich>
          </c:tx>
          <c:layout/>
          <c:overlay val="0"/>
        </c:title>
        <c:numFmt formatCode="General" sourceLinked="1"/>
        <c:majorTickMark val="out"/>
        <c:minorTickMark val="none"/>
        <c:tickLblPos val="nextTo"/>
        <c:spPr>
          <a:ln>
            <a:solidFill>
              <a:schemeClr val="tx2"/>
            </a:solidFill>
          </a:ln>
        </c:spPr>
        <c:txPr>
          <a:bodyPr/>
          <a:lstStyle/>
          <a:p>
            <a:pPr>
              <a:defRPr b="1">
                <a:solidFill>
                  <a:srgbClr val="002060"/>
                </a:solidFill>
              </a:defRPr>
            </a:pPr>
            <a:endParaRPr lang="en-US"/>
          </a:p>
        </c:txPr>
        <c:crossAx val="173520000"/>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blipFill>
              <a:blip xmlns:r="http://schemas.openxmlformats.org/officeDocument/2006/relationships" r:embed="rId1"/>
              <a:stretch>
                <a:fillRect/>
              </a:stretch>
            </a:blipFill>
          </c:spPr>
          <c:invertIfNegative val="0"/>
          <c:dLbls>
            <c:numFmt formatCode="#,##0.0" sourceLinked="0"/>
            <c:txPr>
              <a:bodyPr/>
              <a:lstStyle/>
              <a:p>
                <a:pPr>
                  <a:defRPr sz="1600" b="1">
                    <a:solidFill>
                      <a:srgbClr val="002060"/>
                    </a:solidFill>
                  </a:defRPr>
                </a:pPr>
                <a:endParaRPr lang="en-US"/>
              </a:p>
            </c:txPr>
            <c:dLblPos val="outEnd"/>
            <c:showLegendKey val="0"/>
            <c:showVal val="1"/>
            <c:showCatName val="0"/>
            <c:showSerName val="0"/>
            <c:showPercent val="0"/>
            <c:showBubbleSize val="0"/>
            <c:showLeaderLines val="0"/>
          </c:dLbls>
          <c:cat>
            <c:strRef>
              <c:f>Sheet1!$A$2:$A$7</c:f>
              <c:strCache>
                <c:ptCount val="6"/>
                <c:pt idx="0">
                  <c:v>&gt;1 comorbilidad salud mental</c:v>
                </c:pt>
                <c:pt idx="1">
                  <c:v>&gt;1 comorbilidad sueño</c:v>
                </c:pt>
                <c:pt idx="2">
                  <c:v>Ansiedad</c:v>
                </c:pt>
                <c:pt idx="3">
                  <c:v>Otros síntomas depresivos</c:v>
                </c:pt>
                <c:pt idx="4">
                  <c:v>TDM</c:v>
                </c:pt>
                <c:pt idx="5">
                  <c:v>Otros trastornos psiquiátricos</c:v>
                </c:pt>
              </c:strCache>
            </c:strRef>
          </c:cat>
          <c:val>
            <c:numRef>
              <c:f>Sheet1!$B$2:$B$7</c:f>
              <c:numCache>
                <c:formatCode>General</c:formatCode>
                <c:ptCount val="6"/>
                <c:pt idx="0">
                  <c:v>14.8</c:v>
                </c:pt>
                <c:pt idx="1">
                  <c:v>6</c:v>
                </c:pt>
                <c:pt idx="2">
                  <c:v>3.9</c:v>
                </c:pt>
                <c:pt idx="3">
                  <c:v>3.2</c:v>
                </c:pt>
                <c:pt idx="4">
                  <c:v>3</c:v>
                </c:pt>
                <c:pt idx="5">
                  <c:v>5.7</c:v>
                </c:pt>
              </c:numCache>
            </c:numRef>
          </c:val>
        </c:ser>
        <c:dLbls>
          <c:showLegendKey val="0"/>
          <c:showVal val="1"/>
          <c:showCatName val="0"/>
          <c:showSerName val="0"/>
          <c:showPercent val="0"/>
          <c:showBubbleSize val="0"/>
        </c:dLbls>
        <c:gapWidth val="150"/>
        <c:axId val="173815296"/>
        <c:axId val="173816832"/>
      </c:barChart>
      <c:catAx>
        <c:axId val="173815296"/>
        <c:scaling>
          <c:orientation val="minMax"/>
        </c:scaling>
        <c:delete val="0"/>
        <c:axPos val="b"/>
        <c:majorTickMark val="out"/>
        <c:minorTickMark val="none"/>
        <c:tickLblPos val="nextTo"/>
        <c:spPr>
          <a:ln>
            <a:solidFill>
              <a:srgbClr val="002060"/>
            </a:solidFill>
          </a:ln>
        </c:spPr>
        <c:txPr>
          <a:bodyPr/>
          <a:lstStyle/>
          <a:p>
            <a:pPr>
              <a:defRPr b="1">
                <a:solidFill>
                  <a:srgbClr val="002060"/>
                </a:solidFill>
              </a:defRPr>
            </a:pPr>
            <a:endParaRPr lang="en-US"/>
          </a:p>
        </c:txPr>
        <c:crossAx val="173816832"/>
        <c:crosses val="autoZero"/>
        <c:auto val="1"/>
        <c:lblAlgn val="ctr"/>
        <c:lblOffset val="100"/>
        <c:noMultiLvlLbl val="0"/>
      </c:catAx>
      <c:valAx>
        <c:axId val="173816832"/>
        <c:scaling>
          <c:orientation val="minMax"/>
        </c:scaling>
        <c:delete val="0"/>
        <c:axPos val="l"/>
        <c:title>
          <c:tx>
            <c:rich>
              <a:bodyPr rot="-5400000" vert="horz"/>
              <a:lstStyle/>
              <a:p>
                <a:pPr>
                  <a:defRPr>
                    <a:solidFill>
                      <a:srgbClr val="002060"/>
                    </a:solidFill>
                  </a:defRPr>
                </a:pPr>
                <a:r>
                  <a:rPr lang="en-CA" dirty="0" smtClean="0">
                    <a:solidFill>
                      <a:srgbClr val="002060"/>
                    </a:solidFill>
                  </a:rPr>
                  <a:t>% de pacientes </a:t>
                </a:r>
                <a:endParaRPr lang="en-CA" dirty="0">
                  <a:solidFill>
                    <a:srgbClr val="002060"/>
                  </a:solidFill>
                </a:endParaRPr>
              </a:p>
            </c:rich>
          </c:tx>
          <c:layout/>
          <c:overlay val="0"/>
        </c:title>
        <c:numFmt formatCode="General" sourceLinked="1"/>
        <c:majorTickMark val="out"/>
        <c:minorTickMark val="none"/>
        <c:tickLblPos val="nextTo"/>
        <c:spPr>
          <a:ln>
            <a:solidFill>
              <a:srgbClr val="002060"/>
            </a:solidFill>
          </a:ln>
        </c:spPr>
        <c:txPr>
          <a:bodyPr/>
          <a:lstStyle/>
          <a:p>
            <a:pPr>
              <a:defRPr b="1">
                <a:solidFill>
                  <a:srgbClr val="002060"/>
                </a:solidFill>
              </a:defRPr>
            </a:pPr>
            <a:endParaRPr lang="en-US"/>
          </a:p>
        </c:txPr>
        <c:crossAx val="173815296"/>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7028A-E717-4D14-BAFE-2563C1B96A8A}"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DE673E32-4039-40CF-908F-F2EF60296D4A}">
      <dgm:prSet phldrT="[Text]"/>
      <dgm:spPr>
        <a:solidFill>
          <a:schemeClr val="accent4">
            <a:lumMod val="60000"/>
            <a:lumOff val="40000"/>
          </a:schemeClr>
        </a:solidFill>
        <a:ln>
          <a:solidFill>
            <a:schemeClr val="tx1"/>
          </a:solidFill>
        </a:ln>
      </dgm:spPr>
      <dgm:t>
        <a:bodyPr/>
        <a:lstStyle/>
        <a:p>
          <a:r>
            <a:rPr lang="es-MX" b="1" dirty="0" smtClean="0">
              <a:solidFill>
                <a:srgbClr val="002060"/>
              </a:solidFill>
            </a:rPr>
            <a:t>Actividades de la vida cotidiana</a:t>
          </a:r>
          <a:endParaRPr lang="en-US" b="1" dirty="0">
            <a:solidFill>
              <a:srgbClr val="002060"/>
            </a:solidFill>
          </a:endParaRPr>
        </a:p>
      </dgm:t>
    </dgm:pt>
    <dgm:pt modelId="{D38509B2-CD77-4E82-8D06-F80582210EFF}" type="parTrans" cxnId="{C01C809B-0775-40C0-A44E-837AE71FB5B0}">
      <dgm:prSet/>
      <dgm:spPr/>
      <dgm:t>
        <a:bodyPr/>
        <a:lstStyle/>
        <a:p>
          <a:endParaRPr lang="en-US"/>
        </a:p>
      </dgm:t>
    </dgm:pt>
    <dgm:pt modelId="{FE9F9D55-506D-4ED6-BCEA-D8E3C8E1B846}" type="sibTrans" cxnId="{C01C809B-0775-40C0-A44E-837AE71FB5B0}">
      <dgm:prSet/>
      <dgm:spPr/>
      <dgm:t>
        <a:bodyPr/>
        <a:lstStyle/>
        <a:p>
          <a:endParaRPr lang="en-US"/>
        </a:p>
      </dgm:t>
    </dgm:pt>
    <dgm:pt modelId="{B43235C7-DB92-4EA5-809D-64C3F9614435}">
      <dgm:prSet phldrT="[Text]"/>
      <dgm:spPr>
        <a:solidFill>
          <a:schemeClr val="accent1">
            <a:lumMod val="60000"/>
            <a:lumOff val="40000"/>
          </a:schemeClr>
        </a:solidFill>
        <a:ln>
          <a:noFill/>
        </a:ln>
      </dgm:spPr>
      <dgm:t>
        <a:bodyPr/>
        <a:lstStyle/>
        <a:p>
          <a:r>
            <a:rPr lang="es-MX" b="1" noProof="0" dirty="0" smtClean="0">
              <a:solidFill>
                <a:srgbClr val="002060"/>
              </a:solidFill>
            </a:rPr>
            <a:t>Depresión</a:t>
          </a:r>
          <a:endParaRPr lang="es-MX" b="1" noProof="0" dirty="0">
            <a:solidFill>
              <a:srgbClr val="002060"/>
            </a:solidFill>
          </a:endParaRPr>
        </a:p>
      </dgm:t>
    </dgm:pt>
    <dgm:pt modelId="{A1500CAC-8242-4C8C-AD68-64486AE88D7E}" type="parTrans" cxnId="{298109D2-D960-4B3E-BFDE-11748669DD59}">
      <dgm:prSet/>
      <dgm:spPr/>
      <dgm:t>
        <a:bodyPr/>
        <a:lstStyle/>
        <a:p>
          <a:endParaRPr lang="en-US"/>
        </a:p>
      </dgm:t>
    </dgm:pt>
    <dgm:pt modelId="{1B03247A-13B5-421F-95FA-7F01EDED7C87}" type="sibTrans" cxnId="{298109D2-D960-4B3E-BFDE-11748669DD59}">
      <dgm:prSet/>
      <dgm:spPr/>
      <dgm:t>
        <a:bodyPr/>
        <a:lstStyle/>
        <a:p>
          <a:endParaRPr lang="en-US"/>
        </a:p>
      </dgm:t>
    </dgm:pt>
    <dgm:pt modelId="{E00E1FB6-1B89-4A06-B489-3184B744DD75}">
      <dgm:prSet phldrT="[Text]"/>
      <dgm:spPr>
        <a:solidFill>
          <a:schemeClr val="accent1">
            <a:lumMod val="60000"/>
            <a:lumOff val="40000"/>
          </a:schemeClr>
        </a:solidFill>
        <a:ln>
          <a:noFill/>
        </a:ln>
      </dgm:spPr>
      <dgm:t>
        <a:bodyPr/>
        <a:lstStyle/>
        <a:p>
          <a:r>
            <a:rPr lang="es-MX" b="1" noProof="0" dirty="0" smtClean="0">
              <a:solidFill>
                <a:srgbClr val="002060"/>
              </a:solidFill>
            </a:rPr>
            <a:t>Angustia psicológica</a:t>
          </a:r>
          <a:endParaRPr lang="es-MX" b="1" noProof="0" dirty="0">
            <a:solidFill>
              <a:srgbClr val="002060"/>
            </a:solidFill>
          </a:endParaRPr>
        </a:p>
      </dgm:t>
    </dgm:pt>
    <dgm:pt modelId="{46976602-E133-48D3-800F-4E1C2D5818A7}" type="parTrans" cxnId="{E7A7848A-9368-455C-85B0-3FDC38F4DC70}">
      <dgm:prSet/>
      <dgm:spPr/>
      <dgm:t>
        <a:bodyPr/>
        <a:lstStyle/>
        <a:p>
          <a:endParaRPr lang="en-US"/>
        </a:p>
      </dgm:t>
    </dgm:pt>
    <dgm:pt modelId="{FD4B1AB0-3E9F-4D05-ACA9-7C07B53224AA}" type="sibTrans" cxnId="{E7A7848A-9368-455C-85B0-3FDC38F4DC70}">
      <dgm:prSet/>
      <dgm:spPr/>
      <dgm:t>
        <a:bodyPr/>
        <a:lstStyle/>
        <a:p>
          <a:endParaRPr lang="en-US"/>
        </a:p>
      </dgm:t>
    </dgm:pt>
    <dgm:pt modelId="{E7438369-86BD-4313-8C0F-A3634BABE5A7}">
      <dgm:prSet phldrT="[Text]"/>
      <dgm:spPr>
        <a:solidFill>
          <a:schemeClr val="accent1">
            <a:lumMod val="60000"/>
            <a:lumOff val="40000"/>
          </a:schemeClr>
        </a:solidFill>
        <a:ln>
          <a:noFill/>
        </a:ln>
      </dgm:spPr>
      <dgm:t>
        <a:bodyPr/>
        <a:lstStyle/>
        <a:p>
          <a:r>
            <a:rPr lang="es-MX" b="1" noProof="0" dirty="0" smtClean="0">
              <a:solidFill>
                <a:srgbClr val="002060"/>
              </a:solidFill>
            </a:rPr>
            <a:t>Dificultad para concentrarse</a:t>
          </a:r>
          <a:endParaRPr lang="es-MX" b="1" noProof="0" dirty="0">
            <a:solidFill>
              <a:srgbClr val="002060"/>
            </a:solidFill>
          </a:endParaRPr>
        </a:p>
      </dgm:t>
    </dgm:pt>
    <dgm:pt modelId="{E9593E3A-40D7-40AD-BF51-CB17DCEFE7AD}" type="parTrans" cxnId="{99CA30B9-FD8A-4590-B034-48A17BB87F95}">
      <dgm:prSet/>
      <dgm:spPr/>
      <dgm:t>
        <a:bodyPr/>
        <a:lstStyle/>
        <a:p>
          <a:endParaRPr lang="en-US"/>
        </a:p>
      </dgm:t>
    </dgm:pt>
    <dgm:pt modelId="{550D4EF7-3DC5-460B-8E8F-35846E6765A1}" type="sibTrans" cxnId="{99CA30B9-FD8A-4590-B034-48A17BB87F95}">
      <dgm:prSet/>
      <dgm:spPr/>
      <dgm:t>
        <a:bodyPr/>
        <a:lstStyle/>
        <a:p>
          <a:endParaRPr lang="en-US"/>
        </a:p>
      </dgm:t>
    </dgm:pt>
    <dgm:pt modelId="{2C70D287-5040-4799-84F6-64575E8946EF}">
      <dgm:prSet phldrT="[Text]"/>
      <dgm:spPr>
        <a:solidFill>
          <a:schemeClr val="accent2">
            <a:lumMod val="60000"/>
            <a:lumOff val="40000"/>
          </a:schemeClr>
        </a:solidFill>
        <a:ln>
          <a:solidFill>
            <a:schemeClr val="tx1"/>
          </a:solidFill>
        </a:ln>
      </dgm:spPr>
      <dgm:t>
        <a:bodyPr/>
        <a:lstStyle/>
        <a:p>
          <a:r>
            <a:rPr lang="en-US" b="1" dirty="0" smtClean="0">
              <a:solidFill>
                <a:srgbClr val="002060"/>
              </a:solidFill>
            </a:rPr>
            <a:t>Dolor Neuropático</a:t>
          </a:r>
          <a:endParaRPr lang="en-US" b="1" dirty="0">
            <a:solidFill>
              <a:srgbClr val="002060"/>
            </a:solidFill>
          </a:endParaRPr>
        </a:p>
      </dgm:t>
    </dgm:pt>
    <dgm:pt modelId="{27FA827B-FE20-4C49-B730-EFE505B81449}" type="parTrans" cxnId="{8AEA7AA5-52DA-445F-9B02-10E3EA7950CC}">
      <dgm:prSet/>
      <dgm:spPr/>
      <dgm:t>
        <a:bodyPr/>
        <a:lstStyle/>
        <a:p>
          <a:endParaRPr lang="en-CA"/>
        </a:p>
      </dgm:t>
    </dgm:pt>
    <dgm:pt modelId="{232BFAD2-A854-4F52-9871-B263DBCFFC8A}" type="sibTrans" cxnId="{8AEA7AA5-52DA-445F-9B02-10E3EA7950CC}">
      <dgm:prSet/>
      <dgm:spPr/>
      <dgm:t>
        <a:bodyPr/>
        <a:lstStyle/>
        <a:p>
          <a:endParaRPr lang="en-CA"/>
        </a:p>
      </dgm:t>
    </dgm:pt>
    <dgm:pt modelId="{C8E1B7A5-49CB-4EB9-90BE-22E93F566373}">
      <dgm:prSet phldrT="[Text]"/>
      <dgm:spPr>
        <a:solidFill>
          <a:schemeClr val="accent1">
            <a:lumMod val="60000"/>
            <a:lumOff val="40000"/>
          </a:schemeClr>
        </a:solidFill>
        <a:ln>
          <a:solidFill>
            <a:schemeClr val="tx1"/>
          </a:solidFill>
        </a:ln>
      </dgm:spPr>
      <dgm:t>
        <a:bodyPr/>
        <a:lstStyle/>
        <a:p>
          <a:r>
            <a:rPr lang="es-MX" b="1" noProof="0" dirty="0" smtClean="0">
              <a:solidFill>
                <a:srgbClr val="002060"/>
              </a:solidFill>
            </a:rPr>
            <a:t>Carga física</a:t>
          </a:r>
          <a:endParaRPr lang="es-MX" b="1" noProof="0" dirty="0">
            <a:solidFill>
              <a:srgbClr val="002060"/>
            </a:solidFill>
          </a:endParaRPr>
        </a:p>
      </dgm:t>
    </dgm:pt>
    <dgm:pt modelId="{DF49682A-A57A-4C27-93CD-EFDE2048B34D}" type="parTrans" cxnId="{17B10FD4-102B-4A73-A235-C4476E5B882E}">
      <dgm:prSet/>
      <dgm:spPr/>
      <dgm:t>
        <a:bodyPr/>
        <a:lstStyle/>
        <a:p>
          <a:endParaRPr lang="en-CA"/>
        </a:p>
      </dgm:t>
    </dgm:pt>
    <dgm:pt modelId="{5179E267-BCC3-4211-B3B6-EA5FB9E111DF}" type="sibTrans" cxnId="{17B10FD4-102B-4A73-A235-C4476E5B882E}">
      <dgm:prSet/>
      <dgm:spPr/>
      <dgm:t>
        <a:bodyPr/>
        <a:lstStyle/>
        <a:p>
          <a:endParaRPr lang="en-CA"/>
        </a:p>
      </dgm:t>
    </dgm:pt>
    <dgm:pt modelId="{B64AF370-54C2-418C-8086-E247308345E4}">
      <dgm:prSet phldrT="[Text]"/>
      <dgm:spPr>
        <a:solidFill>
          <a:schemeClr val="accent1">
            <a:lumMod val="60000"/>
            <a:lumOff val="40000"/>
          </a:schemeClr>
        </a:solidFill>
        <a:ln>
          <a:noFill/>
        </a:ln>
      </dgm:spPr>
      <dgm:t>
        <a:bodyPr/>
        <a:lstStyle/>
        <a:p>
          <a:r>
            <a:rPr lang="es-MX" b="1" noProof="0" dirty="0" smtClean="0">
              <a:solidFill>
                <a:srgbClr val="002060"/>
              </a:solidFill>
            </a:rPr>
            <a:t>Discapacidad física</a:t>
          </a:r>
          <a:endParaRPr lang="es-MX" b="1" noProof="0" dirty="0">
            <a:solidFill>
              <a:srgbClr val="002060"/>
            </a:solidFill>
          </a:endParaRPr>
        </a:p>
      </dgm:t>
    </dgm:pt>
    <dgm:pt modelId="{5629B105-FA5D-4112-9F0B-BDA878AC03AD}" type="parTrans" cxnId="{C43803FE-152F-4FF0-987B-BBC655C505B2}">
      <dgm:prSet/>
      <dgm:spPr/>
      <dgm:t>
        <a:bodyPr/>
        <a:lstStyle/>
        <a:p>
          <a:endParaRPr lang="en-CA"/>
        </a:p>
      </dgm:t>
    </dgm:pt>
    <dgm:pt modelId="{DBB6F016-FC13-4663-A29C-2507FB51D729}" type="sibTrans" cxnId="{C43803FE-152F-4FF0-987B-BBC655C505B2}">
      <dgm:prSet/>
      <dgm:spPr/>
      <dgm:t>
        <a:bodyPr/>
        <a:lstStyle/>
        <a:p>
          <a:endParaRPr lang="en-CA"/>
        </a:p>
      </dgm:t>
    </dgm:pt>
    <dgm:pt modelId="{C2CB2F7B-A812-4034-AFDC-138219E2272A}">
      <dgm:prSet phldrT="[Text]"/>
      <dgm:spPr>
        <a:solidFill>
          <a:schemeClr val="accent1"/>
        </a:solidFill>
      </dgm:spPr>
      <dgm:t>
        <a:bodyPr/>
        <a:lstStyle/>
        <a:p>
          <a:r>
            <a:rPr lang="es-MX" b="1" noProof="0" dirty="0" smtClean="0">
              <a:solidFill>
                <a:srgbClr val="002060"/>
              </a:solidFill>
            </a:rPr>
            <a:t>Menor calidad de vida</a:t>
          </a:r>
          <a:endParaRPr lang="es-MX" b="1" noProof="0" dirty="0">
            <a:solidFill>
              <a:srgbClr val="002060"/>
            </a:solidFill>
          </a:endParaRPr>
        </a:p>
      </dgm:t>
    </dgm:pt>
    <dgm:pt modelId="{B53F6284-961B-4F18-9519-8541FA69D4B0}" type="parTrans" cxnId="{5ED7A1F8-F14C-498A-8DE7-5DBE462F0A6A}">
      <dgm:prSet/>
      <dgm:spPr/>
      <dgm:t>
        <a:bodyPr/>
        <a:lstStyle/>
        <a:p>
          <a:endParaRPr lang="en-CA"/>
        </a:p>
      </dgm:t>
    </dgm:pt>
    <dgm:pt modelId="{17FA029A-E2C5-49F7-A75C-EAAE322199CC}" type="sibTrans" cxnId="{5ED7A1F8-F14C-498A-8DE7-5DBE462F0A6A}">
      <dgm:prSet/>
      <dgm:spPr/>
      <dgm:t>
        <a:bodyPr/>
        <a:lstStyle/>
        <a:p>
          <a:endParaRPr lang="en-CA"/>
        </a:p>
      </dgm:t>
    </dgm:pt>
    <dgm:pt modelId="{530330B3-0F00-497C-8150-AE0414184B96}">
      <dgm:prSet phldrT="[Text]"/>
      <dgm:spPr>
        <a:solidFill>
          <a:schemeClr val="accent1"/>
        </a:solidFill>
      </dgm:spPr>
      <dgm:t>
        <a:bodyPr/>
        <a:lstStyle/>
        <a:p>
          <a:r>
            <a:rPr lang="es-MX" b="1" noProof="0" dirty="0" smtClean="0">
              <a:solidFill>
                <a:srgbClr val="002060"/>
              </a:solidFill>
            </a:rPr>
            <a:t>Trastornos del sueño</a:t>
          </a:r>
          <a:endParaRPr lang="es-MX" b="1" noProof="0" dirty="0">
            <a:solidFill>
              <a:srgbClr val="002060"/>
            </a:solidFill>
          </a:endParaRPr>
        </a:p>
      </dgm:t>
    </dgm:pt>
    <dgm:pt modelId="{8C093013-CB04-4D1D-8142-95BB90707A60}" type="parTrans" cxnId="{CFC6F9E8-9C40-4F97-B810-9F4FA7AD4B6F}">
      <dgm:prSet/>
      <dgm:spPr/>
      <dgm:t>
        <a:bodyPr/>
        <a:lstStyle/>
        <a:p>
          <a:endParaRPr lang="en-CA"/>
        </a:p>
      </dgm:t>
    </dgm:pt>
    <dgm:pt modelId="{883549F1-3E56-45C9-B002-99B1A157A410}" type="sibTrans" cxnId="{CFC6F9E8-9C40-4F97-B810-9F4FA7AD4B6F}">
      <dgm:prSet/>
      <dgm:spPr/>
      <dgm:t>
        <a:bodyPr/>
        <a:lstStyle/>
        <a:p>
          <a:endParaRPr lang="en-CA"/>
        </a:p>
      </dgm:t>
    </dgm:pt>
    <dgm:pt modelId="{7879CB97-BCFA-443A-9535-469E1D66B448}">
      <dgm:prSet phldrT="[Text]"/>
      <dgm:spPr>
        <a:solidFill>
          <a:schemeClr val="accent1"/>
        </a:solidFill>
      </dgm:spPr>
      <dgm:t>
        <a:bodyPr/>
        <a:lstStyle/>
        <a:p>
          <a:r>
            <a:rPr lang="es-MX" b="1" noProof="0" dirty="0" smtClean="0">
              <a:solidFill>
                <a:srgbClr val="002060"/>
              </a:solidFill>
            </a:rPr>
            <a:t>Somnolencia al estar despierto</a:t>
          </a:r>
          <a:endParaRPr lang="es-MX" b="1" noProof="0" dirty="0">
            <a:solidFill>
              <a:srgbClr val="002060"/>
            </a:solidFill>
          </a:endParaRPr>
        </a:p>
      </dgm:t>
    </dgm:pt>
    <dgm:pt modelId="{7D27BD1B-52C9-43BB-9C38-8E1EA6AE41E0}" type="parTrans" cxnId="{4B96BE3D-FC3D-4CD6-A6D3-7E9CAF87D102}">
      <dgm:prSet/>
      <dgm:spPr/>
      <dgm:t>
        <a:bodyPr/>
        <a:lstStyle/>
        <a:p>
          <a:endParaRPr lang="en-CA"/>
        </a:p>
      </dgm:t>
    </dgm:pt>
    <dgm:pt modelId="{3074B37E-0E22-45E7-AA80-C45559E97D9F}" type="sibTrans" cxnId="{4B96BE3D-FC3D-4CD6-A6D3-7E9CAF87D102}">
      <dgm:prSet/>
      <dgm:spPr/>
      <dgm:t>
        <a:bodyPr/>
        <a:lstStyle/>
        <a:p>
          <a:endParaRPr lang="en-CA"/>
        </a:p>
      </dgm:t>
    </dgm:pt>
    <dgm:pt modelId="{D8E2B546-3C50-4289-B1C7-8640A0ADDD61}">
      <dgm:prSet phldrT="[Text]"/>
      <dgm:spPr>
        <a:solidFill>
          <a:schemeClr val="accent3">
            <a:lumMod val="60000"/>
            <a:lumOff val="40000"/>
          </a:schemeClr>
        </a:solidFill>
        <a:ln>
          <a:solidFill>
            <a:schemeClr val="tx1"/>
          </a:solidFill>
        </a:ln>
      </dgm:spPr>
      <dgm:t>
        <a:bodyPr/>
        <a:lstStyle/>
        <a:p>
          <a:r>
            <a:rPr lang="es-MX" b="1" noProof="0" dirty="0" smtClean="0">
              <a:solidFill>
                <a:srgbClr val="002060"/>
              </a:solidFill>
            </a:rPr>
            <a:t>Carga psicológica</a:t>
          </a:r>
          <a:endParaRPr lang="es-MX" noProof="0" dirty="0">
            <a:solidFill>
              <a:srgbClr val="002060"/>
            </a:solidFill>
          </a:endParaRPr>
        </a:p>
      </dgm:t>
    </dgm:pt>
    <dgm:pt modelId="{78D08F52-F428-4BDC-B6AF-61B9ADEA8F79}" type="parTrans" cxnId="{5EC24066-0F87-4CFB-A76D-F6E7FABDC8CD}">
      <dgm:prSet/>
      <dgm:spPr/>
      <dgm:t>
        <a:bodyPr/>
        <a:lstStyle/>
        <a:p>
          <a:endParaRPr lang="en-CA"/>
        </a:p>
      </dgm:t>
    </dgm:pt>
    <dgm:pt modelId="{6570B8BB-E8FF-47A9-8404-25ADBEFE253A}" type="sibTrans" cxnId="{5EC24066-0F87-4CFB-A76D-F6E7FABDC8CD}">
      <dgm:prSet/>
      <dgm:spPr/>
      <dgm:t>
        <a:bodyPr/>
        <a:lstStyle/>
        <a:p>
          <a:endParaRPr lang="en-CA"/>
        </a:p>
      </dgm:t>
    </dgm:pt>
    <dgm:pt modelId="{B3054C27-7CB7-4A4D-B7B6-339C837C0D11}" type="pres">
      <dgm:prSet presAssocID="{7257028A-E717-4D14-BAFE-2563C1B96A8A}" presName="Name0" presStyleCnt="0">
        <dgm:presLayoutVars>
          <dgm:chMax val="7"/>
          <dgm:dir/>
          <dgm:animLvl val="lvl"/>
          <dgm:resizeHandles val="exact"/>
        </dgm:presLayoutVars>
      </dgm:prSet>
      <dgm:spPr/>
      <dgm:t>
        <a:bodyPr/>
        <a:lstStyle/>
        <a:p>
          <a:endParaRPr lang="en-CA"/>
        </a:p>
      </dgm:t>
    </dgm:pt>
    <dgm:pt modelId="{85562BDC-6B2B-466B-B308-4AA1820A5B0D}" type="pres">
      <dgm:prSet presAssocID="{DE673E32-4039-40CF-908F-F2EF60296D4A}" presName="circle1" presStyleLbl="node1" presStyleIdx="0" presStyleCnt="4"/>
      <dgm:spPr>
        <a:solidFill>
          <a:schemeClr val="accent4">
            <a:lumMod val="60000"/>
            <a:lumOff val="40000"/>
          </a:schemeClr>
        </a:solidFill>
        <a:ln>
          <a:solidFill>
            <a:schemeClr val="tx1"/>
          </a:solidFill>
        </a:ln>
      </dgm:spPr>
      <dgm:t>
        <a:bodyPr/>
        <a:lstStyle/>
        <a:p>
          <a:endParaRPr lang="en-CA"/>
        </a:p>
      </dgm:t>
    </dgm:pt>
    <dgm:pt modelId="{3C7CE2B5-5953-469B-B914-374426B88B9D}" type="pres">
      <dgm:prSet presAssocID="{DE673E32-4039-40CF-908F-F2EF60296D4A}" presName="space" presStyleCnt="0"/>
      <dgm:spPr/>
      <dgm:t>
        <a:bodyPr/>
        <a:lstStyle/>
        <a:p>
          <a:endParaRPr lang="en-CA"/>
        </a:p>
      </dgm:t>
    </dgm:pt>
    <dgm:pt modelId="{8805AFD6-A776-4314-A3E9-7D43B781BE60}" type="pres">
      <dgm:prSet presAssocID="{DE673E32-4039-40CF-908F-F2EF60296D4A}" presName="rect1" presStyleLbl="alignAcc1" presStyleIdx="0" presStyleCnt="4" custLinFactNeighborX="53917" custLinFactNeighborY="33446"/>
      <dgm:spPr/>
      <dgm:t>
        <a:bodyPr/>
        <a:lstStyle/>
        <a:p>
          <a:endParaRPr lang="en-CA"/>
        </a:p>
      </dgm:t>
    </dgm:pt>
    <dgm:pt modelId="{A366EA54-ED55-4D88-ADD2-4D207F776416}" type="pres">
      <dgm:prSet presAssocID="{D8E2B546-3C50-4289-B1C7-8640A0ADDD61}" presName="vertSpace2" presStyleLbl="node1" presStyleIdx="0" presStyleCnt="4"/>
      <dgm:spPr/>
      <dgm:t>
        <a:bodyPr/>
        <a:lstStyle/>
        <a:p>
          <a:endParaRPr lang="en-CA"/>
        </a:p>
      </dgm:t>
    </dgm:pt>
    <dgm:pt modelId="{B4D7D179-9A0F-411F-A606-A3655D3F977B}" type="pres">
      <dgm:prSet presAssocID="{D8E2B546-3C50-4289-B1C7-8640A0ADDD61}" presName="circle2" presStyleLbl="node1" presStyleIdx="1" presStyleCnt="4"/>
      <dgm:spPr>
        <a:solidFill>
          <a:schemeClr val="accent3">
            <a:lumMod val="60000"/>
            <a:lumOff val="40000"/>
          </a:schemeClr>
        </a:solidFill>
        <a:ln>
          <a:solidFill>
            <a:schemeClr val="tx1"/>
          </a:solidFill>
        </a:ln>
      </dgm:spPr>
      <dgm:t>
        <a:bodyPr/>
        <a:lstStyle/>
        <a:p>
          <a:endParaRPr lang="en-CA"/>
        </a:p>
      </dgm:t>
    </dgm:pt>
    <dgm:pt modelId="{2F19B97D-BBF4-490F-AFB8-3D03A166E982}" type="pres">
      <dgm:prSet presAssocID="{D8E2B546-3C50-4289-B1C7-8640A0ADDD61}" presName="rect2" presStyleLbl="alignAcc1" presStyleIdx="1" presStyleCnt="4"/>
      <dgm:spPr/>
      <dgm:t>
        <a:bodyPr/>
        <a:lstStyle/>
        <a:p>
          <a:endParaRPr lang="en-CA"/>
        </a:p>
      </dgm:t>
    </dgm:pt>
    <dgm:pt modelId="{B96588F4-4E85-4BD0-9E22-BF46D5E687AF}" type="pres">
      <dgm:prSet presAssocID="{C8E1B7A5-49CB-4EB9-90BE-22E93F566373}" presName="vertSpace3" presStyleLbl="node1" presStyleIdx="1" presStyleCnt="4"/>
      <dgm:spPr/>
      <dgm:t>
        <a:bodyPr/>
        <a:lstStyle/>
        <a:p>
          <a:endParaRPr lang="en-CA"/>
        </a:p>
      </dgm:t>
    </dgm:pt>
    <dgm:pt modelId="{803ACA39-2142-4CC1-B539-5E9B4A232019}" type="pres">
      <dgm:prSet presAssocID="{C8E1B7A5-49CB-4EB9-90BE-22E93F566373}" presName="circle3" presStyleLbl="node1" presStyleIdx="2" presStyleCnt="4"/>
      <dgm:spPr>
        <a:solidFill>
          <a:schemeClr val="accent1">
            <a:lumMod val="60000"/>
            <a:lumOff val="40000"/>
          </a:schemeClr>
        </a:solidFill>
        <a:ln>
          <a:solidFill>
            <a:schemeClr val="tx1"/>
          </a:solidFill>
        </a:ln>
      </dgm:spPr>
      <dgm:t>
        <a:bodyPr/>
        <a:lstStyle/>
        <a:p>
          <a:endParaRPr lang="en-CA"/>
        </a:p>
      </dgm:t>
    </dgm:pt>
    <dgm:pt modelId="{7C6EEF0C-8975-4BD0-B936-0C8B00FCA419}" type="pres">
      <dgm:prSet presAssocID="{C8E1B7A5-49CB-4EB9-90BE-22E93F566373}" presName="rect3" presStyleLbl="alignAcc1" presStyleIdx="2" presStyleCnt="4"/>
      <dgm:spPr/>
      <dgm:t>
        <a:bodyPr/>
        <a:lstStyle/>
        <a:p>
          <a:endParaRPr lang="en-CA"/>
        </a:p>
      </dgm:t>
    </dgm:pt>
    <dgm:pt modelId="{7186AE78-C9D8-48B8-95B1-A3AF82A9CB2A}" type="pres">
      <dgm:prSet presAssocID="{2C70D287-5040-4799-84F6-64575E8946EF}" presName="vertSpace4" presStyleLbl="node1" presStyleIdx="2" presStyleCnt="4"/>
      <dgm:spPr/>
      <dgm:t>
        <a:bodyPr/>
        <a:lstStyle/>
        <a:p>
          <a:endParaRPr lang="en-CA"/>
        </a:p>
      </dgm:t>
    </dgm:pt>
    <dgm:pt modelId="{C32FFD00-CBC0-478A-A7FB-82196B276572}" type="pres">
      <dgm:prSet presAssocID="{2C70D287-5040-4799-84F6-64575E8946EF}" presName="circle4" presStyleLbl="node1" presStyleIdx="3" presStyleCnt="4"/>
      <dgm:spPr>
        <a:solidFill>
          <a:schemeClr val="accent2">
            <a:lumMod val="60000"/>
            <a:lumOff val="40000"/>
          </a:schemeClr>
        </a:solidFill>
        <a:ln>
          <a:solidFill>
            <a:schemeClr val="tx1"/>
          </a:solidFill>
        </a:ln>
      </dgm:spPr>
      <dgm:t>
        <a:bodyPr/>
        <a:lstStyle/>
        <a:p>
          <a:endParaRPr lang="en-CA"/>
        </a:p>
      </dgm:t>
    </dgm:pt>
    <dgm:pt modelId="{7056863A-5748-4DD4-96CD-81D75F3209B4}" type="pres">
      <dgm:prSet presAssocID="{2C70D287-5040-4799-84F6-64575E8946EF}" presName="rect4" presStyleLbl="alignAcc1" presStyleIdx="3" presStyleCnt="4"/>
      <dgm:spPr/>
      <dgm:t>
        <a:bodyPr/>
        <a:lstStyle/>
        <a:p>
          <a:endParaRPr lang="en-CA"/>
        </a:p>
      </dgm:t>
    </dgm:pt>
    <dgm:pt modelId="{A941DCBF-F8B4-4841-A24E-6BC4C37C45CB}" type="pres">
      <dgm:prSet presAssocID="{DE673E32-4039-40CF-908F-F2EF60296D4A}" presName="rect1ParTx" presStyleLbl="alignAcc1" presStyleIdx="3" presStyleCnt="4">
        <dgm:presLayoutVars>
          <dgm:chMax val="1"/>
          <dgm:bulletEnabled val="1"/>
        </dgm:presLayoutVars>
      </dgm:prSet>
      <dgm:spPr/>
      <dgm:t>
        <a:bodyPr/>
        <a:lstStyle/>
        <a:p>
          <a:endParaRPr lang="en-CA"/>
        </a:p>
      </dgm:t>
    </dgm:pt>
    <dgm:pt modelId="{BC8E61DB-CBAE-4811-A059-E354DC1D3863}" type="pres">
      <dgm:prSet presAssocID="{DE673E32-4039-40CF-908F-F2EF60296D4A}" presName="rect1ChTx" presStyleLbl="alignAcc1" presStyleIdx="3" presStyleCnt="4">
        <dgm:presLayoutVars>
          <dgm:bulletEnabled val="1"/>
        </dgm:presLayoutVars>
      </dgm:prSet>
      <dgm:spPr/>
      <dgm:t>
        <a:bodyPr/>
        <a:lstStyle/>
        <a:p>
          <a:endParaRPr lang="en-CA"/>
        </a:p>
      </dgm:t>
    </dgm:pt>
    <dgm:pt modelId="{58B9D9DF-E17B-4438-9CBF-42445C8F8BEC}" type="pres">
      <dgm:prSet presAssocID="{D8E2B546-3C50-4289-B1C7-8640A0ADDD61}" presName="rect2ParTx" presStyleLbl="alignAcc1" presStyleIdx="3" presStyleCnt="4">
        <dgm:presLayoutVars>
          <dgm:chMax val="1"/>
          <dgm:bulletEnabled val="1"/>
        </dgm:presLayoutVars>
      </dgm:prSet>
      <dgm:spPr/>
      <dgm:t>
        <a:bodyPr/>
        <a:lstStyle/>
        <a:p>
          <a:endParaRPr lang="en-CA"/>
        </a:p>
      </dgm:t>
    </dgm:pt>
    <dgm:pt modelId="{931E27E7-2814-4C8F-9764-98161289F401}" type="pres">
      <dgm:prSet presAssocID="{D8E2B546-3C50-4289-B1C7-8640A0ADDD61}" presName="rect2ChTx" presStyleLbl="alignAcc1" presStyleIdx="3" presStyleCnt="4">
        <dgm:presLayoutVars>
          <dgm:bulletEnabled val="1"/>
        </dgm:presLayoutVars>
      </dgm:prSet>
      <dgm:spPr/>
      <dgm:t>
        <a:bodyPr/>
        <a:lstStyle/>
        <a:p>
          <a:endParaRPr lang="en-CA"/>
        </a:p>
      </dgm:t>
    </dgm:pt>
    <dgm:pt modelId="{BDE0BC17-901A-4461-9F88-DFEA1F0BF7D3}" type="pres">
      <dgm:prSet presAssocID="{C8E1B7A5-49CB-4EB9-90BE-22E93F566373}" presName="rect3ParTx" presStyleLbl="alignAcc1" presStyleIdx="3" presStyleCnt="4">
        <dgm:presLayoutVars>
          <dgm:chMax val="1"/>
          <dgm:bulletEnabled val="1"/>
        </dgm:presLayoutVars>
      </dgm:prSet>
      <dgm:spPr/>
      <dgm:t>
        <a:bodyPr/>
        <a:lstStyle/>
        <a:p>
          <a:endParaRPr lang="en-CA"/>
        </a:p>
      </dgm:t>
    </dgm:pt>
    <dgm:pt modelId="{E41B8749-5CCE-416E-A329-CDE923F5066A}" type="pres">
      <dgm:prSet presAssocID="{C8E1B7A5-49CB-4EB9-90BE-22E93F566373}" presName="rect3ChTx" presStyleLbl="alignAcc1" presStyleIdx="3" presStyleCnt="4">
        <dgm:presLayoutVars>
          <dgm:bulletEnabled val="1"/>
        </dgm:presLayoutVars>
      </dgm:prSet>
      <dgm:spPr/>
      <dgm:t>
        <a:bodyPr/>
        <a:lstStyle/>
        <a:p>
          <a:endParaRPr lang="en-CA"/>
        </a:p>
      </dgm:t>
    </dgm:pt>
    <dgm:pt modelId="{72E85FBB-E963-4EC9-B1C7-C230088CB4DE}" type="pres">
      <dgm:prSet presAssocID="{2C70D287-5040-4799-84F6-64575E8946EF}" presName="rect4ParTx" presStyleLbl="alignAcc1" presStyleIdx="3" presStyleCnt="4">
        <dgm:presLayoutVars>
          <dgm:chMax val="1"/>
          <dgm:bulletEnabled val="1"/>
        </dgm:presLayoutVars>
      </dgm:prSet>
      <dgm:spPr/>
      <dgm:t>
        <a:bodyPr/>
        <a:lstStyle/>
        <a:p>
          <a:endParaRPr lang="en-CA"/>
        </a:p>
      </dgm:t>
    </dgm:pt>
    <dgm:pt modelId="{E6616AE8-1C69-4F0F-A6D7-9828D7A8F50F}" type="pres">
      <dgm:prSet presAssocID="{2C70D287-5040-4799-84F6-64575E8946EF}" presName="rect4ChTx" presStyleLbl="alignAcc1" presStyleIdx="3" presStyleCnt="4">
        <dgm:presLayoutVars>
          <dgm:bulletEnabled val="1"/>
        </dgm:presLayoutVars>
      </dgm:prSet>
      <dgm:spPr>
        <a:solidFill>
          <a:schemeClr val="accent1">
            <a:lumMod val="60000"/>
            <a:lumOff val="40000"/>
          </a:schemeClr>
        </a:solidFill>
        <a:ln>
          <a:noFill/>
        </a:ln>
      </dgm:spPr>
      <dgm:t>
        <a:bodyPr/>
        <a:lstStyle/>
        <a:p>
          <a:endParaRPr lang="en-CA"/>
        </a:p>
      </dgm:t>
    </dgm:pt>
  </dgm:ptLst>
  <dgm:cxnLst>
    <dgm:cxn modelId="{17B10FD4-102B-4A73-A235-C4476E5B882E}" srcId="{7257028A-E717-4D14-BAFE-2563C1B96A8A}" destId="{C8E1B7A5-49CB-4EB9-90BE-22E93F566373}" srcOrd="2" destOrd="0" parTransId="{DF49682A-A57A-4C27-93CD-EFDE2048B34D}" sibTransId="{5179E267-BCC3-4211-B3B6-EA5FB9E111DF}"/>
    <dgm:cxn modelId="{298109D2-D960-4B3E-BFDE-11748669DD59}" srcId="{D8E2B546-3C50-4289-B1C7-8640A0ADDD61}" destId="{B43235C7-DB92-4EA5-809D-64C3F9614435}" srcOrd="0" destOrd="0" parTransId="{A1500CAC-8242-4C8C-AD68-64486AE88D7E}" sibTransId="{1B03247A-13B5-421F-95FA-7F01EDED7C87}"/>
    <dgm:cxn modelId="{C1A0B2B6-3E24-4B66-A5F6-4D8E76492136}" type="presOf" srcId="{B43235C7-DB92-4EA5-809D-64C3F9614435}" destId="{931E27E7-2814-4C8F-9764-98161289F401}" srcOrd="0" destOrd="0" presId="urn:microsoft.com/office/officeart/2005/8/layout/target3"/>
    <dgm:cxn modelId="{D0C09E7C-E2AE-47AE-B6C8-2AD8D54D9594}" type="presOf" srcId="{C8E1B7A5-49CB-4EB9-90BE-22E93F566373}" destId="{7C6EEF0C-8975-4BD0-B936-0C8B00FCA419}" srcOrd="0" destOrd="0" presId="urn:microsoft.com/office/officeart/2005/8/layout/target3"/>
    <dgm:cxn modelId="{C43803FE-152F-4FF0-987B-BBC655C505B2}" srcId="{C8E1B7A5-49CB-4EB9-90BE-22E93F566373}" destId="{B64AF370-54C2-418C-8086-E247308345E4}" srcOrd="0" destOrd="0" parTransId="{5629B105-FA5D-4112-9F0B-BDA878AC03AD}" sibTransId="{DBB6F016-FC13-4663-A29C-2507FB51D729}"/>
    <dgm:cxn modelId="{09A6C5DE-5960-4043-A445-8E6D642455B6}" type="presOf" srcId="{7257028A-E717-4D14-BAFE-2563C1B96A8A}" destId="{B3054C27-7CB7-4A4D-B7B6-339C837C0D11}" srcOrd="0" destOrd="0" presId="urn:microsoft.com/office/officeart/2005/8/layout/target3"/>
    <dgm:cxn modelId="{F7340B89-8BE3-4397-B8D8-4BFAC4DF4D18}" type="presOf" srcId="{2C70D287-5040-4799-84F6-64575E8946EF}" destId="{7056863A-5748-4DD4-96CD-81D75F3209B4}" srcOrd="0" destOrd="0" presId="urn:microsoft.com/office/officeart/2005/8/layout/target3"/>
    <dgm:cxn modelId="{8AEA7AA5-52DA-445F-9B02-10E3EA7950CC}" srcId="{7257028A-E717-4D14-BAFE-2563C1B96A8A}" destId="{2C70D287-5040-4799-84F6-64575E8946EF}" srcOrd="3" destOrd="0" parTransId="{27FA827B-FE20-4C49-B730-EFE505B81449}" sibTransId="{232BFAD2-A854-4F52-9871-B263DBCFFC8A}"/>
    <dgm:cxn modelId="{65DC3DB9-3D00-4121-B641-FFDF15D66867}" type="presOf" srcId="{E00E1FB6-1B89-4A06-B489-3184B744DD75}" destId="{931E27E7-2814-4C8F-9764-98161289F401}" srcOrd="0" destOrd="1" presId="urn:microsoft.com/office/officeart/2005/8/layout/target3"/>
    <dgm:cxn modelId="{FA5E2C83-CCE9-42E2-B3B6-EEC3071974EA}" type="presOf" srcId="{7879CB97-BCFA-443A-9535-469E1D66B448}" destId="{BC8E61DB-CBAE-4811-A059-E354DC1D3863}" srcOrd="0" destOrd="2" presId="urn:microsoft.com/office/officeart/2005/8/layout/target3"/>
    <dgm:cxn modelId="{171DFC72-91FF-402F-8EBD-281AD3B86615}" type="presOf" srcId="{B64AF370-54C2-418C-8086-E247308345E4}" destId="{E41B8749-5CCE-416E-A329-CDE923F5066A}" srcOrd="0" destOrd="0" presId="urn:microsoft.com/office/officeart/2005/8/layout/target3"/>
    <dgm:cxn modelId="{5EC24066-0F87-4CFB-A76D-F6E7FABDC8CD}" srcId="{7257028A-E717-4D14-BAFE-2563C1B96A8A}" destId="{D8E2B546-3C50-4289-B1C7-8640A0ADDD61}" srcOrd="1" destOrd="0" parTransId="{78D08F52-F428-4BDC-B6AF-61B9ADEA8F79}" sibTransId="{6570B8BB-E8FF-47A9-8404-25ADBEFE253A}"/>
    <dgm:cxn modelId="{C2559710-2FC0-499C-AB65-20A85BF6511B}" type="presOf" srcId="{2C70D287-5040-4799-84F6-64575E8946EF}" destId="{72E85FBB-E963-4EC9-B1C7-C230088CB4DE}" srcOrd="1" destOrd="0" presId="urn:microsoft.com/office/officeart/2005/8/layout/target3"/>
    <dgm:cxn modelId="{C86955DA-1B7A-43EE-B42D-411FBF0042BD}" type="presOf" srcId="{C2CB2F7B-A812-4034-AFDC-138219E2272A}" destId="{BC8E61DB-CBAE-4811-A059-E354DC1D3863}" srcOrd="0" destOrd="0" presId="urn:microsoft.com/office/officeart/2005/8/layout/target3"/>
    <dgm:cxn modelId="{68AB2C51-03AE-4779-B40C-11469B38B1FB}" type="presOf" srcId="{530330B3-0F00-497C-8150-AE0414184B96}" destId="{BC8E61DB-CBAE-4811-A059-E354DC1D3863}" srcOrd="0" destOrd="1" presId="urn:microsoft.com/office/officeart/2005/8/layout/target3"/>
    <dgm:cxn modelId="{D2B33FD6-D4D4-43D3-8524-742C2F4F5918}" type="presOf" srcId="{C8E1B7A5-49CB-4EB9-90BE-22E93F566373}" destId="{BDE0BC17-901A-4461-9F88-DFEA1F0BF7D3}" srcOrd="1" destOrd="0" presId="urn:microsoft.com/office/officeart/2005/8/layout/target3"/>
    <dgm:cxn modelId="{4B96BE3D-FC3D-4CD6-A6D3-7E9CAF87D102}" srcId="{DE673E32-4039-40CF-908F-F2EF60296D4A}" destId="{7879CB97-BCFA-443A-9535-469E1D66B448}" srcOrd="2" destOrd="0" parTransId="{7D27BD1B-52C9-43BB-9C38-8E1EA6AE41E0}" sibTransId="{3074B37E-0E22-45E7-AA80-C45559E97D9F}"/>
    <dgm:cxn modelId="{E80BA993-C4E0-4621-BD04-197C538290F4}" type="presOf" srcId="{D8E2B546-3C50-4289-B1C7-8640A0ADDD61}" destId="{2F19B97D-BBF4-490F-AFB8-3D03A166E982}" srcOrd="0" destOrd="0" presId="urn:microsoft.com/office/officeart/2005/8/layout/target3"/>
    <dgm:cxn modelId="{C01C809B-0775-40C0-A44E-837AE71FB5B0}" srcId="{7257028A-E717-4D14-BAFE-2563C1B96A8A}" destId="{DE673E32-4039-40CF-908F-F2EF60296D4A}" srcOrd="0" destOrd="0" parTransId="{D38509B2-CD77-4E82-8D06-F80582210EFF}" sibTransId="{FE9F9D55-506D-4ED6-BCEA-D8E3C8E1B846}"/>
    <dgm:cxn modelId="{5ED7A1F8-F14C-498A-8DE7-5DBE462F0A6A}" srcId="{DE673E32-4039-40CF-908F-F2EF60296D4A}" destId="{C2CB2F7B-A812-4034-AFDC-138219E2272A}" srcOrd="0" destOrd="0" parTransId="{B53F6284-961B-4F18-9519-8541FA69D4B0}" sibTransId="{17FA029A-E2C5-49F7-A75C-EAAE322199CC}"/>
    <dgm:cxn modelId="{E7A7848A-9368-455C-85B0-3FDC38F4DC70}" srcId="{D8E2B546-3C50-4289-B1C7-8640A0ADDD61}" destId="{E00E1FB6-1B89-4A06-B489-3184B744DD75}" srcOrd="1" destOrd="0" parTransId="{46976602-E133-48D3-800F-4E1C2D5818A7}" sibTransId="{FD4B1AB0-3E9F-4D05-ACA9-7C07B53224AA}"/>
    <dgm:cxn modelId="{8983A134-FA42-45FB-ACA1-30BE2881A134}" type="presOf" srcId="{DE673E32-4039-40CF-908F-F2EF60296D4A}" destId="{A941DCBF-F8B4-4841-A24E-6BC4C37C45CB}" srcOrd="1" destOrd="0" presId="urn:microsoft.com/office/officeart/2005/8/layout/target3"/>
    <dgm:cxn modelId="{99CA30B9-FD8A-4590-B034-48A17BB87F95}" srcId="{D8E2B546-3C50-4289-B1C7-8640A0ADDD61}" destId="{E7438369-86BD-4313-8C0F-A3634BABE5A7}" srcOrd="2" destOrd="0" parTransId="{E9593E3A-40D7-40AD-BF51-CB17DCEFE7AD}" sibTransId="{550D4EF7-3DC5-460B-8E8F-35846E6765A1}"/>
    <dgm:cxn modelId="{CFC6F9E8-9C40-4F97-B810-9F4FA7AD4B6F}" srcId="{DE673E32-4039-40CF-908F-F2EF60296D4A}" destId="{530330B3-0F00-497C-8150-AE0414184B96}" srcOrd="1" destOrd="0" parTransId="{8C093013-CB04-4D1D-8142-95BB90707A60}" sibTransId="{883549F1-3E56-45C9-B002-99B1A157A410}"/>
    <dgm:cxn modelId="{3992FA3B-57C2-4919-9BD2-FFC83A817D2F}" type="presOf" srcId="{D8E2B546-3C50-4289-B1C7-8640A0ADDD61}" destId="{58B9D9DF-E17B-4438-9CBF-42445C8F8BEC}" srcOrd="1" destOrd="0" presId="urn:microsoft.com/office/officeart/2005/8/layout/target3"/>
    <dgm:cxn modelId="{DAF1DE96-21F7-4522-81BF-173AC15AA778}" type="presOf" srcId="{E7438369-86BD-4313-8C0F-A3634BABE5A7}" destId="{931E27E7-2814-4C8F-9764-98161289F401}" srcOrd="0" destOrd="2" presId="urn:microsoft.com/office/officeart/2005/8/layout/target3"/>
    <dgm:cxn modelId="{CEDD8444-FEA8-4CF3-B0A6-B1D5DBAAFCC3}" type="presOf" srcId="{DE673E32-4039-40CF-908F-F2EF60296D4A}" destId="{8805AFD6-A776-4314-A3E9-7D43B781BE60}" srcOrd="0" destOrd="0" presId="urn:microsoft.com/office/officeart/2005/8/layout/target3"/>
    <dgm:cxn modelId="{19CF668E-0385-41EF-9F3F-B717BFA68062}" type="presParOf" srcId="{B3054C27-7CB7-4A4D-B7B6-339C837C0D11}" destId="{85562BDC-6B2B-466B-B308-4AA1820A5B0D}" srcOrd="0" destOrd="0" presId="urn:microsoft.com/office/officeart/2005/8/layout/target3"/>
    <dgm:cxn modelId="{32A7E6B7-8C60-40BA-9207-27F5921C4ED0}" type="presParOf" srcId="{B3054C27-7CB7-4A4D-B7B6-339C837C0D11}" destId="{3C7CE2B5-5953-469B-B914-374426B88B9D}" srcOrd="1" destOrd="0" presId="urn:microsoft.com/office/officeart/2005/8/layout/target3"/>
    <dgm:cxn modelId="{BA5FBE68-7034-423E-AD9E-6C441557B5D2}" type="presParOf" srcId="{B3054C27-7CB7-4A4D-B7B6-339C837C0D11}" destId="{8805AFD6-A776-4314-A3E9-7D43B781BE60}" srcOrd="2" destOrd="0" presId="urn:microsoft.com/office/officeart/2005/8/layout/target3"/>
    <dgm:cxn modelId="{7D0137F1-E027-492C-9025-7C0F32711C03}" type="presParOf" srcId="{B3054C27-7CB7-4A4D-B7B6-339C837C0D11}" destId="{A366EA54-ED55-4D88-ADD2-4D207F776416}" srcOrd="3" destOrd="0" presId="urn:microsoft.com/office/officeart/2005/8/layout/target3"/>
    <dgm:cxn modelId="{15887224-CB05-4A4D-ADB1-C69F06D28DA2}" type="presParOf" srcId="{B3054C27-7CB7-4A4D-B7B6-339C837C0D11}" destId="{B4D7D179-9A0F-411F-A606-A3655D3F977B}" srcOrd="4" destOrd="0" presId="urn:microsoft.com/office/officeart/2005/8/layout/target3"/>
    <dgm:cxn modelId="{14A25ADF-18ED-495A-BA4A-097CF3CD7A50}" type="presParOf" srcId="{B3054C27-7CB7-4A4D-B7B6-339C837C0D11}" destId="{2F19B97D-BBF4-490F-AFB8-3D03A166E982}" srcOrd="5" destOrd="0" presId="urn:microsoft.com/office/officeart/2005/8/layout/target3"/>
    <dgm:cxn modelId="{09E72968-DD8A-4290-9E05-A4C9B9383FA3}" type="presParOf" srcId="{B3054C27-7CB7-4A4D-B7B6-339C837C0D11}" destId="{B96588F4-4E85-4BD0-9E22-BF46D5E687AF}" srcOrd="6" destOrd="0" presId="urn:microsoft.com/office/officeart/2005/8/layout/target3"/>
    <dgm:cxn modelId="{2137D00F-493E-4C2B-BF05-BE600FEC659F}" type="presParOf" srcId="{B3054C27-7CB7-4A4D-B7B6-339C837C0D11}" destId="{803ACA39-2142-4CC1-B539-5E9B4A232019}" srcOrd="7" destOrd="0" presId="urn:microsoft.com/office/officeart/2005/8/layout/target3"/>
    <dgm:cxn modelId="{6F2E156B-6F5D-4BE0-BE00-FB17B7E78826}" type="presParOf" srcId="{B3054C27-7CB7-4A4D-B7B6-339C837C0D11}" destId="{7C6EEF0C-8975-4BD0-B936-0C8B00FCA419}" srcOrd="8" destOrd="0" presId="urn:microsoft.com/office/officeart/2005/8/layout/target3"/>
    <dgm:cxn modelId="{DB924991-0A7D-46C9-B16F-353674C50E86}" type="presParOf" srcId="{B3054C27-7CB7-4A4D-B7B6-339C837C0D11}" destId="{7186AE78-C9D8-48B8-95B1-A3AF82A9CB2A}" srcOrd="9" destOrd="0" presId="urn:microsoft.com/office/officeart/2005/8/layout/target3"/>
    <dgm:cxn modelId="{DA63E213-9064-423A-B12C-47C01E892AF6}" type="presParOf" srcId="{B3054C27-7CB7-4A4D-B7B6-339C837C0D11}" destId="{C32FFD00-CBC0-478A-A7FB-82196B276572}" srcOrd="10" destOrd="0" presId="urn:microsoft.com/office/officeart/2005/8/layout/target3"/>
    <dgm:cxn modelId="{F6CF72BE-3C45-46DE-A145-634AB534D72A}" type="presParOf" srcId="{B3054C27-7CB7-4A4D-B7B6-339C837C0D11}" destId="{7056863A-5748-4DD4-96CD-81D75F3209B4}" srcOrd="11" destOrd="0" presId="urn:microsoft.com/office/officeart/2005/8/layout/target3"/>
    <dgm:cxn modelId="{D62F0C1A-ADE2-4592-B5E5-D38D529EF623}" type="presParOf" srcId="{B3054C27-7CB7-4A4D-B7B6-339C837C0D11}" destId="{A941DCBF-F8B4-4841-A24E-6BC4C37C45CB}" srcOrd="12" destOrd="0" presId="urn:microsoft.com/office/officeart/2005/8/layout/target3"/>
    <dgm:cxn modelId="{6BD336CC-7D6A-46C9-81CF-48229DF11AE4}" type="presParOf" srcId="{B3054C27-7CB7-4A4D-B7B6-339C837C0D11}" destId="{BC8E61DB-CBAE-4811-A059-E354DC1D3863}" srcOrd="13" destOrd="0" presId="urn:microsoft.com/office/officeart/2005/8/layout/target3"/>
    <dgm:cxn modelId="{D18DC817-FA92-4454-B38B-B43F06D40899}" type="presParOf" srcId="{B3054C27-7CB7-4A4D-B7B6-339C837C0D11}" destId="{58B9D9DF-E17B-4438-9CBF-42445C8F8BEC}" srcOrd="14" destOrd="0" presId="urn:microsoft.com/office/officeart/2005/8/layout/target3"/>
    <dgm:cxn modelId="{48CDE84F-89E7-4CA1-98C7-F4AEE3E92112}" type="presParOf" srcId="{B3054C27-7CB7-4A4D-B7B6-339C837C0D11}" destId="{931E27E7-2814-4C8F-9764-98161289F401}" srcOrd="15" destOrd="0" presId="urn:microsoft.com/office/officeart/2005/8/layout/target3"/>
    <dgm:cxn modelId="{F3DB969F-6CAC-4A76-BFD3-5042A0C2AD51}" type="presParOf" srcId="{B3054C27-7CB7-4A4D-B7B6-339C837C0D11}" destId="{BDE0BC17-901A-4461-9F88-DFEA1F0BF7D3}" srcOrd="16" destOrd="0" presId="urn:microsoft.com/office/officeart/2005/8/layout/target3"/>
    <dgm:cxn modelId="{41263FD2-F290-4554-AB87-565022ACD806}" type="presParOf" srcId="{B3054C27-7CB7-4A4D-B7B6-339C837C0D11}" destId="{E41B8749-5CCE-416E-A329-CDE923F5066A}" srcOrd="17" destOrd="0" presId="urn:microsoft.com/office/officeart/2005/8/layout/target3"/>
    <dgm:cxn modelId="{C9D9EBAC-7038-4A9B-B924-3C7DE88831E9}" type="presParOf" srcId="{B3054C27-7CB7-4A4D-B7B6-339C837C0D11}" destId="{72E85FBB-E963-4EC9-B1C7-C230088CB4DE}" srcOrd="18" destOrd="0" presId="urn:microsoft.com/office/officeart/2005/8/layout/target3"/>
    <dgm:cxn modelId="{AB988321-709D-49D6-91AB-D7B3B848693D}" type="presParOf" srcId="{B3054C27-7CB7-4A4D-B7B6-339C837C0D11}" destId="{E6616AE8-1C69-4F0F-A6D7-9828D7A8F50F}"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FCC66-00A0-44A2-AB7C-673CF9EA21E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40D7DAC-B095-418A-8FA1-8A96C52115EE}">
      <dgm:prSet phldrT="[Text]" custT="1"/>
      <dgm:spPr/>
      <dgm:t>
        <a:bodyPr/>
        <a:lstStyle/>
        <a:p>
          <a:r>
            <a:rPr lang="es-MX" sz="1200" b="1" noProof="0" dirty="0" smtClean="0"/>
            <a:t>Costo de tratamiento inapropiado </a:t>
          </a:r>
          <a:endParaRPr lang="es-MX" sz="1200" b="1" noProof="0" dirty="0"/>
        </a:p>
      </dgm:t>
    </dgm:pt>
    <dgm:pt modelId="{7F1AB03B-3D4B-462B-8249-5E6E377A5BC1}" type="parTrans" cxnId="{435315B0-023E-499C-8552-0422FF252A0F}">
      <dgm:prSet/>
      <dgm:spPr/>
      <dgm:t>
        <a:bodyPr/>
        <a:lstStyle/>
        <a:p>
          <a:endParaRPr lang="es-MX" sz="1200" b="1" noProof="0"/>
        </a:p>
      </dgm:t>
    </dgm:pt>
    <dgm:pt modelId="{41EF5B4D-F38E-45BB-B435-FBD306E73576}" type="sibTrans" cxnId="{435315B0-023E-499C-8552-0422FF252A0F}">
      <dgm:prSet/>
      <dgm:spPr/>
      <dgm:t>
        <a:bodyPr/>
        <a:lstStyle/>
        <a:p>
          <a:endParaRPr lang="es-MX" sz="1200" b="1" noProof="0"/>
        </a:p>
      </dgm:t>
    </dgm:pt>
    <dgm:pt modelId="{82B1ADAC-A087-4D6A-8848-C3DAB5AD2B74}">
      <dgm:prSet phldrT="[Text]" custT="1"/>
      <dgm:spPr/>
      <dgm:t>
        <a:bodyPr/>
        <a:lstStyle/>
        <a:p>
          <a:r>
            <a:rPr lang="es-MX" sz="1200" b="1" noProof="0" dirty="0" smtClean="0"/>
            <a:t>Costos Diagnóstico Incorrecto</a:t>
          </a:r>
          <a:endParaRPr lang="es-MX" sz="1200" b="1" noProof="0" dirty="0"/>
        </a:p>
      </dgm:t>
    </dgm:pt>
    <dgm:pt modelId="{18ED5ECB-FBCC-46BE-8CA3-FA30CF6D6B9C}" type="parTrans" cxnId="{5FB21525-E03D-4208-9770-5551AC08FD70}">
      <dgm:prSet/>
      <dgm:spPr/>
      <dgm:t>
        <a:bodyPr/>
        <a:lstStyle/>
        <a:p>
          <a:endParaRPr lang="es-MX" sz="1200" b="1" noProof="0"/>
        </a:p>
      </dgm:t>
    </dgm:pt>
    <dgm:pt modelId="{62AF29D6-97C9-411F-ACEF-E13FFC384B7D}" type="sibTrans" cxnId="{5FB21525-E03D-4208-9770-5551AC08FD70}">
      <dgm:prSet/>
      <dgm:spPr/>
      <dgm:t>
        <a:bodyPr/>
        <a:lstStyle/>
        <a:p>
          <a:endParaRPr lang="es-MX" sz="1200" b="1" noProof="0"/>
        </a:p>
      </dgm:t>
    </dgm:pt>
    <dgm:pt modelId="{A81944A1-F947-44EC-A4D4-9A6568DDA41A}">
      <dgm:prSet phldrT="[Text]" custT="1"/>
      <dgm:spPr/>
      <dgm:t>
        <a:bodyPr/>
        <a:lstStyle/>
        <a:p>
          <a:r>
            <a:rPr lang="es-MX" sz="1200" b="1" noProof="0" dirty="0" smtClean="0"/>
            <a:t>Costos de tratamiento según las guías</a:t>
          </a:r>
          <a:endParaRPr lang="es-MX" sz="1200" b="1" noProof="0" dirty="0"/>
        </a:p>
      </dgm:t>
    </dgm:pt>
    <dgm:pt modelId="{8BE779CA-0D66-4DAA-B643-4DA3AA43B31D}" type="parTrans" cxnId="{A3364C51-9F9C-47DA-B8CD-3EB04DC97F5D}">
      <dgm:prSet/>
      <dgm:spPr/>
      <dgm:t>
        <a:bodyPr/>
        <a:lstStyle/>
        <a:p>
          <a:endParaRPr lang="es-MX" sz="1200" b="1" noProof="0"/>
        </a:p>
      </dgm:t>
    </dgm:pt>
    <dgm:pt modelId="{D3BCC159-1DE4-4E81-B75E-9305271EE10E}" type="sibTrans" cxnId="{A3364C51-9F9C-47DA-B8CD-3EB04DC97F5D}">
      <dgm:prSet/>
      <dgm:spPr/>
      <dgm:t>
        <a:bodyPr/>
        <a:lstStyle/>
        <a:p>
          <a:endParaRPr lang="es-MX" sz="1200" b="1" noProof="0"/>
        </a:p>
      </dgm:t>
    </dgm:pt>
    <dgm:pt modelId="{948D6405-9CA2-4273-A632-68C15B8C8E5F}">
      <dgm:prSet phldrT="[Text]" custT="1"/>
      <dgm:spPr/>
      <dgm:t>
        <a:bodyPr/>
        <a:lstStyle/>
        <a:p>
          <a:r>
            <a:rPr lang="es-MX" sz="1200" b="1" noProof="0" dirty="0" smtClean="0"/>
            <a:t>Comorbilidades (mental y física)</a:t>
          </a:r>
          <a:endParaRPr lang="es-MX" sz="1200" b="1" noProof="0" dirty="0"/>
        </a:p>
      </dgm:t>
    </dgm:pt>
    <dgm:pt modelId="{CCF00E61-A109-405C-A024-6EB50844CABF}" type="sibTrans" cxnId="{A1E69724-9A70-4F79-B339-642817DF14FF}">
      <dgm:prSet/>
      <dgm:spPr/>
      <dgm:t>
        <a:bodyPr/>
        <a:lstStyle/>
        <a:p>
          <a:endParaRPr lang="es-MX" sz="1200" b="1" noProof="0"/>
        </a:p>
      </dgm:t>
    </dgm:pt>
    <dgm:pt modelId="{461830BF-22A3-46E9-A495-B8B9F3DC494B}" type="parTrans" cxnId="{A1E69724-9A70-4F79-B339-642817DF14FF}">
      <dgm:prSet/>
      <dgm:spPr/>
      <dgm:t>
        <a:bodyPr/>
        <a:lstStyle/>
        <a:p>
          <a:endParaRPr lang="es-MX" sz="1200" b="1" noProof="0"/>
        </a:p>
      </dgm:t>
    </dgm:pt>
    <dgm:pt modelId="{15896E26-76B6-4E03-8A95-FFC6A7DE6AC4}" type="pres">
      <dgm:prSet presAssocID="{9D4FCC66-00A0-44A2-AB7C-673CF9EA21E3}" presName="Name0" presStyleCnt="0">
        <dgm:presLayoutVars>
          <dgm:chMax val="7"/>
          <dgm:resizeHandles val="exact"/>
        </dgm:presLayoutVars>
      </dgm:prSet>
      <dgm:spPr/>
      <dgm:t>
        <a:bodyPr/>
        <a:lstStyle/>
        <a:p>
          <a:endParaRPr lang="en-US"/>
        </a:p>
      </dgm:t>
    </dgm:pt>
    <dgm:pt modelId="{C825AE2A-5AAC-41E9-B668-FAD79337F498}" type="pres">
      <dgm:prSet presAssocID="{9D4FCC66-00A0-44A2-AB7C-673CF9EA21E3}" presName="comp1" presStyleCnt="0"/>
      <dgm:spPr/>
      <dgm:t>
        <a:bodyPr/>
        <a:lstStyle/>
        <a:p>
          <a:endParaRPr lang="en-CA"/>
        </a:p>
      </dgm:t>
    </dgm:pt>
    <dgm:pt modelId="{BA2E989A-EAF7-450E-9134-045763954F32}" type="pres">
      <dgm:prSet presAssocID="{9D4FCC66-00A0-44A2-AB7C-673CF9EA21E3}" presName="circle1" presStyleLbl="node1" presStyleIdx="0" presStyleCnt="4" custLinFactNeighborY="-313"/>
      <dgm:spPr/>
      <dgm:t>
        <a:bodyPr/>
        <a:lstStyle/>
        <a:p>
          <a:endParaRPr lang="en-US"/>
        </a:p>
      </dgm:t>
    </dgm:pt>
    <dgm:pt modelId="{9743035B-1786-435D-B358-9BEA1C75C4D5}" type="pres">
      <dgm:prSet presAssocID="{9D4FCC66-00A0-44A2-AB7C-673CF9EA21E3}" presName="c1text" presStyleLbl="node1" presStyleIdx="0" presStyleCnt="4">
        <dgm:presLayoutVars>
          <dgm:bulletEnabled val="1"/>
        </dgm:presLayoutVars>
      </dgm:prSet>
      <dgm:spPr/>
      <dgm:t>
        <a:bodyPr/>
        <a:lstStyle/>
        <a:p>
          <a:endParaRPr lang="en-US"/>
        </a:p>
      </dgm:t>
    </dgm:pt>
    <dgm:pt modelId="{96AE0FEB-2558-4752-9EB7-5BB80B69EC88}" type="pres">
      <dgm:prSet presAssocID="{9D4FCC66-00A0-44A2-AB7C-673CF9EA21E3}" presName="comp2" presStyleCnt="0"/>
      <dgm:spPr/>
      <dgm:t>
        <a:bodyPr/>
        <a:lstStyle/>
        <a:p>
          <a:endParaRPr lang="en-CA"/>
        </a:p>
      </dgm:t>
    </dgm:pt>
    <dgm:pt modelId="{E389B667-536F-4050-923F-480622CDFC35}" type="pres">
      <dgm:prSet presAssocID="{9D4FCC66-00A0-44A2-AB7C-673CF9EA21E3}" presName="circle2" presStyleLbl="node1" presStyleIdx="1" presStyleCnt="4" custScaleX="106419"/>
      <dgm:spPr/>
      <dgm:t>
        <a:bodyPr/>
        <a:lstStyle/>
        <a:p>
          <a:endParaRPr lang="en-US"/>
        </a:p>
      </dgm:t>
    </dgm:pt>
    <dgm:pt modelId="{10EAE2F5-A72F-4B56-8475-D8B69990D888}" type="pres">
      <dgm:prSet presAssocID="{9D4FCC66-00A0-44A2-AB7C-673CF9EA21E3}" presName="c2text" presStyleLbl="node1" presStyleIdx="1" presStyleCnt="4">
        <dgm:presLayoutVars>
          <dgm:bulletEnabled val="1"/>
        </dgm:presLayoutVars>
      </dgm:prSet>
      <dgm:spPr/>
      <dgm:t>
        <a:bodyPr/>
        <a:lstStyle/>
        <a:p>
          <a:endParaRPr lang="en-US"/>
        </a:p>
      </dgm:t>
    </dgm:pt>
    <dgm:pt modelId="{8A7EE265-84FE-4A52-A331-DE8A0175E351}" type="pres">
      <dgm:prSet presAssocID="{9D4FCC66-00A0-44A2-AB7C-673CF9EA21E3}" presName="comp3" presStyleCnt="0"/>
      <dgm:spPr/>
      <dgm:t>
        <a:bodyPr/>
        <a:lstStyle/>
        <a:p>
          <a:endParaRPr lang="en-CA"/>
        </a:p>
      </dgm:t>
    </dgm:pt>
    <dgm:pt modelId="{E49F0CEE-EF90-4A7F-A709-9DFC8A87DA37}" type="pres">
      <dgm:prSet presAssocID="{9D4FCC66-00A0-44A2-AB7C-673CF9EA21E3}" presName="circle3" presStyleLbl="node1" presStyleIdx="2" presStyleCnt="4"/>
      <dgm:spPr/>
      <dgm:t>
        <a:bodyPr/>
        <a:lstStyle/>
        <a:p>
          <a:endParaRPr lang="en-US"/>
        </a:p>
      </dgm:t>
    </dgm:pt>
    <dgm:pt modelId="{77D32155-6567-4D9B-8AB4-7BD406A00CD1}" type="pres">
      <dgm:prSet presAssocID="{9D4FCC66-00A0-44A2-AB7C-673CF9EA21E3}" presName="c3text" presStyleLbl="node1" presStyleIdx="2" presStyleCnt="4">
        <dgm:presLayoutVars>
          <dgm:bulletEnabled val="1"/>
        </dgm:presLayoutVars>
      </dgm:prSet>
      <dgm:spPr/>
      <dgm:t>
        <a:bodyPr/>
        <a:lstStyle/>
        <a:p>
          <a:endParaRPr lang="en-US"/>
        </a:p>
      </dgm:t>
    </dgm:pt>
    <dgm:pt modelId="{D9B1C9AF-9696-43E4-BC4F-CB7A7554D9D3}" type="pres">
      <dgm:prSet presAssocID="{9D4FCC66-00A0-44A2-AB7C-673CF9EA21E3}" presName="comp4" presStyleCnt="0"/>
      <dgm:spPr/>
      <dgm:t>
        <a:bodyPr/>
        <a:lstStyle/>
        <a:p>
          <a:endParaRPr lang="en-CA"/>
        </a:p>
      </dgm:t>
    </dgm:pt>
    <dgm:pt modelId="{0BC25241-BBE1-463E-9376-5D0AC7616B17}" type="pres">
      <dgm:prSet presAssocID="{9D4FCC66-00A0-44A2-AB7C-673CF9EA21E3}" presName="circle4" presStyleLbl="node1" presStyleIdx="3" presStyleCnt="4"/>
      <dgm:spPr/>
      <dgm:t>
        <a:bodyPr/>
        <a:lstStyle/>
        <a:p>
          <a:endParaRPr lang="en-US"/>
        </a:p>
      </dgm:t>
    </dgm:pt>
    <dgm:pt modelId="{6421146E-0F96-406B-81C5-907E71D0D9FC}" type="pres">
      <dgm:prSet presAssocID="{9D4FCC66-00A0-44A2-AB7C-673CF9EA21E3}" presName="c4text" presStyleLbl="node1" presStyleIdx="3" presStyleCnt="4">
        <dgm:presLayoutVars>
          <dgm:bulletEnabled val="1"/>
        </dgm:presLayoutVars>
      </dgm:prSet>
      <dgm:spPr/>
      <dgm:t>
        <a:bodyPr/>
        <a:lstStyle/>
        <a:p>
          <a:endParaRPr lang="en-US"/>
        </a:p>
      </dgm:t>
    </dgm:pt>
  </dgm:ptLst>
  <dgm:cxnLst>
    <dgm:cxn modelId="{36573A9E-8D0E-43BC-BBA4-6CC25EEEE48C}" type="presOf" srcId="{82B1ADAC-A087-4D6A-8848-C3DAB5AD2B74}" destId="{E49F0CEE-EF90-4A7F-A709-9DFC8A87DA37}" srcOrd="0" destOrd="0" presId="urn:microsoft.com/office/officeart/2005/8/layout/venn2"/>
    <dgm:cxn modelId="{A3364C51-9F9C-47DA-B8CD-3EB04DC97F5D}" srcId="{9D4FCC66-00A0-44A2-AB7C-673CF9EA21E3}" destId="{A81944A1-F947-44EC-A4D4-9A6568DDA41A}" srcOrd="3" destOrd="0" parTransId="{8BE779CA-0D66-4DAA-B643-4DA3AA43B31D}" sibTransId="{D3BCC159-1DE4-4E81-B75E-9305271EE10E}"/>
    <dgm:cxn modelId="{F1045BD3-A591-4FFC-93EB-FEECA737EC0A}" type="presOf" srcId="{B40D7DAC-B095-418A-8FA1-8A96C52115EE}" destId="{E389B667-536F-4050-923F-480622CDFC35}" srcOrd="0" destOrd="0" presId="urn:microsoft.com/office/officeart/2005/8/layout/venn2"/>
    <dgm:cxn modelId="{A1E69724-9A70-4F79-B339-642817DF14FF}" srcId="{9D4FCC66-00A0-44A2-AB7C-673CF9EA21E3}" destId="{948D6405-9CA2-4273-A632-68C15B8C8E5F}" srcOrd="0" destOrd="0" parTransId="{461830BF-22A3-46E9-A495-B8B9F3DC494B}" sibTransId="{CCF00E61-A109-405C-A024-6EB50844CABF}"/>
    <dgm:cxn modelId="{8D0F448E-EF02-42E9-8F6E-2B82E11FB2FF}" type="presOf" srcId="{A81944A1-F947-44EC-A4D4-9A6568DDA41A}" destId="{0BC25241-BBE1-463E-9376-5D0AC7616B17}" srcOrd="0" destOrd="0" presId="urn:microsoft.com/office/officeart/2005/8/layout/venn2"/>
    <dgm:cxn modelId="{435315B0-023E-499C-8552-0422FF252A0F}" srcId="{9D4FCC66-00A0-44A2-AB7C-673CF9EA21E3}" destId="{B40D7DAC-B095-418A-8FA1-8A96C52115EE}" srcOrd="1" destOrd="0" parTransId="{7F1AB03B-3D4B-462B-8249-5E6E377A5BC1}" sibTransId="{41EF5B4D-F38E-45BB-B435-FBD306E73576}"/>
    <dgm:cxn modelId="{4F7A2A77-F2AD-424C-824A-0BFE539921F4}" type="presOf" srcId="{948D6405-9CA2-4273-A632-68C15B8C8E5F}" destId="{9743035B-1786-435D-B358-9BEA1C75C4D5}" srcOrd="1" destOrd="0" presId="urn:microsoft.com/office/officeart/2005/8/layout/venn2"/>
    <dgm:cxn modelId="{22BFBAF6-9AFD-48E6-88B5-24A886C579E6}" type="presOf" srcId="{82B1ADAC-A087-4D6A-8848-C3DAB5AD2B74}" destId="{77D32155-6567-4D9B-8AB4-7BD406A00CD1}" srcOrd="1" destOrd="0" presId="urn:microsoft.com/office/officeart/2005/8/layout/venn2"/>
    <dgm:cxn modelId="{F896748A-530A-4C20-BB1A-61712A87AB22}" type="presOf" srcId="{B40D7DAC-B095-418A-8FA1-8A96C52115EE}" destId="{10EAE2F5-A72F-4B56-8475-D8B69990D888}" srcOrd="1" destOrd="0" presId="urn:microsoft.com/office/officeart/2005/8/layout/venn2"/>
    <dgm:cxn modelId="{CBBD86DB-F2CA-47A2-B2ED-A9AC98401F0F}" type="presOf" srcId="{A81944A1-F947-44EC-A4D4-9A6568DDA41A}" destId="{6421146E-0F96-406B-81C5-907E71D0D9FC}" srcOrd="1" destOrd="0" presId="urn:microsoft.com/office/officeart/2005/8/layout/venn2"/>
    <dgm:cxn modelId="{BE33CC22-7A48-458B-871A-254ABE51BB0A}" type="presOf" srcId="{9D4FCC66-00A0-44A2-AB7C-673CF9EA21E3}" destId="{15896E26-76B6-4E03-8A95-FFC6A7DE6AC4}" srcOrd="0" destOrd="0" presId="urn:microsoft.com/office/officeart/2005/8/layout/venn2"/>
    <dgm:cxn modelId="{5FB21525-E03D-4208-9770-5551AC08FD70}" srcId="{9D4FCC66-00A0-44A2-AB7C-673CF9EA21E3}" destId="{82B1ADAC-A087-4D6A-8848-C3DAB5AD2B74}" srcOrd="2" destOrd="0" parTransId="{18ED5ECB-FBCC-46BE-8CA3-FA30CF6D6B9C}" sibTransId="{62AF29D6-97C9-411F-ACEF-E13FFC384B7D}"/>
    <dgm:cxn modelId="{C2DEEA5B-A471-465D-A97C-2D60FF9761E9}" type="presOf" srcId="{948D6405-9CA2-4273-A632-68C15B8C8E5F}" destId="{BA2E989A-EAF7-450E-9134-045763954F32}" srcOrd="0" destOrd="0" presId="urn:microsoft.com/office/officeart/2005/8/layout/venn2"/>
    <dgm:cxn modelId="{7E623710-C1F2-4E74-9D96-4F32938D71F3}" type="presParOf" srcId="{15896E26-76B6-4E03-8A95-FFC6A7DE6AC4}" destId="{C825AE2A-5AAC-41E9-B668-FAD79337F498}" srcOrd="0" destOrd="0" presId="urn:microsoft.com/office/officeart/2005/8/layout/venn2"/>
    <dgm:cxn modelId="{76D339BC-D1EE-41E9-8E54-7DAB78754FC1}" type="presParOf" srcId="{C825AE2A-5AAC-41E9-B668-FAD79337F498}" destId="{BA2E989A-EAF7-450E-9134-045763954F32}" srcOrd="0" destOrd="0" presId="urn:microsoft.com/office/officeart/2005/8/layout/venn2"/>
    <dgm:cxn modelId="{D5D1353D-2C3A-46B9-B916-6D4EA727FD30}" type="presParOf" srcId="{C825AE2A-5AAC-41E9-B668-FAD79337F498}" destId="{9743035B-1786-435D-B358-9BEA1C75C4D5}" srcOrd="1" destOrd="0" presId="urn:microsoft.com/office/officeart/2005/8/layout/venn2"/>
    <dgm:cxn modelId="{1D524158-1FD1-4E3C-A9E2-9DDC64A7C866}" type="presParOf" srcId="{15896E26-76B6-4E03-8A95-FFC6A7DE6AC4}" destId="{96AE0FEB-2558-4752-9EB7-5BB80B69EC88}" srcOrd="1" destOrd="0" presId="urn:microsoft.com/office/officeart/2005/8/layout/venn2"/>
    <dgm:cxn modelId="{6717C5F5-090D-4C01-82E1-C815C22C1113}" type="presParOf" srcId="{96AE0FEB-2558-4752-9EB7-5BB80B69EC88}" destId="{E389B667-536F-4050-923F-480622CDFC35}" srcOrd="0" destOrd="0" presId="urn:microsoft.com/office/officeart/2005/8/layout/venn2"/>
    <dgm:cxn modelId="{A9067641-653A-4A62-9DD2-690C74E015B7}" type="presParOf" srcId="{96AE0FEB-2558-4752-9EB7-5BB80B69EC88}" destId="{10EAE2F5-A72F-4B56-8475-D8B69990D888}" srcOrd="1" destOrd="0" presId="urn:microsoft.com/office/officeart/2005/8/layout/venn2"/>
    <dgm:cxn modelId="{18A20287-2B20-4FDB-B12C-6AD03E6ADDAB}" type="presParOf" srcId="{15896E26-76B6-4E03-8A95-FFC6A7DE6AC4}" destId="{8A7EE265-84FE-4A52-A331-DE8A0175E351}" srcOrd="2" destOrd="0" presId="urn:microsoft.com/office/officeart/2005/8/layout/venn2"/>
    <dgm:cxn modelId="{1BB05738-26E5-4590-BDA0-2049E47BE54B}" type="presParOf" srcId="{8A7EE265-84FE-4A52-A331-DE8A0175E351}" destId="{E49F0CEE-EF90-4A7F-A709-9DFC8A87DA37}" srcOrd="0" destOrd="0" presId="urn:microsoft.com/office/officeart/2005/8/layout/venn2"/>
    <dgm:cxn modelId="{AC9C90CF-AB88-4BAA-8D20-DB426CEA27EC}" type="presParOf" srcId="{8A7EE265-84FE-4A52-A331-DE8A0175E351}" destId="{77D32155-6567-4D9B-8AB4-7BD406A00CD1}" srcOrd="1" destOrd="0" presId="urn:microsoft.com/office/officeart/2005/8/layout/venn2"/>
    <dgm:cxn modelId="{DD7C17BD-EEEA-4D3F-9E23-2D7277A42CBA}" type="presParOf" srcId="{15896E26-76B6-4E03-8A95-FFC6A7DE6AC4}" destId="{D9B1C9AF-9696-43E4-BC4F-CB7A7554D9D3}" srcOrd="3" destOrd="0" presId="urn:microsoft.com/office/officeart/2005/8/layout/venn2"/>
    <dgm:cxn modelId="{CFFE9D81-2749-4C83-8E8B-0DC7FD79D2A8}" type="presParOf" srcId="{D9B1C9AF-9696-43E4-BC4F-CB7A7554D9D3}" destId="{0BC25241-BBE1-463E-9376-5D0AC7616B17}" srcOrd="0" destOrd="0" presId="urn:microsoft.com/office/officeart/2005/8/layout/venn2"/>
    <dgm:cxn modelId="{AEC67B77-AE2E-4B3C-BC24-1BAFA5A263AF}" type="presParOf" srcId="{D9B1C9AF-9696-43E4-BC4F-CB7A7554D9D3}" destId="{6421146E-0F96-406B-81C5-907E71D0D9FC}"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4FCC66-00A0-44A2-AB7C-673CF9EA21E3}"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82B1ADAC-A087-4D6A-8848-C3DAB5AD2B74}">
      <dgm:prSet phldrT="[Text]" custT="1"/>
      <dgm:spPr>
        <a:solidFill>
          <a:srgbClr val="8064A2"/>
        </a:solidFill>
      </dgm:spPr>
      <dgm:t>
        <a:bodyPr/>
        <a:lstStyle/>
        <a:p>
          <a:r>
            <a:rPr lang="es-MX" sz="1200" b="1" noProof="0" dirty="0" smtClean="0"/>
            <a:t>Ausentismo</a:t>
          </a:r>
          <a:endParaRPr lang="es-MX" sz="1200" b="1" noProof="0" dirty="0"/>
        </a:p>
      </dgm:t>
    </dgm:pt>
    <dgm:pt modelId="{18ED5ECB-FBCC-46BE-8CA3-FA30CF6D6B9C}" type="parTrans" cxnId="{5FB21525-E03D-4208-9770-5551AC08FD70}">
      <dgm:prSet/>
      <dgm:spPr/>
      <dgm:t>
        <a:bodyPr/>
        <a:lstStyle/>
        <a:p>
          <a:endParaRPr lang="es-MX" sz="1200" b="1" noProof="0"/>
        </a:p>
      </dgm:t>
    </dgm:pt>
    <dgm:pt modelId="{62AF29D6-97C9-411F-ACEF-E13FFC384B7D}" type="sibTrans" cxnId="{5FB21525-E03D-4208-9770-5551AC08FD70}">
      <dgm:prSet/>
      <dgm:spPr/>
      <dgm:t>
        <a:bodyPr/>
        <a:lstStyle/>
        <a:p>
          <a:endParaRPr lang="es-MX" sz="1200" b="1" noProof="0"/>
        </a:p>
      </dgm:t>
    </dgm:pt>
    <dgm:pt modelId="{A81944A1-F947-44EC-A4D4-9A6568DDA41A}">
      <dgm:prSet phldrT="[Text]" custT="1"/>
      <dgm:spPr>
        <a:solidFill>
          <a:srgbClr val="8064A2"/>
        </a:solidFill>
      </dgm:spPr>
      <dgm:t>
        <a:bodyPr/>
        <a:lstStyle/>
        <a:p>
          <a:r>
            <a:rPr lang="es-MX" sz="1200" b="1" noProof="0" dirty="0" smtClean="0"/>
            <a:t>Reducción del empleo</a:t>
          </a:r>
          <a:endParaRPr lang="es-MX" sz="1200" b="1" noProof="0" dirty="0"/>
        </a:p>
      </dgm:t>
    </dgm:pt>
    <dgm:pt modelId="{8BE779CA-0D66-4DAA-B643-4DA3AA43B31D}" type="parTrans" cxnId="{A3364C51-9F9C-47DA-B8CD-3EB04DC97F5D}">
      <dgm:prSet/>
      <dgm:spPr/>
      <dgm:t>
        <a:bodyPr/>
        <a:lstStyle/>
        <a:p>
          <a:endParaRPr lang="es-MX" sz="1200" b="1" noProof="0"/>
        </a:p>
      </dgm:t>
    </dgm:pt>
    <dgm:pt modelId="{D3BCC159-1DE4-4E81-B75E-9305271EE10E}" type="sibTrans" cxnId="{A3364C51-9F9C-47DA-B8CD-3EB04DC97F5D}">
      <dgm:prSet/>
      <dgm:spPr/>
      <dgm:t>
        <a:bodyPr/>
        <a:lstStyle/>
        <a:p>
          <a:endParaRPr lang="es-MX" sz="1200" b="1" noProof="0"/>
        </a:p>
      </dgm:t>
    </dgm:pt>
    <dgm:pt modelId="{B40D7DAC-B095-418A-8FA1-8A96C52115EE}">
      <dgm:prSet phldrT="[Text]" custT="1"/>
      <dgm:spPr/>
      <dgm:t>
        <a:bodyPr/>
        <a:lstStyle/>
        <a:p>
          <a:r>
            <a:rPr lang="es-MX" sz="1200" b="1" noProof="0" dirty="0" smtClean="0"/>
            <a:t>Presentismo</a:t>
          </a:r>
          <a:endParaRPr lang="es-MX" sz="1200" b="1" noProof="0" dirty="0"/>
        </a:p>
      </dgm:t>
    </dgm:pt>
    <dgm:pt modelId="{41EF5B4D-F38E-45BB-B435-FBD306E73576}" type="sibTrans" cxnId="{435315B0-023E-499C-8552-0422FF252A0F}">
      <dgm:prSet/>
      <dgm:spPr/>
      <dgm:t>
        <a:bodyPr/>
        <a:lstStyle/>
        <a:p>
          <a:endParaRPr lang="es-MX" sz="1200" b="1" noProof="0"/>
        </a:p>
      </dgm:t>
    </dgm:pt>
    <dgm:pt modelId="{7F1AB03B-3D4B-462B-8249-5E6E377A5BC1}" type="parTrans" cxnId="{435315B0-023E-499C-8552-0422FF252A0F}">
      <dgm:prSet/>
      <dgm:spPr/>
      <dgm:t>
        <a:bodyPr/>
        <a:lstStyle/>
        <a:p>
          <a:endParaRPr lang="es-MX" sz="1200" b="1" noProof="0"/>
        </a:p>
      </dgm:t>
    </dgm:pt>
    <dgm:pt modelId="{15896E26-76B6-4E03-8A95-FFC6A7DE6AC4}" type="pres">
      <dgm:prSet presAssocID="{9D4FCC66-00A0-44A2-AB7C-673CF9EA21E3}" presName="Name0" presStyleCnt="0">
        <dgm:presLayoutVars>
          <dgm:chMax val="7"/>
          <dgm:resizeHandles val="exact"/>
        </dgm:presLayoutVars>
      </dgm:prSet>
      <dgm:spPr/>
      <dgm:t>
        <a:bodyPr/>
        <a:lstStyle/>
        <a:p>
          <a:endParaRPr lang="en-US"/>
        </a:p>
      </dgm:t>
    </dgm:pt>
    <dgm:pt modelId="{C825AE2A-5AAC-41E9-B668-FAD79337F498}" type="pres">
      <dgm:prSet presAssocID="{9D4FCC66-00A0-44A2-AB7C-673CF9EA21E3}" presName="comp1" presStyleCnt="0"/>
      <dgm:spPr/>
      <dgm:t>
        <a:bodyPr/>
        <a:lstStyle/>
        <a:p>
          <a:endParaRPr lang="en-CA"/>
        </a:p>
      </dgm:t>
    </dgm:pt>
    <dgm:pt modelId="{BA2E989A-EAF7-450E-9134-045763954F32}" type="pres">
      <dgm:prSet presAssocID="{9D4FCC66-00A0-44A2-AB7C-673CF9EA21E3}" presName="circle1" presStyleLbl="node1" presStyleIdx="0" presStyleCnt="3" custLinFactNeighborY="-313"/>
      <dgm:spPr/>
      <dgm:t>
        <a:bodyPr/>
        <a:lstStyle/>
        <a:p>
          <a:endParaRPr lang="en-US"/>
        </a:p>
      </dgm:t>
    </dgm:pt>
    <dgm:pt modelId="{9743035B-1786-435D-B358-9BEA1C75C4D5}" type="pres">
      <dgm:prSet presAssocID="{9D4FCC66-00A0-44A2-AB7C-673CF9EA21E3}" presName="c1text" presStyleLbl="node1" presStyleIdx="0" presStyleCnt="3">
        <dgm:presLayoutVars>
          <dgm:bulletEnabled val="1"/>
        </dgm:presLayoutVars>
      </dgm:prSet>
      <dgm:spPr/>
      <dgm:t>
        <a:bodyPr/>
        <a:lstStyle/>
        <a:p>
          <a:endParaRPr lang="en-US"/>
        </a:p>
      </dgm:t>
    </dgm:pt>
    <dgm:pt modelId="{96AE0FEB-2558-4752-9EB7-5BB80B69EC88}" type="pres">
      <dgm:prSet presAssocID="{9D4FCC66-00A0-44A2-AB7C-673CF9EA21E3}" presName="comp2" presStyleCnt="0"/>
      <dgm:spPr/>
      <dgm:t>
        <a:bodyPr/>
        <a:lstStyle/>
        <a:p>
          <a:endParaRPr lang="en-CA"/>
        </a:p>
      </dgm:t>
    </dgm:pt>
    <dgm:pt modelId="{E389B667-536F-4050-923F-480622CDFC35}" type="pres">
      <dgm:prSet presAssocID="{9D4FCC66-00A0-44A2-AB7C-673CF9EA21E3}" presName="circle2" presStyleLbl="node1" presStyleIdx="1" presStyleCnt="3" custScaleX="106419"/>
      <dgm:spPr/>
      <dgm:t>
        <a:bodyPr/>
        <a:lstStyle/>
        <a:p>
          <a:endParaRPr lang="en-US"/>
        </a:p>
      </dgm:t>
    </dgm:pt>
    <dgm:pt modelId="{10EAE2F5-A72F-4B56-8475-D8B69990D888}" type="pres">
      <dgm:prSet presAssocID="{9D4FCC66-00A0-44A2-AB7C-673CF9EA21E3}" presName="c2text" presStyleLbl="node1" presStyleIdx="1" presStyleCnt="3">
        <dgm:presLayoutVars>
          <dgm:bulletEnabled val="1"/>
        </dgm:presLayoutVars>
      </dgm:prSet>
      <dgm:spPr/>
      <dgm:t>
        <a:bodyPr/>
        <a:lstStyle/>
        <a:p>
          <a:endParaRPr lang="en-US"/>
        </a:p>
      </dgm:t>
    </dgm:pt>
    <dgm:pt modelId="{8A7EE265-84FE-4A52-A331-DE8A0175E351}" type="pres">
      <dgm:prSet presAssocID="{9D4FCC66-00A0-44A2-AB7C-673CF9EA21E3}" presName="comp3" presStyleCnt="0"/>
      <dgm:spPr/>
      <dgm:t>
        <a:bodyPr/>
        <a:lstStyle/>
        <a:p>
          <a:endParaRPr lang="en-CA"/>
        </a:p>
      </dgm:t>
    </dgm:pt>
    <dgm:pt modelId="{E49F0CEE-EF90-4A7F-A709-9DFC8A87DA37}" type="pres">
      <dgm:prSet presAssocID="{9D4FCC66-00A0-44A2-AB7C-673CF9EA21E3}" presName="circle3" presStyleLbl="node1" presStyleIdx="2" presStyleCnt="3"/>
      <dgm:spPr/>
      <dgm:t>
        <a:bodyPr/>
        <a:lstStyle/>
        <a:p>
          <a:endParaRPr lang="en-US"/>
        </a:p>
      </dgm:t>
    </dgm:pt>
    <dgm:pt modelId="{77D32155-6567-4D9B-8AB4-7BD406A00CD1}" type="pres">
      <dgm:prSet presAssocID="{9D4FCC66-00A0-44A2-AB7C-673CF9EA21E3}" presName="c3text" presStyleLbl="node1" presStyleIdx="2" presStyleCnt="3">
        <dgm:presLayoutVars>
          <dgm:bulletEnabled val="1"/>
        </dgm:presLayoutVars>
      </dgm:prSet>
      <dgm:spPr/>
      <dgm:t>
        <a:bodyPr/>
        <a:lstStyle/>
        <a:p>
          <a:endParaRPr lang="en-US"/>
        </a:p>
      </dgm:t>
    </dgm:pt>
  </dgm:ptLst>
  <dgm:cxnLst>
    <dgm:cxn modelId="{61CE40FA-F0B3-4B16-85B5-524C18EC3FD4}" type="presOf" srcId="{82B1ADAC-A087-4D6A-8848-C3DAB5AD2B74}" destId="{E389B667-536F-4050-923F-480622CDFC35}" srcOrd="0" destOrd="0" presId="urn:microsoft.com/office/officeart/2005/8/layout/venn2"/>
    <dgm:cxn modelId="{36A24009-B083-4208-96D7-57B1C71B11F3}" type="presOf" srcId="{B40D7DAC-B095-418A-8FA1-8A96C52115EE}" destId="{BA2E989A-EAF7-450E-9134-045763954F32}" srcOrd="0" destOrd="0" presId="urn:microsoft.com/office/officeart/2005/8/layout/venn2"/>
    <dgm:cxn modelId="{435315B0-023E-499C-8552-0422FF252A0F}" srcId="{9D4FCC66-00A0-44A2-AB7C-673CF9EA21E3}" destId="{B40D7DAC-B095-418A-8FA1-8A96C52115EE}" srcOrd="0" destOrd="0" parTransId="{7F1AB03B-3D4B-462B-8249-5E6E377A5BC1}" sibTransId="{41EF5B4D-F38E-45BB-B435-FBD306E73576}"/>
    <dgm:cxn modelId="{26BD433A-0B9A-4FBA-B2AF-88F8685662CB}" type="presOf" srcId="{B40D7DAC-B095-418A-8FA1-8A96C52115EE}" destId="{9743035B-1786-435D-B358-9BEA1C75C4D5}" srcOrd="1" destOrd="0" presId="urn:microsoft.com/office/officeart/2005/8/layout/venn2"/>
    <dgm:cxn modelId="{2F0163D6-6540-460B-A4FB-70A482B333BE}" type="presOf" srcId="{A81944A1-F947-44EC-A4D4-9A6568DDA41A}" destId="{77D32155-6567-4D9B-8AB4-7BD406A00CD1}" srcOrd="1" destOrd="0" presId="urn:microsoft.com/office/officeart/2005/8/layout/venn2"/>
    <dgm:cxn modelId="{5FB21525-E03D-4208-9770-5551AC08FD70}" srcId="{9D4FCC66-00A0-44A2-AB7C-673CF9EA21E3}" destId="{82B1ADAC-A087-4D6A-8848-C3DAB5AD2B74}" srcOrd="1" destOrd="0" parTransId="{18ED5ECB-FBCC-46BE-8CA3-FA30CF6D6B9C}" sibTransId="{62AF29D6-97C9-411F-ACEF-E13FFC384B7D}"/>
    <dgm:cxn modelId="{A3364C51-9F9C-47DA-B8CD-3EB04DC97F5D}" srcId="{9D4FCC66-00A0-44A2-AB7C-673CF9EA21E3}" destId="{A81944A1-F947-44EC-A4D4-9A6568DDA41A}" srcOrd="2" destOrd="0" parTransId="{8BE779CA-0D66-4DAA-B643-4DA3AA43B31D}" sibTransId="{D3BCC159-1DE4-4E81-B75E-9305271EE10E}"/>
    <dgm:cxn modelId="{CDAD7901-3AD1-49ED-AE79-06A88DF8D0A0}" type="presOf" srcId="{A81944A1-F947-44EC-A4D4-9A6568DDA41A}" destId="{E49F0CEE-EF90-4A7F-A709-9DFC8A87DA37}" srcOrd="0" destOrd="0" presId="urn:microsoft.com/office/officeart/2005/8/layout/venn2"/>
    <dgm:cxn modelId="{498A9FFF-1A84-4FED-8116-080A74F12314}" type="presOf" srcId="{9D4FCC66-00A0-44A2-AB7C-673CF9EA21E3}" destId="{15896E26-76B6-4E03-8A95-FFC6A7DE6AC4}" srcOrd="0" destOrd="0" presId="urn:microsoft.com/office/officeart/2005/8/layout/venn2"/>
    <dgm:cxn modelId="{B80FF889-B4C8-42FB-9950-D4BED0611C4B}" type="presOf" srcId="{82B1ADAC-A087-4D6A-8848-C3DAB5AD2B74}" destId="{10EAE2F5-A72F-4B56-8475-D8B69990D888}" srcOrd="1" destOrd="0" presId="urn:microsoft.com/office/officeart/2005/8/layout/venn2"/>
    <dgm:cxn modelId="{3434482F-DEAF-4A65-ADBF-1BE246BF2F5D}" type="presParOf" srcId="{15896E26-76B6-4E03-8A95-FFC6A7DE6AC4}" destId="{C825AE2A-5AAC-41E9-B668-FAD79337F498}" srcOrd="0" destOrd="0" presId="urn:microsoft.com/office/officeart/2005/8/layout/venn2"/>
    <dgm:cxn modelId="{C90099B3-06D3-41B5-8EDA-5C171725C92A}" type="presParOf" srcId="{C825AE2A-5AAC-41E9-B668-FAD79337F498}" destId="{BA2E989A-EAF7-450E-9134-045763954F32}" srcOrd="0" destOrd="0" presId="urn:microsoft.com/office/officeart/2005/8/layout/venn2"/>
    <dgm:cxn modelId="{17DCD64C-1CC7-40B6-974D-212E857A939F}" type="presParOf" srcId="{C825AE2A-5AAC-41E9-B668-FAD79337F498}" destId="{9743035B-1786-435D-B358-9BEA1C75C4D5}" srcOrd="1" destOrd="0" presId="urn:microsoft.com/office/officeart/2005/8/layout/venn2"/>
    <dgm:cxn modelId="{34BDFB9E-60A0-46CC-B7CE-D0390BBEEA31}" type="presParOf" srcId="{15896E26-76B6-4E03-8A95-FFC6A7DE6AC4}" destId="{96AE0FEB-2558-4752-9EB7-5BB80B69EC88}" srcOrd="1" destOrd="0" presId="urn:microsoft.com/office/officeart/2005/8/layout/venn2"/>
    <dgm:cxn modelId="{0844BF29-3B25-4B96-8BF2-682FAF751BA1}" type="presParOf" srcId="{96AE0FEB-2558-4752-9EB7-5BB80B69EC88}" destId="{E389B667-536F-4050-923F-480622CDFC35}" srcOrd="0" destOrd="0" presId="urn:microsoft.com/office/officeart/2005/8/layout/venn2"/>
    <dgm:cxn modelId="{AD621C5C-0472-4E5B-A11B-460F4BC55F8A}" type="presParOf" srcId="{96AE0FEB-2558-4752-9EB7-5BB80B69EC88}" destId="{10EAE2F5-A72F-4B56-8475-D8B69990D888}" srcOrd="1" destOrd="0" presId="urn:microsoft.com/office/officeart/2005/8/layout/venn2"/>
    <dgm:cxn modelId="{2B751386-B22D-4CFD-97F2-29FEB09E99F8}" type="presParOf" srcId="{15896E26-76B6-4E03-8A95-FFC6A7DE6AC4}" destId="{8A7EE265-84FE-4A52-A331-DE8A0175E351}" srcOrd="2" destOrd="0" presId="urn:microsoft.com/office/officeart/2005/8/layout/venn2"/>
    <dgm:cxn modelId="{5BED91CA-2968-430C-A84A-3DDAA7168E34}" type="presParOf" srcId="{8A7EE265-84FE-4A52-A331-DE8A0175E351}" destId="{E49F0CEE-EF90-4A7F-A709-9DFC8A87DA37}" srcOrd="0" destOrd="0" presId="urn:microsoft.com/office/officeart/2005/8/layout/venn2"/>
    <dgm:cxn modelId="{36A8EBE1-002F-4EF1-A366-B2C8B48070DF}" type="presParOf" srcId="{8A7EE265-84FE-4A52-A331-DE8A0175E351}" destId="{77D32155-6567-4D9B-8AB4-7BD406A00CD1}"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62BDC-6B2B-466B-B308-4AA1820A5B0D}">
      <dsp:nvSpPr>
        <dsp:cNvPr id="0" name=""/>
        <dsp:cNvSpPr/>
      </dsp:nvSpPr>
      <dsp:spPr>
        <a:xfrm>
          <a:off x="0" y="0"/>
          <a:ext cx="3864624" cy="3864624"/>
        </a:xfrm>
        <a:prstGeom prst="pie">
          <a:avLst>
            <a:gd name="adj1" fmla="val 5400000"/>
            <a:gd name="adj2" fmla="val 16200000"/>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805AFD6-A776-4314-A3E9-7D43B781BE60}">
      <dsp:nvSpPr>
        <dsp:cNvPr id="0" name=""/>
        <dsp:cNvSpPr/>
      </dsp:nvSpPr>
      <dsp:spPr>
        <a:xfrm>
          <a:off x="1932312" y="0"/>
          <a:ext cx="6420615" cy="3864624"/>
        </a:xfrm>
        <a:prstGeom prst="rect">
          <a:avLst/>
        </a:prstGeom>
        <a:solidFill>
          <a:schemeClr val="accent4">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1" kern="1200" dirty="0" smtClean="0">
              <a:solidFill>
                <a:srgbClr val="002060"/>
              </a:solidFill>
            </a:rPr>
            <a:t>Actividades de la vida cotidiana</a:t>
          </a:r>
          <a:endParaRPr lang="en-US" sz="2300" b="1" kern="1200" dirty="0">
            <a:solidFill>
              <a:srgbClr val="002060"/>
            </a:solidFill>
          </a:endParaRPr>
        </a:p>
      </dsp:txBody>
      <dsp:txXfrm>
        <a:off x="1932312" y="0"/>
        <a:ext cx="3210307" cy="821232"/>
      </dsp:txXfrm>
    </dsp:sp>
    <dsp:sp modelId="{B4D7D179-9A0F-411F-A606-A3655D3F977B}">
      <dsp:nvSpPr>
        <dsp:cNvPr id="0" name=""/>
        <dsp:cNvSpPr/>
      </dsp:nvSpPr>
      <dsp:spPr>
        <a:xfrm>
          <a:off x="507232" y="821232"/>
          <a:ext cx="2850160" cy="2850160"/>
        </a:xfrm>
        <a:prstGeom prst="pie">
          <a:avLst>
            <a:gd name="adj1" fmla="val 5400000"/>
            <a:gd name="adj2" fmla="val 16200000"/>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F19B97D-BBF4-490F-AFB8-3D03A166E982}">
      <dsp:nvSpPr>
        <dsp:cNvPr id="0" name=""/>
        <dsp:cNvSpPr/>
      </dsp:nvSpPr>
      <dsp:spPr>
        <a:xfrm>
          <a:off x="1932312" y="821232"/>
          <a:ext cx="6420615" cy="2850160"/>
        </a:xfrm>
        <a:prstGeom prst="rect">
          <a:avLst/>
        </a:prstGeom>
        <a:solidFill>
          <a:schemeClr val="accent3">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1" kern="1200" noProof="0" dirty="0" smtClean="0">
              <a:solidFill>
                <a:srgbClr val="002060"/>
              </a:solidFill>
            </a:rPr>
            <a:t>Carga psicológica</a:t>
          </a:r>
          <a:endParaRPr lang="es-MX" sz="2300" kern="1200" noProof="0" dirty="0">
            <a:solidFill>
              <a:srgbClr val="002060"/>
            </a:solidFill>
          </a:endParaRPr>
        </a:p>
      </dsp:txBody>
      <dsp:txXfrm>
        <a:off x="1932312" y="821232"/>
        <a:ext cx="3210307" cy="821232"/>
      </dsp:txXfrm>
    </dsp:sp>
    <dsp:sp modelId="{803ACA39-2142-4CC1-B539-5E9B4A232019}">
      <dsp:nvSpPr>
        <dsp:cNvPr id="0" name=""/>
        <dsp:cNvSpPr/>
      </dsp:nvSpPr>
      <dsp:spPr>
        <a:xfrm>
          <a:off x="1014464" y="1642465"/>
          <a:ext cx="1835696" cy="1835696"/>
        </a:xfrm>
        <a:prstGeom prst="pie">
          <a:avLst>
            <a:gd name="adj1" fmla="val 5400000"/>
            <a:gd name="adj2" fmla="val 16200000"/>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C6EEF0C-8975-4BD0-B936-0C8B00FCA419}">
      <dsp:nvSpPr>
        <dsp:cNvPr id="0" name=""/>
        <dsp:cNvSpPr/>
      </dsp:nvSpPr>
      <dsp:spPr>
        <a:xfrm>
          <a:off x="1932312" y="1642465"/>
          <a:ext cx="6420615" cy="1835696"/>
        </a:xfrm>
        <a:prstGeom prst="rect">
          <a:avLst/>
        </a:prstGeom>
        <a:solidFill>
          <a:schemeClr val="accent1">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b="1" kern="1200" noProof="0" dirty="0" smtClean="0">
              <a:solidFill>
                <a:srgbClr val="002060"/>
              </a:solidFill>
            </a:rPr>
            <a:t>Carga física</a:t>
          </a:r>
          <a:endParaRPr lang="es-MX" sz="2300" b="1" kern="1200" noProof="0" dirty="0">
            <a:solidFill>
              <a:srgbClr val="002060"/>
            </a:solidFill>
          </a:endParaRPr>
        </a:p>
      </dsp:txBody>
      <dsp:txXfrm>
        <a:off x="1932312" y="1642465"/>
        <a:ext cx="3210307" cy="821232"/>
      </dsp:txXfrm>
    </dsp:sp>
    <dsp:sp modelId="{C32FFD00-CBC0-478A-A7FB-82196B276572}">
      <dsp:nvSpPr>
        <dsp:cNvPr id="0" name=""/>
        <dsp:cNvSpPr/>
      </dsp:nvSpPr>
      <dsp:spPr>
        <a:xfrm>
          <a:off x="1521696" y="2463698"/>
          <a:ext cx="821232" cy="821232"/>
        </a:xfrm>
        <a:prstGeom prst="pie">
          <a:avLst>
            <a:gd name="adj1" fmla="val 5400000"/>
            <a:gd name="adj2" fmla="val 16200000"/>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7056863A-5748-4DD4-96CD-81D75F3209B4}">
      <dsp:nvSpPr>
        <dsp:cNvPr id="0" name=""/>
        <dsp:cNvSpPr/>
      </dsp:nvSpPr>
      <dsp:spPr>
        <a:xfrm>
          <a:off x="1932312" y="2463698"/>
          <a:ext cx="6420615" cy="821232"/>
        </a:xfrm>
        <a:prstGeom prst="rect">
          <a:avLst/>
        </a:prstGeom>
        <a:solidFill>
          <a:schemeClr val="accent2">
            <a:lumMod val="60000"/>
            <a:lumOff val="4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002060"/>
              </a:solidFill>
            </a:rPr>
            <a:t>Dolor Neuropático</a:t>
          </a:r>
          <a:endParaRPr lang="en-US" sz="2300" b="1" kern="1200" dirty="0">
            <a:solidFill>
              <a:srgbClr val="002060"/>
            </a:solidFill>
          </a:endParaRPr>
        </a:p>
      </dsp:txBody>
      <dsp:txXfrm>
        <a:off x="1932312" y="2463698"/>
        <a:ext cx="3210307" cy="821232"/>
      </dsp:txXfrm>
    </dsp:sp>
    <dsp:sp modelId="{BC8E61DB-CBAE-4811-A059-E354DC1D3863}">
      <dsp:nvSpPr>
        <dsp:cNvPr id="0" name=""/>
        <dsp:cNvSpPr/>
      </dsp:nvSpPr>
      <dsp:spPr>
        <a:xfrm>
          <a:off x="5142620" y="0"/>
          <a:ext cx="3210307" cy="821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Menor calidad de vida</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Trastornos del sueño</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Somnolencia al estar despierto</a:t>
          </a:r>
          <a:endParaRPr lang="es-MX" sz="1500" b="1" kern="1200" noProof="0" dirty="0">
            <a:solidFill>
              <a:srgbClr val="002060"/>
            </a:solidFill>
          </a:endParaRPr>
        </a:p>
      </dsp:txBody>
      <dsp:txXfrm>
        <a:off x="5142620" y="0"/>
        <a:ext cx="3210307" cy="821232"/>
      </dsp:txXfrm>
    </dsp:sp>
    <dsp:sp modelId="{931E27E7-2814-4C8F-9764-98161289F401}">
      <dsp:nvSpPr>
        <dsp:cNvPr id="0" name=""/>
        <dsp:cNvSpPr/>
      </dsp:nvSpPr>
      <dsp:spPr>
        <a:xfrm>
          <a:off x="5142620" y="821232"/>
          <a:ext cx="3210307" cy="821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Depresión</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Angustia psicológica</a:t>
          </a:r>
          <a:endParaRPr lang="es-MX" sz="1500" b="1" kern="1200" noProof="0" dirty="0">
            <a:solidFill>
              <a:srgbClr val="002060"/>
            </a:solidFill>
          </a:endParaRPr>
        </a:p>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Dificultad para concentrarse</a:t>
          </a:r>
          <a:endParaRPr lang="es-MX" sz="1500" b="1" kern="1200" noProof="0" dirty="0">
            <a:solidFill>
              <a:srgbClr val="002060"/>
            </a:solidFill>
          </a:endParaRPr>
        </a:p>
      </dsp:txBody>
      <dsp:txXfrm>
        <a:off x="5142620" y="821232"/>
        <a:ext cx="3210307" cy="821232"/>
      </dsp:txXfrm>
    </dsp:sp>
    <dsp:sp modelId="{E41B8749-5CCE-416E-A329-CDE923F5066A}">
      <dsp:nvSpPr>
        <dsp:cNvPr id="0" name=""/>
        <dsp:cNvSpPr/>
      </dsp:nvSpPr>
      <dsp:spPr>
        <a:xfrm>
          <a:off x="5142620" y="1642465"/>
          <a:ext cx="3210307" cy="82123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s-MX" sz="1500" b="1" kern="1200" noProof="0" dirty="0" smtClean="0">
              <a:solidFill>
                <a:srgbClr val="002060"/>
              </a:solidFill>
            </a:rPr>
            <a:t>Discapacidad física</a:t>
          </a:r>
          <a:endParaRPr lang="es-MX" sz="1500" b="1" kern="1200" noProof="0" dirty="0">
            <a:solidFill>
              <a:srgbClr val="002060"/>
            </a:solidFill>
          </a:endParaRPr>
        </a:p>
      </dsp:txBody>
      <dsp:txXfrm>
        <a:off x="5142620" y="1642465"/>
        <a:ext cx="3210307" cy="82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E989A-EAF7-450E-9134-045763954F32}">
      <dsp:nvSpPr>
        <dsp:cNvPr id="0" name=""/>
        <dsp:cNvSpPr/>
      </dsp:nvSpPr>
      <dsp:spPr>
        <a:xfrm>
          <a:off x="1016000" y="0"/>
          <a:ext cx="4063999" cy="4063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Comorbilidades (mental y física)</a:t>
          </a:r>
          <a:endParaRPr lang="es-MX" sz="1200" b="1" kern="1200" noProof="0" dirty="0"/>
        </a:p>
      </dsp:txBody>
      <dsp:txXfrm>
        <a:off x="2479852" y="203199"/>
        <a:ext cx="1136294" cy="609600"/>
      </dsp:txXfrm>
    </dsp:sp>
    <dsp:sp modelId="{E389B667-536F-4050-923F-480622CDFC35}">
      <dsp:nvSpPr>
        <dsp:cNvPr id="0" name=""/>
        <dsp:cNvSpPr/>
      </dsp:nvSpPr>
      <dsp:spPr>
        <a:xfrm>
          <a:off x="1318052" y="812799"/>
          <a:ext cx="3459894" cy="32512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Costo de tratamiento inapropiado </a:t>
          </a:r>
          <a:endParaRPr lang="es-MX" sz="1200" b="1" kern="1200" noProof="0" dirty="0"/>
        </a:p>
      </dsp:txBody>
      <dsp:txXfrm>
        <a:off x="2443383" y="1007871"/>
        <a:ext cx="1209233" cy="585216"/>
      </dsp:txXfrm>
    </dsp:sp>
    <dsp:sp modelId="{E49F0CEE-EF90-4A7F-A709-9DFC8A87DA37}">
      <dsp:nvSpPr>
        <dsp:cNvPr id="0" name=""/>
        <dsp:cNvSpPr/>
      </dsp:nvSpPr>
      <dsp:spPr>
        <a:xfrm>
          <a:off x="1828799" y="1625599"/>
          <a:ext cx="2438400" cy="2438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Costos Diagnóstico Incorrecto</a:t>
          </a:r>
          <a:endParaRPr lang="es-MX" sz="1200" b="1" kern="1200" noProof="0" dirty="0"/>
        </a:p>
      </dsp:txBody>
      <dsp:txXfrm>
        <a:off x="2479852" y="1808479"/>
        <a:ext cx="1136294" cy="548640"/>
      </dsp:txXfrm>
    </dsp:sp>
    <dsp:sp modelId="{0BC25241-BBE1-463E-9376-5D0AC7616B17}">
      <dsp:nvSpPr>
        <dsp:cNvPr id="0" name=""/>
        <dsp:cNvSpPr/>
      </dsp:nvSpPr>
      <dsp:spPr>
        <a:xfrm>
          <a:off x="2235199" y="2438399"/>
          <a:ext cx="1625600" cy="1625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Costos de tratamiento según las guías</a:t>
          </a:r>
          <a:endParaRPr lang="es-MX" sz="1200" b="1" kern="1200" noProof="0" dirty="0"/>
        </a:p>
      </dsp:txBody>
      <dsp:txXfrm>
        <a:off x="2473263" y="2844799"/>
        <a:ext cx="1149472" cy="812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E989A-EAF7-450E-9134-045763954F32}">
      <dsp:nvSpPr>
        <dsp:cNvPr id="0" name=""/>
        <dsp:cNvSpPr/>
      </dsp:nvSpPr>
      <dsp:spPr>
        <a:xfrm>
          <a:off x="1016000" y="0"/>
          <a:ext cx="4063999" cy="4063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Presentismo</a:t>
          </a:r>
          <a:endParaRPr lang="es-MX" sz="1200" b="1" kern="1200" noProof="0" dirty="0"/>
        </a:p>
      </dsp:txBody>
      <dsp:txXfrm>
        <a:off x="2337816" y="203199"/>
        <a:ext cx="1420368" cy="609600"/>
      </dsp:txXfrm>
    </dsp:sp>
    <dsp:sp modelId="{E389B667-536F-4050-923F-480622CDFC35}">
      <dsp:nvSpPr>
        <dsp:cNvPr id="0" name=""/>
        <dsp:cNvSpPr/>
      </dsp:nvSpPr>
      <dsp:spPr>
        <a:xfrm>
          <a:off x="1426174" y="1015999"/>
          <a:ext cx="3243651" cy="3048000"/>
        </a:xfrm>
        <a:prstGeom prst="ellipse">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Ausentismo</a:t>
          </a:r>
          <a:endParaRPr lang="es-MX" sz="1200" b="1" kern="1200" noProof="0" dirty="0"/>
        </a:p>
      </dsp:txBody>
      <dsp:txXfrm>
        <a:off x="2292229" y="1206499"/>
        <a:ext cx="1511541" cy="571500"/>
      </dsp:txXfrm>
    </dsp:sp>
    <dsp:sp modelId="{E49F0CEE-EF90-4A7F-A709-9DFC8A87DA37}">
      <dsp:nvSpPr>
        <dsp:cNvPr id="0" name=""/>
        <dsp:cNvSpPr/>
      </dsp:nvSpPr>
      <dsp:spPr>
        <a:xfrm>
          <a:off x="2032000" y="2031999"/>
          <a:ext cx="2031999" cy="2031999"/>
        </a:xfrm>
        <a:prstGeom prst="ellipse">
          <a:avLst/>
        </a:prstGeom>
        <a:solidFill>
          <a:srgbClr val="8064A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b="1" kern="1200" noProof="0" dirty="0" smtClean="0"/>
            <a:t>Reducción del empleo</a:t>
          </a:r>
          <a:endParaRPr lang="es-MX" sz="1200" b="1" kern="1200" noProof="0" dirty="0"/>
        </a:p>
      </dsp:txBody>
      <dsp:txXfrm>
        <a:off x="2329579" y="2540000"/>
        <a:ext cx="1436840" cy="101599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0.74553</cdr:x>
      <cdr:y>0.46317</cdr:y>
    </cdr:from>
    <cdr:to>
      <cdr:x>0.86101</cdr:x>
      <cdr:y>0.53615</cdr:y>
    </cdr:to>
    <cdr:sp macro="" textlink="">
      <cdr:nvSpPr>
        <cdr:cNvPr id="2" name="TextBox 1"/>
        <cdr:cNvSpPr txBox="1"/>
      </cdr:nvSpPr>
      <cdr:spPr>
        <a:xfrm xmlns:a="http://schemas.openxmlformats.org/drawingml/2006/main">
          <a:off x="5903441" y="1827907"/>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800" b="1" dirty="0">
              <a:solidFill>
                <a:srgbClr val="002060"/>
              </a:solidFill>
            </a:rPr>
            <a:t>n</a:t>
          </a:r>
          <a:r>
            <a:rPr lang="en-CA" sz="1800" b="1" dirty="0" smtClean="0">
              <a:solidFill>
                <a:srgbClr val="002060"/>
              </a:solidFill>
            </a:rPr>
            <a:t> = 126</a:t>
          </a:r>
          <a:endParaRPr lang="en-CA" sz="1800" b="1" dirty="0">
            <a:solidFill>
              <a:srgbClr val="00206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0.74553</cdr:x>
      <cdr:y>0.46317</cdr:y>
    </cdr:from>
    <cdr:to>
      <cdr:x>0.86101</cdr:x>
      <cdr:y>0.53615</cdr:y>
    </cdr:to>
    <cdr:sp macro="" textlink="">
      <cdr:nvSpPr>
        <cdr:cNvPr id="2" name="TextBox 1"/>
        <cdr:cNvSpPr txBox="1"/>
      </cdr:nvSpPr>
      <cdr:spPr>
        <a:xfrm xmlns:a="http://schemas.openxmlformats.org/drawingml/2006/main">
          <a:off x="5903441" y="1827907"/>
          <a:ext cx="914400"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CA" sz="1800" b="1" dirty="0">
              <a:solidFill>
                <a:srgbClr val="002060"/>
              </a:solidFill>
            </a:rPr>
            <a:t>n</a:t>
          </a:r>
          <a:r>
            <a:rPr lang="en-CA" sz="1800" b="1" dirty="0" smtClean="0">
              <a:solidFill>
                <a:srgbClr val="002060"/>
              </a:solidFill>
            </a:rPr>
            <a:t> = 126</a:t>
          </a:r>
          <a:endParaRPr lang="en-CA" sz="1800" b="1" dirty="0">
            <a:solidFill>
              <a:srgbClr val="00206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8951"/>
          </a:xfrm>
          <a:prstGeom prst="rect">
            <a:avLst/>
          </a:prstGeom>
        </p:spPr>
        <p:txBody>
          <a:bodyPr vert="horz" lIns="92729" tIns="46365" rIns="92729" bIns="46365"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8951"/>
          </a:xfrm>
          <a:prstGeom prst="rect">
            <a:avLst/>
          </a:prstGeom>
        </p:spPr>
        <p:txBody>
          <a:bodyPr vert="horz" lIns="92729" tIns="46365" rIns="92729" bIns="46365" rtlCol="0"/>
          <a:lstStyle>
            <a:lvl1pPr algn="r">
              <a:defRPr sz="1200"/>
            </a:lvl1pPr>
          </a:lstStyle>
          <a:p>
            <a:fld id="{BB2CB4BA-697C-48ED-9CA6-7D73A3056C12}" type="datetimeFigureOut">
              <a:rPr lang="en-CA" smtClean="0"/>
              <a:pPr/>
              <a:t>2015-07-06</a:t>
            </a:fld>
            <a:endParaRPr lang="en-CA" dirty="0"/>
          </a:p>
        </p:txBody>
      </p:sp>
      <p:sp>
        <p:nvSpPr>
          <p:cNvPr id="4" name="Footer Placeholder 3"/>
          <p:cNvSpPr>
            <a:spLocks noGrp="1"/>
          </p:cNvSpPr>
          <p:nvPr>
            <p:ph type="ftr" sz="quarter" idx="2"/>
          </p:nvPr>
        </p:nvSpPr>
        <p:spPr>
          <a:xfrm>
            <a:off x="0" y="8902049"/>
            <a:ext cx="3037840" cy="468951"/>
          </a:xfrm>
          <a:prstGeom prst="rect">
            <a:avLst/>
          </a:prstGeom>
        </p:spPr>
        <p:txBody>
          <a:bodyPr vert="horz" lIns="92729" tIns="46365" rIns="92729" bIns="46365"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902049"/>
            <a:ext cx="3037840" cy="468951"/>
          </a:xfrm>
          <a:prstGeom prst="rect">
            <a:avLst/>
          </a:prstGeom>
        </p:spPr>
        <p:txBody>
          <a:bodyPr vert="horz" lIns="92729" tIns="46365" rIns="92729" bIns="46365" rtlCol="0" anchor="b"/>
          <a:lstStyle>
            <a:lvl1pPr algn="r">
              <a:defRPr sz="1200"/>
            </a:lvl1pPr>
          </a:lstStyle>
          <a:p>
            <a:fld id="{A9A8AD88-4435-43DF-818A-50CEC3315ED0}" type="slidenum">
              <a:rPr lang="en-CA" smtClean="0"/>
              <a:pPr/>
              <a:t>‹#›</a:t>
            </a:fld>
            <a:endParaRPr lang="en-CA" dirty="0"/>
          </a:p>
        </p:txBody>
      </p:sp>
    </p:spTree>
    <p:extLst>
      <p:ext uri="{BB962C8B-B14F-4D97-AF65-F5344CB8AC3E}">
        <p14:creationId xmlns:p14="http://schemas.microsoft.com/office/powerpoint/2010/main" val="398153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2729" tIns="46365" rIns="92729" bIns="46365" rtlCol="0" anchor="ctr"/>
          <a:lstStyle/>
          <a:p>
            <a:endParaRPr lang="en-CA"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2729" tIns="46365" rIns="92729" bIns="46365"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Slide Number Placeholder 6"/>
          <p:cNvSpPr>
            <a:spLocks noGrp="1"/>
          </p:cNvSpPr>
          <p:nvPr>
            <p:ph type="sldNum" sz="quarter" idx="5"/>
          </p:nvPr>
        </p:nvSpPr>
        <p:spPr>
          <a:xfrm>
            <a:off x="3970938" y="8902344"/>
            <a:ext cx="3037840" cy="468630"/>
          </a:xfrm>
          <a:prstGeom prst="rect">
            <a:avLst/>
          </a:prstGeom>
        </p:spPr>
        <p:txBody>
          <a:bodyPr vert="horz" lIns="92729" tIns="46365" rIns="92729" bIns="46365" rtlCol="0" anchor="b"/>
          <a:lstStyle>
            <a:lvl1pPr algn="r">
              <a:defRPr sz="1100"/>
            </a:lvl1pPr>
          </a:lstStyle>
          <a:p>
            <a:fld id="{C3688213-33A5-40D6-90A0-AF4F9B3FAB42}" type="slidenum">
              <a:rPr lang="en-CA" smtClean="0"/>
              <a:pPr/>
              <a:t>‹#›</a:t>
            </a:fld>
            <a:endParaRPr lang="en-CA" dirty="0"/>
          </a:p>
        </p:txBody>
      </p:sp>
    </p:spTree>
    <p:extLst>
      <p:ext uri="{BB962C8B-B14F-4D97-AF65-F5344CB8AC3E}">
        <p14:creationId xmlns:p14="http://schemas.microsoft.com/office/powerpoint/2010/main" val="149019580"/>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mn-lt"/>
        <a:ea typeface="+mn-ea"/>
        <a:cs typeface="+mn-cs"/>
      </a:defRPr>
    </a:lvl1pPr>
    <a:lvl2pPr marL="457200" algn="l" defTabSz="914400" rtl="0" eaLnBrk="1" latinLnBrk="0" hangingPunct="1">
      <a:spcAft>
        <a:spcPts val="600"/>
      </a:spcAft>
      <a:defRPr sz="1200" kern="1200">
        <a:solidFill>
          <a:schemeClr val="tx1"/>
        </a:solidFill>
        <a:latin typeface="+mn-lt"/>
        <a:ea typeface="+mn-ea"/>
        <a:cs typeface="+mn-cs"/>
      </a:defRPr>
    </a:lvl2pPr>
    <a:lvl3pPr marL="914400" algn="l" defTabSz="914400" rtl="0" eaLnBrk="1" latinLnBrk="0" hangingPunct="1">
      <a:spcAft>
        <a:spcPts val="600"/>
      </a:spcAft>
      <a:defRPr sz="1200" kern="1200">
        <a:solidFill>
          <a:schemeClr val="tx1"/>
        </a:solidFill>
        <a:latin typeface="+mn-lt"/>
        <a:ea typeface="+mn-ea"/>
        <a:cs typeface="+mn-cs"/>
      </a:defRPr>
    </a:lvl3pPr>
    <a:lvl4pPr marL="1371600" algn="l" defTabSz="914400" rtl="0" eaLnBrk="1" latinLnBrk="0" hangingPunct="1">
      <a:spcAft>
        <a:spcPts val="600"/>
      </a:spcAft>
      <a:defRPr sz="1200" kern="1200">
        <a:solidFill>
          <a:schemeClr val="tx1"/>
        </a:solidFill>
        <a:latin typeface="+mn-lt"/>
        <a:ea typeface="+mn-ea"/>
        <a:cs typeface="+mn-cs"/>
      </a:defRPr>
    </a:lvl4pPr>
    <a:lvl5pPr marL="1828800" algn="l" defTabSz="914400" rtl="0" eaLnBrk="1" latinLnBrk="0" hangingPunct="1">
      <a:spcAft>
        <a:spcPts val="60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a:t>
            </a:fld>
            <a:endParaRPr lang="en-CA" dirty="0"/>
          </a:p>
        </p:txBody>
      </p:sp>
    </p:spTree>
    <p:extLst>
      <p:ext uri="{BB962C8B-B14F-4D97-AF65-F5344CB8AC3E}">
        <p14:creationId xmlns:p14="http://schemas.microsoft.com/office/powerpoint/2010/main" val="42502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xfrm>
            <a:off x="95534" y="4471511"/>
            <a:ext cx="6782937" cy="5682139"/>
          </a:xfrm>
          <a:noFill/>
          <a:extLst>
            <a:ext uri="{909E8E84-426E-40DD-AFC4-6F175D3DCCD1}">
              <a14:hiddenFill xmlns:a14="http://schemas.microsoft.com/office/drawing/2010/main">
                <a:solidFill>
                  <a:srgbClr val="FFFFFF"/>
                </a:solidFill>
              </a14:hiddenFill>
            </a:ext>
          </a:extLst>
        </p:spPr>
        <p:txBody>
          <a:bodyPr/>
          <a:lstStyle/>
          <a:p>
            <a:pPr eaLnBrk="1" hangingPunct="1"/>
            <a:r>
              <a:rPr lang="es-MX" sz="1100" b="1" dirty="0" smtClean="0"/>
              <a:t>Notas del Conferencista</a:t>
            </a:r>
          </a:p>
          <a:p>
            <a:r>
              <a:rPr lang="es-MX" sz="1100" dirty="0" smtClean="0"/>
              <a:t>Este estudio fue realizado para evaluar la calidad de vida relacionada con la salud y la carga de la enfermedad debido a dolor y su tratamiento en 126 pacientes con Dolor Neuropático debido a lesión en un nervio periférico o en la raíz nerviosa. Los pacientes fueron enrolados de dos clínicas de dolor multidisciplinarias en Suecia. Se pidió a los pacientes que calificaran la magnitud en la que se sentían afectados por 25 síntomas relacionados con dolor y/o efectos secundarios del tratamiento con drogas para dolor durante la última semana (calificados como  1 = ninguna molestia a 7 = molestia muy severa). Esta slide muestra los porcentajes de pacientes que calificaron su molestia como 4 (moderada) a 7 (muy severa). Los datos sobre 7 de los 10 síntomas de comorbilidad reportados más frecuentemente aparecen en la slide. </a:t>
            </a:r>
          </a:p>
          <a:p>
            <a:r>
              <a:rPr lang="es-MX" sz="1100" dirty="0" smtClean="0"/>
              <a:t>En general, 88% de los pacientes reportaron algún grado de molestia asociado con dolor o su tratamiento. Dificultad para dormir fue el síntoma más molesto y fue moderado a muy severo en 60% de los pacientes. Falta de energía, somnolencia y dificultad para concentrarse, también fueron molestos para muchas personas. Niveles moderados a muy severos de depresión fueron reportados por  35% (uno de cada 3 pacientes), y ansiedad por 27% (uno de cada 4 pacientes). Estos datos indican que los trastornos del sueño, la ansiedad y depresión y los síntomas relacionados son prevalentes entre los pacientes con dolor neuropático periférico. </a:t>
            </a:r>
          </a:p>
          <a:p>
            <a:r>
              <a:rPr lang="es-MX" sz="1100" dirty="0" smtClean="0"/>
              <a:t>En términos de otras comorbilidades, es importante observar que la neuropatía diabética periférica está frecuentemente asociada con neuropatía diabética autonómica con sus problemáticos síntomas “vegetativos” asociados y mayor riesgo de mortalidad.</a:t>
            </a:r>
          </a:p>
          <a:p>
            <a:pPr eaLnBrk="1" hangingPunct="1"/>
            <a:endParaRPr lang="es-MX" sz="1100" b="1" dirty="0" smtClean="0"/>
          </a:p>
          <a:p>
            <a:pPr eaLnBrk="1" hangingPunct="1"/>
            <a:r>
              <a:rPr lang="es-MX" sz="1100" b="1" dirty="0" smtClean="0"/>
              <a:t>Referencias</a:t>
            </a:r>
          </a:p>
          <a:p>
            <a:r>
              <a:rPr lang="en-GB" sz="1100" dirty="0" smtClean="0"/>
              <a:t>Meyer-Rosberg K </a:t>
            </a:r>
            <a:r>
              <a:rPr lang="en-GB" sz="1100" i="1" dirty="0" smtClean="0"/>
              <a:t>et al. </a:t>
            </a:r>
            <a:r>
              <a:rPr lang="en-GB" sz="1100" dirty="0" smtClean="0"/>
              <a:t>Peripheral neuropathic pain – a multidimensional burden for patients. </a:t>
            </a:r>
            <a:br>
              <a:rPr lang="en-GB" sz="1100" dirty="0" smtClean="0"/>
            </a:br>
            <a:r>
              <a:rPr lang="en-GB" sz="1100" i="1" dirty="0" smtClean="0"/>
              <a:t>Eur J Pain</a:t>
            </a:r>
            <a:r>
              <a:rPr lang="en-GB" sz="1100" dirty="0" smtClean="0"/>
              <a:t> 2001; 5(4):379-89.</a:t>
            </a:r>
          </a:p>
          <a:p>
            <a:r>
              <a:rPr lang="en-CA" sz="1100" dirty="0" smtClean="0"/>
              <a:t>Vinik AI </a:t>
            </a:r>
            <a:r>
              <a:rPr lang="en-CA" sz="1100" i="1" dirty="0" smtClean="0"/>
              <a:t>et al. </a:t>
            </a:r>
            <a:r>
              <a:rPr lang="en-US" sz="1100" dirty="0" smtClean="0"/>
              <a:t>Diabetic autonomic neuropathy. </a:t>
            </a:r>
            <a:r>
              <a:rPr lang="en-CA" sz="1100" i="1" dirty="0" smtClean="0"/>
              <a:t>Diabetes Care</a:t>
            </a:r>
            <a:r>
              <a:rPr lang="en-CA" sz="1100" dirty="0" smtClean="0"/>
              <a:t> 2003; 26(5):1553-79. </a:t>
            </a:r>
            <a:endParaRPr lang="en-GB" sz="1100" dirty="0" smtClean="0"/>
          </a:p>
          <a:p>
            <a:pPr eaLnBrk="1" hangingPunct="1"/>
            <a:endParaRPr lang="es-MX" sz="1100" dirty="0" smtClean="0"/>
          </a:p>
          <a:p>
            <a:pPr eaLnBrk="1" hangingPunct="1"/>
            <a:endParaRPr lang="es-MX" sz="1100" dirty="0" smtClean="0"/>
          </a:p>
          <a:p>
            <a:pPr eaLnBrk="1" hangingPunct="1"/>
            <a:endParaRPr lang="es-MX" sz="1100" dirty="0"/>
          </a:p>
        </p:txBody>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solidFill>
                  <a:prstClr val="black"/>
                </a:solidFill>
              </a:rPr>
              <a:pPr/>
              <a:t>10</a:t>
            </a:fld>
            <a:endParaRPr lang="en-CA"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169" name="Rectangle 7"/>
          <p:cNvSpPr>
            <a:spLocks noGrp="1" noChangeArrowheads="1"/>
          </p:cNvSpPr>
          <p:nvPr>
            <p:ph type="sldNum" sz="quarter" idx="5"/>
          </p:nvPr>
        </p:nvSpPr>
        <p:spPr/>
        <p:txBody>
          <a:bodyPr/>
          <a:lstStyle/>
          <a:p>
            <a:fld id="{4DE15F3A-783D-4C2B-A76E-87F6F3010F7C}" type="slidenum">
              <a:rPr lang="en-US" smtClean="0"/>
              <a:pPr/>
              <a:t>11</a:t>
            </a:fld>
            <a:endParaRPr lang="en-US" dirty="0" smtClean="0"/>
          </a:p>
        </p:txBody>
      </p:sp>
      <p:sp>
        <p:nvSpPr>
          <p:cNvPr id="647171" name="Rectangle 3"/>
          <p:cNvSpPr>
            <a:spLocks noGrp="1" noChangeArrowheads="1"/>
          </p:cNvSpPr>
          <p:nvPr>
            <p:ph type="body" idx="1"/>
          </p:nvPr>
        </p:nvSpPr>
        <p:spPr>
          <a:xfrm>
            <a:off x="375313" y="4415051"/>
            <a:ext cx="6277971" cy="5700499"/>
          </a:xfrm>
        </p:spPr>
        <p:txBody>
          <a:bodyPr/>
          <a:lstStyle/>
          <a:p>
            <a:r>
              <a:rPr lang="es-MX" sz="1100" b="1" dirty="0" smtClean="0"/>
              <a:t>Notas del Conferencista</a:t>
            </a:r>
          </a:p>
          <a:p>
            <a:r>
              <a:rPr lang="es-MX" sz="1100" dirty="0" smtClean="0"/>
              <a:t>Los datos que aparecen en esta slide fueron obtenidos de la Encuesta Nacional de Salud y Bienestar (NHWS) de 2008. La NHWS fue un cuestionario auto-administrado por internet de una muestra a nivel nacional de EU de adultos (de 18 años de edad o mayores) estratificada por género, edad y raza/etnicidad para representar la composición demográfica de la población adulta de los Estados Unidos. Los datos fueron recabados de 63,000 adultos en EU y cubrieron un amplio rango de actitudes de atención médica y resultados de salud e incluyen las características del paciente y los demográficos, la historia familiar, y el uso de los servicios de salud. Las características de la enfermedad son recabadas para pacientes adultos y cuidadores de adultos y niños. En el estudio se usan instrumentos validados para evaluar la calidad de vida relacionada con la salud y la productividad laboral.</a:t>
            </a:r>
          </a:p>
          <a:p>
            <a:r>
              <a:rPr lang="es-MX" sz="1100" dirty="0" smtClean="0"/>
              <a:t>Para este análisis, solamente las personas empleadas (de tiempo completo, medio tiempo, o auto-empleadas)  de 20 a 64 años de edad fueron incluidas. Las personas empleadas de 65 años de edad y mayores y las personas empleadas debajo del peso (i.e</a:t>
            </a:r>
            <a:r>
              <a:rPr lang="es-MX" sz="1100" i="1" dirty="0" smtClean="0"/>
              <a:t>.</a:t>
            </a:r>
            <a:r>
              <a:rPr lang="es-MX" sz="1100" dirty="0" smtClean="0"/>
              <a:t>, un índice de masa corporal [IMC] menor de 18.5kg/m</a:t>
            </a:r>
            <a:r>
              <a:rPr lang="es-MX" sz="1100" baseline="30000" dirty="0" smtClean="0"/>
              <a:t>2</a:t>
            </a:r>
            <a:r>
              <a:rPr lang="es-MX" sz="1100" dirty="0" smtClean="0"/>
              <a:t>) fueron excluidas. El tamaño de la muestra para este análisis fue de 30,868. La calidad de vida relacionada con la salud fue evaluada usando los puntajes del resumen del componente físico y mental del </a:t>
            </a:r>
            <a:br>
              <a:rPr lang="es-MX" sz="1100" dirty="0" smtClean="0"/>
            </a:br>
            <a:r>
              <a:rPr lang="es-MX" sz="1100" dirty="0" smtClean="0"/>
              <a:t>SF-12v2. Los puntajes de los resúmenes del componente físico y mental se basan en la población de EU (promedio = 50, desviación estándar = 10) y varían de 0 a 100, donde los mayores puntajes indican mayor  calidad de vida. Los puntajes por sí solos carecen de dimensión. Típicamente, las diferencias mayores de 3 puntos entre los grupos son consideradas clínicamente importantes.</a:t>
            </a:r>
          </a:p>
          <a:p>
            <a:r>
              <a:rPr lang="es-MX" sz="1100" dirty="0" smtClean="0"/>
              <a:t>Los trabajadores con Neuropatía Diabética Periférica Dolorosa tienen un puntaje del resumen del componente físico de 39.0 en comparación con un puntaje de 50.5 entre los trabajadores sin neuropatía diabética periférica dolorosa.</a:t>
            </a:r>
          </a:p>
          <a:p>
            <a:r>
              <a:rPr lang="es-MX" sz="1100" b="1" dirty="0" smtClean="0"/>
              <a:t>Referencia</a:t>
            </a:r>
          </a:p>
          <a:p>
            <a:r>
              <a:rPr lang="es-MX" sz="1100" dirty="0" smtClean="0"/>
              <a:t>Encuesta Nacional de Salud y Bienestar (NHWS) 2008</a:t>
            </a:r>
            <a:r>
              <a:rPr lang="es-MX" sz="1600" b="1" dirty="0" smtClean="0"/>
              <a:t>.</a:t>
            </a:r>
            <a:endParaRPr lang="es-MX" sz="1100" dirty="0" smtClean="0"/>
          </a:p>
          <a:p>
            <a:endParaRPr lang="es-MX" sz="1100" b="1" dirty="0"/>
          </a:p>
        </p:txBody>
      </p:sp>
      <p:sp>
        <p:nvSpPr>
          <p:cNvPr id="4" name="Slide Image Placeholder 3"/>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4253C9D5-FEFE-45C2-8C40-8B5ED803B6C8}" type="slidenum">
              <a:rPr lang="en-US"/>
              <a:pPr>
                <a:defRPr/>
              </a:pPr>
              <a:t>12</a:t>
            </a:fld>
            <a:endParaRPr lang="en-US" dirty="0"/>
          </a:p>
        </p:txBody>
      </p:sp>
      <p:sp>
        <p:nvSpPr>
          <p:cNvPr id="238595" name="Rectangle 2"/>
          <p:cNvSpPr>
            <a:spLocks noGrp="1" noRot="1" noChangeAspect="1" noChangeArrowheads="1" noTextEdit="1"/>
          </p:cNvSpPr>
          <p:nvPr>
            <p:ph type="sldImg"/>
          </p:nvPr>
        </p:nvSpPr>
        <p:spPr>
          <a:xfrm>
            <a:off x="1162050" y="701675"/>
            <a:ext cx="4687888" cy="3516313"/>
          </a:xfrm>
          <a:ln/>
        </p:spPr>
      </p:sp>
      <p:sp>
        <p:nvSpPr>
          <p:cNvPr id="238596" name="Rectangle 3"/>
          <p:cNvSpPr>
            <a:spLocks noGrp="1" noChangeArrowheads="1"/>
          </p:cNvSpPr>
          <p:nvPr>
            <p:ph type="body" idx="1"/>
          </p:nvPr>
        </p:nvSpPr>
        <p:spPr>
          <a:xfrm>
            <a:off x="257488" y="4375786"/>
            <a:ext cx="6279790" cy="49968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b="1" dirty="0" smtClean="0">
                <a:latin typeface="+mj-lt"/>
              </a:rPr>
              <a:t>Notas del Conferencista</a:t>
            </a:r>
          </a:p>
          <a:p>
            <a:r>
              <a:rPr lang="es-MX" dirty="0" smtClean="0">
                <a:latin typeface="+mj-lt"/>
              </a:rPr>
              <a:t>De octubre de 2005 a julio de 2006, 261 pacientes ambulatorios de 50 años de edad o mayores con herpes zoster fueron enrolados de las clínicas de 83 médicos 14 días después del inicio del rash. Se usó el Breve Inventario de Dolor de Zoster para medir la severidad del dolor y la interferencia con actividades de la vida diaria debido al dolor. La herramienta de evaluación EuroQol EQ-5D fue usada para medir la calidad de vida. Estos resultados fueron evaluados al momento del enrolamiento y en los días 7, 14, 21, 30, 60, 90, 120, 150 y 180 después del enrolamiento.</a:t>
            </a:r>
          </a:p>
          <a:p>
            <a:r>
              <a:rPr lang="es-MX" dirty="0" smtClean="0">
                <a:latin typeface="+mj-lt"/>
              </a:rPr>
              <a:t>Como muestra esta slide, muchos pacientes con Neuralgia Postherpética también experimentan ansiedad/depresión y/o dificultades relacionadas con movilidad, auto-cuidado y participación en actividades usuales.</a:t>
            </a:r>
          </a:p>
          <a:p>
            <a:endParaRPr lang="es-MX" dirty="0" smtClean="0">
              <a:latin typeface="+mj-lt"/>
            </a:endParaRPr>
          </a:p>
          <a:p>
            <a:r>
              <a:rPr lang="es-MX" b="1" dirty="0" smtClean="0">
                <a:latin typeface="+mj-lt"/>
              </a:rPr>
              <a:t>Referencia</a:t>
            </a:r>
          </a:p>
          <a:p>
            <a:r>
              <a:rPr lang="en-CA" dirty="0" smtClean="0"/>
              <a:t>Drolet M </a:t>
            </a:r>
            <a:r>
              <a:rPr lang="en-CA" i="1" dirty="0" smtClean="0"/>
              <a:t>et al.</a:t>
            </a:r>
            <a:r>
              <a:rPr lang="en-CA" dirty="0" smtClean="0"/>
              <a:t> The impact of herpes zoster and postherpetic neuralgia on </a:t>
            </a:r>
            <a:br>
              <a:rPr lang="en-CA" dirty="0" smtClean="0"/>
            </a:br>
            <a:r>
              <a:rPr lang="en-CA" dirty="0" smtClean="0"/>
              <a:t>health-related quality of life: a prospective study. </a:t>
            </a:r>
            <a:r>
              <a:rPr lang="en-CA" i="1" dirty="0" smtClean="0"/>
              <a:t>CMAJ</a:t>
            </a:r>
            <a:r>
              <a:rPr lang="en-CA" dirty="0" smtClean="0"/>
              <a:t> 2010; 182(16):1731-6. </a:t>
            </a:r>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13</a:t>
            </a:fld>
            <a:endParaRPr lang="en-CA" dirty="0"/>
          </a:p>
        </p:txBody>
      </p:sp>
    </p:spTree>
    <p:extLst>
      <p:ext uri="{BB962C8B-B14F-4D97-AF65-F5344CB8AC3E}">
        <p14:creationId xmlns:p14="http://schemas.microsoft.com/office/powerpoint/2010/main" val="3486356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Notes Placeholder 2"/>
          <p:cNvSpPr>
            <a:spLocks noGrp="1"/>
          </p:cNvSpPr>
          <p:nvPr>
            <p:ph type="body" idx="1"/>
          </p:nvPr>
        </p:nvSpPr>
        <p:spPr>
          <a:xfrm>
            <a:off x="209550" y="4445826"/>
            <a:ext cx="6648449" cy="56125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293">
              <a:defRPr/>
            </a:pPr>
            <a:r>
              <a:rPr lang="es-MX" b="1" dirty="0" smtClean="0">
                <a:latin typeface="+mj-lt"/>
              </a:rPr>
              <a:t>Notas del Conferencista</a:t>
            </a:r>
          </a:p>
          <a:p>
            <a:pPr>
              <a:defRPr/>
            </a:pPr>
            <a:r>
              <a:rPr lang="es-MX" dirty="0" smtClean="0"/>
              <a:t>Menor Productividad y mayores costos de salud son los principales contribuyentes a la carga económica del Dolor Neuropático.</a:t>
            </a:r>
          </a:p>
          <a:p>
            <a:pPr>
              <a:defRPr/>
            </a:pPr>
            <a:r>
              <a:rPr lang="es-MX" dirty="0" smtClean="0">
                <a:latin typeface="+mj-lt"/>
              </a:rPr>
              <a:t>Los Costos de Salud incluyen costos</a:t>
            </a:r>
            <a:r>
              <a:rPr lang="es-MX" dirty="0" smtClean="0"/>
              <a:t> de tratamiento</a:t>
            </a:r>
            <a:r>
              <a:rPr lang="es-MX" dirty="0" smtClean="0">
                <a:latin typeface="+mj-lt"/>
              </a:rPr>
              <a:t> con base en la guía, diagnósticos incorrectos y costo de tratamiento inapropiado. El manejo de Comorbilidades</a:t>
            </a:r>
            <a:r>
              <a:rPr lang="es-MX" dirty="0" smtClean="0"/>
              <a:t> mentales o físicas</a:t>
            </a:r>
            <a:r>
              <a:rPr lang="es-MX" dirty="0" smtClean="0">
                <a:latin typeface="+mj-lt"/>
              </a:rPr>
              <a:t> de </a:t>
            </a:r>
            <a:r>
              <a:rPr lang="es-MX" dirty="0" smtClean="0"/>
              <a:t>Dolor Neuropático también contribuyen a los mayores costos de salud</a:t>
            </a:r>
            <a:r>
              <a:rPr lang="es-MX" dirty="0" smtClean="0">
                <a:latin typeface="+mj-lt"/>
              </a:rPr>
              <a:t>. </a:t>
            </a:r>
            <a:r>
              <a:rPr lang="es-MX" dirty="0" smtClean="0"/>
              <a:t>Se ha reportado que los pacientes con Dolor Neuropático pueden generar tres veces más costos de salud directos que los controles análogos.</a:t>
            </a:r>
            <a:r>
              <a:rPr lang="es-MX" baseline="30000" dirty="0" smtClean="0"/>
              <a:t>2</a:t>
            </a:r>
            <a:r>
              <a:rPr lang="es-MX" dirty="0" smtClean="0"/>
              <a:t> Esto podría reducirse a través de un mejor diagnóstico, tratamiento apropiado y mitigación de comorbilidades.</a:t>
            </a:r>
          </a:p>
          <a:p>
            <a:pPr>
              <a:defRPr/>
            </a:pPr>
            <a:r>
              <a:rPr lang="es-MX" dirty="0" smtClean="0">
                <a:latin typeface="+mj-lt"/>
              </a:rPr>
              <a:t>La Menor Productividad se mide en términos de reducción del empleo, Presentismo y Ausentismo, y costos indirectos asociados con pérdida de productividad y sueldos. </a:t>
            </a:r>
          </a:p>
          <a:p>
            <a:pPr>
              <a:defRPr/>
            </a:pPr>
            <a:endParaRPr lang="es-MX" dirty="0" smtClean="0">
              <a:latin typeface="+mj-lt"/>
            </a:endParaRPr>
          </a:p>
          <a:p>
            <a:r>
              <a:rPr lang="es-MX" b="1" dirty="0" smtClean="0">
                <a:latin typeface="+mj-lt"/>
              </a:rPr>
              <a:t>Referencias</a:t>
            </a:r>
          </a:p>
          <a:p>
            <a:r>
              <a:rPr lang="en-CA" dirty="0" smtClean="0"/>
              <a:t>Berger A </a:t>
            </a:r>
            <a:r>
              <a:rPr lang="en-CA" i="1" dirty="0" smtClean="0"/>
              <a:t>et al. </a:t>
            </a:r>
            <a:r>
              <a:rPr lang="en-CA" dirty="0" smtClean="0"/>
              <a:t>Clinical characteristics and economic costs of patients with painful neuropathic disorders. </a:t>
            </a:r>
            <a:r>
              <a:rPr lang="en-CA" i="1" dirty="0" smtClean="0"/>
              <a:t>J Pain </a:t>
            </a:r>
            <a:r>
              <a:rPr lang="en-CA" dirty="0" smtClean="0"/>
              <a:t>2004; 5(3):143-9.</a:t>
            </a:r>
          </a:p>
          <a:p>
            <a:r>
              <a:rPr lang="en-CA" dirty="0" smtClean="0"/>
              <a:t>Lachaine J </a:t>
            </a:r>
            <a:r>
              <a:rPr lang="en-CA" i="1" dirty="0" smtClean="0"/>
              <a:t>et al. </a:t>
            </a:r>
            <a:r>
              <a:rPr lang="en-CA" dirty="0" smtClean="0"/>
              <a:t>Painful neuropathic disorders: an analysis of the Régie de l'Assurance Maladie du Québec database. </a:t>
            </a:r>
            <a:r>
              <a:rPr lang="en-CA" i="1" dirty="0" smtClean="0"/>
              <a:t>Pain Res Manag</a:t>
            </a:r>
            <a:r>
              <a:rPr lang="en-CA" dirty="0" smtClean="0"/>
              <a:t> 2007; 12(1):31-7.</a:t>
            </a:r>
          </a:p>
          <a:p>
            <a:r>
              <a:rPr lang="en-GB" dirty="0" smtClean="0"/>
              <a:t>Meyer-Rosberg K </a:t>
            </a:r>
            <a:r>
              <a:rPr lang="en-GB" i="1" dirty="0" smtClean="0"/>
              <a:t>et al</a:t>
            </a:r>
            <a:r>
              <a:rPr lang="en-GB" dirty="0" smtClean="0"/>
              <a:t>. Peripheral neuropathic pain – a multidimensional burden for patients. </a:t>
            </a:r>
            <a:r>
              <a:rPr lang="en-GB" i="1" dirty="0" smtClean="0"/>
              <a:t>Eur J Pain </a:t>
            </a:r>
            <a:r>
              <a:rPr lang="en-GB" dirty="0" smtClean="0"/>
              <a:t>2001; 5(4):379-89. </a:t>
            </a:r>
          </a:p>
          <a:p>
            <a:endParaRPr lang="es-MX" dirty="0" smtClean="0">
              <a:latin typeface="+mj-lt"/>
            </a:endParaRPr>
          </a:p>
        </p:txBody>
      </p:sp>
      <p:sp>
        <p:nvSpPr>
          <p:cNvPr id="118789" name="Slide Number Placeholder 3"/>
          <p:cNvSpPr txBox="1">
            <a:spLocks noGrp="1"/>
          </p:cNvSpPr>
          <p:nvPr/>
        </p:nvSpPr>
        <p:spPr bwMode="auto">
          <a:xfrm>
            <a:off x="1" y="8903044"/>
            <a:ext cx="7008879" cy="46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19" tIns="46359" rIns="92719" bIns="46359" anchor="b"/>
          <a:lstStyle>
            <a:lvl1pPr defTabSz="928688" eaLnBrk="0" hangingPunct="0">
              <a:defRPr sz="2400">
                <a:solidFill>
                  <a:schemeClr val="tx1"/>
                </a:solidFill>
                <a:latin typeface="Arial" pitchFamily="34" charset="0"/>
                <a:ea typeface="ＭＳ Ｐゴシック" pitchFamily="34" charset="-128"/>
              </a:defRPr>
            </a:lvl1pPr>
            <a:lvl2pPr marL="742950" indent="-285750" defTabSz="928688" eaLnBrk="0" hangingPunct="0">
              <a:defRPr sz="2400">
                <a:solidFill>
                  <a:schemeClr val="tx1"/>
                </a:solidFill>
                <a:latin typeface="Arial" pitchFamily="34" charset="0"/>
                <a:ea typeface="ＭＳ Ｐゴシック" pitchFamily="34" charset="-128"/>
              </a:defRPr>
            </a:lvl2pPr>
            <a:lvl3pPr marL="1143000" indent="-228600" defTabSz="928688" eaLnBrk="0" hangingPunct="0">
              <a:defRPr sz="2400">
                <a:solidFill>
                  <a:schemeClr val="tx1"/>
                </a:solidFill>
                <a:latin typeface="Arial" pitchFamily="34" charset="0"/>
                <a:ea typeface="ＭＳ Ｐゴシック" pitchFamily="34" charset="-128"/>
              </a:defRPr>
            </a:lvl3pPr>
            <a:lvl4pPr marL="1600200" indent="-228600" defTabSz="928688" eaLnBrk="0" hangingPunct="0">
              <a:defRPr sz="2400">
                <a:solidFill>
                  <a:schemeClr val="tx1"/>
                </a:solidFill>
                <a:latin typeface="Arial" pitchFamily="34" charset="0"/>
                <a:ea typeface="ＭＳ Ｐゴシック" pitchFamily="34" charset="-128"/>
              </a:defRPr>
            </a:lvl4pPr>
            <a:lvl5pPr marL="2057400" indent="-228600" defTabSz="928688" eaLnBrk="0" hangingPunct="0">
              <a:defRPr sz="2400">
                <a:solidFill>
                  <a:schemeClr val="tx1"/>
                </a:solidFill>
                <a:latin typeface="Arial" pitchFamily="34" charset="0"/>
                <a:ea typeface="ＭＳ Ｐゴシック" pitchFamily="34" charset="-128"/>
              </a:defRPr>
            </a:lvl5pPr>
            <a:lvl6pPr marL="2514600" indent="-228600" defTabSz="9286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86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86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86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en-US" sz="1100" dirty="0">
              <a:ea typeface="Arial Unicode MS" pitchFamily="34" charset="-128"/>
              <a:cs typeface="Arial Unicode MS" pitchFamily="34" charset="-128"/>
            </a:endParaRPr>
          </a:p>
        </p:txBody>
      </p:sp>
      <p:sp>
        <p:nvSpPr>
          <p:cNvPr id="6"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14</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Rectangle 2"/>
          <p:cNvSpPr>
            <a:spLocks noGrp="1" noRot="1" noChangeAspect="1" noChangeArrowheads="1" noTextEdit="1"/>
          </p:cNvSpPr>
          <p:nvPr>
            <p:ph type="sldImg"/>
          </p:nvPr>
        </p:nvSpPr>
        <p:spPr>
          <a:ln/>
        </p:spPr>
      </p:sp>
      <p:sp>
        <p:nvSpPr>
          <p:cNvPr id="220166" name="Rectangle 3"/>
          <p:cNvSpPr>
            <a:spLocks noGrp="1" noChangeArrowheads="1"/>
          </p:cNvSpPr>
          <p:nvPr>
            <p:ph type="body" idx="1"/>
          </p:nvPr>
        </p:nvSpPr>
        <p:spPr>
          <a:xfrm>
            <a:off x="367085" y="4316813"/>
            <a:ext cx="6439232" cy="5596890"/>
          </a:xfrm>
          <a:noFill/>
          <a:extLst>
            <a:ext uri="{909E8E84-426E-40DD-AFC4-6F175D3DCCD1}">
              <a14:hiddenFill xmlns:a14="http://schemas.microsoft.com/office/drawing/2010/main">
                <a:solidFill>
                  <a:srgbClr val="FFFFFF"/>
                </a:solidFill>
              </a14:hiddenFill>
            </a:ext>
          </a:extLst>
        </p:spPr>
        <p:txBody>
          <a:bodyPr/>
          <a:lstStyle/>
          <a:p>
            <a:r>
              <a:rPr lang="es-MX" b="1" dirty="0" smtClean="0"/>
              <a:t>Notas del Conferencista</a:t>
            </a:r>
          </a:p>
          <a:p>
            <a:r>
              <a:rPr lang="es-MX" dirty="0" smtClean="0"/>
              <a:t>Este estudio fue realizado para evaluar la calidad de vida relacionada con la salud y la carga de la enfermedad debido a dolor y su tratamiento en 126 pacientes con Dolor Neuropático debido a lesiones de la raíz o nervio periférico. Los pacientes fueron enrolados de dos clínicas multidisciplinarias de dolor en Suecia. Se preguntó a los pacientes si estaban trabajando actualmente (sí/no). Si no, se aclaró la razón eligiendo una de 3 alternativas: jubilado, con pensión por enfermedad o desempleado. Si el paciente estaba trabajando medio tiempo, se registró la reducción en horas laborales por semana debido a un padecimiento de Dolor Crónico.</a:t>
            </a:r>
          </a:p>
          <a:p>
            <a:r>
              <a:rPr lang="es-MX" dirty="0" smtClean="0"/>
              <a:t>Se trataba de una población relativamente joven (edad promedio para mujeres = 50 años; edad promedio para hombres = 54 años). Solo 17% de los participantes tenían edad de jubilación (</a:t>
            </a:r>
            <a:r>
              <a:rPr lang="es-MX" dirty="0" smtClean="0">
                <a:sym typeface="Symbol" pitchFamily="18" charset="2"/>
              </a:rPr>
              <a:t>65 años).</a:t>
            </a:r>
          </a:p>
          <a:p>
            <a:r>
              <a:rPr lang="es-MX" dirty="0" smtClean="0">
                <a:sym typeface="Symbol" pitchFamily="18" charset="2"/>
              </a:rPr>
              <a:t>Más de la mitad de los pacientes reportaban una habilidad para trabajar seriamente limitada debido a su dolor: 43 Pacientes (34%) recibieron pensión por enfermedad y 22 Pacientes (18%) trabajaban medio tiempo como consecuencia de su padecimiento de dolor neuropático. Entre los empleados de medio tiempo, la reducción promedio en horas laborales debido a dolor fue de 17 horas a la semana.</a:t>
            </a:r>
          </a:p>
          <a:p>
            <a:r>
              <a:rPr lang="es-MX" dirty="0" smtClean="0">
                <a:sym typeface="Symbol" pitchFamily="18" charset="2"/>
              </a:rPr>
              <a:t>Es así que el Dolor Neuropático tuvo un impacto importante en la habilidad para trabajar en esta población relativamente joven. Permitir a los pacientes con Dolor Neuropático continuar trabajando o volver al trabajo podría resultar en ahorros de costos para la sociedad así como en una mejora en el bienestar del paciente.</a:t>
            </a:r>
          </a:p>
          <a:p>
            <a:endParaRPr lang="es-MX" dirty="0" smtClean="0">
              <a:sym typeface="Symbol" pitchFamily="18" charset="2"/>
            </a:endParaRPr>
          </a:p>
          <a:p>
            <a:r>
              <a:rPr lang="es-MX" sz="1100" b="1" dirty="0" smtClean="0"/>
              <a:t>Referencia</a:t>
            </a:r>
          </a:p>
          <a:p>
            <a:r>
              <a:rPr lang="en-GB" sz="1100" dirty="0" smtClean="0"/>
              <a:t>Meyer-Rosberg K </a:t>
            </a:r>
            <a:r>
              <a:rPr lang="en-GB" sz="1100" i="1" dirty="0" smtClean="0"/>
              <a:t>et al</a:t>
            </a:r>
            <a:r>
              <a:rPr lang="en-GB" sz="1100" dirty="0" smtClean="0"/>
              <a:t>. Peripheral neuropathic pain – a multidimensional burden for patients. </a:t>
            </a:r>
            <a:r>
              <a:rPr lang="en-GB" sz="1100" i="1" dirty="0" smtClean="0"/>
              <a:t>Eur J Pain </a:t>
            </a:r>
            <a:r>
              <a:rPr lang="en-GB" sz="1100" dirty="0" smtClean="0"/>
              <a:t>2001; 5(4):379-89. </a:t>
            </a:r>
            <a:endParaRPr lang="en-GB" sz="1100" dirty="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15</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2"/>
          <p:cNvSpPr>
            <a:spLocks noGrp="1" noRot="1" noChangeAspect="1" noChangeArrowheads="1" noTextEdit="1"/>
          </p:cNvSpPr>
          <p:nvPr>
            <p:ph type="sldImg"/>
          </p:nvPr>
        </p:nvSpPr>
        <p:spPr>
          <a:ln/>
        </p:spPr>
      </p:sp>
      <p:sp>
        <p:nvSpPr>
          <p:cNvPr id="143365" name="Rectangle 3"/>
          <p:cNvSpPr>
            <a:spLocks noGrp="1" noChangeArrowheads="1"/>
          </p:cNvSpPr>
          <p:nvPr>
            <p:ph type="body" idx="1"/>
          </p:nvPr>
        </p:nvSpPr>
        <p:spPr>
          <a:xfrm>
            <a:off x="0" y="4285753"/>
            <a:ext cx="7010400" cy="5810747"/>
          </a:xfrm>
          <a:noFill/>
          <a:extLst>
            <a:ext uri="{909E8E84-426E-40DD-AFC4-6F175D3DCCD1}">
              <a14:hiddenFill xmlns:a14="http://schemas.microsoft.com/office/drawing/2010/main">
                <a:solidFill>
                  <a:srgbClr val="FFFFFF"/>
                </a:solidFill>
              </a14:hiddenFill>
            </a:ext>
          </a:extLst>
        </p:spPr>
        <p:txBody>
          <a:bodyPr/>
          <a:lstStyle/>
          <a:p>
            <a:r>
              <a:rPr lang="es-MX" sz="1100" b="1" dirty="0" smtClean="0">
                <a:latin typeface="+mj-lt"/>
                <a:cs typeface="Arial" pitchFamily="34" charset="0"/>
              </a:rPr>
              <a:t>Notas del Conferencista</a:t>
            </a:r>
          </a:p>
          <a:p>
            <a:r>
              <a:rPr lang="es-MX" sz="1100" dirty="0" smtClean="0">
                <a:latin typeface="+mj-lt"/>
                <a:cs typeface="Arial" pitchFamily="34" charset="0"/>
              </a:rPr>
              <a:t>Esta slide muestra los resultados de la Encuesta Europea de Carga de la Enfermedad, que fue una encuesta transversal, de observación de una sola vez de salud y bienestar reportados por el paciente, que también incluía la experiencia del dolor, el uso de medicamentos y los problemas relacionados con el tratamiento. La encuesta fue realizada en 602 sujetos con padecimientos neuropáticos dolorosos enrolados por médicos generales y especialistas no en dolor en 6 países europeos (Francia, Alemania, Italia, Países Bajos, España y el Reino Unido). Los médicos enrolados a los pacientes conforme se presentaban para una consulta regular programada en la clínica. Los pacientes debían haber experimentado Dolor Neuropático debido a uno de 10 padecimiento de dolor neuropáticos definidos en el estudio en los últimos 7 días. Los pacientes con  dolor de espalda baja fueron excluidos de la encuesta para asegurar que solo los pacientes con dolor claramente definido fueran incluidos. La edad promedio de la población de pacientes fue de 63 años, y el 50% de los participantes tenían </a:t>
            </a:r>
            <a:r>
              <a:rPr lang="es-MX" sz="1100" dirty="0" smtClean="0">
                <a:latin typeface="+mj-lt"/>
                <a:cs typeface="Times New Roman" pitchFamily="18" charset="0"/>
              </a:rPr>
              <a:t>≥65 años de edad. Se enroló el mismo número de hombres que de mujeres.</a:t>
            </a:r>
            <a:r>
              <a:rPr lang="es-MX" sz="1100" dirty="0" smtClean="0">
                <a:latin typeface="+mj-lt"/>
                <a:cs typeface="Arial" pitchFamily="34" charset="0"/>
              </a:rPr>
              <a:t> Los padecimientos de dolor neuropático más frecuentes fueron Neuropatía Diabética Periférica (23% de los participantes), neuralgia postherpética(14%), radiculopatía cervical (14%), neuralgia trigeminal  (14%) y neuropatía post-traumática (12%).</a:t>
            </a:r>
            <a:r>
              <a:rPr lang="es-MX" sz="1100" dirty="0" smtClean="0">
                <a:latin typeface="+mj-lt"/>
              </a:rPr>
              <a:t> </a:t>
            </a:r>
            <a:r>
              <a:rPr lang="es-MX" sz="1100" dirty="0" smtClean="0">
                <a:latin typeface="+mj-lt"/>
                <a:cs typeface="Arial" pitchFamily="34" charset="0"/>
              </a:rPr>
              <a:t>El cuestionario del paciente incluía una pregunta acerca del impacto del Dolor Neuropático en la productividad laboral de los pacientes que trabajaban (n = 109). </a:t>
            </a:r>
            <a:r>
              <a:rPr lang="es-MX" sz="1100" dirty="0" smtClean="0">
                <a:latin typeface="+mj-lt"/>
              </a:rPr>
              <a:t>Como parte de esta encuesta, también se preguntó a los sujetos que trabajaban si habían tenido una menor Productividad en el Trabajo durante las últimas 4 semanas.</a:t>
            </a:r>
          </a:p>
          <a:p>
            <a:r>
              <a:rPr lang="es-MX" sz="1100" dirty="0" smtClean="0">
                <a:latin typeface="+mj-lt"/>
              </a:rPr>
              <a:t>En general,  80% de los entrevistados que trabajaban reportaron algún grado de pérdida de productividad laboral; más del 20% de los entrevistados reportaron que su productividad era menor todo el tiempo o la mayor parte del tiempo. Además de reportar Menor Productividad en el Trabajo, los participantes también habían faltado  en promedio 5.5 días al trabajo en las últimas 4 semanas. </a:t>
            </a:r>
          </a:p>
          <a:p>
            <a:r>
              <a:rPr lang="es-MX" sz="1100" dirty="0" smtClean="0">
                <a:latin typeface="+mj-lt"/>
              </a:rPr>
              <a:t>Esta encuesta ha confirmado que los costos indirectos asociados con Dolor Neuropático en términos de pérdida de productividad laboral son considerables. </a:t>
            </a:r>
          </a:p>
          <a:p>
            <a:endParaRPr lang="es-MX" sz="1100" dirty="0" smtClean="0">
              <a:latin typeface="+mj-lt"/>
            </a:endParaRPr>
          </a:p>
          <a:p>
            <a:r>
              <a:rPr lang="es-MX" sz="1100" b="1" dirty="0" smtClean="0">
                <a:latin typeface="+mj-lt"/>
              </a:rPr>
              <a:t>Referencia</a:t>
            </a:r>
          </a:p>
          <a:p>
            <a:r>
              <a:rPr lang="en-GB" sz="1100" dirty="0" smtClean="0"/>
              <a:t>Pfizer Inc. Data on file, European Survey in Painful Neuropathic Disorders. </a:t>
            </a:r>
          </a:p>
          <a:p>
            <a:endParaRPr lang="es-MX" sz="1100" dirty="0">
              <a:latin typeface="+mj-lt"/>
            </a:endParaRPr>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16</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5" name="Rectangle 7"/>
          <p:cNvSpPr>
            <a:spLocks noGrp="1" noChangeArrowheads="1"/>
          </p:cNvSpPr>
          <p:nvPr>
            <p:ph type="sldNum" sz="quarter" idx="5"/>
          </p:nvPr>
        </p:nvSpPr>
        <p:spPr/>
        <p:txBody>
          <a:bodyPr/>
          <a:lstStyle/>
          <a:p>
            <a:fld id="{F56139C4-8698-4D37-950E-46B21B08DD46}" type="slidenum">
              <a:rPr lang="en-US" smtClean="0"/>
              <a:pPr/>
              <a:t>17</a:t>
            </a:fld>
            <a:endParaRPr lang="en-US" dirty="0" smtClean="0"/>
          </a:p>
        </p:txBody>
      </p:sp>
      <p:sp>
        <p:nvSpPr>
          <p:cNvPr id="651267" name="Rectangle 3"/>
          <p:cNvSpPr>
            <a:spLocks noGrp="1" noChangeArrowheads="1"/>
          </p:cNvSpPr>
          <p:nvPr>
            <p:ph type="body" idx="1"/>
          </p:nvPr>
        </p:nvSpPr>
        <p:spPr>
          <a:xfrm>
            <a:off x="326003" y="4428877"/>
            <a:ext cx="6520070" cy="5677147"/>
          </a:xfrm>
        </p:spPr>
        <p:txBody>
          <a:bodyPr/>
          <a:lstStyle/>
          <a:p>
            <a:r>
              <a:rPr lang="es-MX" b="1" dirty="0" smtClean="0"/>
              <a:t>Notas del Conferencista</a:t>
            </a:r>
          </a:p>
          <a:p>
            <a:r>
              <a:rPr lang="es-MX" dirty="0" smtClean="0"/>
              <a:t>Los datos que aparecen en esta slide fueron obtenido de la Encuesta Nacional de Salud y Bienestar (NHWS) 2008. La NHWS fue un cuestionario auto-administrado, en internet de una muestra de adultos a nivel nacional en Estados Unidos (de 18 años o mayores) estratificada por género, edad y raza/etnicidad para representar la composición demográfica de la población adulta de EU. Los datos fueron recabados de 63,000 adultos en EU y cubrieron un amplio rango de actitudes de salud y resultados de salud e incluye características del paciente como demográficos, historia familiar, y uso de servicios de salud. Las características de la enfermedad son recabadas para los pacientes adultos y cuidadores de adultos y niños. Se usan instrumentos validados en la encuesta para evaluar la calidad de vida y productividad laboral relacionadas con la salud.</a:t>
            </a:r>
          </a:p>
          <a:p>
            <a:r>
              <a:rPr lang="es-MX" dirty="0" smtClean="0"/>
              <a:t>Para este análisis, solamente personas empleadas (tiempo completo, medio tiempo o auto-empleados) de 20 a 64 años fueron incluidas. Las personas empleadas de 65 años y mayores, y las personas empleadas con peso insuficiente (i.e., un índice de masa corporal [IMC] de menos de 18.5 kg/m</a:t>
            </a:r>
            <a:r>
              <a:rPr lang="es-MX" baseline="30000" dirty="0" smtClean="0"/>
              <a:t>2</a:t>
            </a:r>
            <a:r>
              <a:rPr lang="es-MX" dirty="0" smtClean="0"/>
              <a:t>) fueron excluidas. El tamaño de la muestra para este análisis fue de 30,868. </a:t>
            </a:r>
          </a:p>
          <a:p>
            <a:r>
              <a:rPr lang="es-MX" dirty="0" smtClean="0"/>
              <a:t>Los Trabajadores con Neuropatía Diabética Periférica Dolorosa experimentan lo siguiente en comparación con los trabajadores sin Neuropatía Diabética Periférica dolorosa:</a:t>
            </a:r>
          </a:p>
          <a:p>
            <a:pPr marL="180975" lvl="1" indent="-180975">
              <a:buFont typeface="Arial" pitchFamily="34" charset="0"/>
              <a:buChar char="•"/>
            </a:pPr>
            <a:r>
              <a:rPr lang="es-MX" dirty="0" smtClean="0"/>
              <a:t>Mayor Ausentismo – 12% tiempo de trabajo perdido vs. 5% tiempo de trabajo perdido</a:t>
            </a:r>
          </a:p>
          <a:p>
            <a:pPr marL="180975" lvl="1" indent="-180975">
              <a:buFont typeface="Arial" pitchFamily="34" charset="0"/>
              <a:buChar char="•"/>
            </a:pPr>
            <a:r>
              <a:rPr lang="es-MX" dirty="0" smtClean="0"/>
              <a:t>Mayor deterioro en la productividad laboral (Presentismo) – 35% vs. 16% </a:t>
            </a:r>
          </a:p>
          <a:p>
            <a:pPr marL="180975" lvl="1" indent="-180975">
              <a:buFont typeface="Arial" pitchFamily="34" charset="0"/>
              <a:buChar char="•"/>
            </a:pPr>
            <a:endParaRPr lang="es-MX" dirty="0" smtClean="0"/>
          </a:p>
          <a:p>
            <a:pPr marL="0" lvl="1"/>
            <a:r>
              <a:rPr lang="es-MX" b="1" dirty="0" smtClean="0"/>
              <a:t>Referencia</a:t>
            </a:r>
          </a:p>
          <a:p>
            <a:pPr marL="0" lvl="1"/>
            <a:r>
              <a:rPr lang="es-MX" dirty="0" smtClean="0"/>
              <a:t>Encuesta Nacional de Salud y Bienestar(NHWS) 2008.</a:t>
            </a:r>
            <a:endParaRPr lang="es-MX" dirty="0"/>
          </a:p>
        </p:txBody>
      </p:sp>
      <p:sp>
        <p:nvSpPr>
          <p:cNvPr id="4" name="Slide Image Placeholder 3"/>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9857" y="4451985"/>
            <a:ext cx="6464411" cy="5615939"/>
          </a:xfrm>
        </p:spPr>
        <p:txBody>
          <a:bodyPr/>
          <a:lstStyle/>
          <a:p>
            <a:r>
              <a:rPr lang="es-MX" b="1" dirty="0" smtClean="0">
                <a:latin typeface="+mj-lt"/>
              </a:rPr>
              <a:t>Notas del Conferencista</a:t>
            </a:r>
          </a:p>
          <a:p>
            <a:r>
              <a:rPr lang="es-MX" dirty="0" smtClean="0">
                <a:latin typeface="+mj-lt"/>
              </a:rPr>
              <a:t>En un estudio realizado usando datos de una muestra aleatoria de pacientes cubiertos por el plan de medicamentos </a:t>
            </a:r>
            <a:r>
              <a:rPr lang="es-MX" i="1" dirty="0" smtClean="0">
                <a:latin typeface="+mj-lt"/>
              </a:rPr>
              <a:t>Régie de l’Assurance Maladie du Quebec</a:t>
            </a:r>
            <a:r>
              <a:rPr lang="es-MX" dirty="0" smtClean="0">
                <a:latin typeface="+mj-lt"/>
              </a:rPr>
              <a:t>, se identificó a los sujetos con un diagnóstico de un trastorno neuropático periférico doloroso. Las comorbilidades, el uso de medicamentos relacionados con el dolor y el uso de recursos fueron comparados entre los pacientes con </a:t>
            </a:r>
            <a:r>
              <a:rPr lang="es-MX" dirty="0" smtClean="0"/>
              <a:t>trastorno neuropático doloroso y los </a:t>
            </a:r>
            <a:r>
              <a:rPr lang="es-MX" dirty="0" smtClean="0">
                <a:latin typeface="+mj-lt"/>
              </a:rPr>
              <a:t>pacientes control sin </a:t>
            </a:r>
            <a:r>
              <a:rPr lang="es-MX" dirty="0" smtClean="0"/>
              <a:t>trastorno neuropático doloroso con edades y géneros análogos en una proporción </a:t>
            </a:r>
            <a:r>
              <a:rPr lang="es-MX" dirty="0" smtClean="0">
                <a:latin typeface="+mj-lt"/>
              </a:rPr>
              <a:t>1:1.  Un total de 4912 pacientes con </a:t>
            </a:r>
            <a:r>
              <a:rPr lang="es-MX" dirty="0" smtClean="0"/>
              <a:t>Trastornos Neuropáticos Dolorosos fueron identificados</a:t>
            </a:r>
            <a:r>
              <a:rPr lang="es-MX" dirty="0" smtClean="0">
                <a:latin typeface="+mj-lt"/>
              </a:rPr>
              <a:t>. Se reportó un mayor nivel de comorbilidades en el grupo con </a:t>
            </a:r>
            <a:r>
              <a:rPr lang="es-MX" dirty="0" smtClean="0"/>
              <a:t>trastorno neuropático doloroso</a:t>
            </a:r>
            <a:r>
              <a:rPr lang="es-MX" dirty="0" smtClean="0">
                <a:latin typeface="+mj-lt"/>
              </a:rPr>
              <a:t> (puntaje de enfermedad crónica de von Korff 3.91 vs.2.54; </a:t>
            </a:r>
            <a:r>
              <a:rPr lang="es-MX" i="1" dirty="0" smtClean="0">
                <a:latin typeface="+mj-lt"/>
              </a:rPr>
              <a:t>p </a:t>
            </a:r>
            <a:r>
              <a:rPr lang="es-MX" dirty="0" smtClean="0">
                <a:latin typeface="+mj-lt"/>
              </a:rPr>
              <a:t>&lt;0.001). La cifra anual promedio de consultas al médico, consultas con especialistas, Procedimientos GP, Procedimientos con especialistas, y los días de hospitalización fueron significativamente mayores en el grupo con </a:t>
            </a:r>
            <a:r>
              <a:rPr lang="es-MX" dirty="0" smtClean="0"/>
              <a:t>trastorno neuropático doloroso que en el grupo </a:t>
            </a:r>
            <a:r>
              <a:rPr lang="es-MX" dirty="0" smtClean="0">
                <a:latin typeface="+mj-lt"/>
              </a:rPr>
              <a:t>control. Desde la perspectiva de la secretaría de salud, los costos de los recursos de salud fueron considerablemente mayores en el grupo con </a:t>
            </a:r>
            <a:r>
              <a:rPr lang="es-MX" dirty="0" smtClean="0"/>
              <a:t>trastorno neuropático doloroso</a:t>
            </a:r>
            <a:r>
              <a:rPr lang="es-MX" dirty="0" smtClean="0">
                <a:latin typeface="+mj-lt"/>
              </a:rPr>
              <a:t> ($4163 vs.$1846; </a:t>
            </a:r>
            <a:r>
              <a:rPr lang="es-MX" i="1" dirty="0" smtClean="0">
                <a:latin typeface="+mj-lt"/>
              </a:rPr>
              <a:t>p </a:t>
            </a:r>
            <a:r>
              <a:rPr lang="es-MX" dirty="0" smtClean="0">
                <a:latin typeface="+mj-lt"/>
              </a:rPr>
              <a:t>&lt;0.001).</a:t>
            </a:r>
          </a:p>
          <a:p>
            <a:r>
              <a:rPr lang="es-MX" dirty="0" smtClean="0">
                <a:latin typeface="+mj-lt"/>
              </a:rPr>
              <a:t>Estos datos mostraron que el </a:t>
            </a:r>
            <a:r>
              <a:rPr lang="es-MX" dirty="0" smtClean="0"/>
              <a:t>trastorno neuropático doloroso </a:t>
            </a:r>
            <a:r>
              <a:rPr lang="es-MX" dirty="0" smtClean="0">
                <a:latin typeface="+mj-lt"/>
              </a:rPr>
              <a:t>está asociado con un mayor nivel de comorbilidades, mayor uso de recursos médicos y mayores costos de salud que en los pacientes sin t</a:t>
            </a:r>
            <a:r>
              <a:rPr lang="es-MX" dirty="0" smtClean="0"/>
              <a:t>rastornos neuropáticos dolorosos.</a:t>
            </a:r>
            <a:endParaRPr lang="es-MX" dirty="0" smtClean="0">
              <a:latin typeface="+mj-lt"/>
            </a:endParaRPr>
          </a:p>
          <a:p>
            <a:endParaRPr lang="es-MX" dirty="0" smtClean="0">
              <a:latin typeface="+mj-lt"/>
            </a:endParaRPr>
          </a:p>
          <a:p>
            <a:r>
              <a:rPr lang="es-MX" b="1" dirty="0" smtClean="0">
                <a:latin typeface="+mj-lt"/>
              </a:rPr>
              <a:t>Referencia</a:t>
            </a:r>
          </a:p>
          <a:p>
            <a:r>
              <a:rPr lang="en-CA" dirty="0" smtClean="0"/>
              <a:t>Lachaine J </a:t>
            </a:r>
            <a:r>
              <a:rPr lang="en-CA" i="1" dirty="0" smtClean="0"/>
              <a:t>et al. </a:t>
            </a:r>
            <a:r>
              <a:rPr lang="en-CA" dirty="0" smtClean="0"/>
              <a:t>Painful neuropathic disorders: an analysis of the </a:t>
            </a:r>
            <a:r>
              <a:rPr lang="en-CA" i="1" dirty="0" smtClean="0"/>
              <a:t>Régie de l'Assurance Maladie du Québec</a:t>
            </a:r>
            <a:r>
              <a:rPr lang="en-CA" dirty="0" smtClean="0"/>
              <a:t> database. </a:t>
            </a:r>
            <a:r>
              <a:rPr lang="en-CA" i="1" dirty="0" smtClean="0"/>
              <a:t>Pain Res Manag</a:t>
            </a:r>
            <a:r>
              <a:rPr lang="en-CA" dirty="0" smtClean="0"/>
              <a:t> 2007; 12(1):31-7.</a:t>
            </a:r>
          </a:p>
          <a:p>
            <a:endParaRPr lang="es-MX" b="1" dirty="0">
              <a:latin typeface="+mj-lt"/>
            </a:endParaRPr>
          </a:p>
        </p:txBody>
      </p:sp>
      <p:sp>
        <p:nvSpPr>
          <p:cNvPr id="4" name="Slide Number Placeholder 3"/>
          <p:cNvSpPr>
            <a:spLocks noGrp="1"/>
          </p:cNvSpPr>
          <p:nvPr>
            <p:ph type="sldNum" sz="quarter" idx="10"/>
          </p:nvPr>
        </p:nvSpPr>
        <p:spPr/>
        <p:txBody>
          <a:bodyPr/>
          <a:lstStyle/>
          <a:p>
            <a:fld id="{C3688213-33A5-40D6-90A0-AF4F9B3FAB42}" type="slidenum">
              <a:rPr lang="en-CA" smtClean="0"/>
              <a:pPr/>
              <a:t>18</a:t>
            </a:fld>
            <a:endParaRPr lang="en-CA" dirty="0"/>
          </a:p>
        </p:txBody>
      </p:sp>
    </p:spTree>
    <p:extLst>
      <p:ext uri="{BB962C8B-B14F-4D97-AF65-F5344CB8AC3E}">
        <p14:creationId xmlns:p14="http://schemas.microsoft.com/office/powerpoint/2010/main" val="71880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3" name="Rectangle 7"/>
          <p:cNvSpPr>
            <a:spLocks noGrp="1" noChangeArrowheads="1"/>
          </p:cNvSpPr>
          <p:nvPr>
            <p:ph type="sldNum" sz="quarter" idx="5"/>
          </p:nvPr>
        </p:nvSpPr>
        <p:spPr/>
        <p:txBody>
          <a:bodyPr/>
          <a:lstStyle/>
          <a:p>
            <a:fld id="{01B6513D-32DE-4EE7-9F0F-37A043C02D8A}" type="slidenum">
              <a:rPr lang="en-US" smtClean="0"/>
              <a:pPr/>
              <a:t>19</a:t>
            </a:fld>
            <a:endParaRPr lang="en-US" dirty="0" smtClean="0"/>
          </a:p>
        </p:txBody>
      </p:sp>
      <p:sp>
        <p:nvSpPr>
          <p:cNvPr id="653315" name="Rectangle 3"/>
          <p:cNvSpPr>
            <a:spLocks noGrp="1" noChangeArrowheads="1"/>
          </p:cNvSpPr>
          <p:nvPr>
            <p:ph type="body" idx="1"/>
          </p:nvPr>
        </p:nvSpPr>
        <p:spPr>
          <a:xfrm>
            <a:off x="349857" y="4471036"/>
            <a:ext cx="6376945" cy="5644514"/>
          </a:xfrm>
        </p:spPr>
        <p:txBody>
          <a:bodyPr/>
          <a:lstStyle/>
          <a:p>
            <a:r>
              <a:rPr lang="es-MX" sz="1050" b="1" dirty="0" smtClean="0"/>
              <a:t>Notas del Conferencista</a:t>
            </a:r>
          </a:p>
          <a:p>
            <a:r>
              <a:rPr lang="es-MX" sz="1050" dirty="0" smtClean="0"/>
              <a:t>Los datos que aparecen en esta slide fueron obtenido de la Encuesta Nacional de Salud y Bienestar (NHWS) 2008. La NHWS fue un cuestionario auto-administrado, en internet de una muestra de adultos a nivel nacional en Estados Unidos (de 18 años o mayores) estratificada por género, edad y raza/etnicidad para representar la composición demográfica de la población adulta de EU. Los datos fueron recabados de 63,000 adultos en EU y cubrieron un amplio rango de actitudes de salud y resultados de salud e incluye características del paciente como demográficos, historia familiar, y uso de servicios de salud. Las características de la enfermedad son recabadas para los pacientes adultos y cuidadores de adultos y niños. Se usan instrumentos validados en la encuesta para evaluar la calidad de vida y productividad laboral relacionadas con la salud.</a:t>
            </a:r>
          </a:p>
          <a:p>
            <a:r>
              <a:rPr lang="es-MX" sz="1050" dirty="0" smtClean="0"/>
              <a:t>Para este análisis, solamente personas empleadas (tiempo completo, medio tiempo o auto-empleados) de 20 a 64 años fueron incluidas. Las personas empleadas de 65 años y mayores, y las personas empleadas con peso insuficiente (i.e., un índice de masa corporal [IMC] de menos de 18.5 kg/m</a:t>
            </a:r>
            <a:r>
              <a:rPr lang="es-MX" sz="1050" baseline="30000" dirty="0" smtClean="0"/>
              <a:t>2</a:t>
            </a:r>
            <a:r>
              <a:rPr lang="es-MX" sz="1050" dirty="0" smtClean="0"/>
              <a:t>) fueron excluidas. El tamaño de la muestra para este análisis fue de 30,868. </a:t>
            </a:r>
          </a:p>
          <a:p>
            <a:r>
              <a:rPr lang="es-MX" sz="1050" dirty="0" smtClean="0"/>
              <a:t>En general,  95% de los Trabajadores con Neuropatía Diabética Periférica Dolorosa tuvieron cuando menos una consulta médica en los últimos 6 meses en comparación con 72% of Trabajadores sin Neuropatía Diabética Periférica dolorosa. Los Trabajadores con Neuropatía Diabética Periférica Dolorosa usaron un promedio de 11.0 medicinas por prescripción en comparación con 1.9 prescripciones entre los trabajadores sin dolor Neuropatía Diabética Periférica.</a:t>
            </a:r>
          </a:p>
          <a:p>
            <a:r>
              <a:rPr lang="es-MX" sz="1050" dirty="0" smtClean="0"/>
              <a:t>Observa que los médicos tradicionales incluyen: médico general/médico familiar, internistas, enfermeras/asistente médico y otros especialistas. Los médicos no tradicionales incluyen: acupunturistas, quiroprácticos, especialistas en hierbas, terapeutas físicos, nutricionistas, terapeutas masajistas, y terapeutas ocupacionales.</a:t>
            </a:r>
          </a:p>
          <a:p>
            <a:endParaRPr lang="es-MX" sz="1050" dirty="0" smtClean="0"/>
          </a:p>
          <a:p>
            <a:r>
              <a:rPr lang="es-MX" sz="1050" b="1" dirty="0" smtClean="0"/>
              <a:t>Referencia</a:t>
            </a:r>
          </a:p>
          <a:p>
            <a:r>
              <a:rPr lang="es-MX" sz="1050" dirty="0" smtClean="0"/>
              <a:t>Encuesta Nacional de Salud y Bienestar(NHWS) 2008.</a:t>
            </a:r>
          </a:p>
          <a:p>
            <a:endParaRPr lang="es-MX" sz="1050" dirty="0" smtClean="0"/>
          </a:p>
          <a:p>
            <a:endParaRPr lang="es-MX" sz="1050" dirty="0" smtClean="0"/>
          </a:p>
          <a:p>
            <a:endParaRPr lang="es-MX" sz="1050" dirty="0" smtClean="0"/>
          </a:p>
          <a:p>
            <a:endParaRPr lang="es-MX" sz="1050" dirty="0"/>
          </a:p>
        </p:txBody>
      </p:sp>
      <p:sp>
        <p:nvSpPr>
          <p:cNvPr id="4" name="Slide Image Placeholder 3"/>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8BCA9EC6-EB43-4B91-8739-FF238D89996B}" type="slidenum">
              <a:rPr lang="fr-CA" smtClean="0">
                <a:solidFill>
                  <a:prstClr val="black"/>
                </a:solidFill>
              </a:rPr>
              <a:pPr/>
              <a:t>2</a:t>
            </a:fld>
            <a:endParaRPr lang="fr-CA" dirty="0">
              <a:solidFill>
                <a:prstClr val="black"/>
              </a:solidFill>
            </a:endParaRPr>
          </a:p>
        </p:txBody>
      </p:sp>
      <p:sp>
        <p:nvSpPr>
          <p:cNvPr id="5" name="4 Marcador de notas"/>
          <p:cNvSpPr>
            <a:spLocks noGrp="1"/>
          </p:cNvSpPr>
          <p:nvPr>
            <p:ph type="body" sz="quarter" idx="11"/>
          </p:nvPr>
        </p:nvSpPr>
        <p:spPr/>
        <p:txBody>
          <a:bodyPr>
            <a:normAutofit/>
          </a:bodyPr>
          <a:lstStyle/>
          <a:p>
            <a:endParaRPr lang="es-MX" dirty="0"/>
          </a:p>
        </p:txBody>
      </p:sp>
      <p:sp>
        <p:nvSpPr>
          <p:cNvPr id="6" name="Notes Placeholder 2"/>
          <p:cNvSpPr txBox="1">
            <a:spLocks/>
          </p:cNvSpPr>
          <p:nvPr/>
        </p:nvSpPr>
        <p:spPr>
          <a:xfrm>
            <a:off x="710565" y="4975860"/>
            <a:ext cx="5608320" cy="4217670"/>
          </a:xfrm>
          <a:prstGeom prst="rect">
            <a:avLst/>
          </a:prstGeom>
        </p:spPr>
        <p:txBody>
          <a:bodyPr vert="horz" lIns="92729" tIns="46365" rIns="92729" bIns="46365" rtlCol="0"/>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1" i="0" u="none" strike="noStrike" kern="1200" cap="none" spc="0" normalizeH="0" baseline="0" noProof="0" dirty="0" smtClean="0">
                <a:ln>
                  <a:noFill/>
                </a:ln>
                <a:solidFill>
                  <a:schemeClr val="tx1"/>
                </a:solidFill>
                <a:effectLst/>
                <a:uLnTx/>
                <a:uFillTx/>
                <a:latin typeface="+mn-lt"/>
                <a:ea typeface="+mn-ea"/>
                <a:cs typeface="+mn-cs"/>
              </a:rPr>
              <a:t>Notas del Conferencista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s-MX" sz="1200" b="0" i="0" u="none" strike="noStrike" kern="1200" cap="none" spc="0" normalizeH="0" baseline="0" noProof="0" dirty="0" smtClean="0">
                <a:ln>
                  <a:noFill/>
                </a:ln>
                <a:solidFill>
                  <a:schemeClr val="tx1"/>
                </a:solidFill>
                <a:effectLst/>
                <a:uLnTx/>
                <a:uFillTx/>
                <a:latin typeface="+mn-lt"/>
                <a:ea typeface="+mn-ea"/>
                <a:cs typeface="+mn-cs"/>
              </a:rPr>
              <a:t>Por favor reconoce a los miembros del comité de desarrollo.</a:t>
            </a:r>
            <a:endParaRPr kumimoji="0" lang="es-MX"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35457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2"/>
          <p:cNvSpPr>
            <a:spLocks noGrp="1" noRot="1" noChangeAspect="1" noChangeArrowheads="1" noTextEdit="1"/>
          </p:cNvSpPr>
          <p:nvPr>
            <p:ph type="sldImg"/>
          </p:nvPr>
        </p:nvSpPr>
        <p:spPr>
          <a:ln/>
        </p:spPr>
      </p:sp>
      <p:sp>
        <p:nvSpPr>
          <p:cNvPr id="221190" name="Rectangle 3"/>
          <p:cNvSpPr>
            <a:spLocks noGrp="1" noChangeArrowheads="1"/>
          </p:cNvSpPr>
          <p:nvPr>
            <p:ph type="body" idx="1"/>
          </p:nvPr>
        </p:nvSpPr>
        <p:spPr>
          <a:xfrm>
            <a:off x="701040" y="4451985"/>
            <a:ext cx="5608320" cy="5387339"/>
          </a:xfrm>
          <a:noFill/>
          <a:extLst>
            <a:ext uri="{909E8E84-426E-40DD-AFC4-6F175D3DCCD1}">
              <a14:hiddenFill xmlns:a14="http://schemas.microsoft.com/office/drawing/2010/main">
                <a:solidFill>
                  <a:srgbClr val="FFFFFF"/>
                </a:solidFill>
              </a14:hiddenFill>
            </a:ext>
          </a:extLst>
        </p:spPr>
        <p:txBody>
          <a:bodyPr/>
          <a:lstStyle/>
          <a:p>
            <a:pPr eaLnBrk="1" hangingPunct="1"/>
            <a:r>
              <a:rPr lang="es-MX" b="1" dirty="0" smtClean="0"/>
              <a:t>Notas del Conferencista</a:t>
            </a:r>
          </a:p>
          <a:p>
            <a:r>
              <a:rPr lang="es-MX" dirty="0" smtClean="0"/>
              <a:t>Esta slide presenta datos de una encuesta de 255 pacientes con Neuropatía Diabética Periférica. Los pacientes llenaron el m-BPI-DPN de 11-puntos (0-10). El análisis de los datos mostró que un puntaje  &lt;4 representaba dolor leve, 4 a &lt;7 representaba dolor moderado y &gt;7 representaba dolor severo. </a:t>
            </a:r>
          </a:p>
          <a:p>
            <a:r>
              <a:rPr lang="es-MX" dirty="0" smtClean="0"/>
              <a:t>Conforme la severidad del dolor aumentaba, el número de consultas médicas relacionadas con Neuropatía Diabética Periférica en los últimos 3 meses aumentaba. Los pacientes con  dolor severo tenían un promedio de 5.5 consultas médicas en los últimos 3 meses (casi una visita cada 2 semanas). Incluso los pacientes con dolor leve tenían un promedio de 2.3 consultas médicas en los últimos 3 meses (aproximadamente una consulta cada 5 semanas).</a:t>
            </a:r>
          </a:p>
          <a:p>
            <a:r>
              <a:rPr lang="es-MX" dirty="0" smtClean="0"/>
              <a:t>Estos datos sugieren que la severidad del dolor en Neuropatía Diabética Periférica puede estar relacionada con el uso de los servicios de salud y que logrando el mejor alivio del dolor el uso de los recursos podría disminuir. </a:t>
            </a:r>
          </a:p>
          <a:p>
            <a:pPr eaLnBrk="1" hangingPunct="1"/>
            <a:endParaRPr lang="es-MX" dirty="0" smtClean="0"/>
          </a:p>
          <a:p>
            <a:pPr eaLnBrk="1" hangingPunct="1"/>
            <a:r>
              <a:rPr lang="es-MX" b="1" dirty="0" smtClean="0"/>
              <a:t>Referencia</a:t>
            </a:r>
          </a:p>
          <a:p>
            <a:r>
              <a:rPr lang="en-US" dirty="0" smtClean="0"/>
              <a:t>Zelman D </a:t>
            </a:r>
            <a:r>
              <a:rPr lang="en-US" i="1" dirty="0" smtClean="0"/>
              <a:t>et al. </a:t>
            </a:r>
            <a:r>
              <a:rPr lang="en-CA" dirty="0" smtClean="0"/>
              <a:t>Identification of cut-points for mild, moderate and severe pain due to diabetic peripheral neuropathy. </a:t>
            </a:r>
            <a:r>
              <a:rPr lang="en-US" i="1" dirty="0" smtClean="0"/>
              <a:t>Pain</a:t>
            </a:r>
            <a:r>
              <a:rPr lang="en-US" dirty="0" smtClean="0"/>
              <a:t> 2005; 115(1-2):29-36.</a:t>
            </a:r>
            <a:endParaRPr lang="en-GB" dirty="0" smtClean="0"/>
          </a:p>
          <a:p>
            <a:pPr eaLnBrk="1" hangingPunct="1"/>
            <a:endParaRPr lang="es-MX" dirty="0" smtClean="0"/>
          </a:p>
          <a:p>
            <a:pPr eaLnBrk="1" hangingPunct="1"/>
            <a:endParaRPr lang="es-MX" dirty="0" smtClean="0"/>
          </a:p>
          <a:p>
            <a:pPr eaLnBrk="1" hangingPunct="1"/>
            <a:endParaRPr lang="es-MX" dirty="0" smtClean="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20</a:t>
            </a:fld>
            <a:endParaRPr lang="en-CA"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29" name="Rectangle 7"/>
          <p:cNvSpPr>
            <a:spLocks noGrp="1" noChangeArrowheads="1"/>
          </p:cNvSpPr>
          <p:nvPr>
            <p:ph type="sldNum" sz="quarter" idx="5"/>
          </p:nvPr>
        </p:nvSpPr>
        <p:spPr>
          <a:noFill/>
        </p:spPr>
        <p:txBody>
          <a:bodyPr/>
          <a:lstStyle/>
          <a:p>
            <a:fld id="{1BEE9285-FECF-47BA-A3B5-80F3848276CD}" type="slidenum">
              <a:rPr lang="en-US" smtClean="0">
                <a:ea typeface="ヒラギノ角ゴ Pro W3"/>
                <a:cs typeface="ヒラギノ角ゴ Pro W3"/>
              </a:rPr>
              <a:pPr/>
              <a:t>21</a:t>
            </a:fld>
            <a:endParaRPr lang="en-US" dirty="0" smtClean="0">
              <a:ea typeface="ヒラギノ角ゴ Pro W3"/>
              <a:cs typeface="ヒラギノ角ゴ Pro W3"/>
            </a:endParaRPr>
          </a:p>
        </p:txBody>
      </p:sp>
      <p:sp>
        <p:nvSpPr>
          <p:cNvPr id="662530" name="Slide Image Placeholder 1"/>
          <p:cNvSpPr>
            <a:spLocks noGrp="1" noRot="1" noChangeAspect="1" noTextEdit="1"/>
          </p:cNvSpPr>
          <p:nvPr>
            <p:ph type="sldImg"/>
          </p:nvPr>
        </p:nvSpPr>
        <p:spPr>
          <a:ln/>
        </p:spPr>
      </p:sp>
      <p:sp>
        <p:nvSpPr>
          <p:cNvPr id="662531" name="Notes Placeholder 2"/>
          <p:cNvSpPr>
            <a:spLocks noGrp="1"/>
          </p:cNvSpPr>
          <p:nvPr>
            <p:ph type="body" idx="1"/>
          </p:nvPr>
        </p:nvSpPr>
        <p:spPr>
          <a:xfrm>
            <a:off x="701039" y="4451985"/>
            <a:ext cx="6208643" cy="5634990"/>
          </a:xfrm>
          <a:noFill/>
          <a:ln/>
        </p:spPr>
        <p:txBody>
          <a:bodyPr/>
          <a:lstStyle/>
          <a:p>
            <a:pPr marL="0" lvl="1" indent="-116241">
              <a:spcBef>
                <a:spcPct val="0"/>
              </a:spcBef>
            </a:pPr>
            <a:r>
              <a:rPr lang="es-MX" b="1" dirty="0" smtClean="0"/>
              <a:t>Notas del Conferencista</a:t>
            </a:r>
          </a:p>
          <a:p>
            <a:pPr marL="0" lvl="1">
              <a:spcBef>
                <a:spcPct val="0"/>
              </a:spcBef>
            </a:pPr>
            <a:r>
              <a:rPr lang="es-MX" dirty="0" smtClean="0"/>
              <a:t>Esta slide muestra el uso de los servicios de salud por parte de adultos ≥20 años con un diagnóstico of Herpes. Estos pacientes hacen anualmente 1.2 millones de consultas médicas, 107,000 consultas hospitalarias ambulatorias y 157,000 visitas a los departamentos de urgencias. Además,  hay 33,000 hospitalizaciones anualmente en esta población. </a:t>
            </a:r>
          </a:p>
          <a:p>
            <a:pPr marL="9659" indent="-9659">
              <a:spcBef>
                <a:spcPct val="0"/>
              </a:spcBef>
            </a:pPr>
            <a:endParaRPr lang="es-MX" dirty="0" smtClean="0"/>
          </a:p>
          <a:p>
            <a:pPr marL="9659" indent="-9659">
              <a:spcBef>
                <a:spcPct val="0"/>
              </a:spcBef>
            </a:pPr>
            <a:r>
              <a:rPr lang="es-MX" b="1" dirty="0" smtClean="0"/>
              <a:t>Referencia</a:t>
            </a:r>
          </a:p>
          <a:p>
            <a:r>
              <a:rPr lang="en-CA" dirty="0" smtClean="0"/>
              <a:t>Pfizer  Medical Division. </a:t>
            </a:r>
            <a:r>
              <a:rPr lang="en-CA" i="1" dirty="0" smtClean="0"/>
              <a:t>The Burden of Pain Among Adults in the United States.</a:t>
            </a:r>
            <a:r>
              <a:rPr lang="en-CA" dirty="0" smtClean="0"/>
              <a:t> </a:t>
            </a:r>
            <a:br>
              <a:rPr lang="en-CA" dirty="0" smtClean="0"/>
            </a:br>
            <a:r>
              <a:rPr lang="en-CA" dirty="0" smtClean="0"/>
              <a:t>Pfizer Inc.; New York, NY: 2008.</a:t>
            </a:r>
            <a:endParaRPr lang="en-US" dirty="0" smtClean="0"/>
          </a:p>
          <a:p>
            <a:pPr marL="9659" indent="-9659">
              <a:spcBef>
                <a:spcPct val="0"/>
              </a:spcBef>
            </a:pPr>
            <a:endParaRPr lang="es-MX" dirty="0" smtClean="0"/>
          </a:p>
          <a:p>
            <a:pPr marL="234074" indent="-116241">
              <a:spcBef>
                <a:spcPct val="0"/>
              </a:spcBef>
            </a:pPr>
            <a:endParaRPr lang="es-MX"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22</a:t>
            </a:fld>
            <a:endParaRPr lang="en-CA" dirty="0"/>
          </a:p>
        </p:txBody>
      </p:sp>
    </p:spTree>
    <p:extLst>
      <p:ext uri="{BB962C8B-B14F-4D97-AF65-F5344CB8AC3E}">
        <p14:creationId xmlns:p14="http://schemas.microsoft.com/office/powerpoint/2010/main" val="2571541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xfrm>
            <a:off x="190831" y="4293704"/>
            <a:ext cx="6679096" cy="5659921"/>
          </a:xfrm>
          <a:noFill/>
          <a:extLst>
            <a:ext uri="{909E8E84-426E-40DD-AFC4-6F175D3DCCD1}">
              <a14:hiddenFill xmlns:a14="http://schemas.microsoft.com/office/drawing/2010/main">
                <a:solidFill>
                  <a:srgbClr val="FFFFFF"/>
                </a:solidFill>
              </a14:hiddenFill>
            </a:ext>
          </a:extLst>
        </p:spPr>
        <p:txBody>
          <a:bodyPr/>
          <a:lstStyle/>
          <a:p>
            <a:r>
              <a:rPr lang="es-MX" b="1" dirty="0" smtClean="0"/>
              <a:t>Notas del Conferencista</a:t>
            </a:r>
          </a:p>
          <a:p>
            <a:r>
              <a:rPr lang="es-MX" dirty="0" smtClean="0"/>
              <a:t>Esta slide presenta datos de una revisión de una tabla retrospectiva de 55,686 Pacientes (≥18 años de edad) con Trastornos Neuropáticos Dolorosos en una institución de salud de Estados Unidos administrada en comparación con controles análogos en cuanto a edad y género (n = 55,686 en cada grupo). Se evaluó la prevalencia de padecimientos médicos comórbidos entre  pacientes con Dolor Neuropático. Esto se basó en reclamaciones de salud de los padecimientos comórbidos mencionados </a:t>
            </a:r>
            <a:br>
              <a:rPr lang="es-MX" dirty="0" smtClean="0"/>
            </a:br>
            <a:r>
              <a:rPr lang="es-MX" dirty="0" smtClean="0"/>
              <a:t>(i.e</a:t>
            </a:r>
            <a:r>
              <a:rPr lang="es-MX" i="1" dirty="0" smtClean="0"/>
              <a:t>.</a:t>
            </a:r>
            <a:r>
              <a:rPr lang="es-MX" dirty="0" smtClean="0"/>
              <a:t>, pacientes diagnosticados con  el padecimiento y recibiendo alguna forma de tratamiento). </a:t>
            </a:r>
          </a:p>
          <a:p>
            <a:r>
              <a:rPr lang="es-MX" dirty="0" smtClean="0"/>
              <a:t>En esta base de datos, aproximadamente dos terceras partes de los pacientes tenían cuando menos 50 años de edad y casi una tercera parte tenían cuando menos 65 años de edad. Esto probablemente refleja el hecho de que el Dolor Neuropático y algunos de los padecimientos que pueden dar lugar a dolor, aumentan con la edad. </a:t>
            </a:r>
          </a:p>
          <a:p>
            <a:r>
              <a:rPr lang="es-MX" dirty="0" smtClean="0"/>
              <a:t>Los pacientes con Dolor Neuropático generalmente tienen trastornos médicos comórbidos. Pueden estar médicamente enfermos debido al mismo padecimiento que está relacionado con su Dolor Neuropático (ej:  diabetes), comorbilidades que pueden desarrollarse en asociación con su Dolor Neuropático (ej: depresión) o en función de su edad y factores ambientales. Por lo tanto al manejar y tratar a los pacientes con Dolor Neuropático, es importante saber que pueden presentar una salud pobre en otros dominios y pueden estar recibiendo medicamentos para enfermedades relacionadas o no relacionadas.</a:t>
            </a:r>
          </a:p>
          <a:p>
            <a:endParaRPr lang="es-MX" dirty="0" smtClean="0"/>
          </a:p>
          <a:p>
            <a:r>
              <a:rPr lang="es-MX" b="1" dirty="0" smtClean="0"/>
              <a:t>Referencia</a:t>
            </a:r>
          </a:p>
          <a:p>
            <a:r>
              <a:rPr lang="en-CA" dirty="0" smtClean="0"/>
              <a:t>Berger A </a:t>
            </a:r>
            <a:r>
              <a:rPr lang="en-CA" i="1" dirty="0" smtClean="0"/>
              <a:t>et al. </a:t>
            </a:r>
            <a:r>
              <a:rPr lang="en-CA" dirty="0" smtClean="0"/>
              <a:t>Clinical characteristics and economic costs of patients with painful neuropathic disorders. </a:t>
            </a:r>
            <a:r>
              <a:rPr lang="en-CA" i="1" dirty="0" smtClean="0"/>
              <a:t>J Pain</a:t>
            </a:r>
            <a:r>
              <a:rPr lang="en-CA" dirty="0" smtClean="0"/>
              <a:t> 2004; 5(3):143-9.</a:t>
            </a:r>
            <a:endParaRPr lang="en-US" dirty="0" smtClean="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23</a:t>
            </a:fld>
            <a:endParaRPr lang="en-CA"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xfrm>
            <a:off x="327328" y="4407900"/>
            <a:ext cx="6224547" cy="5682139"/>
          </a:xfrm>
          <a:noFill/>
          <a:extLst>
            <a:ext uri="{909E8E84-426E-40DD-AFC4-6F175D3DCCD1}">
              <a14:hiddenFill xmlns:a14="http://schemas.microsoft.com/office/drawing/2010/main">
                <a:solidFill>
                  <a:srgbClr val="FFFFFF"/>
                </a:solidFill>
              </a14:hiddenFill>
            </a:ext>
          </a:extLst>
        </p:spPr>
        <p:txBody>
          <a:bodyPr/>
          <a:lstStyle/>
          <a:p>
            <a:pPr eaLnBrk="1" hangingPunct="1"/>
            <a:r>
              <a:rPr lang="es-MX" sz="1100" b="1" dirty="0" smtClean="0"/>
              <a:t>Notas del Conferencista</a:t>
            </a:r>
          </a:p>
          <a:p>
            <a:pPr eaLnBrk="1" hangingPunct="1"/>
            <a:r>
              <a:rPr lang="es-MX" sz="1100" dirty="0" smtClean="0"/>
              <a:t>Este estudio fue realizado para evaluar la calidad de vida relacionada con la salud y la carga de la enfermedad debido a dolor y su tratamiento en 126 pacientes con Dolor Neuropático debido a lesión de la raíz o nervio periférico. Los pacientes fueron enrolados de dos clínicas multidisciplinarias de dolor en Suecia. Se pidió a los pacientes que calificaran la medida en que eran afectados por 25 síntomas relacionados con el dolor y/o efectos secundarios del tratamiento farmacológico durante la última semana (donde 1 = sin molestia a 7 = molestia muy severa). Esta slide muestra las proporciones de pacientes que calificaron su molestia como 4 (moderada) a 7 (muy severa). La slide muestra los datos de siete de los 10 síntomas comórbidos reportados más frecuentemente. </a:t>
            </a:r>
          </a:p>
          <a:p>
            <a:pPr eaLnBrk="1" hangingPunct="1"/>
            <a:r>
              <a:rPr lang="es-MX" sz="1100" dirty="0" smtClean="0"/>
              <a:t>En general,  88% de los pacientes reportaron algún grado de molestia asociada con su dolor o su tratamiento. Dificultad para dormir fue el síntoma más molesto y fue moderada a muy severa en 60% de los pacientes. Falta de energía, somnolencia, y dificultad para concentrarse también fueron molestas para muchos sujetos. Niveles moderados a muy severos de depresión fueron reportados por el 35% (uno de cada 3 pacientes), y ansiedad por 27% (uno de cada 4 pacientes). Estos datos indican que los Trastornos del Sueño, Ansiedad y Depresión y Síntomas relacionados son prevalentes entre los pacientes con  Dolor Neuropático Periférico. </a:t>
            </a:r>
          </a:p>
          <a:p>
            <a:pPr eaLnBrk="1" hangingPunct="1"/>
            <a:r>
              <a:rPr lang="es-MX" sz="1100" dirty="0" smtClean="0"/>
              <a:t>En términos de otras comorbilidades, es importante mencionar que la Neuropatía Diabética Periférica está asociada frecuentemente con neuropatía diabética autonómica, con sus síntomas “vegetativos” problemáticos asociados y mayor riesgo de mortalidad.</a:t>
            </a:r>
          </a:p>
          <a:p>
            <a:pPr eaLnBrk="1" hangingPunct="1"/>
            <a:endParaRPr lang="es-MX" sz="1100" b="1" dirty="0" smtClean="0"/>
          </a:p>
          <a:p>
            <a:pPr eaLnBrk="1" hangingPunct="1"/>
            <a:r>
              <a:rPr lang="es-MX" sz="1100" b="1" dirty="0" smtClean="0"/>
              <a:t>Referencias</a:t>
            </a:r>
          </a:p>
          <a:p>
            <a:r>
              <a:rPr lang="en-GB" sz="1100" dirty="0" smtClean="0"/>
              <a:t>Meyer-Rosberg K </a:t>
            </a:r>
            <a:r>
              <a:rPr lang="en-GB" sz="1100" i="1" dirty="0" smtClean="0"/>
              <a:t>et al. </a:t>
            </a:r>
            <a:r>
              <a:rPr lang="en-GB" sz="1100" dirty="0" smtClean="0"/>
              <a:t>Peripheral neuropathic pain – a multidimensional burden for patients. </a:t>
            </a:r>
            <a:br>
              <a:rPr lang="en-GB" sz="1100" dirty="0" smtClean="0"/>
            </a:br>
            <a:r>
              <a:rPr lang="en-GB" sz="1100" i="1" dirty="0" smtClean="0"/>
              <a:t>Eur J Pain</a:t>
            </a:r>
            <a:r>
              <a:rPr lang="en-GB" sz="1100" dirty="0" smtClean="0"/>
              <a:t> 2001; 5(4):379-89.</a:t>
            </a:r>
          </a:p>
          <a:p>
            <a:r>
              <a:rPr lang="en-CA" sz="1100" dirty="0" smtClean="0"/>
              <a:t>Vinik AI </a:t>
            </a:r>
            <a:r>
              <a:rPr lang="en-CA" sz="1100" i="1" dirty="0" smtClean="0"/>
              <a:t>et al. </a:t>
            </a:r>
            <a:r>
              <a:rPr lang="en-US" sz="1100" dirty="0" smtClean="0"/>
              <a:t>Diabetic autonomic neuropathy. </a:t>
            </a:r>
            <a:r>
              <a:rPr lang="en-CA" sz="1100" i="1" dirty="0" smtClean="0"/>
              <a:t>Diabetes Care</a:t>
            </a:r>
            <a:r>
              <a:rPr lang="en-CA" sz="1100" dirty="0" smtClean="0"/>
              <a:t> 2003; 26(5):1553-79. </a:t>
            </a:r>
            <a:endParaRPr lang="en-GB" sz="1100" dirty="0" smtClean="0"/>
          </a:p>
          <a:p>
            <a:pPr eaLnBrk="1" hangingPunct="1"/>
            <a:endParaRPr lang="es-MX" sz="1100" dirty="0" smtClean="0"/>
          </a:p>
          <a:p>
            <a:pPr eaLnBrk="1" hangingPunct="1"/>
            <a:endParaRPr lang="es-MX" sz="1100" dirty="0" smtClean="0"/>
          </a:p>
          <a:p>
            <a:pPr eaLnBrk="1" hangingPunct="1"/>
            <a:endParaRPr lang="es-MX" sz="1100" dirty="0"/>
          </a:p>
        </p:txBody>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solidFill>
                  <a:prstClr val="black"/>
                </a:solidFill>
              </a:rPr>
              <a:pPr/>
              <a:t>24</a:t>
            </a:fld>
            <a:endParaRPr lang="en-CA"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4" name="Rectangle 3"/>
          <p:cNvSpPr>
            <a:spLocks noGrp="1" noChangeArrowheads="1"/>
          </p:cNvSpPr>
          <p:nvPr>
            <p:ph type="body" idx="1"/>
          </p:nvPr>
        </p:nvSpPr>
        <p:spPr>
          <a:xfrm>
            <a:off x="1" y="4471511"/>
            <a:ext cx="6798364" cy="5613797"/>
          </a:xfrm>
        </p:spPr>
        <p:txBody>
          <a:bodyPr/>
          <a:lstStyle/>
          <a:p>
            <a:r>
              <a:rPr lang="es-MX" sz="1100" b="1" dirty="0" smtClean="0"/>
              <a:t>Notas del Conferencista</a:t>
            </a:r>
          </a:p>
          <a:p>
            <a:pPr>
              <a:spcAft>
                <a:spcPts val="300"/>
              </a:spcAft>
            </a:pPr>
            <a:r>
              <a:rPr lang="es-MX" sz="1100" dirty="0" smtClean="0"/>
              <a:t>Los pacientes que padecen dolor neuropático crónico experimentan dificultades para iniciar y mantener el sueño y generalmente se encuentran deprimidos y ansiosos. La interrelación entre estos 3 factores, como muestra esta slide, es compleja pero debe ser considerada con cuidado para lograr un tratamiento satisfactorio del dolor neuropático.</a:t>
            </a:r>
          </a:p>
          <a:p>
            <a:r>
              <a:rPr lang="es-MX" sz="1100" dirty="0" smtClean="0"/>
              <a:t>Aunque la mayoría de los trastornos del dolor empiezan con una lesión o enfermedad, su curso y resultado son afectados por factores emocionales, conductuales y sociales. La reacción emocional de una persona y su capacidad para manejar el curso fluctuante de los trastornos de dolor crónico y sus complicaciones, como deterioro físico, discapacidad, y pérdida de funcionamiento de roles también afectarán el resultado. </a:t>
            </a:r>
          </a:p>
          <a:p>
            <a:r>
              <a:rPr lang="es-MX" sz="1100" dirty="0" smtClean="0"/>
              <a:t>El dolor crónico interfiere considerablemente con el sueño, y la mayoría de los estudios muestran una correlación positiva entre la intensidad del dolor y el grado de trastorno del sueño. Muchos pacientes con dolor crónico también tienen signos y síntomas de depresión y ansiedad; la privación del sueño puede generar ansiedad y la depresión puede ser la causa y el resultado de la privación del sueño. Debido a que la falta de sueño y el estado de ánimo pobre pueden contribuir a la intensidad del dolor, esto puede dar lugar a un círculo vicioso de mayor dolor, fatiga y ansiedad/depresión. La interrelación entre estos 3 factores, como muestra esta slide, es compleja, pero debe ser considerada cuidadosamente si esperamos un tratamiento satisfactorio para el dolor crónico.</a:t>
            </a:r>
          </a:p>
          <a:p>
            <a:r>
              <a:rPr lang="es-MX" sz="1100" dirty="0" smtClean="0"/>
              <a:t>El dolor crónico, los trastornos del sueño, y la depresión/ansiedad deben ser resueltos para restaurar la funcionalidad óptima de los pacientes. Los médicos debe evaluar todos los aspectos del dolor, el sueño y el estado de ánimo en los pacientes con dolor crónico. El manejo y tratamiento debe resolver el dolor y las comorbilidades, mejorar el funcionamiento cotidiano y mejorar la calidad de vida.</a:t>
            </a:r>
          </a:p>
          <a:p>
            <a:endParaRPr lang="es-MX" sz="1100" dirty="0" smtClean="0"/>
          </a:p>
          <a:p>
            <a:r>
              <a:rPr lang="es-MX" sz="1100" b="1" dirty="0" smtClean="0"/>
              <a:t>Referencia</a:t>
            </a:r>
          </a:p>
          <a:p>
            <a:r>
              <a:rPr lang="en-CA" sz="1100" dirty="0" smtClean="0"/>
              <a:t>Nicholson B, Verma S. Comorbidities in chronic neuropathic pain. </a:t>
            </a:r>
            <a:r>
              <a:rPr lang="en-CA" sz="1100" i="1" dirty="0" smtClean="0"/>
              <a:t>Pain Med </a:t>
            </a:r>
            <a:r>
              <a:rPr lang="en-CA" sz="1100" dirty="0" smtClean="0"/>
              <a:t>2004; </a:t>
            </a:r>
            <a:br>
              <a:rPr lang="en-CA" sz="1100" dirty="0" smtClean="0"/>
            </a:br>
            <a:r>
              <a:rPr lang="en-CA" sz="1100" dirty="0" smtClean="0"/>
              <a:t>5(Suppl 1):S9-27.</a:t>
            </a:r>
            <a:endParaRPr lang="en-CA" sz="1100" dirty="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solidFill>
                  <a:prstClr val="black"/>
                </a:solidFill>
              </a:rPr>
              <a:pPr/>
              <a:t>25</a:t>
            </a:fld>
            <a:endParaRPr lang="en-CA"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062E57C5-1200-47DA-AA81-6C4D00DD2DCD}" type="slidenum">
              <a:rPr lang="en-US" smtClean="0">
                <a:ea typeface="ヒラギノ角ゴ Pro W3"/>
                <a:cs typeface="ヒラギノ角ゴ Pro W3"/>
              </a:rPr>
              <a:pPr/>
              <a:t>26</a:t>
            </a:fld>
            <a:endParaRPr lang="en-US" dirty="0" smtClean="0">
              <a:ea typeface="ヒラギノ角ゴ Pro W3"/>
              <a:cs typeface="ヒラギノ角ゴ Pro W3"/>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303474" y="4356569"/>
            <a:ext cx="6486939" cy="5654039"/>
          </a:xfrm>
          <a:noFill/>
          <a:ln/>
        </p:spPr>
        <p:txBody>
          <a:bodyPr/>
          <a:lstStyle/>
          <a:p>
            <a:r>
              <a:rPr lang="es-MX" b="1" dirty="0" smtClean="0"/>
              <a:t>Notas del Conferencista</a:t>
            </a:r>
          </a:p>
          <a:p>
            <a:r>
              <a:rPr lang="es-MX" dirty="0" smtClean="0"/>
              <a:t>Las personas con dolor generalmente presentan más de un padecimiento doloroso. Este estudio describió las tasas de comorbilidad, uso de medicamentos para dolor y costos de salud para 23 padecimientos de dolor en un extenso plan de salud usando datos administrativos de reclamos de 2005 a 2007. Los pacientes elegibles incluyeron 1,211,483 adultos con cuando menos un padecimiento de dolor durante el periodo del estudio de 1-año. </a:t>
            </a:r>
          </a:p>
          <a:p>
            <a:r>
              <a:rPr lang="es-MX" dirty="0" smtClean="0"/>
              <a:t>Entre  los 37,133 pacientes con neuropatía diabética, los  trastornos del sueño y las comorbilidades de salud mental fueron comunes. Los resultados mostraron que 16.7% de los pacientes con  Neuropatía Diabética tienen más de una comorbilidad de salud mental, mientras que 11.4% de estos pacientes padecen más de una comorbilidad del sueño. Muchos de estos pacientes también padecen trastorno depresivo mayor, ansiedad y otros síntomas depresivos.</a:t>
            </a:r>
          </a:p>
          <a:p>
            <a:r>
              <a:rPr lang="es-MX" dirty="0" smtClean="0"/>
              <a:t>Estos hallazgos subrayan la heterogeneidad de los pacientes con dolor en términos de carga de la enfermedad, costos al sistema de salud y la complejidad de trastornos que ocurren concomitantemente de forma común. </a:t>
            </a:r>
          </a:p>
          <a:p>
            <a:endParaRPr lang="es-MX" dirty="0" smtClean="0"/>
          </a:p>
          <a:p>
            <a:r>
              <a:rPr lang="es-MX" b="1" dirty="0" smtClean="0"/>
              <a:t>Referencia</a:t>
            </a:r>
          </a:p>
          <a:p>
            <a:r>
              <a:rPr lang="en-CA" dirty="0" smtClean="0"/>
              <a:t>Davis JA </a:t>
            </a:r>
            <a:r>
              <a:rPr lang="en-CA" i="1" dirty="0" smtClean="0"/>
              <a:t>et al. </a:t>
            </a:r>
            <a:r>
              <a:rPr lang="en-CA" dirty="0" smtClean="0"/>
              <a:t>Incidence and impact of pain conditions and comorbid illnesses. </a:t>
            </a:r>
            <a:br>
              <a:rPr lang="en-CA" dirty="0" smtClean="0"/>
            </a:br>
            <a:r>
              <a:rPr lang="en-CA" i="1" dirty="0" smtClean="0"/>
              <a:t>J Pain Res</a:t>
            </a:r>
            <a:r>
              <a:rPr lang="en-CA" dirty="0" smtClean="0"/>
              <a:t> 2011; 4:331-45. </a:t>
            </a:r>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062E57C5-1200-47DA-AA81-6C4D00DD2DCD}" type="slidenum">
              <a:rPr lang="en-US" smtClean="0">
                <a:ea typeface="ヒラギノ角ゴ Pro W3"/>
                <a:cs typeface="ヒラギノ角ゴ Pro W3"/>
              </a:rPr>
              <a:pPr/>
              <a:t>27</a:t>
            </a:fld>
            <a:endParaRPr lang="en-US" dirty="0" smtClean="0">
              <a:ea typeface="ヒラギノ角ゴ Pro W3"/>
              <a:cs typeface="ヒラギノ角ゴ Pro W3"/>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701040" y="4451985"/>
            <a:ext cx="5608320" cy="5387339"/>
          </a:xfrm>
          <a:noFill/>
          <a:ln/>
        </p:spPr>
        <p:txBody>
          <a:bodyPr/>
          <a:lstStyle/>
          <a:p>
            <a:r>
              <a:rPr lang="es-MX" b="1" dirty="0" smtClean="0"/>
              <a:t>Notas del Conferencista</a:t>
            </a:r>
          </a:p>
          <a:p>
            <a:r>
              <a:rPr lang="es-MX" dirty="0" smtClean="0"/>
              <a:t>Las personas con dolor generalmente presentan más de un padecimiento doloroso. Este estudio describió las tasas de comorbilidad, uso de medicamentos para dolor y costos de salud para 23 padecimientos de dolor en un extenso plan de salud usando datos administrativos de reclamos de 2005 a 2007. Los pacientes elegibles incluyeron 1,211,483 adultos con cuando menos un padecimiento de dolor durante el periodo del estudio de 1-año. </a:t>
            </a:r>
          </a:p>
          <a:p>
            <a:r>
              <a:rPr lang="es-MX" dirty="0" smtClean="0"/>
              <a:t>Entre  los 37,133 pacientes con neuropatía diabética, los  trastornos del sueño y las comorbilidades de salud mental fueron comunes. Los resultados mostraron que 16.7% de los pacientes con  Neuropatía Diabética tienen más de una comorbilidad de salud mental, mientras que 11.4% de estos pacientes padecen más de una comorbilidad del sueño. Muchos de estos pacientes también padecen trastorno depresivo mayor, ansiedad y otros síntomas depresivos.</a:t>
            </a:r>
          </a:p>
          <a:p>
            <a:r>
              <a:rPr lang="es-MX" dirty="0" smtClean="0"/>
              <a:t>Estos hallazgos subrayan la heterogeneidad de los pacientes con dolor en términos de carga de la enfermedad, costos al sistema de salud y la complejidad de trastornos que ocurren concomitantemente de forma común s. </a:t>
            </a:r>
          </a:p>
          <a:p>
            <a:endParaRPr lang="es-MX" dirty="0" smtClean="0"/>
          </a:p>
          <a:p>
            <a:r>
              <a:rPr lang="es-MX" b="1" dirty="0" smtClean="0"/>
              <a:t>Referencia</a:t>
            </a:r>
          </a:p>
          <a:p>
            <a:r>
              <a:rPr lang="en-CA" dirty="0" smtClean="0"/>
              <a:t>Davis JA </a:t>
            </a:r>
            <a:r>
              <a:rPr lang="en-CA" i="1" dirty="0" smtClean="0"/>
              <a:t>et al. </a:t>
            </a:r>
            <a:r>
              <a:rPr lang="en-CA" dirty="0" smtClean="0"/>
              <a:t>Incidence and impact of pain conditions and comorbid illnesses. </a:t>
            </a:r>
            <a:br>
              <a:rPr lang="en-CA" dirty="0" smtClean="0"/>
            </a:br>
            <a:r>
              <a:rPr lang="en-CA" i="1" dirty="0" smtClean="0"/>
              <a:t>J Pain Res</a:t>
            </a:r>
            <a:r>
              <a:rPr lang="en-CA" dirty="0" smtClean="0"/>
              <a:t> 2011; 4:331-45. </a:t>
            </a:r>
            <a:endParaRPr lang="en-GB"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5" name="Rectangle 2"/>
          <p:cNvSpPr>
            <a:spLocks noGrp="1" noRot="1" noChangeAspect="1" noChangeArrowheads="1" noTextEdit="1"/>
          </p:cNvSpPr>
          <p:nvPr>
            <p:ph type="sldImg"/>
          </p:nvPr>
        </p:nvSpPr>
        <p:spPr>
          <a:ln/>
        </p:spPr>
      </p:sp>
      <p:sp>
        <p:nvSpPr>
          <p:cNvPr id="204806" name="Rectangle 3"/>
          <p:cNvSpPr>
            <a:spLocks noGrp="1" noChangeArrowheads="1"/>
          </p:cNvSpPr>
          <p:nvPr>
            <p:ph type="body" idx="1"/>
          </p:nvPr>
        </p:nvSpPr>
        <p:spPr>
          <a:xfrm>
            <a:off x="278296" y="4451985"/>
            <a:ext cx="6535971" cy="5530215"/>
          </a:xfrm>
          <a:noFill/>
          <a:extLst>
            <a:ext uri="{909E8E84-426E-40DD-AFC4-6F175D3DCCD1}">
              <a14:hiddenFill xmlns:a14="http://schemas.microsoft.com/office/drawing/2010/main">
                <a:solidFill>
                  <a:srgbClr val="FFFFFF"/>
                </a:solidFill>
              </a14:hiddenFill>
            </a:ext>
          </a:extLst>
        </p:spPr>
        <p:txBody>
          <a:bodyPr/>
          <a:lstStyle/>
          <a:p>
            <a:r>
              <a:rPr lang="es-MX" sz="1100" b="1" dirty="0" smtClean="0"/>
              <a:t>Notas del Conferencista</a:t>
            </a:r>
          </a:p>
          <a:p>
            <a:r>
              <a:rPr lang="es-MX" sz="1100" dirty="0" smtClean="0"/>
              <a:t>Esta slide muestra los resultados de una encuesta basada en la población de 385 ancianos (≥65 años de edad) con dolor debido a Neuralgia Postherpética (≥3 meses). Los sujetos fueron enrolados por medio de publicidad en 24 periódicos de los Estados Unidos. Los entrevistados contestaron un cuestionario de 32-puntos que incluida intensidad del dolor, interferencia del dolor con las actividades diarias y calidad de vida relacionada con la salud. También se preguntó a los entrevistados acerca de su uso de medicamentos con y sin recepta para el dolor por Herpes, y su satisfacción con la terapia. 61% de los participantes tenían 75 años de edad o más; 59% eran mujeres. La duración promedio de la Neuralgia Postherpética fue de 3.3 años.</a:t>
            </a:r>
          </a:p>
          <a:p>
            <a:r>
              <a:rPr lang="es-MX" sz="1100" dirty="0" smtClean="0"/>
              <a:t>El breve inventario de dolor modificado </a:t>
            </a:r>
            <a:r>
              <a:rPr lang="es-MX" sz="1100" dirty="0" smtClean="0">
                <a:sym typeface="Symbol" pitchFamily="18" charset="2"/>
              </a:rPr>
              <a:t>(mBPI) de 7-puntos usado en esta encuesta requería que los pacientes calificaran el grado en el que el dolor interfería con sus actividades cotidianas, estado de ánimo, relaciones con otras personas, sueño y disfrute de la vida durante la última semana. Las categorías de respuesta eran de 0 (no interfirió) a 10 (interfirió totalmente). </a:t>
            </a:r>
          </a:p>
          <a:p>
            <a:r>
              <a:rPr lang="es-MX" sz="1100" dirty="0" smtClean="0">
                <a:sym typeface="Symbol" pitchFamily="18" charset="2"/>
              </a:rPr>
              <a:t>Casi todos los pacientes reportaron que su dolor interfirió en cierto grado con su sueño, estado de ánimo y actividades generales. La magnitud del daño fue similar en estos 3 dominios, y aunque los daños en estos dominios podrían estar relacionados, los datos no han sido analizados para investigar este punto.  Aproximadamente 25% (uno de cada 4 pacientes) reportaron interferencia moderada (4–6 en mBPI) del dolor en cada uno de los 3 dominios, mientras que aproximadamente15% (uno de cada 5 pacientes) reportaron interferencia severa (7–10 en mBPI) del dolor en cada uno de los 3 dominios.</a:t>
            </a:r>
          </a:p>
          <a:p>
            <a:r>
              <a:rPr lang="es-MX" sz="1100" dirty="0" smtClean="0">
                <a:sym typeface="Symbol" pitchFamily="18" charset="2"/>
              </a:rPr>
              <a:t>Estos datos demuestran que 40% de los pacientes con </a:t>
            </a:r>
            <a:r>
              <a:rPr lang="es-MX" sz="1100" dirty="0" smtClean="0"/>
              <a:t>Neuralgia Postherpética </a:t>
            </a:r>
            <a:r>
              <a:rPr lang="es-MX" sz="1100" dirty="0" smtClean="0">
                <a:sym typeface="Symbol" pitchFamily="18" charset="2"/>
              </a:rPr>
              <a:t>tienen deterioro moderado a severo en el sueño, estado de ánimo y actividades generales.</a:t>
            </a:r>
          </a:p>
          <a:p>
            <a:r>
              <a:rPr lang="es-MX" sz="1100" b="1" dirty="0" smtClean="0">
                <a:sym typeface="Symbol" pitchFamily="18" charset="2"/>
              </a:rPr>
              <a:t>Referencia</a:t>
            </a:r>
          </a:p>
          <a:p>
            <a:r>
              <a:rPr lang="en-CA" sz="1100" dirty="0" smtClean="0"/>
              <a:t>Oster G </a:t>
            </a:r>
            <a:r>
              <a:rPr lang="en-CA" sz="1100" i="1" dirty="0" smtClean="0"/>
              <a:t>et al. </a:t>
            </a:r>
            <a:r>
              <a:rPr lang="en-CA" sz="1100" dirty="0" smtClean="0"/>
              <a:t>Pain, medication use, and health-related quality of life in older persons with postherpetic neuralgia: results from a population-based survey.</a:t>
            </a:r>
            <a:r>
              <a:rPr lang="en-CA" sz="1100" i="1" dirty="0" smtClean="0"/>
              <a:t> J Pain</a:t>
            </a:r>
            <a:r>
              <a:rPr lang="en-CA" sz="1100" dirty="0" smtClean="0"/>
              <a:t> 2005; 6(6):356-63.</a:t>
            </a:r>
            <a:endParaRPr lang="en-GB" sz="1100" dirty="0"/>
          </a:p>
        </p:txBody>
      </p:sp>
      <p:sp>
        <p:nvSpPr>
          <p:cNvPr id="5"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28</a:t>
            </a:fld>
            <a:endParaRPr lang="en-CA"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4198" y="4381169"/>
            <a:ext cx="6384898" cy="5629605"/>
          </a:xfrm>
        </p:spPr>
        <p:txBody>
          <a:bodyPr/>
          <a:lstStyle/>
          <a:p>
            <a:pPr defTabSz="927293">
              <a:defRPr/>
            </a:pPr>
            <a:r>
              <a:rPr lang="es-MX" sz="1100" b="1" dirty="0" smtClean="0"/>
              <a:t>Notas del Conferencista</a:t>
            </a:r>
          </a:p>
          <a:p>
            <a:pPr>
              <a:defRPr/>
            </a:pPr>
            <a:r>
              <a:rPr lang="es-MX" sz="1100" dirty="0" smtClean="0"/>
              <a:t>Attal </a:t>
            </a:r>
            <a:r>
              <a:rPr lang="es-MX" sz="1100" i="1" dirty="0" smtClean="0"/>
              <a:t>et al </a:t>
            </a:r>
            <a:r>
              <a:rPr lang="es-MX" sz="1100" dirty="0" smtClean="0"/>
              <a:t>realizaron una encuesta a nivel nacional sobre el impacto del Dolor Neuropático </a:t>
            </a:r>
            <a:br>
              <a:rPr lang="es-MX" sz="1100" dirty="0" smtClean="0"/>
            </a:br>
            <a:r>
              <a:rPr lang="es-MX" sz="1100" dirty="0" smtClean="0"/>
              <a:t>(vs. non-Dolor Neuropático) en la calidad de vida y el uso de los servicios de salud en la población general de Francia. Se envió un cuestionario a 4554 entrevistados de una encuesta nacional inicial de 30,155 sujetos con y sin Dolor Crónico. Incluyó las características del dolor (Inventario de Síntomas de Dolor Neuropático, DN4), calidad de vida (</a:t>
            </a:r>
            <a:r>
              <a:rPr lang="pt-BR" sz="1100" dirty="0" smtClean="0"/>
              <a:t>Forma Breve de Resultados Médicos</a:t>
            </a:r>
            <a:r>
              <a:rPr lang="es-MX" sz="1100" dirty="0" smtClean="0"/>
              <a:t> 12, SF-12), sueño, ansiedad/síntomas depresivos (Escala de Ansiedad y Depresión Hospitalaria) y uso de los servicios de salud. En total, 3899 (85.6%) cuestionarios fueron devueltos, 3816 (97.9%) podrían ser evaluados y 3165 sujetos (82.9%) confirmaron su estado de dolor.</a:t>
            </a:r>
          </a:p>
          <a:p>
            <a:pPr>
              <a:defRPr/>
            </a:pPr>
            <a:r>
              <a:rPr lang="es-MX" sz="1100" dirty="0" smtClean="0"/>
              <a:t>Los sujetos que reportaron dolor y características neuropáticas  con base en DN4 mostraron un mayor grado de daño en todas las dimensiones con respecto a calidad de vida y sueño y mayores puntajes de ansiedad/depresión que quienes reportaron dolor sin características neuropáticas y quienes no reportaron dolor (</a:t>
            </a:r>
            <a:r>
              <a:rPr lang="es-MX" sz="1100" i="1" dirty="0" smtClean="0"/>
              <a:t>p </a:t>
            </a:r>
            <a:r>
              <a:rPr lang="es-MX" sz="1100" dirty="0" smtClean="0"/>
              <a:t>&lt;0.01). Los análisis multivariantes mostraron que las características neuropáticas del dolor hacían una contribución independiente al deterioro en la calidad de vida (</a:t>
            </a:r>
            <a:r>
              <a:rPr lang="es-MX" sz="1100" i="1" dirty="0" smtClean="0"/>
              <a:t>p </a:t>
            </a:r>
            <a:r>
              <a:rPr lang="es-MX" sz="1100" dirty="0" smtClean="0"/>
              <a:t>&lt;0.0001 y </a:t>
            </a:r>
            <a:r>
              <a:rPr lang="es-MX" sz="1100" i="1" dirty="0" smtClean="0"/>
              <a:t>p </a:t>
            </a:r>
            <a:r>
              <a:rPr lang="es-MX" sz="1100" dirty="0" smtClean="0"/>
              <a:t>= 0.0005 para los puntajes físico y mental del SF-12 respectivamente). Los resultados indicaron que la carga de la enfermedad de Dolor Crónico dependen de la naturaleza del dolor, independientemente de su intensidad y duración.</a:t>
            </a:r>
          </a:p>
          <a:p>
            <a:pPr>
              <a:defRPr/>
            </a:pPr>
            <a:endParaRPr lang="es-MX" sz="1100" dirty="0" smtClean="0"/>
          </a:p>
          <a:p>
            <a:pPr defTabSz="927293">
              <a:defRPr/>
            </a:pPr>
            <a:r>
              <a:rPr lang="es-MX" sz="1100" b="1" dirty="0" smtClean="0"/>
              <a:t>Referencia</a:t>
            </a:r>
          </a:p>
          <a:p>
            <a:pPr>
              <a:defRPr/>
            </a:pPr>
            <a:r>
              <a:rPr lang="en-GB" sz="1100" dirty="0" smtClean="0"/>
              <a:t>Attal N </a:t>
            </a:r>
            <a:r>
              <a:rPr lang="en-GB" sz="1100" i="1" dirty="0" smtClean="0"/>
              <a:t>et al. </a:t>
            </a:r>
            <a:r>
              <a:rPr lang="en-GB" sz="1100" dirty="0" smtClean="0"/>
              <a:t>The specific disease burden of neuropathic pain: results of a French nationwide survey. </a:t>
            </a:r>
            <a:r>
              <a:rPr lang="en-GB" sz="1100" i="1" dirty="0" smtClean="0"/>
              <a:t>Pain</a:t>
            </a:r>
            <a:r>
              <a:rPr lang="en-GB" sz="1100" dirty="0" smtClean="0"/>
              <a:t> 2011; 152(12):2836-43.</a:t>
            </a:r>
            <a:endParaRPr lang="en-CA" sz="1100" dirty="0" smtClean="0"/>
          </a:p>
          <a:p>
            <a:pPr defTabSz="927293">
              <a:defRPr/>
            </a:pPr>
            <a:endParaRPr lang="es-MX" sz="1100" b="1" dirty="0" smtClean="0"/>
          </a:p>
          <a:p>
            <a:endParaRPr lang="es-MX" sz="110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29</a:t>
            </a:fld>
            <a:endParaRPr lang="en-CA" dirty="0"/>
          </a:p>
        </p:txBody>
      </p:sp>
    </p:spTree>
    <p:extLst>
      <p:ext uri="{BB962C8B-B14F-4D97-AF65-F5344CB8AC3E}">
        <p14:creationId xmlns:p14="http://schemas.microsoft.com/office/powerpoint/2010/main" val="353182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noProof="0" dirty="0" smtClean="0"/>
              <a:t>Notas del Conferencista</a:t>
            </a:r>
          </a:p>
          <a:p>
            <a:r>
              <a:rPr lang="es-MX" b="0" noProof="0" dirty="0" smtClean="0"/>
              <a:t>Revisa los objetivos de aprendizaje de esta sesión</a:t>
            </a:r>
            <a:r>
              <a:rPr lang="es-MX" b="0" baseline="0" noProof="0" dirty="0" smtClean="0"/>
              <a:t>. Pregunta a los participantes si tienen alguna meta adicional.</a:t>
            </a:r>
          </a:p>
        </p:txBody>
      </p:sp>
      <p:sp>
        <p:nvSpPr>
          <p:cNvPr id="4" name="Slide Number Placeholder 3"/>
          <p:cNvSpPr>
            <a:spLocks noGrp="1"/>
          </p:cNvSpPr>
          <p:nvPr>
            <p:ph type="sldNum" sz="quarter" idx="10"/>
          </p:nvPr>
        </p:nvSpPr>
        <p:spPr/>
        <p:txBody>
          <a:bodyPr/>
          <a:lstStyle/>
          <a:p>
            <a:fld id="{C3688213-33A5-40D6-90A0-AF4F9B3FAB42}" type="slidenum">
              <a:rPr lang="en-CA" smtClean="0">
                <a:solidFill>
                  <a:prstClr val="black"/>
                </a:solidFill>
              </a:rPr>
              <a:pPr/>
              <a:t>3</a:t>
            </a:fld>
            <a:endParaRPr lang="en-CA" dirty="0">
              <a:solidFill>
                <a:prstClr val="black"/>
              </a:solidFill>
            </a:endParaRPr>
          </a:p>
        </p:txBody>
      </p:sp>
    </p:spTree>
    <p:extLst>
      <p:ext uri="{BB962C8B-B14F-4D97-AF65-F5344CB8AC3E}">
        <p14:creationId xmlns:p14="http://schemas.microsoft.com/office/powerpoint/2010/main" val="120999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8051" y="4451986"/>
            <a:ext cx="6321287" cy="5615939"/>
          </a:xfrm>
        </p:spPr>
        <p:txBody>
          <a:bodyPr/>
          <a:lstStyle/>
          <a:p>
            <a:pPr>
              <a:defRPr/>
            </a:pPr>
            <a:r>
              <a:rPr lang="es-MX" sz="1050" b="1" dirty="0" smtClean="0"/>
              <a:t>Notas del Conferencista</a:t>
            </a:r>
          </a:p>
          <a:p>
            <a:pPr>
              <a:defRPr/>
            </a:pPr>
            <a:r>
              <a:rPr lang="es-MX" sz="1050" dirty="0" smtClean="0"/>
              <a:t>Attal </a:t>
            </a:r>
            <a:r>
              <a:rPr lang="es-MX" sz="1050" i="1" dirty="0" smtClean="0"/>
              <a:t>et al </a:t>
            </a:r>
            <a:r>
              <a:rPr lang="es-MX" sz="1050" dirty="0" smtClean="0"/>
              <a:t>realizaron una encuesta a nivel nacional sobre el impacto del Dolor Neuropático </a:t>
            </a:r>
            <a:br>
              <a:rPr lang="es-MX" sz="1050" dirty="0" smtClean="0"/>
            </a:br>
            <a:r>
              <a:rPr lang="es-MX" sz="1050" dirty="0" smtClean="0"/>
              <a:t>(vs. non-Dolor Neuropático) en la calidad de vida y el uso de los servicios de salud en la población general de Francia. Se envió un cuestionario a 4554 entrevistados de una encuesta nacional inicial de 30,155 sujetos con y sin Dolor Crónico. Incluyó las características del dolor (Inventario de Síntomas de Dolor Neuropático, DN4), calidad de vida (Forma Breve de Resultados Médicos 12, SF-12), sueño, ansiedad/síntomas depresivos (Escala de Ansiedad y Depresión Hospitalaria) y uso de los servicios de salud. En total, 3899 (85.6%) cuestionarios fueron devueltos, 3816 (97.9%) podrían ser evaluados y 3165 sujetos (82.9%) confirmaron su estado de dolor.</a:t>
            </a:r>
          </a:p>
          <a:p>
            <a:pPr>
              <a:defRPr/>
            </a:pPr>
            <a:r>
              <a:rPr lang="es-MX" sz="1050" dirty="0" smtClean="0"/>
              <a:t>Los sujetos que reportaron dolor y características neuropáticas  con base en DN4 mostraron un mayor grado de daño en todas las dimensiones con respecto a calidad de vida y sueño y mayores puntajes de ansiedad/depresión que quienes reportaron dolor sin características neuropáticas y quienes no reportaron dolor (</a:t>
            </a:r>
            <a:r>
              <a:rPr lang="es-MX" sz="1050" i="1" dirty="0" smtClean="0"/>
              <a:t>p </a:t>
            </a:r>
            <a:r>
              <a:rPr lang="es-MX" sz="1050" dirty="0" smtClean="0"/>
              <a:t>&lt;0.01).</a:t>
            </a:r>
          </a:p>
          <a:p>
            <a:pPr>
              <a:defRPr/>
            </a:pPr>
            <a:r>
              <a:rPr lang="es-MX" sz="1050" dirty="0" smtClean="0"/>
              <a:t>Como muestra esta slide, la idoneidad del sueño, los trastornos del sueño, roncar, despertar sin aliento, y somnolencia fueron considerablemente peores en los pacientes con Dolor Neuropático en comparación con los pacientes sin Dolor Neuropático. Notablemente, los pacientes con Dolor Neuropático Crónico tienen más trastornos del sueños que los pacientes con Dolor Crónico pero sin Dolor Neuropático. </a:t>
            </a:r>
          </a:p>
          <a:p>
            <a:pPr>
              <a:defRPr/>
            </a:pPr>
            <a:r>
              <a:rPr lang="es-MX" sz="1050" dirty="0" smtClean="0"/>
              <a:t>Los análisis multivariantes mostraron que las características neuropáticas del dolor hacían una contribución independiente al deterioro en la calidad de vida (</a:t>
            </a:r>
            <a:r>
              <a:rPr lang="es-MX" sz="1050" i="1" dirty="0" smtClean="0"/>
              <a:t>p </a:t>
            </a:r>
            <a:r>
              <a:rPr lang="es-MX" sz="1050" dirty="0" smtClean="0"/>
              <a:t>&lt;0.0001 y </a:t>
            </a:r>
            <a:r>
              <a:rPr lang="es-MX" sz="1050" i="1" dirty="0" smtClean="0"/>
              <a:t>p </a:t>
            </a:r>
            <a:r>
              <a:rPr lang="es-MX" sz="1050" dirty="0" smtClean="0"/>
              <a:t>= 0.0005 para los puntajes físico y mental del SF-12 respectivamente). Los resultados indicaron que la carga de la enfermedad de Dolor Crónico dependen de la naturaleza del dolor, independientemente de su intensidad y duración.</a:t>
            </a:r>
          </a:p>
          <a:p>
            <a:pPr>
              <a:defRPr/>
            </a:pPr>
            <a:endParaRPr lang="es-MX" sz="1050" dirty="0" smtClean="0"/>
          </a:p>
          <a:p>
            <a:pPr>
              <a:defRPr/>
            </a:pPr>
            <a:r>
              <a:rPr lang="es-MX" sz="1050" b="1" dirty="0" smtClean="0"/>
              <a:t>Referencia</a:t>
            </a:r>
          </a:p>
          <a:p>
            <a:pPr>
              <a:defRPr/>
            </a:pPr>
            <a:r>
              <a:rPr lang="en-GB" sz="1050" dirty="0" smtClean="0"/>
              <a:t>Attal N </a:t>
            </a:r>
            <a:r>
              <a:rPr lang="en-GB" sz="1050" i="1" dirty="0" smtClean="0"/>
              <a:t>et al. </a:t>
            </a:r>
            <a:r>
              <a:rPr lang="en-GB" sz="1050" dirty="0" smtClean="0"/>
              <a:t>The specific disease burden of neuropathic pain: results of a French nationwide survey. </a:t>
            </a:r>
            <a:r>
              <a:rPr lang="en-GB" sz="1050" i="1" dirty="0" smtClean="0"/>
              <a:t>Pain</a:t>
            </a:r>
            <a:r>
              <a:rPr lang="en-GB" sz="1050" dirty="0" smtClean="0"/>
              <a:t> 2011; 152(12):2836-43.</a:t>
            </a:r>
            <a:endParaRPr lang="en-CA" sz="1050" dirty="0" smtClean="0"/>
          </a:p>
          <a:p>
            <a:pPr>
              <a:defRPr/>
            </a:pPr>
            <a:endParaRPr lang="es-MX" sz="1050" b="1" dirty="0" smtClean="0"/>
          </a:p>
          <a:p>
            <a:endParaRPr lang="es-MX" sz="1050" dirty="0" smtClean="0"/>
          </a:p>
          <a:p>
            <a:pPr defTabSz="927293">
              <a:defRPr/>
            </a:pPr>
            <a:endParaRPr lang="es-MX" sz="1050" b="1" dirty="0" smtClean="0"/>
          </a:p>
          <a:p>
            <a:endParaRPr lang="es-MX" sz="1050"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30</a:t>
            </a:fld>
            <a:endParaRPr lang="en-CA" dirty="0"/>
          </a:p>
        </p:txBody>
      </p:sp>
    </p:spTree>
    <p:extLst>
      <p:ext uri="{BB962C8B-B14F-4D97-AF65-F5344CB8AC3E}">
        <p14:creationId xmlns:p14="http://schemas.microsoft.com/office/powerpoint/2010/main" val="3614285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31</a:t>
            </a:fld>
            <a:endParaRPr lang="en-CA" dirty="0"/>
          </a:p>
        </p:txBody>
      </p:sp>
    </p:spTree>
    <p:extLst>
      <p:ext uri="{BB962C8B-B14F-4D97-AF65-F5344CB8AC3E}">
        <p14:creationId xmlns:p14="http://schemas.microsoft.com/office/powerpoint/2010/main" val="2229756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8"/>
              </a:spcAft>
            </a:pPr>
            <a:r>
              <a:rPr lang="es-MX" b="1" dirty="0" smtClean="0"/>
              <a:t>Notas del Conferencista</a:t>
            </a:r>
          </a:p>
          <a:p>
            <a:pPr>
              <a:spcAft>
                <a:spcPts val="608"/>
              </a:spcAft>
            </a:pPr>
            <a:r>
              <a:rPr lang="es-MX" dirty="0" smtClean="0"/>
              <a:t>Esta slide puede usarse para resumir los mensajes clave de esta sección.</a:t>
            </a:r>
          </a:p>
          <a:p>
            <a:pPr>
              <a:spcAft>
                <a:spcPts val="608"/>
              </a:spcAft>
            </a:pPr>
            <a:endParaRPr lang="es-MX"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32</a:t>
            </a:fld>
            <a:endParaRPr lang="en-CA" dirty="0"/>
          </a:p>
        </p:txBody>
      </p:sp>
    </p:spTree>
    <p:extLst>
      <p:ext uri="{BB962C8B-B14F-4D97-AF65-F5344CB8AC3E}">
        <p14:creationId xmlns:p14="http://schemas.microsoft.com/office/powerpoint/2010/main" val="3932957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4</a:t>
            </a:fld>
            <a:endParaRPr lang="en-CA" dirty="0"/>
          </a:p>
        </p:txBody>
      </p:sp>
    </p:spTree>
    <p:extLst>
      <p:ext uri="{BB962C8B-B14F-4D97-AF65-F5344CB8AC3E}">
        <p14:creationId xmlns:p14="http://schemas.microsoft.com/office/powerpoint/2010/main" val="789188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5</a:t>
            </a:fld>
            <a:endParaRPr lang="en-CA" dirty="0"/>
          </a:p>
        </p:txBody>
      </p:sp>
    </p:spTree>
    <p:extLst>
      <p:ext uri="{BB962C8B-B14F-4D97-AF65-F5344CB8AC3E}">
        <p14:creationId xmlns:p14="http://schemas.microsoft.com/office/powerpoint/2010/main" val="1551025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Notes Placeholder 2"/>
          <p:cNvSpPr>
            <a:spLocks noGrp="1"/>
          </p:cNvSpPr>
          <p:nvPr>
            <p:ph type="body" idx="1"/>
          </p:nvPr>
        </p:nvSpPr>
        <p:spPr>
          <a:xfrm>
            <a:off x="701040" y="4451985"/>
            <a:ext cx="5608320" cy="5662613"/>
          </a:xfrm>
        </p:spPr>
        <p:txBody>
          <a:bodyPr/>
          <a:lstStyle/>
          <a:p>
            <a:r>
              <a:rPr lang="es-MX" b="1" dirty="0" smtClean="0"/>
              <a:t>Notas del Conferencista</a:t>
            </a:r>
          </a:p>
          <a:p>
            <a:r>
              <a:rPr lang="es-MX" dirty="0" smtClean="0"/>
              <a:t>Como indica esta slide, los pacientes con Dolor Neuropático reportan déficits importantes de numerosas medidas de salud y calidad de vida, incluyendo sueño, estado de ánimo, ansiedad y discapacidad física.</a:t>
            </a:r>
          </a:p>
          <a:p>
            <a:endParaRPr lang="es-MX" dirty="0" smtClean="0"/>
          </a:p>
          <a:p>
            <a:r>
              <a:rPr lang="es-MX" b="1" dirty="0" smtClean="0"/>
              <a:t>Referencias</a:t>
            </a:r>
          </a:p>
          <a:p>
            <a:r>
              <a:rPr lang="en-US" dirty="0" smtClean="0"/>
              <a:t>Cruz-Almeida Y </a:t>
            </a:r>
            <a:r>
              <a:rPr lang="en-US" i="1" dirty="0" smtClean="0"/>
              <a:t>et al. </a:t>
            </a:r>
            <a:r>
              <a:rPr lang="en-CA" dirty="0" smtClean="0"/>
              <a:t>Chronicity of pain associated with spinal cord injury: </a:t>
            </a:r>
            <a:br>
              <a:rPr lang="en-CA" dirty="0" smtClean="0"/>
            </a:br>
            <a:r>
              <a:rPr lang="en-CA" dirty="0" smtClean="0"/>
              <a:t>a longitudinal analysis.</a:t>
            </a:r>
            <a:r>
              <a:rPr lang="en-US" dirty="0" smtClean="0"/>
              <a:t> </a:t>
            </a:r>
            <a:r>
              <a:rPr lang="en-US" i="1" dirty="0" smtClean="0"/>
              <a:t>J Rehab Res Dev </a:t>
            </a:r>
            <a:r>
              <a:rPr lang="en-US" dirty="0" smtClean="0"/>
              <a:t>2005; 42(5):585-94.</a:t>
            </a:r>
          </a:p>
          <a:p>
            <a:pPr defTabSz="936163">
              <a:spcAft>
                <a:spcPts val="614"/>
              </a:spcAft>
              <a:defRPr/>
            </a:pPr>
            <a:r>
              <a:rPr lang="fr-FR" dirty="0" smtClean="0"/>
              <a:t>Gilron I </a:t>
            </a:r>
            <a:r>
              <a:rPr lang="fr-FR" i="1" dirty="0" smtClean="0"/>
              <a:t>et al. </a:t>
            </a:r>
            <a:r>
              <a:rPr lang="fr-FR" dirty="0" smtClean="0"/>
              <a:t>Ne</a:t>
            </a:r>
            <a:r>
              <a:rPr lang="en-CA" dirty="0" smtClean="0"/>
              <a:t>uropathic pain: a practical guide for the clinician. </a:t>
            </a:r>
            <a:r>
              <a:rPr lang="fr-FR" i="1" dirty="0" smtClean="0"/>
              <a:t>CMAJ</a:t>
            </a:r>
            <a:r>
              <a:rPr lang="fr-FR" dirty="0" smtClean="0"/>
              <a:t> 2006; 175(3):265-75.</a:t>
            </a:r>
          </a:p>
          <a:p>
            <a:r>
              <a:rPr lang="en-US" dirty="0" smtClean="0"/>
              <a:t>Jensen MP </a:t>
            </a:r>
            <a:r>
              <a:rPr lang="en-US" i="1" dirty="0" smtClean="0"/>
              <a:t>et al. </a:t>
            </a:r>
            <a:r>
              <a:rPr lang="en-CA" dirty="0" smtClean="0"/>
              <a:t>The impact of neuropathic pain on health-related quality of life: review and implications. </a:t>
            </a:r>
            <a:r>
              <a:rPr lang="en-US" i="1" dirty="0" smtClean="0"/>
              <a:t>Neurology</a:t>
            </a:r>
            <a:r>
              <a:rPr lang="en-US" dirty="0" smtClean="0"/>
              <a:t> 2007; 68(15):1178-82. </a:t>
            </a:r>
          </a:p>
          <a:p>
            <a:r>
              <a:rPr lang="en-US" dirty="0" smtClean="0"/>
              <a:t>Khenioui H </a:t>
            </a:r>
            <a:r>
              <a:rPr lang="en-US" i="1" dirty="0" smtClean="0"/>
              <a:t>et al. </a:t>
            </a:r>
            <a:r>
              <a:rPr lang="fr-FR" dirty="0" smtClean="0"/>
              <a:t>Évaluation fonctionnelle de la douleur chronique chez le patient blessé médullaire</a:t>
            </a:r>
            <a:r>
              <a:rPr lang="en-CA" i="1" dirty="0" smtClean="0"/>
              <a:t>. </a:t>
            </a:r>
            <a:r>
              <a:rPr lang="en-US" i="1" dirty="0" smtClean="0"/>
              <a:t>Ann Readapt Med Phys </a:t>
            </a:r>
            <a:r>
              <a:rPr lang="en-US" dirty="0" smtClean="0"/>
              <a:t>2006; 49(3):125-37.</a:t>
            </a:r>
          </a:p>
          <a:p>
            <a:r>
              <a:rPr lang="en-GB" dirty="0" smtClean="0"/>
              <a:t>Meyer-Rosberg K </a:t>
            </a:r>
            <a:r>
              <a:rPr lang="en-GB" i="1" dirty="0" smtClean="0"/>
              <a:t>et al. </a:t>
            </a:r>
            <a:r>
              <a:rPr lang="en-GB" dirty="0" smtClean="0"/>
              <a:t>Peripheral neuropathic pain – a multidimensional burden for patients. </a:t>
            </a:r>
            <a:r>
              <a:rPr lang="en-GB" i="1" dirty="0" smtClean="0"/>
              <a:t>Eur J Pain</a:t>
            </a:r>
            <a:r>
              <a:rPr lang="en-GB" dirty="0" smtClean="0"/>
              <a:t> 2001; 5(4):379-89.</a:t>
            </a:r>
            <a:endParaRPr lang="es-MX" dirty="0" smtClean="0"/>
          </a:p>
        </p:txBody>
      </p:sp>
      <p:sp>
        <p:nvSpPr>
          <p:cNvPr id="4" name="Slide Image Placeholder 3"/>
          <p:cNvSpPr>
            <a:spLocks noGrp="1" noRot="1" noChangeAspect="1"/>
          </p:cNvSpPr>
          <p:nvPr>
            <p:ph type="sldImg"/>
          </p:nvPr>
        </p:nvSpPr>
        <p:spPr/>
      </p:sp>
      <p:sp>
        <p:nvSpPr>
          <p:cNvPr id="5" name="Slide Number Placeholder 3"/>
          <p:cNvSpPr>
            <a:spLocks noGrp="1"/>
          </p:cNvSpPr>
          <p:nvPr>
            <p:ph type="sldNum" sz="quarter" idx="5"/>
          </p:nvPr>
        </p:nvSpPr>
        <p:spPr>
          <a:xfrm>
            <a:off x="3970938" y="8902343"/>
            <a:ext cx="3037840" cy="468630"/>
          </a:xfrm>
        </p:spPr>
        <p:txBody>
          <a:bodyPr/>
          <a:lstStyle/>
          <a:p>
            <a:fld id="{C3688213-33A5-40D6-90A0-AF4F9B3FAB42}" type="slidenum">
              <a:rPr lang="en-CA" smtClean="0">
                <a:solidFill>
                  <a:prstClr val="black"/>
                </a:solidFill>
              </a:rPr>
              <a:pPr/>
              <a:t>6</a:t>
            </a:fld>
            <a:endParaRPr lang="en-CA"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88213-33A5-40D6-90A0-AF4F9B3FAB42}" type="slidenum">
              <a:rPr lang="en-CA" smtClean="0"/>
              <a:pPr/>
              <a:t>7</a:t>
            </a:fld>
            <a:endParaRPr lang="en-CA" dirty="0"/>
          </a:p>
        </p:txBody>
      </p:sp>
    </p:spTree>
    <p:extLst>
      <p:ext uri="{BB962C8B-B14F-4D97-AF65-F5344CB8AC3E}">
        <p14:creationId xmlns:p14="http://schemas.microsoft.com/office/powerpoint/2010/main" val="3104906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50" name="Rectangle 3"/>
          <p:cNvSpPr>
            <a:spLocks noGrp="1" noChangeArrowheads="1"/>
          </p:cNvSpPr>
          <p:nvPr>
            <p:ph type="body" idx="1"/>
          </p:nvPr>
        </p:nvSpPr>
        <p:spPr>
          <a:xfrm>
            <a:off x="334371" y="4471317"/>
            <a:ext cx="6482686" cy="5581111"/>
          </a:xfrm>
        </p:spPr>
        <p:txBody>
          <a:bodyPr/>
          <a:lstStyle/>
          <a:p>
            <a:pPr>
              <a:spcAft>
                <a:spcPts val="600"/>
              </a:spcAft>
            </a:pPr>
            <a:r>
              <a:rPr lang="es-MX" sz="1050" b="1" dirty="0" smtClean="0"/>
              <a:t>Notas del Conferencista</a:t>
            </a:r>
          </a:p>
          <a:p>
            <a:r>
              <a:rPr lang="es-MX" sz="1050" dirty="0" smtClean="0"/>
              <a:t>Esta slide muestra datos de un estudio transversal en el Reino Unido con pacientes de atención primaria con dolor  crónico predominantemente neuropático (n = 241), dolor crónico no-neuropático  (n = 1179) y sin Dolor Crónico (n = 1537).  El dolor crónico predominantemente neuropático fue identificado usando el cuestionario auto-completado de Evaluación de Síntomas y Signos Neuropáticos de Leeds (S-LANSS), que es un cuestionario de siete elementos que produce un puntaje máximo de 24, donde los puntajes de 12 o más tienen un valor predictivo positivo para dolor neuropático  (seleccionado como el corte para este estudio). La severidad actual del Dolor Crónico fue evaluada en una escala numérica de calificación de 0 = sin dolor a 10 = Dolor tan severo como podría ser. La cualidad y severidad del dolor y su interferencia con la función diaria fueron evaluadas usando la escala de dolor neuropático (NPS, por sus siglas en inglés) y el Breve Inventario del Dolor (BPI), respectivamente. El cuestionario S-LANSS, la escala numérica de calificación de severidad del dolor, NPS y BPI sólo fueron completados por los sujetos que respondieron positivamente a dos preguntas de identificación de casos de dolor crónico. La Forma Breve (36) del cuestionario de la Encuesta de Salud (SF-36) se usó para evaluar las calificaciones de los pacientes de su propio estado de salud.</a:t>
            </a:r>
          </a:p>
          <a:p>
            <a:r>
              <a:rPr lang="es-MX" sz="1050" dirty="0" smtClean="0"/>
              <a:t>Los resultados de BPI que aparecen aquí demuestran que los pacientes con dolor neuropático tienen dolor más severo  y mayor discapacidad en todas las funciones y actividades cotidianas evaluadas por la escala que los sujetos sin dolor neuropático.</a:t>
            </a:r>
          </a:p>
          <a:p>
            <a:r>
              <a:rPr lang="es-MX" sz="1050" dirty="0" smtClean="0"/>
              <a:t>El dolor neuropático crónico estuvo asociado con interferencia estadísticamente considerablemente mayor (</a:t>
            </a:r>
            <a:r>
              <a:rPr lang="es-MX" sz="1050" i="1" dirty="0" smtClean="0"/>
              <a:t>p </a:t>
            </a:r>
            <a:r>
              <a:rPr lang="es-MX" sz="1050" dirty="0" smtClean="0"/>
              <a:t>≤0.001) en el sueño, la actividad general, el trabajo normal, el estado de ánimo, la habilidad para caminar, las relaciones y el disfrute de la vida.</a:t>
            </a:r>
          </a:p>
          <a:p>
            <a:pPr>
              <a:spcAft>
                <a:spcPts val="600"/>
              </a:spcAft>
            </a:pPr>
            <a:endParaRPr lang="es-MX" sz="1050" dirty="0" smtClean="0"/>
          </a:p>
          <a:p>
            <a:pPr>
              <a:spcAft>
                <a:spcPts val="600"/>
              </a:spcAft>
            </a:pPr>
            <a:r>
              <a:rPr lang="es-MX" sz="1050" b="1" dirty="0" smtClean="0"/>
              <a:t>Referencia</a:t>
            </a:r>
          </a:p>
          <a:p>
            <a:r>
              <a:rPr lang="en-CA" sz="1050" dirty="0" smtClean="0"/>
              <a:t>Smith BH </a:t>
            </a:r>
            <a:r>
              <a:rPr lang="en-CA" sz="1050" i="1" dirty="0" smtClean="0"/>
              <a:t>et al. </a:t>
            </a:r>
            <a:r>
              <a:rPr lang="en-CA" sz="1050" dirty="0" smtClean="0"/>
              <a:t>Health and quality of life associated with chronic pain of predominantly neuropathic origin in the community. </a:t>
            </a:r>
            <a:r>
              <a:rPr lang="en-CA" sz="1050" i="1" dirty="0" smtClean="0"/>
              <a:t>Clin J Pain </a:t>
            </a:r>
            <a:r>
              <a:rPr lang="en-CA" sz="1050" dirty="0" smtClean="0"/>
              <a:t>2007; 23(2):143-9.</a:t>
            </a:r>
            <a:endParaRPr lang="en-CA" sz="1050" dirty="0"/>
          </a:p>
        </p:txBody>
      </p:sp>
      <p:sp>
        <p:nvSpPr>
          <p:cNvPr id="5" name="Slide Image Placeholder 4"/>
          <p:cNvSpPr>
            <a:spLocks noGrp="1" noRot="1" noChangeAspect="1"/>
          </p:cNvSpPr>
          <p:nvPr>
            <p:ph type="sldImg"/>
          </p:nvPr>
        </p:nvSpPr>
        <p:spPr/>
      </p:sp>
      <p:sp>
        <p:nvSpPr>
          <p:cNvPr id="6" name="Slide Number Placeholder 3"/>
          <p:cNvSpPr>
            <a:spLocks noGrp="1"/>
          </p:cNvSpPr>
          <p:nvPr>
            <p:ph type="sldNum" sz="quarter" idx="5"/>
          </p:nvPr>
        </p:nvSpPr>
        <p:spPr>
          <a:xfrm>
            <a:off x="3970938" y="8902344"/>
            <a:ext cx="3037840" cy="468630"/>
          </a:xfrm>
        </p:spPr>
        <p:txBody>
          <a:bodyPr/>
          <a:lstStyle/>
          <a:p>
            <a:fld id="{C869435C-097B-40B4-A7F6-991F06607D84}" type="slidenum">
              <a:rPr lang="en-CA" smtClean="0">
                <a:solidFill>
                  <a:prstClr val="black"/>
                </a:solidFill>
              </a:rPr>
              <a:pPr/>
              <a:t>8</a:t>
            </a:fld>
            <a:endParaRPr lang="en-CA"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6" name="Rectangle 2"/>
          <p:cNvSpPr>
            <a:spLocks noGrp="1" noRot="1" noChangeAspect="1" noChangeArrowheads="1" noTextEdit="1"/>
          </p:cNvSpPr>
          <p:nvPr>
            <p:ph type="sldImg"/>
          </p:nvPr>
        </p:nvSpPr>
        <p:spPr>
          <a:xfrm>
            <a:off x="1149350" y="692150"/>
            <a:ext cx="4713288" cy="3533775"/>
          </a:xfrm>
          <a:ln/>
        </p:spPr>
      </p:sp>
      <p:sp>
        <p:nvSpPr>
          <p:cNvPr id="640007" name="Rectangle 3"/>
          <p:cNvSpPr>
            <a:spLocks noGrp="1" noChangeArrowheads="1"/>
          </p:cNvSpPr>
          <p:nvPr>
            <p:ph type="body" idx="3"/>
          </p:nvPr>
        </p:nvSpPr>
        <p:spPr>
          <a:xfrm>
            <a:off x="163774" y="4367284"/>
            <a:ext cx="6666930" cy="5862566"/>
          </a:xfrm>
          <a:noFill/>
          <a:ln>
            <a:noFill/>
          </a:ln>
        </p:spPr>
        <p:txBody>
          <a:bodyPr lIns="93701" tIns="46850" rIns="93701" bIns="46850"/>
          <a:lstStyle/>
          <a:p>
            <a:r>
              <a:rPr lang="es-MX" sz="1100" b="1" dirty="0" smtClean="0"/>
              <a:t>Notas del Conferencista</a:t>
            </a:r>
          </a:p>
          <a:p>
            <a:r>
              <a:rPr lang="es-MX" sz="1100" dirty="0" smtClean="0"/>
              <a:t>Esta slide muestra datos de un estudio transversal del Reino Unido con pacientes de atención primaria con dolor crónico predominantemente neuropático (n = 241), dolor crónico no-neuropático (n = 1179) y sin dolor crónico (n = 1537). El dolor crónico predominantemente neuropático fue identificado usando el cuestionario de auto-llenado de Evaluación de Signos y Síntomas Neuropáticos de Leeds (S-LANSS, por sus siglas en inglés), que es un cuestionario de siete puntos que produce un puntaje máximo de 24, donde los puntajes de 12 o más tienen valor predictivo positivo para Dolor Neuropático (seleccionado como el corte de este estudio). La severidad actual del dolor crónico fue evaluada con una escala de calificación numérica de 0 = sin dolor a 10 = dolor tan severo como podría ser. La cualidad y severidad del dolor y su interferencia con la función cotidiana fueron evaluados con la Escala de Dolor Neuropático (NPS, por sus siglas en inglés) y el Breve Inventario de Dolor (BPI, por sus siglas en inglés), respectivamente. El cuestionario S-LANSS, la escala de calificación numérica de severidad del dolor, NPS y BPI solo fueron respondidos por quienes respondieron positivamente a dos preguntas de identificación de un caso de dolor crónico. El cuestionario SF-36 fue usado para evaluar las calificaciones de los pacientes de su propio estado de salud.</a:t>
            </a:r>
          </a:p>
          <a:p>
            <a:r>
              <a:rPr lang="es-MX" sz="1100" dirty="0" smtClean="0"/>
              <a:t>Se reportaron diferencias importantes entre los 3 grupos del estudio para todos los dominios del SF-36. Las personas con dolor crónico neuropático tuvieron más bajas calificaciones que los otros grupos, indicando el más pobre estado de salud (</a:t>
            </a:r>
            <a:r>
              <a:rPr lang="es-MX" sz="1100" i="1" dirty="0" smtClean="0"/>
              <a:t>p </a:t>
            </a:r>
            <a:r>
              <a:rPr lang="es-MX" sz="1100" dirty="0" smtClean="0"/>
              <a:t>≤0.001), incluso después del ajuste por edad, sexo, y severidad del dolor. Los puntajes de </a:t>
            </a:r>
            <a:br>
              <a:rPr lang="es-MX" sz="1100" dirty="0" smtClean="0"/>
            </a:br>
            <a:r>
              <a:rPr lang="es-MX" sz="1100" dirty="0" smtClean="0"/>
              <a:t>SF-36 en personas con dolor crónico neuropático fueron tan bajos como en los pacientes que recibieron una prescripción para depresión en un estudio separado. Los puntajes en las dimensiones físicas fueron comparables a los observados en estudios de pacientes con parecimientos somáticos graves incluyendo enfermedad coronaria, infarto del miocardio reciente y diabetes controlada pobremente.</a:t>
            </a:r>
          </a:p>
          <a:p>
            <a:endParaRPr lang="es-MX" sz="1100" dirty="0" smtClean="0"/>
          </a:p>
          <a:p>
            <a:r>
              <a:rPr lang="es-MX" sz="1100" b="1" dirty="0" smtClean="0"/>
              <a:t>Referencia</a:t>
            </a:r>
          </a:p>
          <a:p>
            <a:r>
              <a:rPr lang="en-CA" sz="1100" dirty="0" smtClean="0"/>
              <a:t>Smith BH </a:t>
            </a:r>
            <a:r>
              <a:rPr lang="en-CA" sz="1100" i="1" dirty="0" smtClean="0"/>
              <a:t>et al. </a:t>
            </a:r>
            <a:r>
              <a:rPr lang="en-CA" sz="1100" dirty="0" smtClean="0"/>
              <a:t>Health and quality of life associated with chronic pain of predominantly neuropathic origin in the community. </a:t>
            </a:r>
            <a:r>
              <a:rPr lang="en-CA" sz="1100" i="1" dirty="0" smtClean="0"/>
              <a:t>Clin J Pain </a:t>
            </a:r>
            <a:r>
              <a:rPr lang="en-CA" sz="1100" dirty="0" smtClean="0"/>
              <a:t>2007; 23(2):143-9.</a:t>
            </a:r>
            <a:endParaRPr lang="es-MX" sz="1100" dirty="0" smtClean="0"/>
          </a:p>
          <a:p>
            <a:endParaRPr lang="es-MX" sz="1100" b="1" dirty="0"/>
          </a:p>
        </p:txBody>
      </p:sp>
      <p:sp>
        <p:nvSpPr>
          <p:cNvPr id="8" name="Slide Number Placeholder 3"/>
          <p:cNvSpPr>
            <a:spLocks noGrp="1"/>
          </p:cNvSpPr>
          <p:nvPr>
            <p:ph type="sldNum" sz="quarter" idx="5"/>
          </p:nvPr>
        </p:nvSpPr>
        <p:spPr>
          <a:xfrm>
            <a:off x="3970938" y="8902344"/>
            <a:ext cx="3037840" cy="468630"/>
          </a:xfrm>
        </p:spPr>
        <p:txBody>
          <a:bodyPr/>
          <a:lstStyle/>
          <a:p>
            <a:fld id="{C3688213-33A5-40D6-90A0-AF4F9B3FAB42}" type="slidenum">
              <a:rPr lang="en-CA" smtClean="0"/>
              <a:pPr/>
              <a:t>9</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8317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91823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36028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37028"/>
            <a:ext cx="7920038" cy="838200"/>
          </a:xfrm>
        </p:spPr>
        <p:txBody>
          <a:bodyPr vert="horz" lIns="91440" tIns="45720" rIns="91440" bIns="45720" rtlCol="0" anchor="ctr">
            <a:normAutofit/>
          </a:bodyPr>
          <a:lstStyle>
            <a:lvl1pPr>
              <a:defRPr lang="es-MX" sz="4000"/>
            </a:lvl1pPr>
          </a:lstStyle>
          <a:p>
            <a:pPr lvl="0">
              <a:lnSpc>
                <a:spcPct val="85000"/>
              </a:lnSpc>
            </a:pPr>
            <a:r>
              <a:rPr lang="en-US" dirty="0" smtClean="0"/>
              <a:t>Click to edit Master title style</a:t>
            </a:r>
            <a:endParaRPr lang="es-MX" dirty="0"/>
          </a:p>
        </p:txBody>
      </p:sp>
      <p:sp>
        <p:nvSpPr>
          <p:cNvPr id="3" name="Chart Placeholder 2"/>
          <p:cNvSpPr>
            <a:spLocks noGrp="1"/>
          </p:cNvSpPr>
          <p:nvPr>
            <p:ph type="chart" idx="1"/>
          </p:nvPr>
        </p:nvSpPr>
        <p:spPr>
          <a:xfrm>
            <a:off x="469808" y="1588806"/>
            <a:ext cx="8095967" cy="4368800"/>
          </a:xfrm>
        </p:spPr>
        <p:txBody>
          <a:bodyPr vert="horz" lIns="91440" tIns="45720" rIns="91440" bIns="45720" rtlCol="0">
            <a:normAutofit/>
          </a:bodyPr>
          <a:lstStyle>
            <a:lvl1pPr>
              <a:defRPr lang="es-MX" noProof="0" smtClean="0"/>
            </a:lvl1pPr>
          </a:lstStyle>
          <a:p>
            <a:pPr lvl="0"/>
            <a:endParaRPr lang="es-MX" noProof="0" dirty="0" smtClean="0"/>
          </a:p>
        </p:txBody>
      </p:sp>
    </p:spTree>
    <p:extLst>
      <p:ext uri="{BB962C8B-B14F-4D97-AF65-F5344CB8AC3E}">
        <p14:creationId xmlns:p14="http://schemas.microsoft.com/office/powerpoint/2010/main" val="1470087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411763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05038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3624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893648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31729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03108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94064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solidFill>
                  <a:srgbClr val="002060"/>
                </a:solidFill>
              </a:defRPr>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290897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8038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245142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5928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14979"/>
            <a:ext cx="8229600" cy="1143000"/>
          </a:xfrm>
        </p:spPr>
        <p:txBody>
          <a:bodyPr vert="horz" lIns="91440" tIns="45720" rIns="91440" bIns="45720" rtlCol="0" anchor="ctr">
            <a:normAutofit/>
          </a:bodyPr>
          <a:lstStyle>
            <a:lvl1pPr>
              <a:defRPr lang="en-CA" sz="4000"/>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41735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8097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10349" y="477369"/>
            <a:ext cx="7920038" cy="838200"/>
          </a:xfrm>
        </p:spPr>
        <p:txBody>
          <a:bodyPr vert="horz" lIns="91440" tIns="45720" rIns="91440" bIns="45720" rtlCol="0" anchor="ctr">
            <a:normAutofit/>
          </a:bodyPr>
          <a:lstStyle>
            <a:lvl1pPr>
              <a:defRPr lang="es-MX" sz="4000"/>
            </a:lvl1pPr>
          </a:lstStyle>
          <a:p>
            <a:pPr lvl="0">
              <a:lnSpc>
                <a:spcPct val="85000"/>
              </a:lnSpc>
            </a:pPr>
            <a:r>
              <a:rPr lang="en-US" smtClean="0"/>
              <a:t>Click to edit Master title style</a:t>
            </a:r>
            <a:endParaRPr lang="es-MX"/>
          </a:p>
        </p:txBody>
      </p:sp>
      <p:sp>
        <p:nvSpPr>
          <p:cNvPr id="3" name="Chart Placeholder 2"/>
          <p:cNvSpPr>
            <a:spLocks noGrp="1"/>
          </p:cNvSpPr>
          <p:nvPr>
            <p:ph type="chart" idx="1"/>
          </p:nvPr>
        </p:nvSpPr>
        <p:spPr>
          <a:xfrm>
            <a:off x="456362" y="1588806"/>
            <a:ext cx="8176650" cy="4368800"/>
          </a:xfrm>
        </p:spPr>
        <p:txBody>
          <a:bodyPr/>
          <a:lstStyle/>
          <a:p>
            <a:pPr lvl="0"/>
            <a:endParaRPr lang="es-MX" noProof="0" dirty="0" smtClean="0"/>
          </a:p>
        </p:txBody>
      </p:sp>
    </p:spTree>
    <p:extLst>
      <p:ext uri="{BB962C8B-B14F-4D97-AF65-F5344CB8AC3E}">
        <p14:creationId xmlns:p14="http://schemas.microsoft.com/office/powerpoint/2010/main" val="32548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9057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8407738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694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14063" y="366431"/>
            <a:ext cx="8701088" cy="1047750"/>
          </a:xfrm>
          <a:prstGeom prst="rect">
            <a:avLst/>
          </a:prstGeom>
        </p:spPr>
        <p:txBody>
          <a:bodyPr vert="horz" lIns="91440" tIns="45720" rIns="91440" bIns="45720" rtlCol="0" anchor="ctr">
            <a:normAutofit/>
          </a:bodyPr>
          <a:lstStyle>
            <a:lvl1pPr>
              <a:defRPr lang="en-AU" sz="4000"/>
            </a:lvl1pPr>
          </a:lstStyle>
          <a:p>
            <a:pPr lvl="0">
              <a:lnSpc>
                <a:spcPct val="85000"/>
              </a:lnSpc>
            </a:pPr>
            <a:r>
              <a:rPr lang="en-US" smtClean="0"/>
              <a:t>Click to edit Master title style</a:t>
            </a:r>
            <a:endParaRPr lang="en-AU"/>
          </a:p>
        </p:txBody>
      </p:sp>
    </p:spTree>
    <p:extLst>
      <p:ext uri="{BB962C8B-B14F-4D97-AF65-F5344CB8AC3E}">
        <p14:creationId xmlns:p14="http://schemas.microsoft.com/office/powerpoint/2010/main" val="1854444395"/>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076052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chemeClr val="bg1"/>
                </a:solidFill>
              </a:defRPr>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5073774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89898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2570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pPr/>
              <a:t>‹#›</a:t>
            </a:fld>
            <a:endParaRPr lang="en-CA" dirty="0"/>
          </a:p>
        </p:txBody>
      </p:sp>
    </p:spTree>
    <p:extLst>
      <p:ext uri="{BB962C8B-B14F-4D97-AF65-F5344CB8AC3E}">
        <p14:creationId xmlns:p14="http://schemas.microsoft.com/office/powerpoint/2010/main" val="8363761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Content Placeholder 3"/>
          <p:cNvSpPr>
            <a:spLocks noGrp="1"/>
          </p:cNvSpPr>
          <p:nvPr>
            <p:ph sz="half" idx="2"/>
          </p:nvPr>
        </p:nvSpPr>
        <p:spPr>
          <a:xfrm>
            <a:off x="4648200" y="16383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17475132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10"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9166489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57487839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1737258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318216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8"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615513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8916178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737251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5230" y="1592823"/>
            <a:ext cx="838293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7510" y="364190"/>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6"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193401787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2397"/>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047419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66725" y="1589088"/>
            <a:ext cx="83407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dirty="0"/>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3229263404"/>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79425" y="1589088"/>
            <a:ext cx="8328025"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223775" y="361203"/>
            <a:ext cx="8701088" cy="1047750"/>
          </a:xfrm>
          <a:prstGeom prst="rect">
            <a:avLst/>
          </a:prstGeom>
        </p:spPr>
        <p:txBody>
          <a:bodyPr vert="horz" lIns="91440" tIns="45720" rIns="91440" bIns="45720" rtlCol="0" anchor="ctr">
            <a:normAutofit/>
          </a:bodyPr>
          <a:lstStyle>
            <a:lvl1pPr>
              <a:defRPr lang="en-AU"/>
            </a:lvl1pPr>
          </a:lstStyle>
          <a:p>
            <a:pPr lvl="0"/>
            <a:r>
              <a:rPr lang="en-US" dirty="0" smtClean="0"/>
              <a:t>Click to edit Master title style</a:t>
            </a:r>
            <a:endParaRPr lang="en-AU" dirty="0"/>
          </a:p>
        </p:txBody>
      </p:sp>
      <p:sp>
        <p:nvSpPr>
          <p:cNvPr id="5" name="Slide Number Placeholder 3"/>
          <p:cNvSpPr>
            <a:spLocks noGrp="1"/>
          </p:cNvSpPr>
          <p:nvPr>
            <p:ph type="sldNum" sz="quarter" idx="12"/>
          </p:nvPr>
        </p:nvSpPr>
        <p:spPr>
          <a:xfrm>
            <a:off x="6771580" y="6419676"/>
            <a:ext cx="2133600" cy="365125"/>
          </a:xfrm>
          <a:prstGeom prst="rect">
            <a:avLst/>
          </a:prstGeom>
        </p:spPr>
        <p:txBody>
          <a:bodyPr/>
          <a:lstStyle>
            <a:lvl1pPr algn="r">
              <a:defRPr sz="1200"/>
            </a:lvl1pPr>
          </a:lstStyle>
          <a:p>
            <a:r>
              <a:rPr lang="en-CA" dirty="0" smtClean="0">
                <a:solidFill>
                  <a:prstClr val="black"/>
                </a:solidFill>
              </a:rPr>
              <a:t/>
            </a:r>
            <a:br>
              <a:rPr lang="en-CA" dirty="0" smtClean="0">
                <a:solidFill>
                  <a:prstClr val="black"/>
                </a:solidFill>
              </a:rPr>
            </a:br>
            <a:fld id="{903B8EED-60FF-4798-B00A-5F8F0039E366}" type="slidenum">
              <a:rPr lang="en-CA" smtClean="0">
                <a:solidFill>
                  <a:prstClr val="black"/>
                </a:solidFill>
              </a:rPr>
              <a:pPr/>
              <a:t>‹#›</a:t>
            </a:fld>
            <a:endParaRPr lang="en-CA" dirty="0">
              <a:solidFill>
                <a:prstClr val="black"/>
              </a:solidFill>
            </a:endParaRPr>
          </a:p>
        </p:txBody>
      </p:sp>
    </p:spTree>
    <p:extLst>
      <p:ext uri="{BB962C8B-B14F-4D97-AF65-F5344CB8AC3E}">
        <p14:creationId xmlns:p14="http://schemas.microsoft.com/office/powerpoint/2010/main" val="4203001316"/>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F02FCB1-2C7E-48FE-AFB6-C4DD5DA12CBD}"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03342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idx="1"/>
          </p:nvPr>
        </p:nvSpPr>
        <p:spPr>
          <a:xfrm>
            <a:off x="457200" y="1627094"/>
            <a:ext cx="8229600" cy="45259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buClr>
                <a:srgbClr val="002060"/>
              </a:buClr>
              <a:defRPr lang="en-US" dirty="0" smtClean="0"/>
            </a:lvl1pPr>
            <a:lvl2pPr>
              <a:defRPr lang="en-US" dirty="0" smtClean="0"/>
            </a:lvl2pPr>
            <a:lvl3pPr>
              <a:defRPr lang="en-US" dirty="0" smtClean="0"/>
            </a:lvl3pPr>
            <a:lvl4pPr>
              <a:defRPr lang="en-US" dirty="0" smtClean="0"/>
            </a:lvl4pPr>
            <a:lvl5pPr>
              <a:defRPr lang="en-CA" dirty="0"/>
            </a:lvl5pPr>
          </a:lstStyle>
          <a:p>
            <a:pPr lvl="0" eaLnBrk="0" fontAlgn="base" hangingPunct="0">
              <a:spcAft>
                <a:spcPct val="0"/>
              </a:spcAft>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10"/>
          </p:nvPr>
        </p:nvSpPr>
        <p:spPr/>
        <p:txBody>
          <a:bodyPr/>
          <a:lstStyle/>
          <a:p>
            <a:fld id="{42AF30EF-E8A0-480D-A2B3-15E6618FFF89}"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a:xfrm>
            <a:off x="6758880" y="6448251"/>
            <a:ext cx="2133600" cy="365125"/>
          </a:xfrm>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0566899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DF8A68-84C0-4001-A655-208EB6AA82DE}"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65844376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6C7E20F-B2B4-4061-8850-A9F42E8BD33E}"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029273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dirty="0"/>
            </a:lvl1p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002060"/>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lang="en-US" sz="2400" smtClean="0"/>
            </a:lvl1pPr>
            <a:lvl2pPr>
              <a:defRPr lang="en-US" sz="2000" smtClean="0"/>
            </a:lvl2pPr>
            <a:lvl3pPr>
              <a:defRPr lang="en-US" sz="1800" smtClean="0"/>
            </a:lvl3pPr>
            <a:lvl4pPr>
              <a:defRPr lang="en-US" sz="1600" smtClean="0"/>
            </a:lvl4pPr>
            <a:lvl5pPr>
              <a:defRPr lang="en-CA" sz="1600"/>
            </a:lvl5pPr>
          </a:lstStyle>
          <a:p>
            <a:pPr lvl="0">
              <a:buClr>
                <a:srgbClr val="002060"/>
              </a:buClr>
            </a:pPr>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31D6E7-2E7F-47B8-8B3C-ACE84C735492}" type="datetime1">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1224063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4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p>
            <a:fld id="{17758AE9-A20F-48B5-BDAA-A720A55A3EEC}" type="datetime1">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166124101"/>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C749D-4184-4C71-801E-9E89F5E534B7}" type="datetime1">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9" name="Picture 7" descr="PPT_fond_23mai2013_3.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31164" b="31164"/>
          <a:stretch/>
        </p:blipFill>
        <p:spPr>
          <a:xfrm>
            <a:off x="0" y="0"/>
            <a:ext cx="9144000" cy="2583543"/>
          </a:xfrm>
          <a:prstGeom prst="rect">
            <a:avLst/>
          </a:prstGeom>
        </p:spPr>
      </p:pic>
    </p:spTree>
    <p:extLst>
      <p:ext uri="{BB962C8B-B14F-4D97-AF65-F5344CB8AC3E}">
        <p14:creationId xmlns:p14="http://schemas.microsoft.com/office/powerpoint/2010/main" val="18572099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E3DDC4-A8DF-48F0-A2E5-D19B3E8914D5}"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870108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844"/>
            <a:ext cx="8229600" cy="1143000"/>
          </a:xfrm>
        </p:spPr>
        <p:txBody>
          <a:bodyPr vert="horz" lIns="91440" tIns="45720" rIns="91440" bIns="45720" rtlCol="0" anchor="ctr">
            <a:normAutofit/>
          </a:bodyPr>
          <a:lstStyle>
            <a:lvl1pPr>
              <a:defRPr lang="en-CA"/>
            </a:lvl1pPr>
          </a:lstStyle>
          <a:p>
            <a:pPr lvl="0"/>
            <a:r>
              <a:rPr lang="en-US" dirty="0" smtClean="0"/>
              <a:t>Click to edit Master title style</a:t>
            </a:r>
            <a:endParaRPr lang="en-CA"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79420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4A7E68-E419-46A1-9FB6-76BA2F7678A9}" type="datetime1">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8767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4C4404B-BA79-445C-BD61-9352AD1889CF}"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973723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FCA37D0-401F-4CEE-8E0D-5176B878823C}"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166566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9088545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0113039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298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943656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3803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Date Placeholder 2"/>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34594862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439753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5824"/>
            <a:ext cx="8229600" cy="1143000"/>
          </a:xfrm>
        </p:spPr>
        <p:txBody>
          <a:bodyPr vert="horz" lIns="91440" tIns="45720" rIns="91440" bIns="45720" rtlCol="0" anchor="ctr">
            <a:normAutofit/>
          </a:bodyPr>
          <a:lstStyle>
            <a:lvl1pPr>
              <a:defRPr lang="en-CA" dirty="0"/>
            </a:lvl1pPr>
          </a:lstStyle>
          <a:p>
            <a:pPr lvl="0"/>
            <a:r>
              <a:rPr lang="en-US" dirty="0" smtClean="0"/>
              <a:t>Click to edit Master title style</a:t>
            </a:r>
            <a:br>
              <a:rPr lang="en-US" dirty="0" smtClean="0"/>
            </a:br>
            <a:r>
              <a:rPr lang="en-US" dirty="0" err="1" smtClean="0"/>
              <a:t>xxxxxxxxxxxx</a:t>
            </a:r>
            <a:endParaRPr lang="en-CA" dirty="0"/>
          </a:p>
        </p:txBody>
      </p:sp>
      <p:sp>
        <p:nvSpPr>
          <p:cNvPr id="3" name="Date Placeholder 2"/>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363733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6610975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2346895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vert="horz" lIns="91440" tIns="45720" rIns="91440" bIns="45720" rtlCol="0" anchor="ctr">
            <a:normAutofit/>
          </a:bodyPr>
          <a:lstStyle>
            <a:lvl1pPr>
              <a:defRPr lang="en-CA"/>
            </a:lvl1pPr>
          </a:lstStyle>
          <a:p>
            <a:pPr lvl="0">
              <a:lnSpc>
                <a:spcPct val="85000"/>
              </a:lnSpc>
            </a:pPr>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73634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87403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03465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42399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482720-3CB3-4F14-8EC1-ED404BA7467B}" type="datetimeFigureOut">
              <a:rPr lang="en-CA" smtClean="0"/>
              <a:pPr/>
              <a:t>2015-07-06</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2735985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1.jpe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2738"/>
            <a:ext cx="8229600" cy="1143000"/>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r>
              <a:rPr lang="en-US" dirty="0" err="1" smtClean="0"/>
              <a:t>xxxxxxxxxxxxx</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pPr/>
              <a:t>‹#›</a:t>
            </a:fld>
            <a:endParaRPr lang="en-CA" dirty="0"/>
          </a:p>
        </p:txBody>
      </p:sp>
    </p:spTree>
    <p:extLst>
      <p:ext uri="{BB962C8B-B14F-4D97-AF65-F5344CB8AC3E}">
        <p14:creationId xmlns:p14="http://schemas.microsoft.com/office/powerpoint/2010/main" val="1489489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914400" rtl="0" eaLnBrk="1" latinLnBrk="0" hangingPunct="1">
        <a:lnSpc>
          <a:spcPct val="85000"/>
        </a:lnSpc>
        <a:spcBef>
          <a:spcPct val="0"/>
        </a:spcBef>
        <a:buNone/>
        <a:defRPr sz="40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14979"/>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82720-3CB3-4F14-8EC1-ED404BA7467B}" type="datetimeFigureOut">
              <a:rPr lang="en-CA" smtClean="0">
                <a:solidFill>
                  <a:prstClr val="black">
                    <a:tint val="75000"/>
                  </a:prstClr>
                </a:solidFill>
              </a:rPr>
              <a:pPr/>
              <a:t>2015-07-06</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887CB-4066-4DF0-9E2C-12633D74CFED}"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3396461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ctr" defTabSz="914400" rtl="0" eaLnBrk="1" latinLnBrk="0" hangingPunct="1">
        <a:spcBef>
          <a:spcPct val="0"/>
        </a:spcBef>
        <a:buNone/>
        <a:defRPr lang="en-CA" sz="400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254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9" name="Slide Number Placeholder 3"/>
          <p:cNvSpPr>
            <a:spLocks noGrp="1"/>
          </p:cNvSpPr>
          <p:nvPr>
            <p:ph type="sldNum" sz="quarter" idx="4"/>
          </p:nvPr>
        </p:nvSpPr>
        <p:spPr>
          <a:xfrm>
            <a:off x="6771580" y="6419676"/>
            <a:ext cx="2133600" cy="365125"/>
          </a:xfrm>
          <a:prstGeom prst="rect">
            <a:avLst/>
          </a:prstGeom>
        </p:spPr>
        <p:txBody>
          <a:bodyPr/>
          <a:lstStyle>
            <a:lvl1pPr algn="r">
              <a:defRPr sz="1200">
                <a:solidFill>
                  <a:srgbClr val="002060"/>
                </a:solidFill>
              </a:defRPr>
            </a:lvl1pPr>
          </a:lstStyle>
          <a:p>
            <a:r>
              <a:rPr lang="en-CA" dirty="0" smtClean="0"/>
              <a:t/>
            </a:r>
            <a:br>
              <a:rPr lang="en-CA" dirty="0" smtClean="0"/>
            </a:br>
            <a:fld id="{903B8EED-60FF-4798-B00A-5F8F0039E366}" type="slidenum">
              <a:rPr lang="en-CA" smtClean="0"/>
              <a:pPr/>
              <a:t>‹#›</a:t>
            </a:fld>
            <a:endParaRPr lang="en-CA" dirty="0"/>
          </a:p>
        </p:txBody>
      </p:sp>
    </p:spTree>
    <p:extLst>
      <p:ext uri="{BB962C8B-B14F-4D97-AF65-F5344CB8AC3E}">
        <p14:creationId xmlns:p14="http://schemas.microsoft.com/office/powerpoint/2010/main" val="2852394119"/>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Lst>
  <p:hf hdr="0" ftr="0" dt="0"/>
  <p:txStyles>
    <p:titleStyle>
      <a:lvl1pPr algn="ctr" defTabSz="914400" rtl="0" eaLnBrk="1" latinLnBrk="0" hangingPunct="1">
        <a:lnSpc>
          <a:spcPct val="85000"/>
        </a:lnSpc>
        <a:spcBef>
          <a:spcPct val="0"/>
        </a:spcBef>
        <a:buNone/>
        <a:defRPr sz="40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33761"/>
            <a:ext cx="8229600" cy="1143000"/>
          </a:xfrm>
          <a:prstGeom prst="rect">
            <a:avLst/>
          </a:prstGeom>
        </p:spPr>
        <p:txBody>
          <a:bodyPr vert="horz" lIns="91440" tIns="45720" rIns="91440" bIns="45720" rtlCol="0" anchor="ctr">
            <a:normAutofit/>
          </a:bodyPr>
          <a:lstStyle/>
          <a:p>
            <a:pPr lvl="0">
              <a:lnSpc>
                <a:spcPct val="85000"/>
              </a:lnSpc>
            </a:pPr>
            <a:r>
              <a:rPr lang="en-US" dirty="0" smtClean="0"/>
              <a:t>Click to edit Master title style</a:t>
            </a:r>
            <a:endParaRPr lang="en-CA" dirty="0"/>
          </a:p>
        </p:txBody>
      </p:sp>
      <p:sp>
        <p:nvSpPr>
          <p:cNvPr id="3" name="Text Placeholder 2"/>
          <p:cNvSpPr>
            <a:spLocks noGrp="1"/>
          </p:cNvSpPr>
          <p:nvPr>
            <p:ph type="body" idx="1"/>
          </p:nvPr>
        </p:nvSpPr>
        <p:spPr>
          <a:xfrm>
            <a:off x="457200" y="161471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dirty="0" smtClean="0"/>
              <a:t>Click to edit Master text styles</a:t>
            </a:r>
          </a:p>
          <a:p>
            <a:pPr lvl="1" eaLnBrk="0" fontAlgn="base" hangingPunct="0">
              <a:spcAft>
                <a:spcPct val="0"/>
              </a:spcAft>
            </a:pPr>
            <a:r>
              <a:rPr lang="en-US" dirty="0" smtClean="0"/>
              <a:t>Second level</a:t>
            </a:r>
          </a:p>
          <a:p>
            <a:pPr lvl="2" eaLnBrk="0" fontAlgn="base" hangingPunct="0">
              <a:spcAft>
                <a:spcPct val="0"/>
              </a:spcAft>
            </a:pPr>
            <a:r>
              <a:rPr lang="en-US" dirty="0" smtClean="0"/>
              <a:t>Third level</a:t>
            </a:r>
          </a:p>
          <a:p>
            <a:pPr lvl="3" eaLnBrk="0" fontAlgn="base" hangingPunct="0">
              <a:spcAft>
                <a:spcPct val="0"/>
              </a:spcAft>
            </a:pPr>
            <a:r>
              <a:rPr lang="en-US" dirty="0" smtClean="0"/>
              <a:t>Fourth level</a:t>
            </a:r>
          </a:p>
          <a:p>
            <a:pPr lvl="4" eaLnBrk="0" fontAlgn="base" hangingPunct="0">
              <a:spcAft>
                <a:spcPct val="0"/>
              </a:spcAft>
            </a:pPr>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F933DF-4403-412A-9A47-2D877CE653CA}" type="datetime1">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03045877"/>
      </p:ext>
    </p:extLst>
  </p:cSld>
  <p:clrMap bg1="dk1" tx1="lt1" bg2="dk2"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iming>
    <p:tnLst>
      <p:par>
        <p:cTn id="1" dur="indefinite" restart="never" nodeType="tmRoot"/>
      </p:par>
    </p:tnLst>
  </p:timing>
  <p:hf hdr="0" ftr="0" dt="0"/>
  <p:txStyles>
    <p:titleStyle>
      <a:lvl1pPr algn="ctr" defTabSz="914400" rtl="0" eaLnBrk="1" latinLnBrk="0" hangingPunct="1">
        <a:spcBef>
          <a:spcPct val="0"/>
        </a:spcBef>
        <a:buNone/>
        <a:defRPr lang="en-CA" sz="4000" b="0" kern="1200" dirty="0">
          <a:solidFill>
            <a:srgbClr val="002060"/>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Arial" pitchFamily="34" charset="0"/>
        <a:buChar char="•"/>
        <a:defRPr lang="en-US" sz="3200" kern="1200" dirty="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dirty="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dirty="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dirty="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dirty="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2922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ct val="0"/>
              </a:spcAft>
              <a:buClr>
                <a:srgbClr val="002060"/>
              </a:buClr>
            </a:pPr>
            <a:r>
              <a:rPr lang="en-US" smtClean="0"/>
              <a:t>Click to edit Master text styles</a:t>
            </a:r>
          </a:p>
          <a:p>
            <a:pPr lvl="1" eaLnBrk="0" fontAlgn="base" hangingPunct="0">
              <a:spcAft>
                <a:spcPct val="0"/>
              </a:spcAft>
            </a:pPr>
            <a:r>
              <a:rPr lang="en-US" smtClean="0"/>
              <a:t>Second level</a:t>
            </a:r>
          </a:p>
          <a:p>
            <a:pPr lvl="2" eaLnBrk="0" fontAlgn="base" hangingPunct="0">
              <a:spcAft>
                <a:spcPct val="0"/>
              </a:spcAft>
            </a:pPr>
            <a:r>
              <a:rPr lang="en-US" smtClean="0"/>
              <a:t>Third level</a:t>
            </a:r>
          </a:p>
          <a:p>
            <a:pPr lvl="3" eaLnBrk="0" fontAlgn="base" hangingPunct="0">
              <a:spcAft>
                <a:spcPct val="0"/>
              </a:spcAft>
            </a:pPr>
            <a:r>
              <a:rPr lang="en-US" smtClean="0"/>
              <a:t>Fourth level</a:t>
            </a:r>
          </a:p>
          <a:p>
            <a:pPr lvl="4" eaLnBrk="0" fontAlgn="base" hangingPunct="0">
              <a:spcAft>
                <a:spcPct val="0"/>
              </a:spcAft>
            </a:pPr>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9B56A8BC-857C-4E24-867C-996CFDEA604A}" type="datetimeFigureOut">
              <a:rPr lang="en-CA" smtClean="0">
                <a:solidFill>
                  <a:prstClr val="white"/>
                </a:solidFill>
              </a:rPr>
              <a:pPr/>
              <a:t>2015-07-06</a:t>
            </a:fld>
            <a:endParaRPr lang="en-CA"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CA"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39CC29B-8C33-420D-A3AA-3AFD18497F7E}" type="slidenum">
              <a:rPr lang="en-CA" smtClean="0">
                <a:solidFill>
                  <a:prstClr val="white"/>
                </a:solidFill>
              </a:rPr>
              <a:pPr/>
              <a:t>‹#›</a:t>
            </a:fld>
            <a:endParaRPr lang="en-CA" dirty="0">
              <a:solidFill>
                <a:prstClr val="white"/>
              </a:solidFill>
            </a:endParaRPr>
          </a:p>
        </p:txBody>
      </p:sp>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t="16460" r="14211" b="38980"/>
          <a:stretch/>
        </p:blipFill>
        <p:spPr>
          <a:xfrm>
            <a:off x="1855107" y="7937"/>
            <a:ext cx="7288893" cy="1370919"/>
          </a:xfrm>
          <a:prstGeom prst="rect">
            <a:avLst/>
          </a:prstGeom>
        </p:spPr>
      </p:pic>
      <p:sp>
        <p:nvSpPr>
          <p:cNvPr id="2" name="Title Placeholder 1"/>
          <p:cNvSpPr>
            <a:spLocks noGrp="1"/>
          </p:cNvSpPr>
          <p:nvPr>
            <p:ph type="title"/>
          </p:nvPr>
        </p:nvSpPr>
        <p:spPr>
          <a:xfrm>
            <a:off x="457200" y="328426"/>
            <a:ext cx="8229600" cy="1143000"/>
          </a:xfrm>
          <a:prstGeom prst="rect">
            <a:avLst/>
          </a:prstGeom>
        </p:spPr>
        <p:txBody>
          <a:bodyPr vert="horz" lIns="91440" tIns="45720" rIns="91440" bIns="45720" rtlCol="0" anchor="ctr">
            <a:normAutofit/>
          </a:bodyPr>
          <a:lstStyle/>
          <a:p>
            <a:pPr lvl="0">
              <a:lnSpc>
                <a:spcPct val="85000"/>
              </a:lnSpc>
            </a:pPr>
            <a:r>
              <a:rPr lang="en-US" smtClean="0"/>
              <a:t>Click to edit Master title style</a:t>
            </a:r>
            <a:endParaRPr lang="en-CA"/>
          </a:p>
        </p:txBody>
      </p:sp>
    </p:spTree>
    <p:extLst>
      <p:ext uri="{BB962C8B-B14F-4D97-AF65-F5344CB8AC3E}">
        <p14:creationId xmlns:p14="http://schemas.microsoft.com/office/powerpoint/2010/main" val="322484314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ctr" defTabSz="914400" rtl="0" eaLnBrk="1" latinLnBrk="0" hangingPunct="1">
        <a:spcBef>
          <a:spcPct val="0"/>
        </a:spcBef>
        <a:buNone/>
        <a:defRPr lang="en-CA" sz="4000" b="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smtClean="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800" kern="1200" smtClean="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smtClean="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smtClean="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7.xml"/><Relationship Id="rId1" Type="http://schemas.openxmlformats.org/officeDocument/2006/relationships/tags" Target="../tags/tag1.xml"/><Relationship Id="rId5" Type="http://schemas.openxmlformats.org/officeDocument/2006/relationships/image" Target="../media/image8.jpeg"/><Relationship Id="rId4" Type="http://schemas.openxmlformats.org/officeDocument/2006/relationships/hyperlink" Target="http://www.ncbi.nlm.nih.gov/pmc/articles/PMC2972323/figure/f3-1821731/"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4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7.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8.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4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47.xml"/><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3.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251520" y="5013176"/>
            <a:ext cx="4968552" cy="1752600"/>
          </a:xfrm>
        </p:spPr>
        <p:txBody>
          <a:bodyPr anchor="ctr">
            <a:normAutofit/>
          </a:bodyPr>
          <a:lstStyle/>
          <a:p>
            <a:r>
              <a:rPr lang="es-MX" sz="2400" dirty="0" smtClean="0">
                <a:solidFill>
                  <a:schemeClr val="accent2"/>
                </a:solidFill>
              </a:rPr>
              <a:t>Una Guía Práctica para Entender, Evaluar y Manejar el Dolor Neuropático</a:t>
            </a:r>
            <a:endParaRPr lang="es-MX" sz="2400" dirty="0">
              <a:solidFill>
                <a:schemeClr val="accent2"/>
              </a:solidFill>
            </a:endParaRPr>
          </a:p>
        </p:txBody>
      </p:sp>
    </p:spTree>
    <p:extLst>
      <p:ext uri="{BB962C8B-B14F-4D97-AF65-F5344CB8AC3E}">
        <p14:creationId xmlns:p14="http://schemas.microsoft.com/office/powerpoint/2010/main" val="4163832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18452" y="6621747"/>
            <a:ext cx="73854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buClr>
                <a:srgbClr val="67CFE1"/>
              </a:buClr>
            </a:pPr>
            <a:r>
              <a:rPr lang="en-US" sz="1000" dirty="0" smtClean="0">
                <a:solidFill>
                  <a:srgbClr val="002060"/>
                </a:solidFill>
                <a:latin typeface="Calibri"/>
              </a:rPr>
              <a:t>Meyer-Rosberg K</a:t>
            </a:r>
            <a:r>
              <a:rPr lang="en-US" sz="1000" i="1" dirty="0" smtClean="0">
                <a:solidFill>
                  <a:srgbClr val="002060"/>
                </a:solidFill>
                <a:latin typeface="Calibri"/>
              </a:rPr>
              <a:t> et al. Eur J Pain</a:t>
            </a:r>
            <a:r>
              <a:rPr lang="en-US" sz="1000" dirty="0">
                <a:solidFill>
                  <a:srgbClr val="002060"/>
                </a:solidFill>
                <a:latin typeface="Calibri"/>
              </a:rPr>
              <a:t> 2001; 5(4):379-89; Vinik AI </a:t>
            </a:r>
            <a:r>
              <a:rPr lang="en-US" sz="1000" i="1" dirty="0">
                <a:solidFill>
                  <a:srgbClr val="002060"/>
                </a:solidFill>
                <a:latin typeface="Calibri"/>
              </a:rPr>
              <a:t>et al</a:t>
            </a:r>
            <a:r>
              <a:rPr lang="en-US" sz="1000" i="1" dirty="0" smtClean="0">
                <a:solidFill>
                  <a:srgbClr val="002060"/>
                </a:solidFill>
                <a:latin typeface="Calibri"/>
              </a:rPr>
              <a:t>. </a:t>
            </a:r>
            <a:r>
              <a:rPr lang="en-US" sz="1000" i="1" dirty="0">
                <a:solidFill>
                  <a:srgbClr val="002060"/>
                </a:solidFill>
                <a:latin typeface="Calibri"/>
              </a:rPr>
              <a:t>Diabetes Care </a:t>
            </a:r>
            <a:r>
              <a:rPr lang="en-US" sz="1000" dirty="0">
                <a:solidFill>
                  <a:srgbClr val="002060"/>
                </a:solidFill>
                <a:latin typeface="Calibri"/>
              </a:rPr>
              <a:t>2003; 26(5):1553-79</a:t>
            </a:r>
            <a:r>
              <a:rPr lang="en-US" sz="1000" dirty="0" smtClean="0">
                <a:solidFill>
                  <a:srgbClr val="002060"/>
                </a:solidFill>
                <a:latin typeface="Calibri"/>
              </a:rPr>
              <a:t>.</a:t>
            </a:r>
            <a:endParaRPr lang="en-GB" sz="1000" dirty="0">
              <a:solidFill>
                <a:srgbClr val="002060"/>
              </a:solidFill>
              <a:latin typeface="Calibri"/>
            </a:endParaRPr>
          </a:p>
        </p:txBody>
      </p:sp>
      <p:sp>
        <p:nvSpPr>
          <p:cNvPr id="8" name="Rectangle 3"/>
          <p:cNvSpPr>
            <a:spLocks noGrp="1" noChangeArrowheads="1"/>
          </p:cNvSpPr>
          <p:nvPr>
            <p:ph type="title"/>
          </p:nvPr>
        </p:nvSpPr>
        <p:spPr>
          <a:xfrm>
            <a:off x="457200" y="298142"/>
            <a:ext cx="8229600" cy="1143000"/>
          </a:xfrm>
        </p:spPr>
        <p:txBody>
          <a:bodyPr>
            <a:normAutofit fontScale="90000"/>
          </a:bodyPr>
          <a:lstStyle/>
          <a:p>
            <a:r>
              <a:rPr lang="es-MX" sz="3200" noProof="0" dirty="0" smtClean="0"/>
              <a:t>Los Pacientes con Dolor Neuropático Periférico Experimentan Síntomas Comórbidos Importantes</a:t>
            </a:r>
          </a:p>
        </p:txBody>
      </p:sp>
      <p:graphicFrame>
        <p:nvGraphicFramePr>
          <p:cNvPr id="9" name="Object 4"/>
          <p:cNvGraphicFramePr>
            <a:graphicFrameLocks noGrp="1" noChangeAspect="1"/>
          </p:cNvGraphicFramePr>
          <p:nvPr>
            <p:ph idx="1"/>
            <p:extLst>
              <p:ext uri="{D42A27DB-BD31-4B8C-83A1-F6EECF244321}">
                <p14:modId xmlns:p14="http://schemas.microsoft.com/office/powerpoint/2010/main" val="41639394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
          <p:cNvSpPr txBox="1">
            <a:spLocks noChangeArrowheads="1"/>
          </p:cNvSpPr>
          <p:nvPr/>
        </p:nvSpPr>
        <p:spPr bwMode="auto">
          <a:xfrm rot="10800000">
            <a:off x="493524" y="2133109"/>
            <a:ext cx="461665" cy="2790825"/>
          </a:xfrm>
          <a:prstGeom prst="rect">
            <a:avLst/>
          </a:prstGeom>
          <a:noFill/>
          <a:ln>
            <a:noFill/>
          </a:ln>
          <a:extLst/>
        </p:spPr>
        <p:txBody>
          <a:bodyPr vert="ea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2060"/>
                </a:solidFill>
                <a:effectLst/>
                <a:uLnTx/>
                <a:uFillTx/>
                <a:latin typeface="+mn-lt"/>
              </a:rPr>
              <a:t>Interferencia del dolor</a:t>
            </a:r>
            <a:endParaRPr kumimoji="0" lang="en-GB" sz="1800" b="1" i="0" u="none" strike="noStrike" kern="0" cap="none" spc="0" normalizeH="0" baseline="0" noProof="0" dirty="0">
              <a:ln>
                <a:noFill/>
              </a:ln>
              <a:solidFill>
                <a:srgbClr val="002060"/>
              </a:solidFill>
              <a:effectLst/>
              <a:uLnTx/>
              <a:uFillTx/>
              <a:latin typeface="+mn-lt"/>
            </a:endParaRPr>
          </a:p>
        </p:txBody>
      </p:sp>
      <p:sp>
        <p:nvSpPr>
          <p:cNvPr id="11" name="10 CuadroTexto"/>
          <p:cNvSpPr txBox="1"/>
          <p:nvPr/>
        </p:nvSpPr>
        <p:spPr>
          <a:xfrm>
            <a:off x="850541" y="1818167"/>
            <a:ext cx="1598515" cy="3323987"/>
          </a:xfrm>
          <a:prstGeom prst="rect">
            <a:avLst/>
          </a:prstGeom>
          <a:solidFill>
            <a:srgbClr val="EFF3FB"/>
          </a:solidFill>
        </p:spPr>
        <p:txBody>
          <a:bodyPr wrap="none" rtlCol="0">
            <a:spAutoFit/>
          </a:bodyPr>
          <a:lstStyle/>
          <a:p>
            <a:pPr algn="r"/>
            <a:r>
              <a:rPr lang="es-MX" sz="1200" b="1" dirty="0" smtClean="0">
                <a:solidFill>
                  <a:srgbClr val="002060"/>
                </a:solidFill>
              </a:rPr>
              <a:t>Dificultad para dormir</a:t>
            </a:r>
          </a:p>
          <a:p>
            <a:pPr algn="r"/>
            <a:endParaRPr lang="es-MX" sz="1200" b="1" dirty="0" smtClean="0">
              <a:solidFill>
                <a:srgbClr val="002060"/>
              </a:solidFill>
            </a:endParaRPr>
          </a:p>
          <a:p>
            <a:pPr algn="r"/>
            <a:endParaRPr lang="es-MX" sz="1200" b="1" dirty="0" smtClean="0">
              <a:solidFill>
                <a:srgbClr val="002060"/>
              </a:solidFill>
            </a:endParaRPr>
          </a:p>
          <a:p>
            <a:pPr algn="r"/>
            <a:r>
              <a:rPr lang="es-MX" sz="1200" b="1" dirty="0" smtClean="0">
                <a:solidFill>
                  <a:srgbClr val="002060"/>
                </a:solidFill>
              </a:rPr>
              <a:t>Falta de energía</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Somnolencia</a:t>
            </a:r>
          </a:p>
          <a:p>
            <a:pPr algn="r"/>
            <a:endParaRPr lang="es-MX" sz="1200" b="1" dirty="0" smtClean="0">
              <a:solidFill>
                <a:srgbClr val="002060"/>
              </a:solidFill>
            </a:endParaRPr>
          </a:p>
          <a:p>
            <a:pPr algn="r"/>
            <a:r>
              <a:rPr lang="es-MX" sz="1200" b="1" dirty="0" smtClean="0">
                <a:solidFill>
                  <a:srgbClr val="002060"/>
                </a:solidFill>
              </a:rPr>
              <a:t>Dificultad para</a:t>
            </a:r>
          </a:p>
          <a:p>
            <a:pPr algn="r"/>
            <a:r>
              <a:rPr lang="es-MX" sz="1200" b="1" dirty="0" smtClean="0">
                <a:solidFill>
                  <a:srgbClr val="002060"/>
                </a:solidFill>
              </a:rPr>
              <a:t>Concentrase</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Depresión</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Ansiedad</a:t>
            </a:r>
          </a:p>
          <a:p>
            <a:pPr algn="r"/>
            <a:endParaRPr lang="es-MX" sz="1200" b="1" dirty="0" smtClean="0">
              <a:solidFill>
                <a:srgbClr val="002060"/>
              </a:solidFill>
            </a:endParaRPr>
          </a:p>
          <a:p>
            <a:pPr algn="r"/>
            <a:endParaRPr lang="es-MX" sz="1200" b="1" dirty="0" smtClean="0">
              <a:solidFill>
                <a:srgbClr val="002060"/>
              </a:solidFill>
            </a:endParaRPr>
          </a:p>
          <a:p>
            <a:pPr algn="r"/>
            <a:r>
              <a:rPr lang="es-MX" sz="1200" b="1" dirty="0" smtClean="0">
                <a:solidFill>
                  <a:srgbClr val="002060"/>
                </a:solidFill>
              </a:rPr>
              <a:t>Falta de apetito</a:t>
            </a:r>
            <a:endParaRPr lang="es-MX" sz="1200" b="1" dirty="0">
              <a:solidFill>
                <a:srgbClr val="002060"/>
              </a:solidFill>
            </a:endParaRPr>
          </a:p>
        </p:txBody>
      </p:sp>
    </p:spTree>
    <p:extLst>
      <p:ext uri="{BB962C8B-B14F-4D97-AF65-F5344CB8AC3E}">
        <p14:creationId xmlns:p14="http://schemas.microsoft.com/office/powerpoint/2010/main" val="14702974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5" name="Rectangle 18"/>
          <p:cNvSpPr>
            <a:spLocks noGrp="1" noChangeArrowheads="1"/>
          </p:cNvSpPr>
          <p:nvPr>
            <p:ph type="title"/>
          </p:nvPr>
        </p:nvSpPr>
        <p:spPr>
          <a:xfrm>
            <a:off x="457200" y="318180"/>
            <a:ext cx="8229600" cy="1143000"/>
          </a:xfrm>
        </p:spPr>
        <p:txBody>
          <a:bodyPr vert="horz" lIns="91440" tIns="45720" rIns="91440" bIns="45720" rtlCol="0" anchor="ctr">
            <a:noAutofit/>
          </a:bodyPr>
          <a:lstStyle/>
          <a:p>
            <a:pPr>
              <a:lnSpc>
                <a:spcPct val="85000"/>
              </a:lnSpc>
            </a:pPr>
            <a:r>
              <a:rPr lang="es-MX" sz="3200" dirty="0" smtClean="0"/>
              <a:t>Los Trabajadores con Neuropatía Diabética Periférica Dolorosa Tienen un Puntaje Menor en Términos de Calidad de Vida</a:t>
            </a:r>
            <a:endParaRPr lang="es-MX" sz="3200" dirty="0"/>
          </a:p>
        </p:txBody>
      </p:sp>
      <p:graphicFrame>
        <p:nvGraphicFramePr>
          <p:cNvPr id="499801" name="Group 89"/>
          <p:cNvGraphicFramePr>
            <a:graphicFrameLocks noGrp="1"/>
          </p:cNvGraphicFramePr>
          <p:nvPr>
            <p:extLst>
              <p:ext uri="{D42A27DB-BD31-4B8C-83A1-F6EECF244321}">
                <p14:modId xmlns:p14="http://schemas.microsoft.com/office/powerpoint/2010/main" val="3498955920"/>
              </p:ext>
            </p:extLst>
          </p:nvPr>
        </p:nvGraphicFramePr>
        <p:xfrm>
          <a:off x="294763" y="2463260"/>
          <a:ext cx="8528050" cy="2366646"/>
        </p:xfrm>
        <a:graphic>
          <a:graphicData uri="http://schemas.openxmlformats.org/drawingml/2006/table">
            <a:tbl>
              <a:tblPr>
                <a:effectLst/>
              </a:tblPr>
              <a:tblGrid>
                <a:gridCol w="3338513"/>
                <a:gridCol w="2592387"/>
                <a:gridCol w="2597150"/>
              </a:tblGrid>
              <a:tr h="914400">
                <a:tc>
                  <a:txBody>
                    <a:bodyPr/>
                    <a:lstStyle/>
                    <a:p>
                      <a:pPr marL="0" marR="0" lvl="0" indent="0" algn="l" defTabSz="914400" rtl="0" eaLnBrk="1" fontAlgn="base" latinLnBrk="0" hangingPunct="1">
                        <a:lnSpc>
                          <a:spcPct val="100000"/>
                        </a:lnSpc>
                        <a:spcBef>
                          <a:spcPct val="20000"/>
                        </a:spcBef>
                        <a:spcAft>
                          <a:spcPct val="30000"/>
                        </a:spcAft>
                        <a:buClr>
                          <a:srgbClr val="0191CD"/>
                        </a:buClr>
                        <a:buSzTx/>
                        <a:buFontTx/>
                        <a:buNone/>
                        <a:tabLst/>
                      </a:pPr>
                      <a:r>
                        <a:rPr kumimoji="0" lang="es-MX" sz="1800" b="1" i="0" u="none" strike="noStrike" cap="none" normalizeH="0" baseline="0" noProof="0" dirty="0" smtClean="0">
                          <a:ln>
                            <a:noFill/>
                          </a:ln>
                          <a:solidFill>
                            <a:schemeClr val="bg1"/>
                          </a:solidFill>
                          <a:effectLst/>
                          <a:latin typeface="+mn-lt"/>
                          <a:ea typeface="ヒラギノ角ゴ Pro W3"/>
                          <a:cs typeface="Arial" charset="0"/>
                        </a:rPr>
                        <a:t>Puntajes de calidad de vida de SF-12v2</a:t>
                      </a:r>
                    </a:p>
                  </a:txBody>
                  <a:tcPr marB="9144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30000"/>
                        </a:spcAft>
                        <a:buClr>
                          <a:srgbClr val="0191CD"/>
                        </a:buClr>
                        <a:buSzTx/>
                        <a:buFontTx/>
                        <a:buNone/>
                        <a:tabLst/>
                      </a:pPr>
                      <a:r>
                        <a:rPr kumimoji="0" lang="es-MX" sz="1800" b="1" i="0" u="none" strike="noStrike" cap="none" normalizeH="0" baseline="0" noProof="0" dirty="0" smtClean="0">
                          <a:ln>
                            <a:noFill/>
                          </a:ln>
                          <a:solidFill>
                            <a:schemeClr val="bg1"/>
                          </a:solidFill>
                          <a:effectLst/>
                          <a:latin typeface="+mn-lt"/>
                          <a:ea typeface="ヒラギノ角ゴ Pro W3"/>
                          <a:cs typeface="Arial" charset="0"/>
                        </a:rPr>
                        <a:t>Trabajadores con Neuropatía Diabética Periférica Dolorosa </a:t>
                      </a:r>
                    </a:p>
                  </a:txBody>
                  <a:tcPr marB="9144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30000"/>
                        </a:spcAft>
                        <a:buClr>
                          <a:srgbClr val="0191CD"/>
                        </a:buClr>
                        <a:buSzTx/>
                        <a:buFontTx/>
                        <a:buNone/>
                        <a:tabLst/>
                      </a:pPr>
                      <a:r>
                        <a:rPr kumimoji="0" lang="es-MX" sz="1800" b="1" i="0" u="none" strike="noStrike" cap="none" normalizeH="0" baseline="0" noProof="0" dirty="0" smtClean="0">
                          <a:ln>
                            <a:noFill/>
                          </a:ln>
                          <a:solidFill>
                            <a:schemeClr val="bg1"/>
                          </a:solidFill>
                          <a:effectLst/>
                          <a:latin typeface="+mn-lt"/>
                          <a:ea typeface="ヒラギノ角ゴ Pro W3"/>
                          <a:cs typeface="Arial" charset="0"/>
                        </a:rPr>
                        <a:t>Trabajadores sin Neuropatía Diabética Periférica Dolorosa </a:t>
                      </a:r>
                    </a:p>
                  </a:txBody>
                  <a:tcPr marB="9144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703263">
                <a:tc>
                  <a:txBody>
                    <a:bodyPr/>
                    <a:lstStyle/>
                    <a:p>
                      <a:pPr marL="0" marR="0" lvl="0" indent="0" algn="l" defTabSz="914400" rtl="0" eaLnBrk="1" fontAlgn="base" latinLnBrk="0" hangingPunct="1">
                        <a:lnSpc>
                          <a:spcPct val="100000"/>
                        </a:lnSpc>
                        <a:spcBef>
                          <a:spcPct val="20000"/>
                        </a:spcBef>
                        <a:spcAft>
                          <a:spcPct val="30000"/>
                        </a:spcAft>
                        <a:buClr>
                          <a:srgbClr val="0191CD"/>
                        </a:buClr>
                        <a:buSzTx/>
                        <a:buFontTx/>
                        <a:buNone/>
                        <a:tabLst/>
                      </a:pPr>
                      <a:r>
                        <a:rPr kumimoji="0" lang="es-MX" sz="1800" b="0" i="0" u="none" strike="noStrike" cap="none" normalizeH="0" baseline="0" noProof="0" dirty="0" smtClean="0">
                          <a:ln>
                            <a:noFill/>
                          </a:ln>
                          <a:solidFill>
                            <a:srgbClr val="002060"/>
                          </a:solidFill>
                          <a:effectLst/>
                          <a:latin typeface="+mn-lt"/>
                          <a:ea typeface="ヒラギノ角ゴ Pro W3"/>
                          <a:cs typeface="Arial" charset="0"/>
                        </a:rPr>
                        <a:t>Resumen de componentes físicos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30000"/>
                        </a:spcAft>
                        <a:buClr>
                          <a:srgbClr val="0191CD"/>
                        </a:buClr>
                        <a:buSzTx/>
                        <a:buFontTx/>
                        <a:buNone/>
                        <a:tabLst/>
                      </a:pPr>
                      <a:r>
                        <a:rPr kumimoji="0" lang="es-MX" sz="1800" b="0" i="0" u="none" strike="noStrike" cap="none" normalizeH="0" baseline="0" noProof="0" dirty="0" smtClean="0">
                          <a:ln>
                            <a:noFill/>
                          </a:ln>
                          <a:solidFill>
                            <a:srgbClr val="002060"/>
                          </a:solidFill>
                          <a:effectLst/>
                          <a:latin typeface="+mn-lt"/>
                          <a:ea typeface="ヒラギノ角ゴ Pro W3"/>
                          <a:cs typeface="Arial" charset="0"/>
                        </a:rPr>
                        <a:t>39.0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30000"/>
                        </a:spcAft>
                        <a:buClr>
                          <a:srgbClr val="0191CD"/>
                        </a:buClr>
                        <a:buSzTx/>
                        <a:buFontTx/>
                        <a:buNone/>
                        <a:tabLst/>
                      </a:pPr>
                      <a:r>
                        <a:rPr kumimoji="0" lang="es-MX" sz="1800" b="0" i="0" u="none" strike="noStrike" cap="none" normalizeH="0" baseline="0" noProof="0" dirty="0" smtClean="0">
                          <a:ln>
                            <a:noFill/>
                          </a:ln>
                          <a:solidFill>
                            <a:srgbClr val="002060"/>
                          </a:solidFill>
                          <a:effectLst/>
                          <a:latin typeface="+mn-lt"/>
                          <a:ea typeface="ヒラギノ角ゴ Pro W3"/>
                          <a:cs typeface="Arial" charset="0"/>
                        </a:rPr>
                        <a:t>50.5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03263">
                <a:tc>
                  <a:txBody>
                    <a:bodyPr/>
                    <a:lstStyle/>
                    <a:p>
                      <a:pPr marL="0" marR="0" lvl="0" indent="0" algn="l" defTabSz="914400" rtl="0" eaLnBrk="1" fontAlgn="base" latinLnBrk="0" hangingPunct="1">
                        <a:lnSpc>
                          <a:spcPct val="100000"/>
                        </a:lnSpc>
                        <a:spcBef>
                          <a:spcPct val="20000"/>
                        </a:spcBef>
                        <a:spcAft>
                          <a:spcPct val="30000"/>
                        </a:spcAft>
                        <a:buClr>
                          <a:srgbClr val="0191CD"/>
                        </a:buClr>
                        <a:buSzTx/>
                        <a:buFontTx/>
                        <a:buNone/>
                        <a:tabLst/>
                      </a:pPr>
                      <a:r>
                        <a:rPr kumimoji="0" lang="es-MX" sz="1800" b="0" i="0" u="none" strike="noStrike" cap="none" normalizeH="0" baseline="0" noProof="0" dirty="0" smtClean="0">
                          <a:ln>
                            <a:noFill/>
                          </a:ln>
                          <a:solidFill>
                            <a:srgbClr val="002060"/>
                          </a:solidFill>
                          <a:effectLst/>
                          <a:latin typeface="+mn-lt"/>
                          <a:ea typeface="ヒラギノ角ゴ Pro W3"/>
                          <a:cs typeface="Arial" charset="0"/>
                        </a:rPr>
                        <a:t>Resumen  de componentes mentales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30000"/>
                        </a:spcAft>
                        <a:buClr>
                          <a:srgbClr val="0191CD"/>
                        </a:buClr>
                        <a:buSzTx/>
                        <a:buFontTx/>
                        <a:buNone/>
                        <a:tabLst/>
                      </a:pPr>
                      <a:r>
                        <a:rPr kumimoji="0" lang="es-MX" sz="1800" b="0" i="0" u="none" strike="noStrike" cap="none" normalizeH="0" baseline="0" noProof="0" dirty="0" smtClean="0">
                          <a:ln>
                            <a:noFill/>
                          </a:ln>
                          <a:solidFill>
                            <a:srgbClr val="002060"/>
                          </a:solidFill>
                          <a:effectLst/>
                          <a:latin typeface="+mn-lt"/>
                          <a:ea typeface="ヒラギノ角ゴ Pro W3"/>
                          <a:cs typeface="Arial" charset="0"/>
                        </a:rPr>
                        <a:t>43.7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30000"/>
                        </a:spcAft>
                        <a:buClr>
                          <a:srgbClr val="0191CD"/>
                        </a:buClr>
                        <a:buSzTx/>
                        <a:buFontTx/>
                        <a:buNone/>
                        <a:tabLst/>
                      </a:pPr>
                      <a:r>
                        <a:rPr kumimoji="0" lang="es-MX" sz="1800" b="0" i="0" u="none" strike="noStrike" cap="none" normalizeH="0" baseline="0" noProof="0" dirty="0" smtClean="0">
                          <a:ln>
                            <a:noFill/>
                          </a:ln>
                          <a:solidFill>
                            <a:srgbClr val="002060"/>
                          </a:solidFill>
                          <a:effectLst/>
                          <a:latin typeface="+mn-lt"/>
                          <a:ea typeface="ヒラギノ角ゴ Pro W3"/>
                          <a:cs typeface="Arial" charset="0"/>
                        </a:rPr>
                        <a:t>47.3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646161" name="Text Box 86"/>
          <p:cNvSpPr txBox="1">
            <a:spLocks noChangeArrowheads="1"/>
          </p:cNvSpPr>
          <p:nvPr/>
        </p:nvSpPr>
        <p:spPr bwMode="auto">
          <a:xfrm>
            <a:off x="169632" y="6410267"/>
            <a:ext cx="4320480" cy="442035"/>
          </a:xfrm>
          <a:prstGeom prst="rect">
            <a:avLst/>
          </a:prstGeom>
          <a:noFill/>
          <a:ln w="9525">
            <a:noFill/>
            <a:miter lim="800000"/>
            <a:headEnd/>
            <a:tailEnd/>
          </a:ln>
        </p:spPr>
        <p:txBody>
          <a:bodyPr wrap="square" lIns="36000" tIns="36000" rIns="36000" bIns="36000" anchor="b">
            <a:spAutoFit/>
          </a:bodyPr>
          <a:lstStyle/>
          <a:p>
            <a:r>
              <a:rPr lang="es-MX" sz="1200" b="1" dirty="0" smtClean="0">
                <a:solidFill>
                  <a:srgbClr val="002060"/>
                </a:solidFill>
              </a:rPr>
              <a:t>SF-12v2 = Forma breve  12 versión 2</a:t>
            </a:r>
          </a:p>
          <a:p>
            <a:r>
              <a:rPr lang="es-MX" sz="1000" dirty="0" smtClean="0">
                <a:solidFill>
                  <a:srgbClr val="002060"/>
                </a:solidFill>
              </a:rPr>
              <a:t>Encuesta Nacional de Salud y Bienestar </a:t>
            </a:r>
            <a:r>
              <a:rPr lang="en-CA" sz="1000" dirty="0" smtClean="0">
                <a:solidFill>
                  <a:srgbClr val="002060"/>
                </a:solidFill>
              </a:rPr>
              <a:t>(</a:t>
            </a:r>
            <a:r>
              <a:rPr lang="en-CA" sz="1000" dirty="0">
                <a:solidFill>
                  <a:srgbClr val="002060"/>
                </a:solidFill>
              </a:rPr>
              <a:t>NHWS) </a:t>
            </a:r>
            <a:r>
              <a:rPr lang="en-US" sz="1000" dirty="0">
                <a:solidFill>
                  <a:srgbClr val="002060"/>
                </a:solidFill>
              </a:rPr>
              <a:t>2008</a:t>
            </a:r>
            <a:r>
              <a:rPr lang="en-US" sz="1200" b="1" dirty="0" smtClean="0">
                <a:solidFill>
                  <a:srgbClr val="002060"/>
                </a:solidFill>
              </a:rPr>
              <a:t>.</a:t>
            </a:r>
            <a:endParaRPr lang="en-US" sz="1000" dirty="0">
              <a:solidFill>
                <a:srgbClr val="002060"/>
              </a:solidFill>
            </a:endParaRPr>
          </a:p>
        </p:txBody>
      </p:sp>
      <p:sp>
        <p:nvSpPr>
          <p:cNvPr id="2" name="Rectangle 1"/>
          <p:cNvSpPr/>
          <p:nvPr/>
        </p:nvSpPr>
        <p:spPr>
          <a:xfrm>
            <a:off x="2393747" y="2967335"/>
            <a:ext cx="43565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REF – </a:t>
            </a:r>
            <a:r>
              <a:rPr lang="es-MX"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¿Borrar</a:t>
            </a:r>
            <a:r>
              <a:rPr lang="es-MX"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s-MX"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2845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Rectangle 2"/>
          <p:cNvSpPr>
            <a:spLocks noGrp="1" noChangeArrowheads="1"/>
          </p:cNvSpPr>
          <p:nvPr>
            <p:ph type="title"/>
          </p:nvPr>
        </p:nvSpPr>
        <p:spPr>
          <a:xfrm>
            <a:off x="0" y="309472"/>
            <a:ext cx="9144000" cy="1143000"/>
          </a:xfrm>
        </p:spPr>
        <p:txBody>
          <a:bodyPr vert="horz" lIns="91440" tIns="45720" rIns="91440" bIns="45720" rtlCol="0" anchor="ctr">
            <a:noAutofit/>
          </a:bodyPr>
          <a:lstStyle/>
          <a:p>
            <a:pPr>
              <a:lnSpc>
                <a:spcPct val="85000"/>
              </a:lnSpc>
            </a:pPr>
            <a:r>
              <a:rPr lang="es-MX" sz="4000" dirty="0" smtClean="0">
                <a:solidFill>
                  <a:srgbClr val="002060"/>
                </a:solidFill>
                <a:latin typeface="+mn-lt"/>
              </a:rPr>
              <a:t>La Neuralgia Postherpética Afecta Múltiples Dominios de la Calidad de Vida</a:t>
            </a:r>
            <a:endParaRPr lang="es-MX" sz="4000" dirty="0">
              <a:solidFill>
                <a:srgbClr val="002060"/>
              </a:solidFill>
              <a:latin typeface="+mn-lt"/>
            </a:endParaRPr>
          </a:p>
        </p:txBody>
      </p:sp>
      <p:sp>
        <p:nvSpPr>
          <p:cNvPr id="88071" name="Text Box 20"/>
          <p:cNvSpPr txBox="1">
            <a:spLocks noChangeArrowheads="1"/>
          </p:cNvSpPr>
          <p:nvPr/>
        </p:nvSpPr>
        <p:spPr bwMode="auto">
          <a:xfrm>
            <a:off x="196850" y="6516688"/>
            <a:ext cx="4908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endParaRPr lang="en-CA" sz="1200" dirty="0">
              <a:latin typeface="+mn-lt"/>
            </a:endParaRPr>
          </a:p>
        </p:txBody>
      </p:sp>
      <p:sp>
        <p:nvSpPr>
          <p:cNvPr id="88072" name="Text Box 21"/>
          <p:cNvSpPr txBox="1">
            <a:spLocks noChangeArrowheads="1"/>
          </p:cNvSpPr>
          <p:nvPr/>
        </p:nvSpPr>
        <p:spPr bwMode="auto">
          <a:xfrm>
            <a:off x="113659" y="6619853"/>
            <a:ext cx="455295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Arial" pitchFamily="34" charset="0"/>
              </a:defRPr>
            </a:lvl1pPr>
            <a:lvl2pPr marL="742950" indent="-285750" eaLnBrk="0" hangingPunct="0">
              <a:defRPr sz="2800">
                <a:solidFill>
                  <a:schemeClr val="tx1"/>
                </a:solidFill>
                <a:latin typeface="Arial" pitchFamily="34" charset="0"/>
                <a:cs typeface="Arial" pitchFamily="34" charset="0"/>
              </a:defRPr>
            </a:lvl2pPr>
            <a:lvl3pPr marL="1143000" indent="-228600" eaLnBrk="0" hangingPunct="0">
              <a:defRPr sz="2800">
                <a:solidFill>
                  <a:schemeClr val="tx1"/>
                </a:solidFill>
                <a:latin typeface="Arial" pitchFamily="34" charset="0"/>
                <a:cs typeface="Arial" pitchFamily="34" charset="0"/>
              </a:defRPr>
            </a:lvl3pPr>
            <a:lvl4pPr marL="1600200" indent="-228600" eaLnBrk="0" hangingPunct="0">
              <a:defRPr sz="2800">
                <a:solidFill>
                  <a:schemeClr val="tx1"/>
                </a:solidFill>
                <a:latin typeface="Arial" pitchFamily="34" charset="0"/>
                <a:cs typeface="Arial" pitchFamily="34" charset="0"/>
              </a:defRPr>
            </a:lvl4pPr>
            <a:lvl5pPr marL="2057400" indent="-228600" eaLnBrk="0" hangingPunct="0">
              <a:defRPr sz="28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cs typeface="Arial" pitchFamily="34" charset="0"/>
              </a:defRPr>
            </a:lvl9pPr>
          </a:lstStyle>
          <a:p>
            <a:pPr eaLnBrk="1" hangingPunct="1">
              <a:spcBef>
                <a:spcPct val="50000"/>
              </a:spcBef>
            </a:pPr>
            <a:r>
              <a:rPr lang="da-DK" sz="1000" dirty="0" smtClean="0">
                <a:solidFill>
                  <a:srgbClr val="002060"/>
                </a:solidFill>
                <a:latin typeface="+mn-lt"/>
              </a:rPr>
              <a:t>Drolet M </a:t>
            </a:r>
            <a:r>
              <a:rPr lang="da-DK" sz="1000" i="1" dirty="0" smtClean="0">
                <a:solidFill>
                  <a:srgbClr val="002060"/>
                </a:solidFill>
                <a:latin typeface="+mn-lt"/>
              </a:rPr>
              <a:t>et al. CMAJ</a:t>
            </a:r>
            <a:r>
              <a:rPr lang="da-DK" sz="1000" dirty="0" smtClean="0">
                <a:solidFill>
                  <a:srgbClr val="002060"/>
                </a:solidFill>
                <a:latin typeface="+mn-lt"/>
              </a:rPr>
              <a:t> 2010; </a:t>
            </a:r>
            <a:r>
              <a:rPr lang="da-DK" sz="1000" dirty="0">
                <a:solidFill>
                  <a:srgbClr val="002060"/>
                </a:solidFill>
                <a:latin typeface="+mn-lt"/>
              </a:rPr>
              <a:t>182(16</a:t>
            </a:r>
            <a:r>
              <a:rPr lang="da-DK" sz="1000" dirty="0" smtClean="0">
                <a:solidFill>
                  <a:srgbClr val="002060"/>
                </a:solidFill>
                <a:latin typeface="+mn-lt"/>
              </a:rPr>
              <a:t>):1731-6</a:t>
            </a:r>
            <a:r>
              <a:rPr lang="da-DK" sz="1000" dirty="0">
                <a:solidFill>
                  <a:srgbClr val="002060"/>
                </a:solidFill>
                <a:latin typeface="+mn-lt"/>
              </a:rPr>
              <a:t>. </a:t>
            </a:r>
            <a:endParaRPr lang="en-CA" sz="1000" dirty="0">
              <a:solidFill>
                <a:srgbClr val="002060"/>
              </a:solidFill>
              <a:latin typeface="+mn-lt"/>
            </a:endParaRPr>
          </a:p>
        </p:txBody>
      </p:sp>
      <p:sp>
        <p:nvSpPr>
          <p:cNvPr id="88079" name="Line 59"/>
          <p:cNvSpPr>
            <a:spLocks noChangeShapeType="1"/>
          </p:cNvSpPr>
          <p:nvPr/>
        </p:nvSpPr>
        <p:spPr bwMode="auto">
          <a:xfrm>
            <a:off x="568325" y="6783388"/>
            <a:ext cx="40036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spAutoFit/>
          </a:bodyPr>
          <a:lstStyle/>
          <a:p>
            <a:endParaRPr lang="en-CA" dirty="0"/>
          </a:p>
        </p:txBody>
      </p:sp>
      <p:sp>
        <p:nvSpPr>
          <p:cNvPr id="88082" name="Line 67"/>
          <p:cNvSpPr>
            <a:spLocks noChangeShapeType="1"/>
          </p:cNvSpPr>
          <p:nvPr/>
        </p:nvSpPr>
        <p:spPr bwMode="auto">
          <a:xfrm>
            <a:off x="568325" y="4568825"/>
            <a:ext cx="0" cy="22145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spAutoFit/>
          </a:bodyPr>
          <a:lstStyle/>
          <a:p>
            <a:endParaRPr lang="en-CA" dirty="0"/>
          </a:p>
        </p:txBody>
      </p:sp>
      <p:sp>
        <p:nvSpPr>
          <p:cNvPr id="88083" name="Line 68"/>
          <p:cNvSpPr>
            <a:spLocks noChangeShapeType="1"/>
          </p:cNvSpPr>
          <p:nvPr/>
        </p:nvSpPr>
        <p:spPr bwMode="auto">
          <a:xfrm>
            <a:off x="8686800" y="4568825"/>
            <a:ext cx="0" cy="22145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spAutoFit/>
          </a:bodyPr>
          <a:lstStyle/>
          <a:p>
            <a:endParaRPr lang="en-CA" dirty="0"/>
          </a:p>
        </p:txBody>
      </p:sp>
      <p:sp>
        <p:nvSpPr>
          <p:cNvPr id="88084" name="Line 69"/>
          <p:cNvSpPr>
            <a:spLocks noChangeShapeType="1"/>
          </p:cNvSpPr>
          <p:nvPr/>
        </p:nvSpPr>
        <p:spPr bwMode="auto">
          <a:xfrm>
            <a:off x="4572000" y="6783388"/>
            <a:ext cx="4114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wrap="none">
            <a:spAutoFit/>
          </a:bodyPr>
          <a:lstStyle/>
          <a:p>
            <a:endParaRPr lang="en-CA" dirty="0"/>
          </a:p>
        </p:txBody>
      </p:sp>
      <p:pic>
        <p:nvPicPr>
          <p:cNvPr id="40962" name="Picture 2" descr="Figure 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7844" y="2214214"/>
            <a:ext cx="4816971" cy="42366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91822" y="1513291"/>
            <a:ext cx="7287904" cy="646331"/>
          </a:xfrm>
          <a:prstGeom prst="rect">
            <a:avLst/>
          </a:prstGeom>
        </p:spPr>
        <p:txBody>
          <a:bodyPr wrap="square">
            <a:spAutoFit/>
          </a:bodyPr>
          <a:lstStyle/>
          <a:p>
            <a:r>
              <a:rPr lang="es-MX" dirty="0" smtClean="0">
                <a:solidFill>
                  <a:srgbClr val="002060"/>
                </a:solidFill>
              </a:rPr>
              <a:t>Porcentajes de Participantes con Neuralgia Postherpética (n = 63) Que Reportaron Problemas en el EuroQol EQ-5D</a:t>
            </a:r>
            <a:endParaRPr lang="es-MX" dirty="0">
              <a:solidFill>
                <a:srgbClr val="002060"/>
              </a:solidFill>
            </a:endParaRPr>
          </a:p>
        </p:txBody>
      </p:sp>
      <p:sp>
        <p:nvSpPr>
          <p:cNvPr id="3" name="Rectangle 2"/>
          <p:cNvSpPr/>
          <p:nvPr/>
        </p:nvSpPr>
        <p:spPr>
          <a:xfrm>
            <a:off x="1846227" y="2967335"/>
            <a:ext cx="545155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REHACER IMAGEN</a:t>
            </a:r>
            <a:endParaRPr lang="es-MX"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extLst>
      <p:ext uri="{BB962C8B-B14F-4D97-AF65-F5344CB8AC3E}">
        <p14:creationId xmlns:p14="http://schemas.microsoft.com/office/powerpoint/2010/main" val="1370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rgbClr val="7F7F7F"/>
                </a:solidFill>
              </a:rPr>
              <a:t>Carga Económica</a:t>
            </a:r>
            <a:endParaRPr lang="es-MX" sz="4800" noProof="0" dirty="0">
              <a:solidFill>
                <a:srgbClr val="7F7F7F"/>
              </a:solidFill>
            </a:endParaRPr>
          </a:p>
        </p:txBody>
      </p:sp>
    </p:spTree>
    <p:extLst>
      <p:ext uri="{BB962C8B-B14F-4D97-AF65-F5344CB8AC3E}">
        <p14:creationId xmlns:p14="http://schemas.microsoft.com/office/powerpoint/2010/main" val="311305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73761436"/>
              </p:ext>
            </p:extLst>
          </p:nvPr>
        </p:nvGraphicFramePr>
        <p:xfrm>
          <a:off x="-540568" y="18608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4" name="Rectangle 8"/>
          <p:cNvSpPr>
            <a:spLocks noGrp="1"/>
          </p:cNvSpPr>
          <p:nvPr>
            <p:ph type="title"/>
          </p:nvPr>
        </p:nvSpPr>
        <p:spPr>
          <a:xfrm>
            <a:off x="457200" y="286390"/>
            <a:ext cx="8229600" cy="1143000"/>
          </a:xfrm>
        </p:spPr>
        <p:txBody>
          <a:bodyPr vert="horz" lIns="91440" tIns="45720" rIns="91440" bIns="45720" rtlCol="0" anchor="ctr">
            <a:noAutofit/>
          </a:bodyPr>
          <a:lstStyle/>
          <a:p>
            <a:pPr>
              <a:lnSpc>
                <a:spcPct val="85000"/>
              </a:lnSpc>
            </a:pPr>
            <a:r>
              <a:rPr lang="es-MX" sz="2800" noProof="0" dirty="0" smtClean="0">
                <a:solidFill>
                  <a:srgbClr val="002060"/>
                </a:solidFill>
                <a:latin typeface="+mn-lt"/>
              </a:rPr>
              <a:t>La Carga Económica del Dolor Neuropático Se debe a la Menor Productividad y Mayores Costos de Salud</a:t>
            </a:r>
            <a:endParaRPr lang="es-MX" sz="2800" noProof="0" dirty="0">
              <a:solidFill>
                <a:srgbClr val="002060"/>
              </a:solidFill>
              <a:latin typeface="+mn-lt"/>
            </a:endParaRPr>
          </a:p>
        </p:txBody>
      </p:sp>
      <p:sp>
        <p:nvSpPr>
          <p:cNvPr id="56326" name="Rectangle 8"/>
          <p:cNvSpPr>
            <a:spLocks noChangeArrowheads="1"/>
          </p:cNvSpPr>
          <p:nvPr/>
        </p:nvSpPr>
        <p:spPr bwMode="auto">
          <a:xfrm>
            <a:off x="167606" y="6622867"/>
            <a:ext cx="7673725" cy="22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spAutoFit/>
          </a:bodyPr>
          <a:lstStyle/>
          <a:p>
            <a:pPr>
              <a:buClr>
                <a:srgbClr val="002060"/>
              </a:buClr>
              <a:buSzPct val="85000"/>
            </a:pPr>
            <a:r>
              <a:rPr lang="en-US" sz="1000" dirty="0" smtClean="0">
                <a:solidFill>
                  <a:srgbClr val="002060"/>
                </a:solidFill>
              </a:rPr>
              <a:t>Berger A</a:t>
            </a:r>
            <a:r>
              <a:rPr lang="en-US" sz="1000" i="1" dirty="0" smtClean="0">
                <a:solidFill>
                  <a:srgbClr val="002060"/>
                </a:solidFill>
              </a:rPr>
              <a:t> et al. J Pain</a:t>
            </a:r>
            <a:r>
              <a:rPr lang="en-US" sz="1000" dirty="0" smtClean="0">
                <a:solidFill>
                  <a:srgbClr val="002060"/>
                </a:solidFill>
              </a:rPr>
              <a:t> 2004; 5(3):143-9; Lachaine J </a:t>
            </a:r>
            <a:r>
              <a:rPr lang="en-US" sz="1000" i="1" dirty="0" smtClean="0">
                <a:solidFill>
                  <a:srgbClr val="002060"/>
                </a:solidFill>
              </a:rPr>
              <a:t>et al. Pain Res Manage </a:t>
            </a:r>
            <a:r>
              <a:rPr lang="en-US" sz="1000" dirty="0" smtClean="0">
                <a:solidFill>
                  <a:srgbClr val="002060"/>
                </a:solidFill>
              </a:rPr>
              <a:t>2007; 12(1):31-7; </a:t>
            </a:r>
            <a:r>
              <a:rPr lang="en-GB" sz="1000" dirty="0" smtClean="0">
                <a:solidFill>
                  <a:srgbClr val="002060"/>
                </a:solidFill>
              </a:rPr>
              <a:t>Meyer-Rosberg K </a:t>
            </a:r>
            <a:r>
              <a:rPr lang="en-GB" sz="1000" i="1" dirty="0" smtClean="0">
                <a:solidFill>
                  <a:srgbClr val="002060"/>
                </a:solidFill>
              </a:rPr>
              <a:t>et al. Eur J Pain </a:t>
            </a:r>
            <a:r>
              <a:rPr lang="en-GB" sz="1000" dirty="0" smtClean="0">
                <a:solidFill>
                  <a:srgbClr val="002060"/>
                </a:solidFill>
              </a:rPr>
              <a:t>2001; 5(4):379-89. </a:t>
            </a:r>
          </a:p>
        </p:txBody>
      </p:sp>
      <p:sp>
        <p:nvSpPr>
          <p:cNvPr id="2" name="Rectangle 1"/>
          <p:cNvSpPr/>
          <p:nvPr/>
        </p:nvSpPr>
        <p:spPr>
          <a:xfrm>
            <a:off x="5868144" y="6080192"/>
            <a:ext cx="2273571" cy="369332"/>
          </a:xfrm>
          <a:prstGeom prst="rect">
            <a:avLst/>
          </a:prstGeom>
        </p:spPr>
        <p:txBody>
          <a:bodyPr wrap="none">
            <a:spAutoFit/>
          </a:bodyPr>
          <a:lstStyle/>
          <a:p>
            <a:r>
              <a:rPr lang="es-MX" b="1" dirty="0" smtClean="0">
                <a:solidFill>
                  <a:schemeClr val="accent1"/>
                </a:solidFill>
              </a:rPr>
              <a:t>Menor Productividad</a:t>
            </a:r>
            <a:endParaRPr lang="es-MX" b="1" dirty="0">
              <a:solidFill>
                <a:schemeClr val="accent1"/>
              </a:solidFill>
            </a:endParaRPr>
          </a:p>
        </p:txBody>
      </p:sp>
      <p:sp>
        <p:nvSpPr>
          <p:cNvPr id="3" name="Rectangle 2"/>
          <p:cNvSpPr/>
          <p:nvPr/>
        </p:nvSpPr>
        <p:spPr>
          <a:xfrm>
            <a:off x="1076487" y="6080192"/>
            <a:ext cx="2562305" cy="369332"/>
          </a:xfrm>
          <a:prstGeom prst="rect">
            <a:avLst/>
          </a:prstGeom>
        </p:spPr>
        <p:txBody>
          <a:bodyPr wrap="none">
            <a:spAutoFit/>
          </a:bodyPr>
          <a:lstStyle/>
          <a:p>
            <a:r>
              <a:rPr lang="es-MX" b="1" dirty="0" smtClean="0">
                <a:solidFill>
                  <a:schemeClr val="accent1"/>
                </a:solidFill>
              </a:rPr>
              <a:t>Mayores Costos de Salud</a:t>
            </a:r>
            <a:endParaRPr lang="es-MX" b="1" dirty="0">
              <a:solidFill>
                <a:schemeClr val="accent1"/>
              </a:solidFill>
            </a:endParaRPr>
          </a:p>
        </p:txBody>
      </p:sp>
      <p:graphicFrame>
        <p:nvGraphicFramePr>
          <p:cNvPr id="11" name="Diagram 9"/>
          <p:cNvGraphicFramePr/>
          <p:nvPr>
            <p:extLst>
              <p:ext uri="{D42A27DB-BD31-4B8C-83A1-F6EECF244321}">
                <p14:modId xmlns:p14="http://schemas.microsoft.com/office/powerpoint/2010/main" val="3839120321"/>
              </p:ext>
            </p:extLst>
          </p:nvPr>
        </p:nvGraphicFramePr>
        <p:xfrm>
          <a:off x="3851920" y="1936148"/>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7"/>
          <p:cNvSpPr txBox="1">
            <a:spLocks noChangeArrowheads="1"/>
          </p:cNvSpPr>
          <p:nvPr/>
        </p:nvSpPr>
        <p:spPr bwMode="auto">
          <a:xfrm>
            <a:off x="4738256" y="1433916"/>
            <a:ext cx="40178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buClr>
                <a:srgbClr val="FECC68"/>
              </a:buClr>
              <a:buSzPct val="85000"/>
              <a:buFont typeface="Wingdings 2" pitchFamily="18" charset="2"/>
              <a:buNone/>
            </a:pPr>
            <a:r>
              <a:rPr lang="es-MX" sz="1400" b="1" dirty="0" smtClean="0">
                <a:solidFill>
                  <a:srgbClr val="002060"/>
                </a:solidFill>
                <a:ea typeface="Arial Unicode MS" pitchFamily="34" charset="-128"/>
                <a:cs typeface="Arial Unicode MS" pitchFamily="34" charset="-128"/>
              </a:rPr>
              <a:t>Más: costos indirectos </a:t>
            </a:r>
            <a:br>
              <a:rPr lang="es-MX" sz="1400" b="1" dirty="0" smtClean="0">
                <a:solidFill>
                  <a:srgbClr val="002060"/>
                </a:solidFill>
                <a:ea typeface="Arial Unicode MS" pitchFamily="34" charset="-128"/>
                <a:cs typeface="Arial Unicode MS" pitchFamily="34" charset="-128"/>
              </a:rPr>
            </a:br>
            <a:r>
              <a:rPr lang="es-MX" sz="1400" b="1" dirty="0" smtClean="0">
                <a:solidFill>
                  <a:srgbClr val="002060"/>
                </a:solidFill>
                <a:ea typeface="Arial Unicode MS" pitchFamily="34" charset="-128"/>
                <a:cs typeface="Arial Unicode MS" pitchFamily="34" charset="-128"/>
              </a:rPr>
              <a:t>(pérdida de productividad, sueldos, etc.)</a:t>
            </a:r>
            <a:endParaRPr lang="es-MX" sz="1400" b="1" dirty="0">
              <a:solidFill>
                <a:srgbClr val="002060"/>
              </a:solidFill>
              <a:ea typeface="Arial Unicode MS" pitchFamily="34" charset="-128"/>
              <a:cs typeface="Arial Unicode MS" pitchFamily="34" charset="-128"/>
            </a:endParaRPr>
          </a:p>
        </p:txBody>
      </p:sp>
    </p:spTree>
    <p:extLst>
      <p:ext uri="{BB962C8B-B14F-4D97-AF65-F5344CB8AC3E}">
        <p14:creationId xmlns:p14="http://schemas.microsoft.com/office/powerpoint/2010/main" val="187524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0096"/>
            <a:ext cx="8229600" cy="1143000"/>
          </a:xfrm>
        </p:spPr>
        <p:txBody>
          <a:bodyPr vert="horz" lIns="91440" tIns="45720" rIns="91440" bIns="45720" rtlCol="0" anchor="ctr">
            <a:noAutofit/>
          </a:bodyPr>
          <a:lstStyle/>
          <a:p>
            <a:pPr>
              <a:lnSpc>
                <a:spcPct val="85000"/>
              </a:lnSpc>
            </a:pPr>
            <a:r>
              <a:rPr lang="es-MX" sz="4000" noProof="0" dirty="0" smtClean="0">
                <a:solidFill>
                  <a:srgbClr val="002060"/>
                </a:solidFill>
                <a:latin typeface="+mn-lt"/>
              </a:rPr>
              <a:t>El Dolor Neuropático </a:t>
            </a:r>
            <a:br>
              <a:rPr lang="es-MX" sz="4000" noProof="0" dirty="0" smtClean="0">
                <a:solidFill>
                  <a:srgbClr val="002060"/>
                </a:solidFill>
                <a:latin typeface="+mn-lt"/>
              </a:rPr>
            </a:br>
            <a:r>
              <a:rPr lang="es-MX" sz="4000" noProof="0" dirty="0" smtClean="0">
                <a:solidFill>
                  <a:srgbClr val="002060"/>
                </a:solidFill>
                <a:latin typeface="+mn-lt"/>
              </a:rPr>
              <a:t>Reduce el Empleo</a:t>
            </a:r>
            <a:endParaRPr lang="es-MX" sz="4000" noProof="0" dirty="0">
              <a:solidFill>
                <a:srgbClr val="002060"/>
              </a:solidFill>
              <a:latin typeface="+mn-lt"/>
            </a:endParaRPr>
          </a:p>
        </p:txBody>
      </p:sp>
      <p:graphicFrame>
        <p:nvGraphicFramePr>
          <p:cNvPr id="3" name="Object 2"/>
          <p:cNvGraphicFramePr>
            <a:graphicFrameLocks noGrp="1" noChangeAspect="1"/>
          </p:cNvGraphicFramePr>
          <p:nvPr>
            <p:ph idx="4294967295"/>
            <p:extLst>
              <p:ext uri="{D42A27DB-BD31-4B8C-83A1-F6EECF244321}">
                <p14:modId xmlns:p14="http://schemas.microsoft.com/office/powerpoint/2010/main" val="3446658550"/>
              </p:ext>
            </p:extLst>
          </p:nvPr>
        </p:nvGraphicFramePr>
        <p:xfrm>
          <a:off x="109184" y="1817688"/>
          <a:ext cx="7670800"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17411" name="Text Box 3"/>
          <p:cNvSpPr txBox="1">
            <a:spLocks noChangeArrowheads="1"/>
          </p:cNvSpPr>
          <p:nvPr/>
        </p:nvSpPr>
        <p:spPr bwMode="auto">
          <a:xfrm>
            <a:off x="7633854" y="2817813"/>
            <a:ext cx="15101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buClr>
                <a:srgbClr val="67CFE1"/>
              </a:buClr>
            </a:pPr>
            <a:r>
              <a:rPr lang="es-MX" b="1" dirty="0" smtClean="0">
                <a:solidFill>
                  <a:srgbClr val="002060"/>
                </a:solidFill>
                <a:latin typeface="+mn-lt"/>
              </a:rPr>
              <a:t>Impacto de la enfermedad en el  empleo</a:t>
            </a:r>
          </a:p>
          <a:p>
            <a:pPr algn="ctr">
              <a:buClr>
                <a:srgbClr val="67CFE1"/>
              </a:buClr>
            </a:pPr>
            <a:r>
              <a:rPr lang="es-MX" b="1" dirty="0" smtClean="0">
                <a:solidFill>
                  <a:srgbClr val="002060"/>
                </a:solidFill>
                <a:latin typeface="+mn-lt"/>
              </a:rPr>
              <a:t>52%</a:t>
            </a:r>
            <a:endParaRPr lang="es-MX" b="1" dirty="0">
              <a:solidFill>
                <a:srgbClr val="002060"/>
              </a:solidFill>
              <a:latin typeface="+mn-lt"/>
            </a:endParaRPr>
          </a:p>
        </p:txBody>
      </p:sp>
      <p:sp>
        <p:nvSpPr>
          <p:cNvPr id="17412" name="AutoShape 4"/>
          <p:cNvSpPr>
            <a:spLocks/>
          </p:cNvSpPr>
          <p:nvPr/>
        </p:nvSpPr>
        <p:spPr bwMode="auto">
          <a:xfrm rot="10800000">
            <a:off x="7046559" y="2435225"/>
            <a:ext cx="509588" cy="1695450"/>
          </a:xfrm>
          <a:prstGeom prst="leftBrace">
            <a:avLst>
              <a:gd name="adj1" fmla="val 27726"/>
              <a:gd name="adj2" fmla="val 50000"/>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MX" dirty="0"/>
          </a:p>
        </p:txBody>
      </p:sp>
      <p:sp>
        <p:nvSpPr>
          <p:cNvPr id="17413" name="Text Box 5"/>
          <p:cNvSpPr txBox="1">
            <a:spLocks noChangeArrowheads="1"/>
          </p:cNvSpPr>
          <p:nvPr/>
        </p:nvSpPr>
        <p:spPr bwMode="auto">
          <a:xfrm>
            <a:off x="112640" y="6619137"/>
            <a:ext cx="29209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spcBef>
                <a:spcPct val="80000"/>
              </a:spcBef>
              <a:buClr>
                <a:srgbClr val="67CFE1"/>
              </a:buClr>
            </a:pPr>
            <a:r>
              <a:rPr lang="fr-FR" sz="1000" dirty="0">
                <a:solidFill>
                  <a:schemeClr val="tx2"/>
                </a:solidFill>
                <a:latin typeface="+mn-lt"/>
              </a:rPr>
              <a:t>Meyer-Rosberg K </a:t>
            </a:r>
            <a:r>
              <a:rPr lang="fr-FR" sz="1000" i="1" dirty="0">
                <a:solidFill>
                  <a:schemeClr val="tx2"/>
                </a:solidFill>
                <a:latin typeface="+mn-lt"/>
              </a:rPr>
              <a:t>et al. Eur J </a:t>
            </a:r>
            <a:r>
              <a:rPr lang="fr-FR" sz="1000" i="1" dirty="0" smtClean="0">
                <a:solidFill>
                  <a:schemeClr val="tx2"/>
                </a:solidFill>
                <a:latin typeface="+mn-lt"/>
              </a:rPr>
              <a:t>Pain </a:t>
            </a:r>
            <a:r>
              <a:rPr lang="fr-FR" sz="1000" dirty="0" smtClean="0">
                <a:solidFill>
                  <a:schemeClr val="tx2"/>
                </a:solidFill>
                <a:latin typeface="+mn-lt"/>
              </a:rPr>
              <a:t>2001</a:t>
            </a:r>
            <a:r>
              <a:rPr lang="fr-FR" sz="1000" dirty="0">
                <a:solidFill>
                  <a:schemeClr val="tx2"/>
                </a:solidFill>
                <a:latin typeface="+mn-lt"/>
              </a:rPr>
              <a:t>; 5(4):379-89. </a:t>
            </a:r>
          </a:p>
        </p:txBody>
      </p:sp>
      <p:sp>
        <p:nvSpPr>
          <p:cNvPr id="17414" name="Rectangle 6"/>
          <p:cNvSpPr>
            <a:spLocks noChangeArrowheads="1"/>
          </p:cNvSpPr>
          <p:nvPr/>
        </p:nvSpPr>
        <p:spPr bwMode="black">
          <a:xfrm>
            <a:off x="1262063" y="42863"/>
            <a:ext cx="7856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nSpc>
                <a:spcPct val="80000"/>
              </a:lnSpc>
            </a:pPr>
            <a:endParaRPr lang="en-GB" sz="3200" b="1" i="1" dirty="0"/>
          </a:p>
        </p:txBody>
      </p:sp>
      <p:sp>
        <p:nvSpPr>
          <p:cNvPr id="17415" name="Text Box 7"/>
          <p:cNvSpPr txBox="1">
            <a:spLocks noChangeArrowheads="1"/>
          </p:cNvSpPr>
          <p:nvPr/>
        </p:nvSpPr>
        <p:spPr bwMode="auto">
          <a:xfrm>
            <a:off x="5190331" y="5661248"/>
            <a:ext cx="80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80000"/>
              </a:spcBef>
              <a:buClr>
                <a:srgbClr val="67CFE1"/>
              </a:buClr>
            </a:pPr>
            <a:r>
              <a:rPr lang="es-MX" b="1" dirty="0" smtClean="0">
                <a:solidFill>
                  <a:srgbClr val="002060"/>
                </a:solidFill>
                <a:latin typeface="+mn-lt"/>
              </a:rPr>
              <a:t>n = 126</a:t>
            </a:r>
            <a:endParaRPr lang="es-MX" b="1" dirty="0">
              <a:solidFill>
                <a:srgbClr val="002060"/>
              </a:solidFill>
              <a:latin typeface="+mn-lt"/>
            </a:endParaRPr>
          </a:p>
        </p:txBody>
      </p:sp>
    </p:spTree>
    <p:extLst>
      <p:ext uri="{BB962C8B-B14F-4D97-AF65-F5344CB8AC3E}">
        <p14:creationId xmlns:p14="http://schemas.microsoft.com/office/powerpoint/2010/main" val="352160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0" y="301852"/>
            <a:ext cx="9144000" cy="1143000"/>
          </a:xfrm>
        </p:spPr>
        <p:txBody>
          <a:bodyPr>
            <a:noAutofit/>
          </a:bodyPr>
          <a:lstStyle/>
          <a:p>
            <a:pPr>
              <a:lnSpc>
                <a:spcPct val="85000"/>
              </a:lnSpc>
            </a:pPr>
            <a:r>
              <a:rPr lang="es-MX" sz="3400" dirty="0" smtClean="0"/>
              <a:t>Los Pacientes con Dolor Neuropático Experimentan Menor Productividad en el Trabajo</a:t>
            </a:r>
          </a:p>
        </p:txBody>
      </p:sp>
      <p:graphicFrame>
        <p:nvGraphicFramePr>
          <p:cNvPr id="3" name="Object 3"/>
          <p:cNvGraphicFramePr>
            <a:graphicFrameLocks noGrp="1" noChangeAspect="1"/>
          </p:cNvGraphicFramePr>
          <p:nvPr>
            <p:ph idx="1"/>
            <p:extLst>
              <p:ext uri="{D42A27DB-BD31-4B8C-83A1-F6EECF244321}">
                <p14:modId xmlns:p14="http://schemas.microsoft.com/office/powerpoint/2010/main" val="3902300221"/>
              </p:ext>
            </p:extLst>
          </p:nvPr>
        </p:nvGraphicFramePr>
        <p:xfrm>
          <a:off x="806376" y="2564904"/>
          <a:ext cx="7670800"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Text Box 4"/>
          <p:cNvSpPr txBox="1">
            <a:spLocks noChangeArrowheads="1"/>
          </p:cNvSpPr>
          <p:nvPr/>
        </p:nvSpPr>
        <p:spPr bwMode="auto">
          <a:xfrm>
            <a:off x="1736725" y="1257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endParaRPr lang="es-MX" dirty="0"/>
          </a:p>
        </p:txBody>
      </p:sp>
      <p:sp>
        <p:nvSpPr>
          <p:cNvPr id="12293" name="Text Box 5"/>
          <p:cNvSpPr txBox="1">
            <a:spLocks noChangeArrowheads="1"/>
          </p:cNvSpPr>
          <p:nvPr/>
        </p:nvSpPr>
        <p:spPr bwMode="auto">
          <a:xfrm>
            <a:off x="971600" y="1549821"/>
            <a:ext cx="772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eaLnBrk="1" hangingPunct="1"/>
            <a:r>
              <a:rPr lang="es-MX" sz="1600" b="1" i="1" dirty="0" smtClean="0">
                <a:solidFill>
                  <a:srgbClr val="002060"/>
                </a:solidFill>
              </a:rPr>
              <a:t>80% de los pacientes que trabajan tuvieron menor productividad laboral debido a su Dolor Neuropático.</a:t>
            </a:r>
            <a:endParaRPr lang="es-MX" sz="1600" b="1" i="1" dirty="0">
              <a:solidFill>
                <a:srgbClr val="002060"/>
              </a:solidFill>
            </a:endParaRPr>
          </a:p>
        </p:txBody>
      </p:sp>
      <p:sp>
        <p:nvSpPr>
          <p:cNvPr id="12294" name="Text Box 7"/>
          <p:cNvSpPr txBox="1">
            <a:spLocks noChangeArrowheads="1"/>
          </p:cNvSpPr>
          <p:nvPr/>
        </p:nvSpPr>
        <p:spPr bwMode="auto">
          <a:xfrm>
            <a:off x="12549" y="6268046"/>
            <a:ext cx="15833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algn="ctr">
              <a:spcBef>
                <a:spcPct val="80000"/>
              </a:spcBef>
              <a:buClr>
                <a:srgbClr val="67CFE1"/>
              </a:buClr>
            </a:pPr>
            <a:r>
              <a:rPr lang="es-MX" sz="1400" b="1" dirty="0" smtClean="0">
                <a:solidFill>
                  <a:srgbClr val="002060"/>
                </a:solidFill>
                <a:latin typeface="+mn-lt"/>
              </a:rPr>
              <a:t>n = 109 trabajando</a:t>
            </a:r>
            <a:endParaRPr lang="es-MX" sz="1400" b="1" dirty="0">
              <a:solidFill>
                <a:srgbClr val="002060"/>
              </a:solidFill>
              <a:latin typeface="+mn-lt"/>
            </a:endParaRPr>
          </a:p>
        </p:txBody>
      </p:sp>
      <p:sp>
        <p:nvSpPr>
          <p:cNvPr id="12295" name="Text Box 8"/>
          <p:cNvSpPr txBox="1">
            <a:spLocks noChangeArrowheads="1"/>
          </p:cNvSpPr>
          <p:nvPr/>
        </p:nvSpPr>
        <p:spPr bwMode="auto">
          <a:xfrm>
            <a:off x="112691" y="6618242"/>
            <a:ext cx="44230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eaLnBrk="1" hangingPunct="1"/>
            <a:r>
              <a:rPr lang="en-GB" sz="1000" dirty="0" smtClean="0">
                <a:solidFill>
                  <a:srgbClr val="002060"/>
                </a:solidFill>
              </a:rPr>
              <a:t>Pfizer Inc. Data on file, European Survey in Painful Neuropathic Disorders. </a:t>
            </a:r>
            <a:endParaRPr lang="en-GB" sz="1000" dirty="0">
              <a:solidFill>
                <a:srgbClr val="002060"/>
              </a:solidFill>
            </a:endParaRPr>
          </a:p>
        </p:txBody>
      </p:sp>
      <p:sp>
        <p:nvSpPr>
          <p:cNvPr id="2" name="Rectangle 1"/>
          <p:cNvSpPr/>
          <p:nvPr/>
        </p:nvSpPr>
        <p:spPr>
          <a:xfrm>
            <a:off x="1149927" y="2062589"/>
            <a:ext cx="6899564" cy="646331"/>
          </a:xfrm>
          <a:prstGeom prst="rect">
            <a:avLst/>
          </a:prstGeom>
        </p:spPr>
        <p:txBody>
          <a:bodyPr wrap="square">
            <a:spAutoFit/>
          </a:bodyPr>
          <a:lstStyle/>
          <a:p>
            <a:pPr algn="ctr"/>
            <a:r>
              <a:rPr lang="es-MX" dirty="0" smtClean="0">
                <a:solidFill>
                  <a:srgbClr val="002060"/>
                </a:solidFill>
              </a:rPr>
              <a:t>Menor Productividad en el Trabajo en las últimas 4 semanas para los pacientes con Dolor Neuropático</a:t>
            </a:r>
            <a:endParaRPr lang="es-MX" dirty="0">
              <a:solidFill>
                <a:srgbClr val="002060"/>
              </a:solidFill>
            </a:endParaRPr>
          </a:p>
        </p:txBody>
      </p:sp>
    </p:spTree>
    <p:extLst>
      <p:ext uri="{BB962C8B-B14F-4D97-AF65-F5344CB8AC3E}">
        <p14:creationId xmlns:p14="http://schemas.microsoft.com/office/powerpoint/2010/main" val="382385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7"/>
          <p:cNvSpPr>
            <a:spLocks noGrp="1" noChangeArrowheads="1"/>
          </p:cNvSpPr>
          <p:nvPr>
            <p:ph type="title"/>
          </p:nvPr>
        </p:nvSpPr>
        <p:spPr>
          <a:xfrm>
            <a:off x="457200" y="332694"/>
            <a:ext cx="8229600" cy="1143000"/>
          </a:xfrm>
        </p:spPr>
        <p:txBody>
          <a:bodyPr vert="horz" lIns="91440" tIns="45720" rIns="91440" bIns="45720" rtlCol="0" anchor="ctr">
            <a:noAutofit/>
          </a:bodyPr>
          <a:lstStyle/>
          <a:p>
            <a:pPr>
              <a:lnSpc>
                <a:spcPct val="85000"/>
              </a:lnSpc>
            </a:pPr>
            <a:r>
              <a:rPr lang="es-MX" sz="3600" noProof="0" dirty="0" smtClean="0"/>
              <a:t>Los Trabajadores con Neuropatía Diabética Periférica Dolorosa Tienen una Menor Productividad</a:t>
            </a:r>
            <a:endParaRPr lang="es-MX" sz="3600" noProof="0" dirty="0"/>
          </a:p>
        </p:txBody>
      </p:sp>
      <p:sp>
        <p:nvSpPr>
          <p:cNvPr id="129029" name="Text Box 8"/>
          <p:cNvSpPr txBox="1">
            <a:spLocks noChangeArrowheads="1"/>
          </p:cNvSpPr>
          <p:nvPr/>
        </p:nvSpPr>
        <p:spPr bwMode="auto">
          <a:xfrm>
            <a:off x="169240" y="6626437"/>
            <a:ext cx="3586912" cy="226591"/>
          </a:xfrm>
          <a:prstGeom prst="rect">
            <a:avLst/>
          </a:prstGeom>
          <a:noFill/>
          <a:ln w="9525">
            <a:noFill/>
            <a:miter lim="800000"/>
            <a:headEnd/>
            <a:tailEnd/>
          </a:ln>
        </p:spPr>
        <p:txBody>
          <a:bodyPr wrap="square" lIns="36000" tIns="36000" rIns="36000" bIns="36000" anchor="b">
            <a:spAutoFit/>
          </a:bodyPr>
          <a:lstStyle/>
          <a:p>
            <a:r>
              <a:rPr lang="en-US" sz="1000" dirty="0" smtClean="0">
                <a:solidFill>
                  <a:srgbClr val="002060"/>
                </a:solidFill>
              </a:rPr>
              <a:t>Fuente:  </a:t>
            </a:r>
            <a:r>
              <a:rPr lang="es-MX" sz="1000" dirty="0" smtClean="0">
                <a:solidFill>
                  <a:srgbClr val="002060"/>
                </a:solidFill>
              </a:rPr>
              <a:t>Encuesta Nacional de Salud y Bienestar </a:t>
            </a:r>
            <a:r>
              <a:rPr lang="en-CA" sz="1000" dirty="0" smtClean="0">
                <a:solidFill>
                  <a:srgbClr val="002060"/>
                </a:solidFill>
              </a:rPr>
              <a:t>(NHWS</a:t>
            </a:r>
            <a:r>
              <a:rPr lang="en-CA" sz="1000" dirty="0">
                <a:solidFill>
                  <a:srgbClr val="002060"/>
                </a:solidFill>
              </a:rPr>
              <a:t>) 2008.</a:t>
            </a:r>
            <a:endParaRPr lang="en-US" sz="1000" dirty="0">
              <a:solidFill>
                <a:srgbClr val="002060"/>
              </a:solidFill>
            </a:endParaRPr>
          </a:p>
        </p:txBody>
      </p:sp>
      <p:graphicFrame>
        <p:nvGraphicFramePr>
          <p:cNvPr id="129027" name="Object 9"/>
          <p:cNvGraphicFramePr>
            <a:graphicFrameLocks noChangeAspect="1"/>
          </p:cNvGraphicFramePr>
          <p:nvPr>
            <p:extLst>
              <p:ext uri="{D42A27DB-BD31-4B8C-83A1-F6EECF244321}">
                <p14:modId xmlns:p14="http://schemas.microsoft.com/office/powerpoint/2010/main" val="4214873506"/>
              </p:ext>
            </p:extLst>
          </p:nvPr>
        </p:nvGraphicFramePr>
        <p:xfrm>
          <a:off x="457200" y="1724025"/>
          <a:ext cx="8331200" cy="4656138"/>
        </p:xfrm>
        <a:graphic>
          <a:graphicData uri="http://schemas.openxmlformats.org/presentationml/2006/ole">
            <mc:AlternateContent xmlns:mc="http://schemas.openxmlformats.org/markup-compatibility/2006">
              <mc:Choice xmlns:v="urn:schemas-microsoft-com:vml" Requires="v">
                <p:oleObj spid="_x0000_s3075" name="Worksheet" r:id="rId5" imgW="8324976" imgH="4648256" progId="Excel.Sheet.8">
                  <p:embed/>
                </p:oleObj>
              </mc:Choice>
              <mc:Fallback>
                <p:oleObj name="Worksheet" r:id="rId5" imgW="8324976" imgH="4648256"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724025"/>
                        <a:ext cx="8331200" cy="465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9030" name="Text Box 6"/>
          <p:cNvSpPr txBox="1">
            <a:spLocks noChangeArrowheads="1"/>
          </p:cNvSpPr>
          <p:nvPr/>
        </p:nvSpPr>
        <p:spPr bwMode="auto">
          <a:xfrm>
            <a:off x="2151738" y="5657321"/>
            <a:ext cx="825867" cy="307777"/>
          </a:xfrm>
          <a:prstGeom prst="rect">
            <a:avLst/>
          </a:prstGeom>
          <a:noFill/>
          <a:ln w="9525">
            <a:noFill/>
            <a:miter lim="800000"/>
            <a:headEnd/>
            <a:tailEnd/>
          </a:ln>
        </p:spPr>
        <p:txBody>
          <a:bodyPr wrap="none">
            <a:spAutoFit/>
          </a:bodyPr>
          <a:lstStyle/>
          <a:p>
            <a:pPr defTabSz="815975"/>
            <a:r>
              <a:rPr lang="en-US" sz="1400" b="1" dirty="0">
                <a:solidFill>
                  <a:srgbClr val="002060"/>
                </a:solidFill>
                <a:ea typeface="Geneva"/>
                <a:cs typeface="Geneva"/>
              </a:rPr>
              <a:t>Workers</a:t>
            </a:r>
          </a:p>
        </p:txBody>
      </p:sp>
      <p:sp>
        <p:nvSpPr>
          <p:cNvPr id="6" name="5 CuadroTexto"/>
          <p:cNvSpPr txBox="1"/>
          <p:nvPr/>
        </p:nvSpPr>
        <p:spPr>
          <a:xfrm>
            <a:off x="1883392" y="5076968"/>
            <a:ext cx="7260608" cy="276999"/>
          </a:xfrm>
          <a:prstGeom prst="rect">
            <a:avLst/>
          </a:prstGeom>
          <a:solidFill>
            <a:srgbClr val="ECF5FE"/>
          </a:solidFill>
        </p:spPr>
        <p:txBody>
          <a:bodyPr wrap="square" rtlCol="0">
            <a:spAutoFit/>
          </a:bodyPr>
          <a:lstStyle/>
          <a:p>
            <a:r>
              <a:rPr lang="es-MX" sz="1200" dirty="0" smtClean="0">
                <a:solidFill>
                  <a:srgbClr val="002060"/>
                </a:solidFill>
              </a:rPr>
              <a:t>Ausentismo                             Presentismo                  Deterioro laboral general          Deterioro en la actividad</a:t>
            </a:r>
            <a:endParaRPr lang="es-MX" sz="1200" dirty="0">
              <a:solidFill>
                <a:srgbClr val="002060"/>
              </a:solidFill>
            </a:endParaRPr>
          </a:p>
        </p:txBody>
      </p:sp>
    </p:spTree>
    <p:extLst>
      <p:ext uri="{BB962C8B-B14F-4D97-AF65-F5344CB8AC3E}">
        <p14:creationId xmlns:p14="http://schemas.microsoft.com/office/powerpoint/2010/main" val="25756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1852"/>
            <a:ext cx="8229600" cy="1143000"/>
          </a:xfrm>
        </p:spPr>
        <p:txBody>
          <a:bodyPr>
            <a:noAutofit/>
          </a:bodyPr>
          <a:lstStyle/>
          <a:p>
            <a:r>
              <a:rPr lang="es-MX" sz="2800" noProof="0" dirty="0" smtClean="0"/>
              <a:t>Los Pacientes con Dolor Neuropático Usan Más los Servicios de Salud que los que </a:t>
            </a:r>
            <a:r>
              <a:rPr lang="es-MX" sz="2800" dirty="0" smtClean="0"/>
              <a:t>No</a:t>
            </a:r>
            <a:r>
              <a:rPr lang="es-MX" sz="2800" noProof="0" dirty="0" smtClean="0"/>
              <a:t> tienen Dolor Neuropático </a:t>
            </a:r>
            <a:endParaRPr lang="es-MX" sz="2800" noProof="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6428849"/>
              </p:ext>
            </p:extLst>
          </p:nvPr>
        </p:nvGraphicFramePr>
        <p:xfrm>
          <a:off x="367827" y="1778109"/>
          <a:ext cx="8229600" cy="3581400"/>
        </p:xfrm>
        <a:graphic>
          <a:graphicData uri="http://schemas.openxmlformats.org/drawingml/2006/table">
            <a:tbl>
              <a:tblPr firstRow="1" bandRow="1">
                <a:tableStyleId>{5C22544A-7EE6-4342-B048-85BDC9FD1C3A}</a:tableStyleId>
              </a:tblPr>
              <a:tblGrid>
                <a:gridCol w="2262320"/>
                <a:gridCol w="2353056"/>
                <a:gridCol w="2218944"/>
                <a:gridCol w="1395280"/>
              </a:tblGrid>
              <a:tr h="370840">
                <a:tc>
                  <a:txBody>
                    <a:bodyPr/>
                    <a:lstStyle/>
                    <a:p>
                      <a:pPr algn="l"/>
                      <a:endParaRPr lang="es-MX"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noProof="0" dirty="0" smtClean="0"/>
                        <a:t>Pacientes con  trastorno neuropático doloroso</a:t>
                      </a:r>
                      <a:br>
                        <a:rPr lang="es-MX" noProof="0" dirty="0" smtClean="0"/>
                      </a:br>
                      <a:r>
                        <a:rPr lang="es-MX" noProof="0" dirty="0" smtClean="0"/>
                        <a:t>(promedio  ± SD)</a:t>
                      </a:r>
                      <a:endParaRPr lang="es-MX"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noProof="0" dirty="0" smtClean="0"/>
                        <a:t>Pacientes sin trastorno neuropático doloroso</a:t>
                      </a:r>
                      <a:br>
                        <a:rPr lang="es-MX" noProof="0" dirty="0" smtClean="0"/>
                      </a:br>
                      <a:r>
                        <a:rPr lang="es-MX" noProof="0" dirty="0" smtClean="0"/>
                        <a:t>(promedio  ± SD)</a:t>
                      </a:r>
                      <a:endParaRPr lang="es-MX"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s-MX" noProof="0" dirty="0" smtClean="0"/>
                        <a:t>ANOVA</a:t>
                      </a:r>
                      <a:endParaRPr lang="es-MX" noProof="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70840">
                <a:tc>
                  <a:txBody>
                    <a:bodyPr/>
                    <a:lstStyle/>
                    <a:p>
                      <a:pPr algn="l"/>
                      <a:r>
                        <a:rPr lang="es-MX" noProof="0" dirty="0" smtClean="0">
                          <a:solidFill>
                            <a:srgbClr val="002060"/>
                          </a:solidFill>
                        </a:rPr>
                        <a:t>Visitas al GPs</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s-MX" noProof="0" dirty="0" smtClean="0">
                          <a:solidFill>
                            <a:srgbClr val="002060"/>
                          </a:solidFill>
                        </a:rPr>
                        <a:t>6.7 ± 13.5</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s-MX" noProof="0" dirty="0" smtClean="0">
                          <a:solidFill>
                            <a:srgbClr val="002060"/>
                          </a:solidFill>
                        </a:rPr>
                        <a:t>3.4 ± 8.1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lang="es-MX" i="1" noProof="0" dirty="0" smtClean="0">
                          <a:solidFill>
                            <a:srgbClr val="002060"/>
                          </a:solidFill>
                        </a:rPr>
                        <a:t>p </a:t>
                      </a:r>
                      <a:r>
                        <a:rPr lang="es-MX" noProof="0" dirty="0" smtClean="0">
                          <a:solidFill>
                            <a:srgbClr val="002060"/>
                          </a:solidFill>
                        </a:rPr>
                        <a:t>&lt;0.001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r>
              <a:tr h="370840">
                <a:tc>
                  <a:txBody>
                    <a:bodyPr/>
                    <a:lstStyle/>
                    <a:p>
                      <a:pPr algn="l"/>
                      <a:r>
                        <a:rPr lang="es-MX" noProof="0" dirty="0" smtClean="0">
                          <a:solidFill>
                            <a:srgbClr val="002060"/>
                          </a:solidFill>
                        </a:rPr>
                        <a:t>Visitas al especialista</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s-MX" noProof="0" dirty="0" smtClean="0">
                          <a:solidFill>
                            <a:srgbClr val="002060"/>
                          </a:solidFill>
                        </a:rPr>
                        <a:t>8.0 ± 14.0</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s-MX" noProof="0" dirty="0" smtClean="0">
                          <a:solidFill>
                            <a:srgbClr val="002060"/>
                          </a:solidFill>
                        </a:rPr>
                        <a:t>3.0 ± 7.7</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a:r>
                        <a:rPr lang="es-MX" i="1" noProof="0" dirty="0" smtClean="0">
                          <a:solidFill>
                            <a:srgbClr val="002060"/>
                          </a:solidFill>
                        </a:rPr>
                        <a:t>p </a:t>
                      </a:r>
                      <a:r>
                        <a:rPr lang="es-MX" noProof="0" dirty="0" smtClean="0">
                          <a:solidFill>
                            <a:srgbClr val="002060"/>
                          </a:solidFill>
                        </a:rPr>
                        <a:t>&lt;0.001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r>
              <a:tr h="370840">
                <a:tc>
                  <a:txBody>
                    <a:bodyPr/>
                    <a:lstStyle/>
                    <a:p>
                      <a:pPr algn="l"/>
                      <a:r>
                        <a:rPr lang="es-MX" noProof="0" dirty="0" smtClean="0">
                          <a:solidFill>
                            <a:srgbClr val="002060"/>
                          </a:solidFill>
                        </a:rPr>
                        <a:t>Procedimientos GP</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noProof="0" dirty="0" smtClean="0">
                          <a:solidFill>
                            <a:srgbClr val="002060"/>
                          </a:solidFill>
                        </a:rPr>
                        <a:t>5.4 ± 8.0</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noProof="0" dirty="0" smtClean="0">
                          <a:solidFill>
                            <a:srgbClr val="002060"/>
                          </a:solidFill>
                        </a:rPr>
                        <a:t>2.2 ± 3.8</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i="1" noProof="0" dirty="0" smtClean="0">
                          <a:solidFill>
                            <a:srgbClr val="002060"/>
                          </a:solidFill>
                        </a:rPr>
                        <a:t>p </a:t>
                      </a:r>
                      <a:r>
                        <a:rPr lang="es-MX" noProof="0" dirty="0" smtClean="0">
                          <a:solidFill>
                            <a:srgbClr val="002060"/>
                          </a:solidFill>
                        </a:rPr>
                        <a:t>&lt;0.001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r h="370840">
                <a:tc>
                  <a:txBody>
                    <a:bodyPr/>
                    <a:lstStyle/>
                    <a:p>
                      <a:pPr algn="l"/>
                      <a:r>
                        <a:rPr lang="es-MX" noProof="0" dirty="0" smtClean="0">
                          <a:solidFill>
                            <a:srgbClr val="002060"/>
                          </a:solidFill>
                        </a:rPr>
                        <a:t>Procedimientos especialista</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a:r>
                        <a:rPr lang="es-MX" noProof="0" dirty="0" smtClean="0">
                          <a:solidFill>
                            <a:srgbClr val="002060"/>
                          </a:solidFill>
                        </a:rPr>
                        <a:t>10.3 ± 14.8</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a:r>
                        <a:rPr lang="es-MX" noProof="0" dirty="0" smtClean="0">
                          <a:solidFill>
                            <a:srgbClr val="002060"/>
                          </a:solidFill>
                        </a:rPr>
                        <a:t>3.6 ± 7.6</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c>
                  <a:txBody>
                    <a:bodyPr/>
                    <a:lstStyle/>
                    <a:p>
                      <a:pPr algn="ctr"/>
                      <a:r>
                        <a:rPr lang="es-MX" i="1" noProof="0" dirty="0" smtClean="0">
                          <a:solidFill>
                            <a:srgbClr val="002060"/>
                          </a:solidFill>
                        </a:rPr>
                        <a:t>p </a:t>
                      </a:r>
                      <a:r>
                        <a:rPr lang="es-MX" noProof="0" dirty="0" smtClean="0">
                          <a:solidFill>
                            <a:srgbClr val="002060"/>
                          </a:solidFill>
                        </a:rPr>
                        <a:t>&lt;0.001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AA9F5"/>
                    </a:solidFill>
                  </a:tcPr>
                </a:tc>
              </a:tr>
              <a:tr h="370840">
                <a:tc>
                  <a:txBody>
                    <a:bodyPr/>
                    <a:lstStyle/>
                    <a:p>
                      <a:pPr algn="l"/>
                      <a:r>
                        <a:rPr lang="es-MX" noProof="0" dirty="0" smtClean="0">
                          <a:solidFill>
                            <a:srgbClr val="002060"/>
                          </a:solidFill>
                        </a:rPr>
                        <a:t>Días de hospitalización</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noProof="0" dirty="0" smtClean="0">
                          <a:solidFill>
                            <a:srgbClr val="002060"/>
                          </a:solidFill>
                        </a:rPr>
                        <a:t>2.9 ± 9.4</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noProof="0" dirty="0" smtClean="0">
                          <a:solidFill>
                            <a:srgbClr val="002060"/>
                          </a:solidFill>
                        </a:rPr>
                        <a:t>1.1 ± 5.1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c>
                  <a:txBody>
                    <a:bodyPr/>
                    <a:lstStyle/>
                    <a:p>
                      <a:pPr algn="ctr"/>
                      <a:r>
                        <a:rPr lang="es-MX" i="1" noProof="0" dirty="0" smtClean="0">
                          <a:solidFill>
                            <a:srgbClr val="002060"/>
                          </a:solidFill>
                        </a:rPr>
                        <a:t>p </a:t>
                      </a:r>
                      <a:r>
                        <a:rPr lang="es-MX" noProof="0" dirty="0" smtClean="0">
                          <a:solidFill>
                            <a:srgbClr val="002060"/>
                          </a:solidFill>
                        </a:rPr>
                        <a:t>&lt;0.001</a:t>
                      </a:r>
                      <a:endParaRPr lang="es-MX" noProof="0" dirty="0">
                        <a:solidFill>
                          <a:srgbClr val="00206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8E2FC"/>
                    </a:solidFill>
                  </a:tcPr>
                </a:tc>
              </a:tr>
            </a:tbl>
          </a:graphicData>
        </a:graphic>
      </p:graphicFrame>
      <p:sp>
        <p:nvSpPr>
          <p:cNvPr id="6" name="Rectangle 5"/>
          <p:cNvSpPr/>
          <p:nvPr/>
        </p:nvSpPr>
        <p:spPr>
          <a:xfrm>
            <a:off x="112266" y="6465803"/>
            <a:ext cx="2795958" cy="400110"/>
          </a:xfrm>
          <a:prstGeom prst="rect">
            <a:avLst/>
          </a:prstGeom>
        </p:spPr>
        <p:txBody>
          <a:bodyPr wrap="none">
            <a:spAutoFit/>
          </a:bodyPr>
          <a:lstStyle/>
          <a:p>
            <a:r>
              <a:rPr lang="en-CA" sz="1000" b="1" dirty="0" smtClean="0">
                <a:solidFill>
                  <a:srgbClr val="002060"/>
                </a:solidFill>
              </a:rPr>
              <a:t>GP = médico general; SD = desviación estándar</a:t>
            </a:r>
          </a:p>
          <a:p>
            <a:r>
              <a:rPr lang="en-CA" sz="1000" dirty="0" smtClean="0">
                <a:solidFill>
                  <a:srgbClr val="002060"/>
                </a:solidFill>
              </a:rPr>
              <a:t>Lachaine J </a:t>
            </a:r>
            <a:r>
              <a:rPr lang="en-CA" sz="1000" i="1" dirty="0" smtClean="0">
                <a:solidFill>
                  <a:srgbClr val="002060"/>
                </a:solidFill>
              </a:rPr>
              <a:t>et al. Pain Res Manag</a:t>
            </a:r>
            <a:r>
              <a:rPr lang="en-CA" sz="1000" dirty="0" smtClean="0">
                <a:solidFill>
                  <a:srgbClr val="002060"/>
                </a:solidFill>
              </a:rPr>
              <a:t> 2007; 12(1):31-7.</a:t>
            </a:r>
            <a:endParaRPr lang="en-CA" sz="1000" dirty="0">
              <a:solidFill>
                <a:srgbClr val="002060"/>
              </a:solidFill>
            </a:endParaRPr>
          </a:p>
        </p:txBody>
      </p:sp>
    </p:spTree>
    <p:extLst>
      <p:ext uri="{BB962C8B-B14F-4D97-AF65-F5344CB8AC3E}">
        <p14:creationId xmlns:p14="http://schemas.microsoft.com/office/powerpoint/2010/main" val="314302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89" name="Rectangle 30"/>
          <p:cNvSpPr>
            <a:spLocks noGrp="1" noChangeArrowheads="1"/>
          </p:cNvSpPr>
          <p:nvPr>
            <p:ph type="title"/>
          </p:nvPr>
        </p:nvSpPr>
        <p:spPr>
          <a:xfrm>
            <a:off x="457200" y="309472"/>
            <a:ext cx="8229600" cy="1143000"/>
          </a:xfrm>
        </p:spPr>
        <p:txBody>
          <a:bodyPr vert="horz" lIns="91440" tIns="45720" rIns="91440" bIns="45720" rtlCol="0" anchor="ctr">
            <a:normAutofit fontScale="90000"/>
          </a:bodyPr>
          <a:lstStyle/>
          <a:p>
            <a:r>
              <a:rPr lang="es-MX" sz="3200" dirty="0" smtClean="0"/>
              <a:t>Los Trabajadores con Neuropatía Diabética Periférica Dolorosa Usan Más los Servicios de Salud</a:t>
            </a:r>
            <a:endParaRPr lang="es-MX" sz="3200" dirty="0"/>
          </a:p>
        </p:txBody>
      </p:sp>
      <p:graphicFrame>
        <p:nvGraphicFramePr>
          <p:cNvPr id="505982" name="Group 126"/>
          <p:cNvGraphicFramePr>
            <a:graphicFrameLocks noGrp="1"/>
          </p:cNvGraphicFramePr>
          <p:nvPr>
            <p:ph sz="half" idx="4294967295"/>
            <p:extLst>
              <p:ext uri="{D42A27DB-BD31-4B8C-83A1-F6EECF244321}">
                <p14:modId xmlns:p14="http://schemas.microsoft.com/office/powerpoint/2010/main" val="2090077873"/>
              </p:ext>
            </p:extLst>
          </p:nvPr>
        </p:nvGraphicFramePr>
        <p:xfrm>
          <a:off x="267288" y="1772816"/>
          <a:ext cx="8524875" cy="3782695"/>
        </p:xfrm>
        <a:graphic>
          <a:graphicData uri="http://schemas.openxmlformats.org/drawingml/2006/table">
            <a:tbl>
              <a:tblPr/>
              <a:tblGrid>
                <a:gridCol w="3489325"/>
                <a:gridCol w="2517775"/>
                <a:gridCol w="2517775"/>
              </a:tblGrid>
              <a:tr h="100647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Uso de recursos en los </a:t>
                      </a:r>
                      <a:b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b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últimos 6 meses</a:t>
                      </a:r>
                    </a:p>
                  </a:txBody>
                  <a:tcPr marB="9144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Trabajadores con Neuropatía Diabética Periférica Dolorosa (%)</a:t>
                      </a:r>
                    </a:p>
                  </a:txBody>
                  <a:tcPr marB="9144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30000"/>
                        </a:spcAft>
                        <a:buClr>
                          <a:srgbClr val="0191CD"/>
                        </a:buClr>
                        <a:buSzTx/>
                        <a:buFontTx/>
                        <a:buNone/>
                        <a:tabLst/>
                      </a:pPr>
                      <a:r>
                        <a:rPr kumimoji="0" lang="es-MX" sz="1600" b="1" i="0" u="none" strike="noStrike" cap="none" normalizeH="0" baseline="0" noProof="0" dirty="0" smtClean="0">
                          <a:ln>
                            <a:noFill/>
                          </a:ln>
                          <a:solidFill>
                            <a:schemeClr val="bg1"/>
                          </a:solidFill>
                          <a:effectLst/>
                          <a:latin typeface="Arial" charset="0"/>
                          <a:ea typeface="ヒラギノ角ゴ Pro W3"/>
                          <a:cs typeface="Arial" charset="0"/>
                        </a:rPr>
                        <a:t>Trabajadores sin Neuropatía Diabética Periférica Dolorosa (%)</a:t>
                      </a:r>
                    </a:p>
                  </a:txBody>
                  <a:tcPr marB="9144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4927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chemeClr val="tx2"/>
                          </a:solidFill>
                          <a:effectLst/>
                          <a:latin typeface="Arial" charset="0"/>
                          <a:ea typeface="ヒラギノ角ゴ Pro W3"/>
                          <a:cs typeface="Arial" charset="0"/>
                        </a:rPr>
                        <a:t>&gt;</a:t>
                      </a:r>
                      <a:r>
                        <a:rPr kumimoji="0" lang="es-MX" sz="1600" b="0" i="0" u="none" strike="noStrike" cap="none" normalizeH="0" baseline="0" noProof="0" dirty="0" smtClean="0">
                          <a:ln>
                            <a:noFill/>
                          </a:ln>
                          <a:solidFill>
                            <a:schemeClr val="tx2"/>
                          </a:solidFill>
                          <a:effectLst/>
                          <a:latin typeface="Arial" charset="0"/>
                          <a:ea typeface="ヒラギノ角ゴ Pro W3"/>
                          <a:cs typeface="Arial" charset="0"/>
                        </a:rPr>
                        <a:t>1 consulta médica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2"/>
                          </a:solidFill>
                          <a:effectLst/>
                          <a:latin typeface="Arial" charset="0"/>
                          <a:ea typeface="ヒラギノ角ゴ Pro W3"/>
                          <a:cs typeface="Arial" charset="0"/>
                        </a:rPr>
                        <a:t>94.6</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chemeClr val="tx2"/>
                          </a:solidFill>
                          <a:effectLst/>
                          <a:latin typeface="Arial" charset="0"/>
                          <a:ea typeface="ヒラギノ角ゴ Pro W3"/>
                          <a:cs typeface="Arial" charset="0"/>
                        </a:rPr>
                        <a:t>72.5</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4927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rgbClr val="002060"/>
                          </a:solidFill>
                          <a:effectLst/>
                          <a:latin typeface="Arial" charset="0"/>
                          <a:ea typeface="ヒラギノ角ゴ Pro W3"/>
                          <a:cs typeface="Arial" charset="0"/>
                        </a:rPr>
                        <a:t>&gt;</a:t>
                      </a: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 consulta no-tradicional al médico</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35.3</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21.9</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60000"/>
                        <a:lumOff val="40000"/>
                      </a:schemeClr>
                    </a:solidFill>
                  </a:tcPr>
                </a:tc>
              </a:tr>
              <a:tr h="54927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rgbClr val="002060"/>
                          </a:solidFill>
                          <a:effectLst/>
                          <a:latin typeface="Arial" charset="0"/>
                          <a:ea typeface="ヒラギノ角ゴ Pro W3"/>
                          <a:cs typeface="Arial" charset="0"/>
                        </a:rPr>
                        <a:t>&gt;</a:t>
                      </a: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 visita a 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24.6</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11.7</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r>
              <a:tr h="54927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sng" strike="noStrike" cap="none" normalizeH="0" baseline="0" noProof="0" dirty="0" smtClean="0">
                          <a:ln>
                            <a:noFill/>
                          </a:ln>
                          <a:solidFill>
                            <a:srgbClr val="002060"/>
                          </a:solidFill>
                          <a:effectLst/>
                          <a:latin typeface="Arial" charset="0"/>
                          <a:ea typeface="ヒラギノ角ゴ Pro W3"/>
                          <a:cs typeface="Arial" charset="0"/>
                        </a:rPr>
                        <a:t>&gt;</a:t>
                      </a: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 hospitalización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18.6</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AA9F5"/>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6.0</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AA9F5"/>
                    </a:solidFill>
                  </a:tcPr>
                </a:tc>
              </a:tr>
              <a:tr h="549275">
                <a:tc>
                  <a:txBody>
                    <a:bodyPr/>
                    <a:lstStyle/>
                    <a:p>
                      <a:pPr marL="0" marR="0" lvl="0" indent="0" algn="l"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Número de medicamentos por prescripción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11.0</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c>
                  <a:txBody>
                    <a:bodyPr/>
                    <a:lstStyle/>
                    <a:p>
                      <a:pPr marL="0" marR="0" lvl="0" indent="0" algn="r" defTabSz="914400" rtl="0" eaLnBrk="1" fontAlgn="base" latinLnBrk="0" hangingPunct="1">
                        <a:lnSpc>
                          <a:spcPct val="100000"/>
                        </a:lnSpc>
                        <a:spcBef>
                          <a:spcPct val="0"/>
                        </a:spcBef>
                        <a:spcAft>
                          <a:spcPct val="30000"/>
                        </a:spcAft>
                        <a:buClr>
                          <a:srgbClr val="0191CD"/>
                        </a:buClr>
                        <a:buSzTx/>
                        <a:buFontTx/>
                        <a:buNone/>
                        <a:tabLst/>
                      </a:pPr>
                      <a:r>
                        <a:rPr kumimoji="0" lang="es-MX" sz="1600" b="0" i="0" u="none" strike="noStrike" cap="none" normalizeH="0" baseline="0" noProof="0" dirty="0" smtClean="0">
                          <a:ln>
                            <a:noFill/>
                          </a:ln>
                          <a:solidFill>
                            <a:srgbClr val="002060"/>
                          </a:solidFill>
                          <a:effectLst/>
                          <a:latin typeface="Arial" charset="0"/>
                          <a:ea typeface="ヒラギノ角ゴ Pro W3"/>
                          <a:cs typeface="Arial" charset="0"/>
                        </a:rPr>
                        <a:t>1.9</a:t>
                      </a:r>
                    </a:p>
                  </a:txBody>
                  <a:tcPr marR="9144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8E2FC"/>
                    </a:solidFill>
                  </a:tcPr>
                </a:tc>
              </a:tr>
            </a:tbl>
          </a:graphicData>
        </a:graphic>
      </p:graphicFrame>
      <p:sp>
        <p:nvSpPr>
          <p:cNvPr id="652321" name="Text Box 8"/>
          <p:cNvSpPr txBox="1">
            <a:spLocks noChangeArrowheads="1"/>
          </p:cNvSpPr>
          <p:nvPr/>
        </p:nvSpPr>
        <p:spPr bwMode="auto">
          <a:xfrm>
            <a:off x="167828" y="6443046"/>
            <a:ext cx="4464496" cy="411257"/>
          </a:xfrm>
          <a:prstGeom prst="rect">
            <a:avLst/>
          </a:prstGeom>
          <a:noFill/>
          <a:ln w="9525">
            <a:noFill/>
            <a:miter lim="800000"/>
            <a:headEnd/>
            <a:tailEnd/>
          </a:ln>
        </p:spPr>
        <p:txBody>
          <a:bodyPr wrap="square" lIns="36000" tIns="36000" rIns="36000" bIns="36000" anchor="b">
            <a:spAutoFit/>
          </a:bodyPr>
          <a:lstStyle/>
          <a:p>
            <a:r>
              <a:rPr lang="en-CA" sz="1200" b="1" dirty="0" smtClean="0">
                <a:solidFill>
                  <a:srgbClr val="002060"/>
                </a:solidFill>
              </a:rPr>
              <a:t>ER = sala de urgencias</a:t>
            </a:r>
            <a:endParaRPr lang="en-US" sz="1200" b="1" dirty="0" smtClean="0">
              <a:solidFill>
                <a:srgbClr val="002060"/>
              </a:solidFill>
            </a:endParaRPr>
          </a:p>
          <a:p>
            <a:r>
              <a:rPr lang="en-US" sz="1000" dirty="0" smtClean="0">
                <a:solidFill>
                  <a:srgbClr val="002060"/>
                </a:solidFill>
              </a:rPr>
              <a:t>Fuente:  </a:t>
            </a:r>
            <a:r>
              <a:rPr lang="es-MX" sz="1000" dirty="0" smtClean="0">
                <a:solidFill>
                  <a:srgbClr val="002060"/>
                </a:solidFill>
              </a:rPr>
              <a:t>Encuesta Nacional de Salud y Bienestar </a:t>
            </a:r>
            <a:r>
              <a:rPr lang="en-CA" sz="1000" dirty="0" smtClean="0">
                <a:solidFill>
                  <a:srgbClr val="002060"/>
                </a:solidFill>
              </a:rPr>
              <a:t>(NHWS</a:t>
            </a:r>
            <a:r>
              <a:rPr lang="en-CA" sz="1000" dirty="0">
                <a:solidFill>
                  <a:srgbClr val="002060"/>
                </a:solidFill>
              </a:rPr>
              <a:t>) 2008.</a:t>
            </a:r>
            <a:endParaRPr lang="en-US" sz="1000" dirty="0">
              <a:solidFill>
                <a:srgbClr val="002060"/>
              </a:solidFill>
            </a:endParaRPr>
          </a:p>
        </p:txBody>
      </p:sp>
    </p:spTree>
    <p:extLst>
      <p:ext uri="{BB962C8B-B14F-4D97-AF65-F5344CB8AC3E}">
        <p14:creationId xmlns:p14="http://schemas.microsoft.com/office/powerpoint/2010/main" val="601746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494"/>
            <a:ext cx="8229600" cy="1143000"/>
          </a:xfrm>
        </p:spPr>
        <p:txBody>
          <a:bodyPr>
            <a:normAutofit/>
          </a:bodyPr>
          <a:lstStyle/>
          <a:p>
            <a:r>
              <a:rPr lang="es-MX" noProof="0" dirty="0" smtClean="0"/>
              <a:t>Comité de Desarrollo</a:t>
            </a:r>
            <a:endParaRPr lang="es-MX" noProof="0" dirty="0"/>
          </a:p>
        </p:txBody>
      </p:sp>
      <p:sp>
        <p:nvSpPr>
          <p:cNvPr id="3" name="TextBox 2"/>
          <p:cNvSpPr txBox="1"/>
          <p:nvPr/>
        </p:nvSpPr>
        <p:spPr>
          <a:xfrm>
            <a:off x="2624941" y="6365609"/>
            <a:ext cx="4420954" cy="369332"/>
          </a:xfrm>
          <a:prstGeom prst="rect">
            <a:avLst/>
          </a:prstGeom>
          <a:noFill/>
        </p:spPr>
        <p:txBody>
          <a:bodyPr wrap="none" rtlCol="0">
            <a:spAutoFit/>
          </a:bodyPr>
          <a:lstStyle/>
          <a:p>
            <a:r>
              <a:rPr lang="es-MX" i="1" dirty="0" smtClean="0">
                <a:solidFill>
                  <a:srgbClr val="002060"/>
                </a:solidFill>
                <a:ea typeface="SimSun" pitchFamily="2" charset="-122"/>
              </a:rPr>
              <a:t>Este programa fue patrocinado por Pfizer Inc.</a:t>
            </a:r>
            <a:endParaRPr lang="es-MX" dirty="0">
              <a:solidFill>
                <a:srgbClr val="002060"/>
              </a:solidFill>
            </a:endParaRPr>
          </a:p>
        </p:txBody>
      </p:sp>
      <p:sp>
        <p:nvSpPr>
          <p:cNvPr id="7" name="Rectangle 3"/>
          <p:cNvSpPr/>
          <p:nvPr/>
        </p:nvSpPr>
        <p:spPr>
          <a:xfrm>
            <a:off x="395536" y="1443255"/>
            <a:ext cx="2880320" cy="5401479"/>
          </a:xfrm>
          <a:prstGeom prst="rect">
            <a:avLst/>
          </a:prstGeom>
        </p:spPr>
        <p:txBody>
          <a:bodyPr wrap="square">
            <a:spAutoFit/>
          </a:bodyPr>
          <a:lstStyle/>
          <a:p>
            <a:r>
              <a:rPr lang="en-CA" sz="1600" b="1" dirty="0">
                <a:solidFill>
                  <a:prstClr val="black"/>
                </a:solidFill>
              </a:rPr>
              <a:t>Mario </a:t>
            </a:r>
            <a:r>
              <a:rPr lang="en-CA" sz="1600" b="1" dirty="0" smtClean="0">
                <a:solidFill>
                  <a:prstClr val="black"/>
                </a:solidFill>
              </a:rPr>
              <a:t>H. Cardiel</a:t>
            </a:r>
            <a:r>
              <a:rPr lang="en-CA" sz="1600" b="1" dirty="0">
                <a:solidFill>
                  <a:prstClr val="black"/>
                </a:solidFill>
              </a:rPr>
              <a:t>, MD, MSc</a:t>
            </a:r>
          </a:p>
          <a:p>
            <a:r>
              <a:rPr lang="en-CA" sz="1600" dirty="0">
                <a:solidFill>
                  <a:srgbClr val="0C6FCF">
                    <a:lumMod val="75000"/>
                  </a:srgbClr>
                </a:solidFill>
              </a:rPr>
              <a:t>Rheumatologist</a:t>
            </a:r>
          </a:p>
          <a:p>
            <a:r>
              <a:rPr lang="en-US" sz="1600" dirty="0" smtClean="0">
                <a:solidFill>
                  <a:srgbClr val="0C6FCF">
                    <a:lumMod val="75000"/>
                  </a:srgbClr>
                </a:solidFill>
              </a:rPr>
              <a:t>Morelia</a:t>
            </a:r>
            <a:r>
              <a:rPr lang="en-CA" sz="1600" dirty="0" smtClean="0">
                <a:solidFill>
                  <a:srgbClr val="0C6FCF">
                    <a:lumMod val="75000"/>
                  </a:srgbClr>
                </a:solidFill>
              </a:rPr>
              <a:t>, </a:t>
            </a:r>
            <a:r>
              <a:rPr lang="en-CA" sz="1600" dirty="0">
                <a:solidFill>
                  <a:srgbClr val="0C6FCF">
                    <a:lumMod val="75000"/>
                  </a:srgbClr>
                </a:solidFill>
              </a:rPr>
              <a:t>Mexico</a:t>
            </a:r>
          </a:p>
          <a:p>
            <a:r>
              <a:rPr lang="en-CA" sz="1600" dirty="0">
                <a:solidFill>
                  <a:prstClr val="white"/>
                </a:solidFill>
              </a:rPr>
              <a:t> </a:t>
            </a:r>
            <a:endParaRPr lang="en-CA" sz="2400" dirty="0">
              <a:solidFill>
                <a:prstClr val="white"/>
              </a:solidFill>
            </a:endParaRPr>
          </a:p>
          <a:p>
            <a:r>
              <a:rPr lang="en-CA" sz="1600" b="1" dirty="0" smtClean="0">
                <a:solidFill>
                  <a:prstClr val="black"/>
                </a:solidFill>
              </a:rPr>
              <a:t>Andrei </a:t>
            </a:r>
            <a:r>
              <a:rPr lang="en-CA" sz="1600" b="1" dirty="0">
                <a:solidFill>
                  <a:prstClr val="black"/>
                </a:solidFill>
              </a:rPr>
              <a:t>Danilov, MD, DSc</a:t>
            </a:r>
          </a:p>
          <a:p>
            <a:r>
              <a:rPr lang="en-CA" sz="1600" dirty="0">
                <a:solidFill>
                  <a:srgbClr val="0C6FCF">
                    <a:lumMod val="75000"/>
                  </a:srgbClr>
                </a:solidFill>
              </a:rPr>
              <a:t>Neurologist</a:t>
            </a:r>
          </a:p>
          <a:p>
            <a:r>
              <a:rPr lang="en-CA" sz="1600" dirty="0">
                <a:solidFill>
                  <a:srgbClr val="0C6FCF">
                    <a:lumMod val="75000"/>
                  </a:srgbClr>
                </a:solidFill>
              </a:rPr>
              <a:t>Moscow, Russia</a:t>
            </a:r>
          </a:p>
          <a:p>
            <a:r>
              <a:rPr lang="en-CA" sz="1600" dirty="0">
                <a:solidFill>
                  <a:prstClr val="white"/>
                </a:solidFill>
              </a:rPr>
              <a:t> </a:t>
            </a:r>
          </a:p>
          <a:p>
            <a:r>
              <a:rPr lang="en-CA" sz="1600" b="1" dirty="0">
                <a:solidFill>
                  <a:prstClr val="black"/>
                </a:solidFill>
              </a:rPr>
              <a:t>Smail Daoudi, MD</a:t>
            </a:r>
          </a:p>
          <a:p>
            <a:r>
              <a:rPr lang="en-CA" sz="1600" dirty="0">
                <a:solidFill>
                  <a:srgbClr val="0C6FCF">
                    <a:lumMod val="75000"/>
                  </a:srgbClr>
                </a:solidFill>
              </a:rPr>
              <a:t>Neurologist</a:t>
            </a:r>
          </a:p>
          <a:p>
            <a:r>
              <a:rPr lang="fr-CA" sz="1600" dirty="0">
                <a:solidFill>
                  <a:srgbClr val="0C6FCF">
                    <a:lumMod val="75000"/>
                  </a:srgbClr>
                </a:solidFill>
              </a:rPr>
              <a:t>Tizi Ouzou, </a:t>
            </a:r>
            <a:r>
              <a:rPr lang="fr-CA" sz="1600" dirty="0" smtClean="0">
                <a:solidFill>
                  <a:srgbClr val="0C6FCF">
                    <a:lumMod val="75000"/>
                  </a:srgbClr>
                </a:solidFill>
              </a:rPr>
              <a:t>Algeria</a:t>
            </a:r>
          </a:p>
          <a:p>
            <a:endParaRPr lang="fr-CA" sz="1600" dirty="0">
              <a:solidFill>
                <a:prstClr val="white"/>
              </a:solidFill>
            </a:endParaRPr>
          </a:p>
          <a:p>
            <a:r>
              <a:rPr lang="fr-CA" sz="1600" b="1" dirty="0">
                <a:solidFill>
                  <a:prstClr val="black"/>
                </a:solidFill>
              </a:rPr>
              <a:t>João Batista </a:t>
            </a:r>
            <a:r>
              <a:rPr lang="fr-CA" sz="1600" b="1" dirty="0" smtClean="0">
                <a:solidFill>
                  <a:prstClr val="black"/>
                </a:solidFill>
              </a:rPr>
              <a:t>S. Garcia</a:t>
            </a:r>
            <a:r>
              <a:rPr lang="fr-CA" sz="1600" b="1" dirty="0">
                <a:solidFill>
                  <a:prstClr val="black"/>
                </a:solidFill>
              </a:rPr>
              <a:t>, MD, PhD</a:t>
            </a:r>
            <a:endParaRPr lang="en-CA" sz="1600" b="1" dirty="0">
              <a:solidFill>
                <a:prstClr val="black"/>
              </a:solidFill>
            </a:endParaRPr>
          </a:p>
          <a:p>
            <a:r>
              <a:rPr lang="en-CA" sz="1600" dirty="0" smtClean="0">
                <a:solidFill>
                  <a:srgbClr val="0C6FCF">
                    <a:lumMod val="75000"/>
                  </a:srgbClr>
                </a:solidFill>
              </a:rPr>
              <a:t>Anesthesiologist</a:t>
            </a:r>
            <a:endParaRPr lang="en-CA" sz="1600" dirty="0">
              <a:solidFill>
                <a:srgbClr val="0C6FCF">
                  <a:lumMod val="75000"/>
                </a:srgbClr>
              </a:solidFill>
            </a:endParaRPr>
          </a:p>
          <a:p>
            <a:r>
              <a:rPr lang="en-CA" sz="1600" dirty="0">
                <a:solidFill>
                  <a:srgbClr val="0C6FCF">
                    <a:lumMod val="75000"/>
                  </a:srgbClr>
                </a:solidFill>
              </a:rPr>
              <a:t>S</a:t>
            </a:r>
            <a:r>
              <a:rPr lang="fr-CA" sz="1600" dirty="0">
                <a:solidFill>
                  <a:srgbClr val="0C6FCF">
                    <a:lumMod val="75000"/>
                  </a:srgbClr>
                </a:solidFill>
              </a:rPr>
              <a:t>ã</a:t>
            </a:r>
            <a:r>
              <a:rPr lang="en-CA" sz="1600" dirty="0">
                <a:solidFill>
                  <a:srgbClr val="0C6FCF">
                    <a:lumMod val="75000"/>
                  </a:srgbClr>
                </a:solidFill>
              </a:rPr>
              <a:t>o Luis, Brazil</a:t>
            </a:r>
          </a:p>
          <a:p>
            <a:endParaRPr lang="en-CA" sz="1700" dirty="0" smtClean="0">
              <a:solidFill>
                <a:prstClr val="white"/>
              </a:solidFill>
            </a:endParaRPr>
          </a:p>
          <a:p>
            <a:r>
              <a:rPr lang="en-CA" sz="1600" b="1" dirty="0">
                <a:solidFill>
                  <a:prstClr val="black"/>
                </a:solidFill>
              </a:rPr>
              <a:t>Yuzhou Guan, MD</a:t>
            </a:r>
          </a:p>
          <a:p>
            <a:r>
              <a:rPr lang="en-CA" sz="1600" dirty="0">
                <a:solidFill>
                  <a:srgbClr val="0C6FCF">
                    <a:lumMod val="75000"/>
                  </a:srgbClr>
                </a:solidFill>
              </a:rPr>
              <a:t>Neurologist</a:t>
            </a:r>
          </a:p>
          <a:p>
            <a:r>
              <a:rPr lang="en-CA" sz="1600" dirty="0">
                <a:solidFill>
                  <a:srgbClr val="0C6FCF">
                    <a:lumMod val="75000"/>
                  </a:srgbClr>
                </a:solidFill>
              </a:rPr>
              <a:t>Beijing, China</a:t>
            </a:r>
          </a:p>
          <a:p>
            <a:endParaRPr lang="en-CA" sz="1700" dirty="0">
              <a:solidFill>
                <a:prstClr val="white"/>
              </a:solidFill>
            </a:endParaRPr>
          </a:p>
          <a:p>
            <a:r>
              <a:rPr lang="fr-CA" sz="1700" dirty="0">
                <a:solidFill>
                  <a:prstClr val="white"/>
                </a:solidFill>
              </a:rPr>
              <a:t> </a:t>
            </a:r>
            <a:endParaRPr lang="en-CA" sz="1700" dirty="0">
              <a:solidFill>
                <a:prstClr val="white"/>
              </a:solidFill>
            </a:endParaRPr>
          </a:p>
        </p:txBody>
      </p:sp>
      <p:sp>
        <p:nvSpPr>
          <p:cNvPr id="8" name="Rectangle 4"/>
          <p:cNvSpPr/>
          <p:nvPr/>
        </p:nvSpPr>
        <p:spPr>
          <a:xfrm>
            <a:off x="3275856" y="1443255"/>
            <a:ext cx="2805577" cy="5016758"/>
          </a:xfrm>
          <a:prstGeom prst="rect">
            <a:avLst/>
          </a:prstGeom>
        </p:spPr>
        <p:txBody>
          <a:bodyPr wrap="square">
            <a:spAutoFit/>
          </a:bodyPr>
          <a:lstStyle/>
          <a:p>
            <a:r>
              <a:rPr lang="en-CA" sz="1600" b="1" dirty="0" smtClean="0">
                <a:solidFill>
                  <a:prstClr val="black"/>
                </a:solidFill>
              </a:rPr>
              <a:t>Jianhao </a:t>
            </a:r>
            <a:r>
              <a:rPr lang="en-CA" sz="1600" b="1" dirty="0">
                <a:solidFill>
                  <a:prstClr val="black"/>
                </a:solidFill>
              </a:rPr>
              <a:t>Lin,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a:solidFill>
                  <a:srgbClr val="0C6FCF">
                    <a:lumMod val="75000"/>
                  </a:srgbClr>
                </a:solidFill>
              </a:rPr>
              <a:t>Beijing, China</a:t>
            </a:r>
          </a:p>
          <a:p>
            <a:r>
              <a:rPr lang="en-CA" sz="1600" dirty="0">
                <a:solidFill>
                  <a:srgbClr val="0C6FCF">
                    <a:lumMod val="75000"/>
                  </a:srgbClr>
                </a:solidFill>
              </a:rPr>
              <a:t> </a:t>
            </a:r>
          </a:p>
          <a:p>
            <a:r>
              <a:rPr lang="en-CA" sz="1600" b="1" dirty="0">
                <a:solidFill>
                  <a:prstClr val="black"/>
                </a:solidFill>
              </a:rPr>
              <a:t>Supranee Niruthisard, MD</a:t>
            </a:r>
          </a:p>
          <a:p>
            <a:r>
              <a:rPr lang="en-CA" sz="1600" dirty="0">
                <a:solidFill>
                  <a:srgbClr val="0C6FCF">
                    <a:lumMod val="75000"/>
                  </a:srgbClr>
                </a:solidFill>
              </a:rPr>
              <a:t>Pain Specialist</a:t>
            </a:r>
          </a:p>
          <a:p>
            <a:r>
              <a:rPr lang="en-CA" sz="1600" dirty="0">
                <a:solidFill>
                  <a:srgbClr val="0C6FCF">
                    <a:lumMod val="75000"/>
                  </a:srgbClr>
                </a:solidFill>
              </a:rPr>
              <a:t>Bangkok, Thailand</a:t>
            </a:r>
          </a:p>
          <a:p>
            <a:r>
              <a:rPr lang="en-CA" sz="1600" dirty="0">
                <a:solidFill>
                  <a:prstClr val="white"/>
                </a:solidFill>
              </a:rPr>
              <a:t> </a:t>
            </a:r>
          </a:p>
          <a:p>
            <a:r>
              <a:rPr lang="en-CA" sz="1600" b="1" dirty="0">
                <a:solidFill>
                  <a:prstClr val="black"/>
                </a:solidFill>
              </a:rPr>
              <a:t>Germán Ochoa, MD</a:t>
            </a:r>
          </a:p>
          <a:p>
            <a:r>
              <a:rPr lang="en-CA" sz="1600" dirty="0" smtClean="0">
                <a:solidFill>
                  <a:srgbClr val="0C6FCF">
                    <a:lumMod val="75000"/>
                  </a:srgbClr>
                </a:solidFill>
              </a:rPr>
              <a:t>Orthopedist</a:t>
            </a:r>
            <a:endParaRPr lang="en-CA" sz="1600" dirty="0">
              <a:solidFill>
                <a:srgbClr val="0C6FCF">
                  <a:lumMod val="75000"/>
                </a:srgbClr>
              </a:solidFill>
            </a:endParaRPr>
          </a:p>
          <a:p>
            <a:r>
              <a:rPr lang="en-CA" sz="1600" dirty="0" smtClean="0">
                <a:solidFill>
                  <a:srgbClr val="0C6FCF">
                    <a:lumMod val="75000"/>
                  </a:srgbClr>
                </a:solidFill>
              </a:rPr>
              <a:t>Bogotá, Colombia</a:t>
            </a:r>
          </a:p>
          <a:p>
            <a:endParaRPr lang="en-CA" sz="1600" dirty="0">
              <a:solidFill>
                <a:prstClr val="white"/>
              </a:solidFill>
            </a:endParaRPr>
          </a:p>
          <a:p>
            <a:r>
              <a:rPr lang="en-CA" sz="1600" b="1" dirty="0">
                <a:solidFill>
                  <a:prstClr val="black"/>
                </a:solidFill>
              </a:rPr>
              <a:t>Milton Raff, </a:t>
            </a:r>
            <a:r>
              <a:rPr lang="en-CA" sz="1600" b="1" dirty="0" smtClean="0">
                <a:solidFill>
                  <a:prstClr val="black"/>
                </a:solidFill>
              </a:rPr>
              <a:t>MD, BSc</a:t>
            </a:r>
            <a:endParaRPr lang="en-CA" sz="1600" b="1" dirty="0">
              <a:solidFill>
                <a:prstClr val="black"/>
              </a:solidFill>
            </a:endParaRP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Cape Town, South Africa</a:t>
            </a:r>
          </a:p>
          <a:p>
            <a:r>
              <a:rPr lang="en-CA" sz="1600" dirty="0">
                <a:solidFill>
                  <a:prstClr val="white"/>
                </a:solidFill>
              </a:rPr>
              <a:t> </a:t>
            </a:r>
            <a:endParaRPr lang="en-CA" sz="1600" dirty="0" smtClean="0">
              <a:solidFill>
                <a:prstClr val="white"/>
              </a:solidFill>
            </a:endParaRPr>
          </a:p>
          <a:p>
            <a:r>
              <a:rPr lang="en-CA" sz="1600" b="1" dirty="0">
                <a:solidFill>
                  <a:prstClr val="black"/>
                </a:solidFill>
              </a:rPr>
              <a:t>Raymond L. Rosales, MD, PhD</a:t>
            </a:r>
          </a:p>
          <a:p>
            <a:r>
              <a:rPr lang="en-CA" sz="1600" dirty="0">
                <a:solidFill>
                  <a:srgbClr val="0C6FCF">
                    <a:lumMod val="75000"/>
                  </a:srgbClr>
                </a:solidFill>
              </a:rPr>
              <a:t>Neurologist</a:t>
            </a:r>
          </a:p>
          <a:p>
            <a:r>
              <a:rPr lang="en-CA" sz="1600" dirty="0">
                <a:solidFill>
                  <a:srgbClr val="0C6FCF">
                    <a:lumMod val="75000"/>
                  </a:srgbClr>
                </a:solidFill>
              </a:rPr>
              <a:t>Manila, Philippines</a:t>
            </a:r>
          </a:p>
          <a:p>
            <a:endParaRPr lang="en-CA" sz="1600" dirty="0">
              <a:solidFill>
                <a:prstClr val="white"/>
              </a:solidFill>
            </a:endParaRPr>
          </a:p>
        </p:txBody>
      </p:sp>
      <p:sp>
        <p:nvSpPr>
          <p:cNvPr id="9" name="Rectangle 5"/>
          <p:cNvSpPr/>
          <p:nvPr/>
        </p:nvSpPr>
        <p:spPr>
          <a:xfrm>
            <a:off x="6009425" y="1447611"/>
            <a:ext cx="2955063" cy="4801314"/>
          </a:xfrm>
          <a:prstGeom prst="rect">
            <a:avLst/>
          </a:prstGeom>
        </p:spPr>
        <p:txBody>
          <a:bodyPr wrap="square">
            <a:spAutoFit/>
          </a:bodyPr>
          <a:lstStyle/>
          <a:p>
            <a:r>
              <a:rPr lang="en-CA" sz="1600" b="1" dirty="0" smtClean="0">
                <a:solidFill>
                  <a:prstClr val="black"/>
                </a:solidFill>
              </a:rPr>
              <a:t>Jose </a:t>
            </a:r>
            <a:r>
              <a:rPr lang="en-CA" sz="1600" b="1" dirty="0">
                <a:solidFill>
                  <a:prstClr val="black"/>
                </a:solidFill>
              </a:rPr>
              <a:t>Antonio San Juan, MD</a:t>
            </a:r>
          </a:p>
          <a:p>
            <a:r>
              <a:rPr lang="en-CA" sz="1600" dirty="0" smtClean="0">
                <a:solidFill>
                  <a:srgbClr val="0C6FCF">
                    <a:lumMod val="75000"/>
                  </a:srgbClr>
                </a:solidFill>
              </a:rPr>
              <a:t>Orthopedic </a:t>
            </a:r>
            <a:r>
              <a:rPr lang="en-CA" sz="1600" dirty="0">
                <a:solidFill>
                  <a:srgbClr val="0C6FCF">
                    <a:lumMod val="75000"/>
                  </a:srgbClr>
                </a:solidFill>
              </a:rPr>
              <a:t>Surgeon</a:t>
            </a:r>
          </a:p>
          <a:p>
            <a:r>
              <a:rPr lang="en-CA" sz="1600" dirty="0">
                <a:solidFill>
                  <a:srgbClr val="0C6FCF">
                    <a:lumMod val="75000"/>
                  </a:srgbClr>
                </a:solidFill>
              </a:rPr>
              <a:t>Cebu City, Philippines</a:t>
            </a:r>
          </a:p>
          <a:p>
            <a:r>
              <a:rPr lang="en-CA" sz="1600" dirty="0">
                <a:solidFill>
                  <a:prstClr val="white"/>
                </a:solidFill>
              </a:rPr>
              <a:t> </a:t>
            </a:r>
          </a:p>
          <a:p>
            <a:r>
              <a:rPr lang="en-CA" sz="1600" b="1" dirty="0">
                <a:solidFill>
                  <a:prstClr val="black"/>
                </a:solidFill>
              </a:rPr>
              <a:t>Ammar Salti, MD</a:t>
            </a:r>
          </a:p>
          <a:p>
            <a:r>
              <a:rPr lang="en-CA" sz="1600" dirty="0">
                <a:solidFill>
                  <a:srgbClr val="0C6FCF">
                    <a:lumMod val="75000"/>
                  </a:srgbClr>
                </a:solidFill>
              </a:rPr>
              <a:t>Consultant </a:t>
            </a:r>
            <a:r>
              <a:rPr lang="en-CA" sz="1600" dirty="0" smtClean="0">
                <a:solidFill>
                  <a:srgbClr val="0C6FCF">
                    <a:lumMod val="75000"/>
                  </a:srgbClr>
                </a:solidFill>
              </a:rPr>
              <a:t>Anesthetist</a:t>
            </a:r>
            <a:endParaRPr lang="en-CA" sz="1600" dirty="0">
              <a:solidFill>
                <a:srgbClr val="0C6FCF">
                  <a:lumMod val="75000"/>
                </a:srgbClr>
              </a:solidFill>
            </a:endParaRPr>
          </a:p>
          <a:p>
            <a:r>
              <a:rPr lang="en-CA" sz="1600" dirty="0">
                <a:solidFill>
                  <a:srgbClr val="0C6FCF">
                    <a:lumMod val="75000"/>
                  </a:srgbClr>
                </a:solidFill>
              </a:rPr>
              <a:t>Abu Dhabi, United Arab </a:t>
            </a:r>
            <a:r>
              <a:rPr lang="en-CA" sz="1600" dirty="0" smtClean="0">
                <a:solidFill>
                  <a:srgbClr val="0C6FCF">
                    <a:lumMod val="75000"/>
                  </a:srgbClr>
                </a:solidFill>
              </a:rPr>
              <a:t>Emirates</a:t>
            </a:r>
          </a:p>
          <a:p>
            <a:endParaRPr lang="en-CA" sz="1600" dirty="0">
              <a:solidFill>
                <a:prstClr val="white"/>
              </a:solidFill>
            </a:endParaRPr>
          </a:p>
          <a:p>
            <a:r>
              <a:rPr lang="en-CA" sz="1600" b="1" dirty="0">
                <a:solidFill>
                  <a:prstClr val="black"/>
                </a:solidFill>
              </a:rPr>
              <a:t>Xinping Tian, MD</a:t>
            </a:r>
          </a:p>
          <a:p>
            <a:r>
              <a:rPr lang="en-CA" sz="1600" dirty="0">
                <a:solidFill>
                  <a:srgbClr val="0C6FCF">
                    <a:lumMod val="75000"/>
                  </a:srgbClr>
                </a:solidFill>
              </a:rPr>
              <a:t>Rheumatologist</a:t>
            </a:r>
          </a:p>
          <a:p>
            <a:r>
              <a:rPr lang="en-CA" sz="1600" dirty="0">
                <a:solidFill>
                  <a:srgbClr val="0C6FCF">
                    <a:lumMod val="75000"/>
                  </a:srgbClr>
                </a:solidFill>
              </a:rPr>
              <a:t>Beijing, China</a:t>
            </a:r>
          </a:p>
          <a:p>
            <a:r>
              <a:rPr lang="en-CA" sz="1600" dirty="0">
                <a:solidFill>
                  <a:prstClr val="white"/>
                </a:solidFill>
              </a:rPr>
              <a:t> </a:t>
            </a:r>
          </a:p>
          <a:p>
            <a:r>
              <a:rPr lang="en-CA" sz="1600" b="1" dirty="0" smtClean="0">
                <a:solidFill>
                  <a:prstClr val="black"/>
                </a:solidFill>
              </a:rPr>
              <a:t>Işin Ünal-Çevik</a:t>
            </a:r>
            <a:r>
              <a:rPr lang="en-CA" sz="1600" b="1" dirty="0">
                <a:solidFill>
                  <a:prstClr val="black"/>
                </a:solidFill>
              </a:rPr>
              <a:t>, MD, PhD</a:t>
            </a:r>
          </a:p>
          <a:p>
            <a:pPr>
              <a:defRPr/>
            </a:pPr>
            <a:r>
              <a:rPr lang="en-CA" sz="1600" dirty="0">
                <a:solidFill>
                  <a:srgbClr val="0C6FCF">
                    <a:lumMod val="75000"/>
                  </a:srgbClr>
                </a:solidFill>
                <a:ea typeface="SimSun" pitchFamily="2" charset="-122"/>
              </a:rPr>
              <a:t>Neurologist, Neuroscientist and Pain Specialist</a:t>
            </a:r>
          </a:p>
          <a:p>
            <a:r>
              <a:rPr lang="en-CA" sz="1600" dirty="0" smtClean="0">
                <a:solidFill>
                  <a:srgbClr val="0C6FCF">
                    <a:lumMod val="75000"/>
                  </a:srgbClr>
                </a:solidFill>
              </a:rPr>
              <a:t>Ankara</a:t>
            </a:r>
            <a:r>
              <a:rPr lang="en-CA" sz="1600" dirty="0">
                <a:solidFill>
                  <a:srgbClr val="0C6FCF">
                    <a:lumMod val="75000"/>
                  </a:srgbClr>
                </a:solidFill>
              </a:rPr>
              <a:t>, Turkey</a:t>
            </a:r>
          </a:p>
          <a:p>
            <a:r>
              <a:rPr lang="en-CA" sz="1600" dirty="0">
                <a:solidFill>
                  <a:srgbClr val="0C6FCF">
                    <a:lumMod val="75000"/>
                  </a:srgbClr>
                </a:solidFill>
              </a:rPr>
              <a:t> </a:t>
            </a:r>
          </a:p>
          <a:p>
            <a:endParaRPr lang="en-CA" sz="1700" dirty="0">
              <a:solidFill>
                <a:prstClr val="white"/>
              </a:solidFill>
            </a:endParaRPr>
          </a:p>
          <a:p>
            <a:r>
              <a:rPr lang="en-CA" sz="1700" dirty="0">
                <a:solidFill>
                  <a:prstClr val="white"/>
                </a:solidFill>
              </a:rPr>
              <a:t> </a:t>
            </a:r>
          </a:p>
        </p:txBody>
      </p:sp>
    </p:spTree>
    <p:extLst>
      <p:ext uri="{BB962C8B-B14F-4D97-AF65-F5344CB8AC3E}">
        <p14:creationId xmlns:p14="http://schemas.microsoft.com/office/powerpoint/2010/main" val="3402973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86045"/>
            <a:ext cx="8229600" cy="1143000"/>
          </a:xfrm>
        </p:spPr>
        <p:txBody>
          <a:bodyPr vert="horz" lIns="91440" tIns="45720" rIns="91440" bIns="45720" rtlCol="0" anchor="ctr">
            <a:noAutofit/>
          </a:bodyPr>
          <a:lstStyle/>
          <a:p>
            <a:r>
              <a:rPr lang="es-MX" sz="2400" dirty="0" smtClean="0"/>
              <a:t>La Mayor Severidad del Dolor da lugar a Mayor Utilización de Recursos de Salud en los Pacientes con Neuropatía Diabética Periférica</a:t>
            </a:r>
            <a:endParaRPr lang="es-MX" sz="2400"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064800"/>
              </p:ext>
            </p:extLst>
          </p:nvPr>
        </p:nvGraphicFramePr>
        <p:xfrm>
          <a:off x="736600" y="1818481"/>
          <a:ext cx="7670800"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18436" name="Text Box 4"/>
          <p:cNvSpPr txBox="1">
            <a:spLocks noChangeArrowheads="1"/>
          </p:cNvSpPr>
          <p:nvPr/>
        </p:nvSpPr>
        <p:spPr bwMode="auto">
          <a:xfrm>
            <a:off x="218561" y="6388684"/>
            <a:ext cx="38136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200" b="1" dirty="0">
                <a:solidFill>
                  <a:schemeClr val="tx2"/>
                </a:solidFill>
                <a:latin typeface="+mn-lt"/>
              </a:rPr>
              <a:t>m</a:t>
            </a:r>
            <a:r>
              <a:rPr lang="en-US" sz="1200" b="1" dirty="0" smtClean="0">
                <a:solidFill>
                  <a:schemeClr val="tx2"/>
                </a:solidFill>
                <a:latin typeface="+mn-lt"/>
              </a:rPr>
              <a:t>-BPI-DPN = </a:t>
            </a:r>
            <a:r>
              <a:rPr lang="es-MX" sz="1200" b="1" dirty="0" smtClean="0">
                <a:solidFill>
                  <a:schemeClr val="tx2"/>
                </a:solidFill>
                <a:latin typeface="+mn-lt"/>
              </a:rPr>
              <a:t>inventario breve del dolor modificado para </a:t>
            </a:r>
            <a:endParaRPr lang="en-US" sz="1200" b="1" dirty="0" smtClean="0">
              <a:solidFill>
                <a:schemeClr val="tx2"/>
              </a:solidFill>
              <a:latin typeface="+mn-lt"/>
            </a:endParaRPr>
          </a:p>
          <a:p>
            <a:pPr eaLnBrk="1" hangingPunct="1"/>
            <a:r>
              <a:rPr lang="en-US" sz="1000" dirty="0" smtClean="0">
                <a:solidFill>
                  <a:srgbClr val="002060"/>
                </a:solidFill>
                <a:latin typeface="+mn-lt"/>
              </a:rPr>
              <a:t>Zelman D </a:t>
            </a:r>
            <a:r>
              <a:rPr lang="en-US" sz="1000" i="1" dirty="0">
                <a:solidFill>
                  <a:srgbClr val="002060"/>
                </a:solidFill>
                <a:latin typeface="+mn-lt"/>
              </a:rPr>
              <a:t>et al. </a:t>
            </a:r>
            <a:r>
              <a:rPr lang="en-US" sz="1000" i="1" dirty="0" smtClean="0">
                <a:solidFill>
                  <a:srgbClr val="002060"/>
                </a:solidFill>
                <a:latin typeface="+mn-lt"/>
              </a:rPr>
              <a:t>Pain </a:t>
            </a:r>
            <a:r>
              <a:rPr lang="en-US" sz="1000" dirty="0" smtClean="0">
                <a:solidFill>
                  <a:srgbClr val="002060"/>
                </a:solidFill>
                <a:latin typeface="+mn-lt"/>
              </a:rPr>
              <a:t>2005 115(1-2):29-36.</a:t>
            </a:r>
            <a:endParaRPr lang="en-GB" sz="1000" dirty="0">
              <a:solidFill>
                <a:srgbClr val="002060"/>
              </a:solidFill>
              <a:latin typeface="+mn-lt"/>
            </a:endParaRPr>
          </a:p>
        </p:txBody>
      </p:sp>
      <p:sp>
        <p:nvSpPr>
          <p:cNvPr id="18437" name="Text Box 5"/>
          <p:cNvSpPr txBox="1">
            <a:spLocks noChangeArrowheads="1"/>
          </p:cNvSpPr>
          <p:nvPr/>
        </p:nvSpPr>
        <p:spPr bwMode="auto">
          <a:xfrm>
            <a:off x="218561" y="6058750"/>
            <a:ext cx="880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rgbClr val="002060"/>
                </a:solidFill>
                <a:latin typeface="+mn-lt"/>
              </a:rPr>
              <a:t>n = 255</a:t>
            </a:r>
            <a:endParaRPr lang="es-MX" sz="1800" b="1" dirty="0">
              <a:solidFill>
                <a:srgbClr val="002060"/>
              </a:solidFill>
              <a:latin typeface="+mn-lt"/>
            </a:endParaRPr>
          </a:p>
        </p:txBody>
      </p:sp>
      <p:sp>
        <p:nvSpPr>
          <p:cNvPr id="18438" name="Text Box 6"/>
          <p:cNvSpPr txBox="1">
            <a:spLocks noChangeArrowheads="1"/>
          </p:cNvSpPr>
          <p:nvPr/>
        </p:nvSpPr>
        <p:spPr bwMode="auto">
          <a:xfrm>
            <a:off x="2699792" y="3596506"/>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rgbClr val="002060"/>
                </a:solidFill>
                <a:latin typeface="+mn-lt"/>
              </a:rPr>
              <a:t>2.3</a:t>
            </a:r>
            <a:endParaRPr lang="es-MX" sz="1800" b="1" dirty="0">
              <a:solidFill>
                <a:srgbClr val="002060"/>
              </a:solidFill>
              <a:latin typeface="+mn-lt"/>
            </a:endParaRPr>
          </a:p>
        </p:txBody>
      </p:sp>
      <p:sp>
        <p:nvSpPr>
          <p:cNvPr id="18439" name="Text Box 7"/>
          <p:cNvSpPr txBox="1">
            <a:spLocks noChangeArrowheads="1"/>
          </p:cNvSpPr>
          <p:nvPr/>
        </p:nvSpPr>
        <p:spPr bwMode="auto">
          <a:xfrm>
            <a:off x="4860380" y="3174231"/>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rgbClr val="002060"/>
                </a:solidFill>
                <a:latin typeface="+mn-lt"/>
              </a:rPr>
              <a:t>3.4</a:t>
            </a:r>
            <a:endParaRPr lang="es-MX" sz="1800" b="1" dirty="0">
              <a:solidFill>
                <a:srgbClr val="002060"/>
              </a:solidFill>
              <a:latin typeface="+mn-lt"/>
            </a:endParaRPr>
          </a:p>
        </p:txBody>
      </p:sp>
      <p:sp>
        <p:nvSpPr>
          <p:cNvPr id="18440" name="Text Box 8"/>
          <p:cNvSpPr txBox="1">
            <a:spLocks noChangeArrowheads="1"/>
          </p:cNvSpPr>
          <p:nvPr/>
        </p:nvSpPr>
        <p:spPr bwMode="auto">
          <a:xfrm>
            <a:off x="7036842" y="2272531"/>
            <a:ext cx="4796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800" b="1" dirty="0" smtClean="0">
                <a:solidFill>
                  <a:srgbClr val="002060"/>
                </a:solidFill>
                <a:latin typeface="+mn-lt"/>
              </a:rPr>
              <a:t>5.5</a:t>
            </a:r>
            <a:endParaRPr lang="es-MX" sz="1800" b="1" dirty="0">
              <a:solidFill>
                <a:srgbClr val="002060"/>
              </a:solidFill>
              <a:latin typeface="+mn-lt"/>
            </a:endParaRPr>
          </a:p>
        </p:txBody>
      </p:sp>
    </p:spTree>
    <p:extLst>
      <p:ext uri="{BB962C8B-B14F-4D97-AF65-F5344CB8AC3E}">
        <p14:creationId xmlns:p14="http://schemas.microsoft.com/office/powerpoint/2010/main" val="2986338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5"/>
          <p:cNvSpPr>
            <a:spLocks noGrp="1" noChangeArrowheads="1"/>
          </p:cNvSpPr>
          <p:nvPr>
            <p:ph type="title"/>
          </p:nvPr>
        </p:nvSpPr>
        <p:spPr>
          <a:xfrm>
            <a:off x="0" y="309472"/>
            <a:ext cx="9144000" cy="1143000"/>
          </a:xfrm>
        </p:spPr>
        <p:txBody>
          <a:bodyPr>
            <a:normAutofit fontScale="90000"/>
          </a:bodyPr>
          <a:lstStyle/>
          <a:p>
            <a:r>
              <a:rPr lang="es-MX" dirty="0" smtClean="0"/>
              <a:t>Los Adultos de ≥20 años con un diagnóstico de Herpes Tienen Más Consultas Médicas</a:t>
            </a:r>
          </a:p>
        </p:txBody>
      </p:sp>
      <p:graphicFrame>
        <p:nvGraphicFramePr>
          <p:cNvPr id="141314" name="Object 2"/>
          <p:cNvGraphicFramePr>
            <a:graphicFrameLocks noChangeAspect="1"/>
          </p:cNvGraphicFramePr>
          <p:nvPr>
            <p:extLst>
              <p:ext uri="{D42A27DB-BD31-4B8C-83A1-F6EECF244321}">
                <p14:modId xmlns:p14="http://schemas.microsoft.com/office/powerpoint/2010/main" val="2677030094"/>
              </p:ext>
            </p:extLst>
          </p:nvPr>
        </p:nvGraphicFramePr>
        <p:xfrm>
          <a:off x="336550" y="1830388"/>
          <a:ext cx="8342313" cy="4492625"/>
        </p:xfrm>
        <a:graphic>
          <a:graphicData uri="http://schemas.openxmlformats.org/presentationml/2006/ole">
            <mc:AlternateContent xmlns:mc="http://schemas.openxmlformats.org/markup-compatibility/2006">
              <mc:Choice xmlns:v="urn:schemas-microsoft-com:vml" Requires="v">
                <p:oleObj spid="_x0000_s4099" name="Worksheet" r:id="rId5" imgW="8324976" imgH="4486296" progId="Excel.Sheet.8">
                  <p:embed/>
                </p:oleObj>
              </mc:Choice>
              <mc:Fallback>
                <p:oleObj name="Worksheet" r:id="rId5" imgW="8324976" imgH="4486296"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 y="1830388"/>
                        <a:ext cx="8342313" cy="449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6" name="Text Box 7"/>
          <p:cNvSpPr txBox="1">
            <a:spLocks noChangeArrowheads="1"/>
          </p:cNvSpPr>
          <p:nvPr/>
        </p:nvSpPr>
        <p:spPr bwMode="auto">
          <a:xfrm>
            <a:off x="167607" y="6318907"/>
            <a:ext cx="8528050" cy="534368"/>
          </a:xfrm>
          <a:prstGeom prst="rect">
            <a:avLst/>
          </a:prstGeom>
          <a:noFill/>
          <a:ln w="9525">
            <a:noFill/>
            <a:miter lim="800000"/>
            <a:headEnd/>
            <a:tailEnd/>
          </a:ln>
        </p:spPr>
        <p:txBody>
          <a:bodyPr lIns="36000" tIns="36000" rIns="36000" bIns="36000" anchor="b">
            <a:spAutoFit/>
          </a:bodyPr>
          <a:lstStyle/>
          <a:p>
            <a:r>
              <a:rPr lang="en-US" sz="1000" dirty="0" smtClean="0">
                <a:solidFill>
                  <a:srgbClr val="002060"/>
                </a:solidFill>
              </a:rPr>
              <a:t>Fuente:  </a:t>
            </a:r>
            <a:r>
              <a:rPr lang="en-CA" sz="1000" dirty="0">
                <a:solidFill>
                  <a:srgbClr val="002060"/>
                </a:solidFill>
              </a:rPr>
              <a:t>2002–2006: National Ambulatory Medical Care Survey (NAMCS), </a:t>
            </a:r>
            <a:r>
              <a:rPr lang="en-CA" sz="1000" dirty="0" smtClean="0">
                <a:solidFill>
                  <a:srgbClr val="002060"/>
                </a:solidFill>
              </a:rPr>
              <a:t/>
            </a:r>
            <a:br>
              <a:rPr lang="en-CA" sz="1000" dirty="0" smtClean="0">
                <a:solidFill>
                  <a:srgbClr val="002060"/>
                </a:solidFill>
              </a:rPr>
            </a:br>
            <a:r>
              <a:rPr lang="en-CA" sz="1000" dirty="0" smtClean="0">
                <a:solidFill>
                  <a:srgbClr val="002060"/>
                </a:solidFill>
              </a:rPr>
              <a:t>National Hospital Ambulatory Medical Care Survey (NHAMCS) and National Hospital Discharge Survey (NHDS)</a:t>
            </a:r>
          </a:p>
          <a:p>
            <a:r>
              <a:rPr lang="en-CA" sz="1000" dirty="0" smtClean="0">
                <a:solidFill>
                  <a:srgbClr val="002060"/>
                </a:solidFill>
              </a:rPr>
              <a:t>Pfizer  Medical Division. </a:t>
            </a:r>
            <a:r>
              <a:rPr lang="en-CA" sz="1000" i="1" dirty="0" smtClean="0">
                <a:solidFill>
                  <a:srgbClr val="002060"/>
                </a:solidFill>
              </a:rPr>
              <a:t>The Burden of Pain Among Adults in the United States.</a:t>
            </a:r>
            <a:r>
              <a:rPr lang="en-CA" sz="1000" dirty="0" smtClean="0">
                <a:solidFill>
                  <a:srgbClr val="002060"/>
                </a:solidFill>
              </a:rPr>
              <a:t> Pfizer Inc.; New York, NY: 2008.</a:t>
            </a:r>
            <a:endParaRPr lang="en-US" sz="1000" dirty="0">
              <a:solidFill>
                <a:srgbClr val="002060"/>
              </a:solidFill>
            </a:endParaRPr>
          </a:p>
        </p:txBody>
      </p:sp>
      <p:sp>
        <p:nvSpPr>
          <p:cNvPr id="5" name="4 CuadroTexto"/>
          <p:cNvSpPr txBox="1"/>
          <p:nvPr/>
        </p:nvSpPr>
        <p:spPr>
          <a:xfrm>
            <a:off x="450376" y="2169995"/>
            <a:ext cx="2252990" cy="2800767"/>
          </a:xfrm>
          <a:prstGeom prst="rect">
            <a:avLst/>
          </a:prstGeom>
          <a:solidFill>
            <a:srgbClr val="ECF5FE"/>
          </a:solidFill>
        </p:spPr>
        <p:txBody>
          <a:bodyPr wrap="square" rtlCol="0">
            <a:spAutoFit/>
          </a:bodyPr>
          <a:lstStyle/>
          <a:p>
            <a:pPr algn="r"/>
            <a:r>
              <a:rPr lang="es-MX" sz="1300" dirty="0" smtClean="0">
                <a:solidFill>
                  <a:srgbClr val="002060"/>
                </a:solidFill>
              </a:rPr>
              <a:t>Consultorio médico</a:t>
            </a:r>
          </a:p>
          <a:p>
            <a:pPr algn="r"/>
            <a:endParaRPr lang="es-MX" sz="1300" dirty="0" smtClean="0">
              <a:solidFill>
                <a:srgbClr val="002060"/>
              </a:solidFill>
            </a:endParaRPr>
          </a:p>
          <a:p>
            <a:pPr algn="r"/>
            <a:endParaRPr lang="es-MX" sz="1300" dirty="0" smtClean="0">
              <a:solidFill>
                <a:srgbClr val="002060"/>
              </a:solidFill>
            </a:endParaRPr>
          </a:p>
          <a:p>
            <a:pPr algn="r"/>
            <a:endParaRPr lang="es-MX" sz="1300" dirty="0" smtClean="0">
              <a:solidFill>
                <a:srgbClr val="002060"/>
              </a:solidFill>
            </a:endParaRPr>
          </a:p>
          <a:p>
            <a:pPr algn="r"/>
            <a:endParaRPr lang="es-MX" sz="500" dirty="0" smtClean="0">
              <a:solidFill>
                <a:srgbClr val="002060"/>
              </a:solidFill>
            </a:endParaRPr>
          </a:p>
          <a:p>
            <a:pPr algn="r"/>
            <a:r>
              <a:rPr lang="es-MX" sz="1300" dirty="0" smtClean="0">
                <a:solidFill>
                  <a:srgbClr val="002060"/>
                </a:solidFill>
              </a:rPr>
              <a:t>Hospital pacientes</a:t>
            </a:r>
          </a:p>
          <a:p>
            <a:pPr algn="r"/>
            <a:r>
              <a:rPr lang="es-MX" sz="1300" dirty="0" smtClean="0">
                <a:solidFill>
                  <a:srgbClr val="002060"/>
                </a:solidFill>
              </a:rPr>
              <a:t>Ambulatorios</a:t>
            </a:r>
          </a:p>
          <a:p>
            <a:pPr algn="r"/>
            <a:endParaRPr lang="es-MX" sz="1300" dirty="0" smtClean="0">
              <a:solidFill>
                <a:srgbClr val="002060"/>
              </a:solidFill>
            </a:endParaRPr>
          </a:p>
          <a:p>
            <a:pPr algn="r"/>
            <a:endParaRPr lang="es-MX" sz="1300" dirty="0" smtClean="0">
              <a:solidFill>
                <a:srgbClr val="002060"/>
              </a:solidFill>
            </a:endParaRPr>
          </a:p>
          <a:p>
            <a:pPr algn="r"/>
            <a:r>
              <a:rPr lang="es-MX" sz="1300" dirty="0" smtClean="0">
                <a:solidFill>
                  <a:srgbClr val="002060"/>
                </a:solidFill>
              </a:rPr>
              <a:t>Sala de Urgencias</a:t>
            </a:r>
          </a:p>
          <a:p>
            <a:pPr algn="r"/>
            <a:endParaRPr lang="es-MX" sz="1300" dirty="0" smtClean="0">
              <a:solidFill>
                <a:srgbClr val="002060"/>
              </a:solidFill>
            </a:endParaRPr>
          </a:p>
          <a:p>
            <a:pPr algn="r"/>
            <a:endParaRPr lang="es-MX" sz="1300" dirty="0" smtClean="0">
              <a:solidFill>
                <a:srgbClr val="002060"/>
              </a:solidFill>
            </a:endParaRPr>
          </a:p>
          <a:p>
            <a:pPr algn="r"/>
            <a:endParaRPr lang="es-MX" sz="1500" dirty="0" smtClean="0">
              <a:solidFill>
                <a:srgbClr val="002060"/>
              </a:solidFill>
            </a:endParaRPr>
          </a:p>
          <a:p>
            <a:pPr algn="r"/>
            <a:r>
              <a:rPr lang="es-MX" sz="1300" dirty="0" smtClean="0">
                <a:solidFill>
                  <a:srgbClr val="002060"/>
                </a:solidFill>
              </a:rPr>
              <a:t>Hospitalización pacientes</a:t>
            </a:r>
            <a:endParaRPr lang="es-MX" sz="1300" dirty="0">
              <a:solidFill>
                <a:srgbClr val="002060"/>
              </a:solidFill>
            </a:endParaRPr>
          </a:p>
        </p:txBody>
      </p:sp>
    </p:spTree>
    <p:extLst>
      <p:ext uri="{BB962C8B-B14F-4D97-AF65-F5344CB8AC3E}">
        <p14:creationId xmlns:p14="http://schemas.microsoft.com/office/powerpoint/2010/main" val="441067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rgbClr val="7F7F7F"/>
                </a:solidFill>
              </a:rPr>
              <a:t>Comorbilidades</a:t>
            </a:r>
            <a:endParaRPr lang="es-MX" sz="4800" noProof="0" dirty="0">
              <a:solidFill>
                <a:srgbClr val="7F7F7F"/>
              </a:solidFill>
            </a:endParaRPr>
          </a:p>
        </p:txBody>
      </p:sp>
    </p:spTree>
    <p:extLst>
      <p:ext uri="{BB962C8B-B14F-4D97-AF65-F5344CB8AC3E}">
        <p14:creationId xmlns:p14="http://schemas.microsoft.com/office/powerpoint/2010/main" val="62140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297318"/>
            <a:ext cx="8229600" cy="1143000"/>
          </a:xfrm>
        </p:spPr>
        <p:txBody>
          <a:bodyPr vert="horz" lIns="91440" tIns="45720" rIns="91440" bIns="45720" rtlCol="0" anchor="ctr">
            <a:normAutofit fontScale="90000"/>
          </a:bodyPr>
          <a:lstStyle/>
          <a:p>
            <a:r>
              <a:rPr lang="es-MX" sz="3200" dirty="0" smtClean="0"/>
              <a:t>Padecimientos Médicos Crónicos Comórbidos* Entre Los Pacientes con Trastornos Neuropáticos Dolorosos </a:t>
            </a:r>
            <a:endParaRPr lang="es-MX" sz="3200" dirty="0"/>
          </a:p>
        </p:txBody>
      </p:sp>
      <p:graphicFrame>
        <p:nvGraphicFramePr>
          <p:cNvPr id="2" name="Object 3"/>
          <p:cNvGraphicFramePr>
            <a:graphicFrameLocks noGrp="1" noChangeAspect="1"/>
          </p:cNvGraphicFramePr>
          <p:nvPr>
            <p:ph idx="4294967295"/>
            <p:extLst>
              <p:ext uri="{D42A27DB-BD31-4B8C-83A1-F6EECF244321}">
                <p14:modId xmlns:p14="http://schemas.microsoft.com/office/powerpoint/2010/main" val="1168081866"/>
              </p:ext>
            </p:extLst>
          </p:nvPr>
        </p:nvGraphicFramePr>
        <p:xfrm>
          <a:off x="736600" y="1789113"/>
          <a:ext cx="7670800" cy="4089400"/>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4"/>
          <p:cNvSpPr txBox="1">
            <a:spLocks noChangeArrowheads="1"/>
          </p:cNvSpPr>
          <p:nvPr/>
        </p:nvSpPr>
        <p:spPr bwMode="auto">
          <a:xfrm>
            <a:off x="211613" y="6212125"/>
            <a:ext cx="784721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200" b="1" dirty="0" smtClean="0">
                <a:solidFill>
                  <a:srgbClr val="002060"/>
                </a:solidFill>
                <a:latin typeface="+mn-lt"/>
              </a:rPr>
              <a:t>*Basado en reclamaciones de atención médica</a:t>
            </a:r>
          </a:p>
          <a:p>
            <a:pPr eaLnBrk="1" hangingPunct="1"/>
            <a:r>
              <a:rPr lang="es-MX" sz="1200" b="1" dirty="0" smtClean="0">
                <a:solidFill>
                  <a:srgbClr val="002060"/>
                </a:solidFill>
                <a:latin typeface="+mn-lt"/>
              </a:rPr>
              <a:t>CHD = enfermedad coronaria; CHF = insuficiencia cardiaca congestiva; EPOC= enfermedad pulmonar obstructiva crónica</a:t>
            </a:r>
          </a:p>
          <a:p>
            <a:pPr eaLnBrk="1" hangingPunct="1"/>
            <a:r>
              <a:rPr lang="es-MX" sz="1000" dirty="0" smtClean="0">
                <a:solidFill>
                  <a:srgbClr val="002060"/>
                </a:solidFill>
                <a:latin typeface="+mn-lt"/>
              </a:rPr>
              <a:t>Berger </a:t>
            </a:r>
            <a:r>
              <a:rPr lang="es-MX" sz="1000" i="1" dirty="0" smtClean="0">
                <a:solidFill>
                  <a:srgbClr val="002060"/>
                </a:solidFill>
                <a:latin typeface="+mn-lt"/>
              </a:rPr>
              <a:t>et al. J Pain </a:t>
            </a:r>
            <a:r>
              <a:rPr lang="es-MX" sz="1000" dirty="0" smtClean="0">
                <a:solidFill>
                  <a:srgbClr val="002060"/>
                </a:solidFill>
                <a:latin typeface="+mn-lt"/>
              </a:rPr>
              <a:t>2004; 5(3):143-9.</a:t>
            </a:r>
            <a:endParaRPr lang="es-MX" sz="1000" dirty="0">
              <a:solidFill>
                <a:srgbClr val="002060"/>
              </a:solidFill>
              <a:latin typeface="+mn-lt"/>
            </a:endParaRPr>
          </a:p>
        </p:txBody>
      </p:sp>
      <p:sp>
        <p:nvSpPr>
          <p:cNvPr id="5" name="4 CuadroTexto"/>
          <p:cNvSpPr txBox="1"/>
          <p:nvPr/>
        </p:nvSpPr>
        <p:spPr>
          <a:xfrm>
            <a:off x="313898" y="2006222"/>
            <a:ext cx="2252990" cy="1492716"/>
          </a:xfrm>
          <a:prstGeom prst="rect">
            <a:avLst/>
          </a:prstGeom>
          <a:solidFill>
            <a:srgbClr val="ECF5FE"/>
          </a:solidFill>
        </p:spPr>
        <p:txBody>
          <a:bodyPr wrap="square" rtlCol="0">
            <a:spAutoFit/>
          </a:bodyPr>
          <a:lstStyle/>
          <a:p>
            <a:pPr algn="r"/>
            <a:r>
              <a:rPr lang="es-MX" sz="1300" b="1" dirty="0" smtClean="0"/>
              <a:t>Convulsiones</a:t>
            </a:r>
          </a:p>
          <a:p>
            <a:pPr algn="r"/>
            <a:endParaRPr lang="es-MX" sz="1300" b="1" dirty="0" smtClean="0"/>
          </a:p>
          <a:p>
            <a:pPr algn="r"/>
            <a:r>
              <a:rPr lang="es-MX" sz="1300" b="1" dirty="0" smtClean="0"/>
              <a:t>Otra salud mental</a:t>
            </a:r>
          </a:p>
          <a:p>
            <a:pPr algn="r"/>
            <a:endParaRPr lang="es-MX" sz="1300" b="1" dirty="0" smtClean="0"/>
          </a:p>
          <a:p>
            <a:pPr algn="r"/>
            <a:r>
              <a:rPr lang="es-MX" sz="1300" b="1" dirty="0" smtClean="0"/>
              <a:t>Insuficiencia renal</a:t>
            </a:r>
          </a:p>
          <a:p>
            <a:pPr algn="r"/>
            <a:endParaRPr lang="es-MX" sz="1300" b="1" dirty="0" smtClean="0"/>
          </a:p>
          <a:p>
            <a:pPr algn="r"/>
            <a:r>
              <a:rPr lang="es-MX" sz="1300" b="1" dirty="0" smtClean="0"/>
              <a:t>Depresión</a:t>
            </a:r>
          </a:p>
        </p:txBody>
      </p:sp>
    </p:spTree>
    <p:extLst>
      <p:ext uri="{BB962C8B-B14F-4D97-AF65-F5344CB8AC3E}">
        <p14:creationId xmlns:p14="http://schemas.microsoft.com/office/powerpoint/2010/main" val="1207227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2"/>
          <p:cNvSpPr txBox="1">
            <a:spLocks noChangeArrowheads="1"/>
          </p:cNvSpPr>
          <p:nvPr/>
        </p:nvSpPr>
        <p:spPr bwMode="auto">
          <a:xfrm>
            <a:off x="118452" y="6621747"/>
            <a:ext cx="73854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buClr>
                <a:srgbClr val="67CFE1"/>
              </a:buClr>
            </a:pPr>
            <a:r>
              <a:rPr lang="en-US" sz="1000" dirty="0" smtClean="0">
                <a:solidFill>
                  <a:srgbClr val="002060"/>
                </a:solidFill>
                <a:latin typeface="Calibri"/>
              </a:rPr>
              <a:t>Meyer-Rosberg K</a:t>
            </a:r>
            <a:r>
              <a:rPr lang="en-US" sz="1000" i="1" dirty="0" smtClean="0">
                <a:solidFill>
                  <a:srgbClr val="002060"/>
                </a:solidFill>
                <a:latin typeface="Calibri"/>
              </a:rPr>
              <a:t> et al. Eur J Pain </a:t>
            </a:r>
            <a:r>
              <a:rPr lang="en-US" sz="1000" dirty="0" smtClean="0">
                <a:solidFill>
                  <a:srgbClr val="002060"/>
                </a:solidFill>
                <a:latin typeface="Calibri"/>
              </a:rPr>
              <a:t>2001</a:t>
            </a:r>
            <a:r>
              <a:rPr lang="en-US" sz="1000" dirty="0">
                <a:solidFill>
                  <a:srgbClr val="002060"/>
                </a:solidFill>
                <a:latin typeface="Calibri"/>
              </a:rPr>
              <a:t>; 5(4):379-89; Vinik AI </a:t>
            </a:r>
            <a:r>
              <a:rPr lang="en-US" sz="1000" i="1" dirty="0">
                <a:solidFill>
                  <a:srgbClr val="002060"/>
                </a:solidFill>
                <a:latin typeface="Calibri"/>
              </a:rPr>
              <a:t>et al</a:t>
            </a:r>
            <a:r>
              <a:rPr lang="en-US" sz="1000" i="1" dirty="0" smtClean="0">
                <a:solidFill>
                  <a:srgbClr val="002060"/>
                </a:solidFill>
                <a:latin typeface="Calibri"/>
              </a:rPr>
              <a:t>. </a:t>
            </a:r>
            <a:r>
              <a:rPr lang="en-US" sz="1000" i="1" dirty="0">
                <a:solidFill>
                  <a:srgbClr val="002060"/>
                </a:solidFill>
                <a:latin typeface="Calibri"/>
              </a:rPr>
              <a:t>Diabetes Care </a:t>
            </a:r>
            <a:r>
              <a:rPr lang="en-US" sz="1000" dirty="0">
                <a:solidFill>
                  <a:srgbClr val="002060"/>
                </a:solidFill>
                <a:latin typeface="Calibri"/>
              </a:rPr>
              <a:t>2003; 26(5):1553-79</a:t>
            </a:r>
            <a:r>
              <a:rPr lang="en-US" sz="1000" dirty="0" smtClean="0">
                <a:solidFill>
                  <a:srgbClr val="002060"/>
                </a:solidFill>
                <a:latin typeface="Calibri"/>
              </a:rPr>
              <a:t>.</a:t>
            </a:r>
            <a:endParaRPr lang="en-GB" sz="1000" dirty="0">
              <a:solidFill>
                <a:srgbClr val="002060"/>
              </a:solidFill>
              <a:latin typeface="Calibri"/>
            </a:endParaRPr>
          </a:p>
        </p:txBody>
      </p:sp>
      <p:sp>
        <p:nvSpPr>
          <p:cNvPr id="8" name="Rectangle 3"/>
          <p:cNvSpPr>
            <a:spLocks noGrp="1" noChangeArrowheads="1"/>
          </p:cNvSpPr>
          <p:nvPr>
            <p:ph type="title"/>
          </p:nvPr>
        </p:nvSpPr>
        <p:spPr>
          <a:xfrm>
            <a:off x="457200" y="298142"/>
            <a:ext cx="8229600" cy="1143000"/>
          </a:xfrm>
        </p:spPr>
        <p:txBody>
          <a:bodyPr>
            <a:normAutofit fontScale="90000"/>
          </a:bodyPr>
          <a:lstStyle/>
          <a:p>
            <a:r>
              <a:rPr lang="es-MX" sz="3200" noProof="0" dirty="0" smtClean="0"/>
              <a:t>Los Pacientes con Dolor Neuropático Periférico Experimentan Síntomas Comórbidos Importantes</a:t>
            </a:r>
          </a:p>
        </p:txBody>
      </p:sp>
      <p:graphicFrame>
        <p:nvGraphicFramePr>
          <p:cNvPr id="9" name="Object 4"/>
          <p:cNvGraphicFramePr>
            <a:graphicFrameLocks noGrp="1" noChangeAspect="1"/>
          </p:cNvGraphicFramePr>
          <p:nvPr>
            <p:ph idx="1"/>
            <p:extLst>
              <p:ext uri="{D42A27DB-BD31-4B8C-83A1-F6EECF244321}">
                <p14:modId xmlns:p14="http://schemas.microsoft.com/office/powerpoint/2010/main" val="41639394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5"/>
          <p:cNvSpPr txBox="1">
            <a:spLocks noChangeArrowheads="1"/>
          </p:cNvSpPr>
          <p:nvPr/>
        </p:nvSpPr>
        <p:spPr bwMode="auto">
          <a:xfrm rot="10800000">
            <a:off x="493524" y="2133109"/>
            <a:ext cx="461665" cy="2790825"/>
          </a:xfrm>
          <a:prstGeom prst="rect">
            <a:avLst/>
          </a:prstGeom>
          <a:noFill/>
          <a:ln>
            <a:noFill/>
          </a:ln>
          <a:extLst/>
        </p:spPr>
        <p:txBody>
          <a:bodyPr vert="ea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002060"/>
                </a:solidFill>
                <a:effectLst/>
                <a:uLnTx/>
                <a:uFillTx/>
                <a:latin typeface="+mn-lt"/>
              </a:rPr>
              <a:t>Interferencia del dolor</a:t>
            </a:r>
            <a:endParaRPr kumimoji="0" lang="en-GB" sz="1800" b="1" i="0" u="none" strike="noStrike" kern="0" cap="none" spc="0" normalizeH="0" baseline="0" noProof="0" dirty="0">
              <a:ln>
                <a:noFill/>
              </a:ln>
              <a:solidFill>
                <a:srgbClr val="002060"/>
              </a:solidFill>
              <a:effectLst/>
              <a:uLnTx/>
              <a:uFillTx/>
              <a:latin typeface="+mn-lt"/>
            </a:endParaRPr>
          </a:p>
        </p:txBody>
      </p:sp>
      <p:sp>
        <p:nvSpPr>
          <p:cNvPr id="11" name="10 CuadroTexto"/>
          <p:cNvSpPr txBox="1"/>
          <p:nvPr/>
        </p:nvSpPr>
        <p:spPr>
          <a:xfrm>
            <a:off x="850541" y="1818167"/>
            <a:ext cx="1598515" cy="3323987"/>
          </a:xfrm>
          <a:prstGeom prst="rect">
            <a:avLst/>
          </a:prstGeom>
          <a:solidFill>
            <a:srgbClr val="EFF3FB"/>
          </a:solidFill>
        </p:spPr>
        <p:txBody>
          <a:bodyPr wrap="none" rtlCol="0">
            <a:spAutoFit/>
          </a:bodyPr>
          <a:lstStyle/>
          <a:p>
            <a:pPr algn="r"/>
            <a:r>
              <a:rPr lang="es-MX" sz="1200" b="1" dirty="0" smtClean="0">
                <a:solidFill>
                  <a:srgbClr val="002060"/>
                </a:solidFill>
              </a:rPr>
              <a:t>Dificultad para dormir</a:t>
            </a:r>
          </a:p>
          <a:p>
            <a:pPr algn="r"/>
            <a:endParaRPr lang="es-MX" sz="1200" b="1" dirty="0" smtClean="0">
              <a:solidFill>
                <a:srgbClr val="002060"/>
              </a:solidFill>
            </a:endParaRPr>
          </a:p>
          <a:p>
            <a:pPr algn="r"/>
            <a:endParaRPr lang="es-MX" sz="1200" b="1" dirty="0" smtClean="0">
              <a:solidFill>
                <a:srgbClr val="002060"/>
              </a:solidFill>
            </a:endParaRPr>
          </a:p>
          <a:p>
            <a:pPr algn="r"/>
            <a:r>
              <a:rPr lang="es-MX" sz="1200" b="1" dirty="0" smtClean="0">
                <a:solidFill>
                  <a:srgbClr val="002060"/>
                </a:solidFill>
              </a:rPr>
              <a:t>Falta de energía</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Somnolencia</a:t>
            </a:r>
          </a:p>
          <a:p>
            <a:pPr algn="r"/>
            <a:endParaRPr lang="es-MX" sz="1200" b="1" dirty="0" smtClean="0">
              <a:solidFill>
                <a:srgbClr val="002060"/>
              </a:solidFill>
            </a:endParaRPr>
          </a:p>
          <a:p>
            <a:pPr algn="r"/>
            <a:r>
              <a:rPr lang="es-MX" sz="1200" b="1" dirty="0" smtClean="0">
                <a:solidFill>
                  <a:srgbClr val="002060"/>
                </a:solidFill>
              </a:rPr>
              <a:t>Dificultad para</a:t>
            </a:r>
          </a:p>
          <a:p>
            <a:pPr algn="r"/>
            <a:r>
              <a:rPr lang="es-MX" sz="1200" b="1" dirty="0" smtClean="0">
                <a:solidFill>
                  <a:srgbClr val="002060"/>
                </a:solidFill>
              </a:rPr>
              <a:t>Concentrase</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Depresión</a:t>
            </a:r>
          </a:p>
          <a:p>
            <a:pPr algn="r"/>
            <a:endParaRPr lang="es-MX" sz="1200" b="1" dirty="0" smtClean="0">
              <a:solidFill>
                <a:srgbClr val="002060"/>
              </a:solidFill>
            </a:endParaRPr>
          </a:p>
          <a:p>
            <a:pPr algn="r"/>
            <a:endParaRPr lang="es-MX" sz="600" b="1" dirty="0" smtClean="0">
              <a:solidFill>
                <a:srgbClr val="002060"/>
              </a:solidFill>
            </a:endParaRPr>
          </a:p>
          <a:p>
            <a:pPr algn="r"/>
            <a:r>
              <a:rPr lang="es-MX" sz="1200" b="1" dirty="0" smtClean="0">
                <a:solidFill>
                  <a:srgbClr val="002060"/>
                </a:solidFill>
              </a:rPr>
              <a:t>Ansiedad</a:t>
            </a:r>
          </a:p>
          <a:p>
            <a:pPr algn="r"/>
            <a:endParaRPr lang="es-MX" sz="1200" b="1" dirty="0" smtClean="0">
              <a:solidFill>
                <a:srgbClr val="002060"/>
              </a:solidFill>
            </a:endParaRPr>
          </a:p>
          <a:p>
            <a:pPr algn="r"/>
            <a:endParaRPr lang="es-MX" sz="1200" b="1" dirty="0" smtClean="0">
              <a:solidFill>
                <a:srgbClr val="002060"/>
              </a:solidFill>
            </a:endParaRPr>
          </a:p>
          <a:p>
            <a:pPr algn="r"/>
            <a:r>
              <a:rPr lang="es-MX" sz="1200" b="1" dirty="0" smtClean="0">
                <a:solidFill>
                  <a:srgbClr val="002060"/>
                </a:solidFill>
              </a:rPr>
              <a:t>Falta de apetito</a:t>
            </a:r>
            <a:endParaRPr lang="es-MX" sz="1200" b="1" dirty="0">
              <a:solidFill>
                <a:srgbClr val="002060"/>
              </a:solidFill>
            </a:endParaRPr>
          </a:p>
        </p:txBody>
      </p:sp>
    </p:spTree>
    <p:extLst>
      <p:ext uri="{BB962C8B-B14F-4D97-AF65-F5344CB8AC3E}">
        <p14:creationId xmlns:p14="http://schemas.microsoft.com/office/powerpoint/2010/main" val="122208390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noAutofit/>
          </a:bodyPr>
          <a:lstStyle/>
          <a:p>
            <a:r>
              <a:rPr lang="es-MX" sz="3200" noProof="0" dirty="0" smtClean="0"/>
              <a:t> El Dolor Neuropático Está Asociado con Trastornos del Sueño, Ansiedad y Depresión</a:t>
            </a:r>
          </a:p>
        </p:txBody>
      </p:sp>
      <p:sp>
        <p:nvSpPr>
          <p:cNvPr id="19" name="Text Box 8"/>
          <p:cNvSpPr txBox="1">
            <a:spLocks noChangeArrowheads="1"/>
          </p:cNvSpPr>
          <p:nvPr/>
        </p:nvSpPr>
        <p:spPr bwMode="auto">
          <a:xfrm>
            <a:off x="210573" y="6665425"/>
            <a:ext cx="8196725" cy="307777"/>
          </a:xfrm>
          <a:prstGeom prst="rect">
            <a:avLst/>
          </a:prstGeom>
          <a:noFill/>
          <a:ln>
            <a:noFill/>
          </a:ln>
          <a:effectLst>
            <a:prstShdw prst="shdw17" dist="17961" dir="2700000">
              <a:srgbClr val="998300">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sz="1000" dirty="0" smtClean="0">
                <a:solidFill>
                  <a:srgbClr val="002060"/>
                </a:solidFill>
                <a:latin typeface="Calibri"/>
              </a:rPr>
              <a:t>Nicholson B, Verma S. </a:t>
            </a:r>
            <a:r>
              <a:rPr lang="en-GB" sz="1000" i="1" dirty="0" smtClean="0">
                <a:solidFill>
                  <a:srgbClr val="002060"/>
                </a:solidFill>
                <a:latin typeface="Calibri"/>
              </a:rPr>
              <a:t>Pain Med</a:t>
            </a:r>
            <a:r>
              <a:rPr lang="en-GB" sz="1000" dirty="0" smtClean="0">
                <a:solidFill>
                  <a:srgbClr val="002060"/>
                </a:solidFill>
                <a:latin typeface="Calibri"/>
              </a:rPr>
              <a:t> </a:t>
            </a:r>
            <a:r>
              <a:rPr lang="en-GB" sz="1000" dirty="0">
                <a:solidFill>
                  <a:srgbClr val="002060"/>
                </a:solidFill>
                <a:latin typeface="Calibri"/>
              </a:rPr>
              <a:t>2004</a:t>
            </a:r>
            <a:r>
              <a:rPr lang="en-GB" sz="1000" dirty="0" smtClean="0">
                <a:solidFill>
                  <a:srgbClr val="002060"/>
                </a:solidFill>
                <a:latin typeface="Calibri"/>
              </a:rPr>
              <a:t>; 5(Suppl </a:t>
            </a:r>
            <a:r>
              <a:rPr lang="en-GB" sz="1000" dirty="0">
                <a:solidFill>
                  <a:srgbClr val="002060"/>
                </a:solidFill>
                <a:latin typeface="Calibri"/>
              </a:rPr>
              <a:t>1):</a:t>
            </a:r>
            <a:r>
              <a:rPr lang="en-GB" sz="1000" dirty="0" smtClean="0">
                <a:solidFill>
                  <a:srgbClr val="002060"/>
                </a:solidFill>
                <a:latin typeface="Calibri"/>
              </a:rPr>
              <a:t>S9-27.</a:t>
            </a:r>
          </a:p>
          <a:p>
            <a:pPr eaLnBrk="1" hangingPunct="1"/>
            <a:endParaRPr lang="en-GB" sz="1000" dirty="0">
              <a:solidFill>
                <a:srgbClr val="002060"/>
              </a:solidFill>
              <a:latin typeface="Calibri"/>
            </a:endParaRPr>
          </a:p>
        </p:txBody>
      </p:sp>
      <p:sp>
        <p:nvSpPr>
          <p:cNvPr id="18" name="Text Box 4"/>
          <p:cNvSpPr txBox="1">
            <a:spLocks noChangeArrowheads="1"/>
          </p:cNvSpPr>
          <p:nvPr/>
        </p:nvSpPr>
        <p:spPr bwMode="auto">
          <a:xfrm>
            <a:off x="4070395" y="1685007"/>
            <a:ext cx="1221809"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pPr>
            <a:r>
              <a:rPr lang="es-MX" sz="2800" b="1" dirty="0" smtClean="0">
                <a:solidFill>
                  <a:srgbClr val="C03932"/>
                </a:solidFill>
              </a:rPr>
              <a:t>Dolor </a:t>
            </a:r>
            <a:endParaRPr lang="es-MX" sz="2800" b="1" dirty="0">
              <a:solidFill>
                <a:srgbClr val="C03932"/>
              </a:solidFill>
            </a:endParaRPr>
          </a:p>
        </p:txBody>
      </p:sp>
      <p:sp>
        <p:nvSpPr>
          <p:cNvPr id="20" name="Text Box 5"/>
          <p:cNvSpPr txBox="1">
            <a:spLocks noChangeArrowheads="1"/>
          </p:cNvSpPr>
          <p:nvPr/>
        </p:nvSpPr>
        <p:spPr bwMode="auto">
          <a:xfrm>
            <a:off x="6611198" y="4669507"/>
            <a:ext cx="186044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400" b="1" dirty="0" smtClean="0">
                <a:solidFill>
                  <a:srgbClr val="0C6FCF"/>
                </a:solidFill>
              </a:rPr>
              <a:t>Trastornos </a:t>
            </a:r>
          </a:p>
          <a:p>
            <a:pPr algn="ctr">
              <a:lnSpc>
                <a:spcPct val="90000"/>
              </a:lnSpc>
            </a:pPr>
            <a:r>
              <a:rPr lang="es-MX" sz="2400" b="1" dirty="0" smtClean="0">
                <a:solidFill>
                  <a:srgbClr val="0C6FCF"/>
                </a:solidFill>
              </a:rPr>
              <a:t>del sueño</a:t>
            </a:r>
            <a:endParaRPr lang="es-MX" sz="2400" b="1" dirty="0">
              <a:solidFill>
                <a:srgbClr val="0C6FCF"/>
              </a:solidFill>
            </a:endParaRPr>
          </a:p>
        </p:txBody>
      </p:sp>
      <p:sp>
        <p:nvSpPr>
          <p:cNvPr id="21" name="Text Box 6"/>
          <p:cNvSpPr txBox="1">
            <a:spLocks noChangeArrowheads="1"/>
          </p:cNvSpPr>
          <p:nvPr/>
        </p:nvSpPr>
        <p:spPr bwMode="auto">
          <a:xfrm>
            <a:off x="609600" y="4669507"/>
            <a:ext cx="1928813"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lnSpc>
                <a:spcPct val="90000"/>
              </a:lnSpc>
            </a:pPr>
            <a:r>
              <a:rPr lang="es-MX" sz="2400" b="1" dirty="0" smtClean="0">
                <a:solidFill>
                  <a:srgbClr val="0C6FCF"/>
                </a:solidFill>
              </a:rPr>
              <a:t>Ansiedad y</a:t>
            </a:r>
          </a:p>
          <a:p>
            <a:pPr algn="ctr">
              <a:lnSpc>
                <a:spcPct val="90000"/>
              </a:lnSpc>
            </a:pPr>
            <a:r>
              <a:rPr lang="es-MX" sz="2400" b="1" dirty="0" smtClean="0">
                <a:solidFill>
                  <a:srgbClr val="0C6FCF"/>
                </a:solidFill>
              </a:rPr>
              <a:t>Depresión</a:t>
            </a:r>
            <a:endParaRPr lang="es-MX" sz="2400" b="1" dirty="0">
              <a:solidFill>
                <a:srgbClr val="0C6FCF"/>
              </a:solidFill>
            </a:endParaRPr>
          </a:p>
        </p:txBody>
      </p:sp>
      <p:grpSp>
        <p:nvGrpSpPr>
          <p:cNvPr id="2" name="Group 7"/>
          <p:cNvGrpSpPr>
            <a:grpSpLocks/>
          </p:cNvGrpSpPr>
          <p:nvPr/>
        </p:nvGrpSpPr>
        <p:grpSpPr bwMode="auto">
          <a:xfrm>
            <a:off x="2582863" y="2281907"/>
            <a:ext cx="3917950" cy="3235325"/>
            <a:chOff x="1536" y="1162"/>
            <a:chExt cx="2717" cy="2246"/>
          </a:xfrm>
          <a:solidFill>
            <a:schemeClr val="accent3"/>
          </a:solidFill>
        </p:grpSpPr>
        <p:grpSp>
          <p:nvGrpSpPr>
            <p:cNvPr id="3" name="Group 8"/>
            <p:cNvGrpSpPr>
              <a:grpSpLocks/>
            </p:cNvGrpSpPr>
            <p:nvPr/>
          </p:nvGrpSpPr>
          <p:grpSpPr bwMode="auto">
            <a:xfrm>
              <a:off x="1536" y="1998"/>
              <a:ext cx="1277" cy="1410"/>
              <a:chOff x="1536" y="1998"/>
              <a:chExt cx="1277" cy="1410"/>
            </a:xfrm>
            <a:grpFill/>
          </p:grpSpPr>
          <p:sp>
            <p:nvSpPr>
              <p:cNvPr id="30" name="Freeform 9"/>
              <p:cNvSpPr>
                <a:spLocks/>
              </p:cNvSpPr>
              <p:nvPr/>
            </p:nvSpPr>
            <p:spPr bwMode="auto">
              <a:xfrm rot="200007">
                <a:off x="1536"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sp>
            <p:nvSpPr>
              <p:cNvPr id="31" name="Freeform 10"/>
              <p:cNvSpPr>
                <a:spLocks/>
              </p:cNvSpPr>
              <p:nvPr/>
            </p:nvSpPr>
            <p:spPr bwMode="auto">
              <a:xfrm rot="17438852" flipV="1">
                <a:off x="185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grpSp>
        <p:grpSp>
          <p:nvGrpSpPr>
            <p:cNvPr id="4" name="Group 11"/>
            <p:cNvGrpSpPr>
              <a:grpSpLocks/>
            </p:cNvGrpSpPr>
            <p:nvPr/>
          </p:nvGrpSpPr>
          <p:grpSpPr bwMode="auto">
            <a:xfrm>
              <a:off x="2976" y="1998"/>
              <a:ext cx="1277" cy="1410"/>
              <a:chOff x="2976" y="1998"/>
              <a:chExt cx="1277" cy="1410"/>
            </a:xfrm>
            <a:grpFill/>
          </p:grpSpPr>
          <p:sp>
            <p:nvSpPr>
              <p:cNvPr id="28" name="Freeform 12"/>
              <p:cNvSpPr>
                <a:spLocks/>
              </p:cNvSpPr>
              <p:nvPr/>
            </p:nvSpPr>
            <p:spPr bwMode="auto">
              <a:xfrm rot="21399993" flipH="1">
                <a:off x="3611" y="199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sp>
            <p:nvSpPr>
              <p:cNvPr id="29" name="Freeform 13"/>
              <p:cNvSpPr>
                <a:spLocks/>
              </p:cNvSpPr>
              <p:nvPr/>
            </p:nvSpPr>
            <p:spPr bwMode="auto">
              <a:xfrm rot="4161148" flipH="1" flipV="1">
                <a:off x="3294" y="2448"/>
                <a:ext cx="642" cy="1277"/>
              </a:xfrm>
              <a:custGeom>
                <a:avLst/>
                <a:gdLst>
                  <a:gd name="T0" fmla="*/ 361 w 930"/>
                  <a:gd name="T1" fmla="*/ 1184 h 1187"/>
                  <a:gd name="T2" fmla="*/ 299 w 930"/>
                  <a:gd name="T3" fmla="*/ 1177 h 1187"/>
                  <a:gd name="T4" fmla="*/ 240 w 930"/>
                  <a:gd name="T5" fmla="*/ 1166 h 1187"/>
                  <a:gd name="T6" fmla="*/ 185 w 930"/>
                  <a:gd name="T7" fmla="*/ 1150 h 1187"/>
                  <a:gd name="T8" fmla="*/ 135 w 930"/>
                  <a:gd name="T9" fmla="*/ 1130 h 1187"/>
                  <a:gd name="T10" fmla="*/ 91 w 930"/>
                  <a:gd name="T11" fmla="*/ 1102 h 1187"/>
                  <a:gd name="T12" fmla="*/ 54 w 930"/>
                  <a:gd name="T13" fmla="*/ 1069 h 1187"/>
                  <a:gd name="T14" fmla="*/ 26 w 930"/>
                  <a:gd name="T15" fmla="*/ 1028 h 1187"/>
                  <a:gd name="T16" fmla="*/ 3 w 930"/>
                  <a:gd name="T17" fmla="*/ 959 h 1187"/>
                  <a:gd name="T18" fmla="*/ 7 w 930"/>
                  <a:gd name="T19" fmla="*/ 855 h 1187"/>
                  <a:gd name="T20" fmla="*/ 41 w 930"/>
                  <a:gd name="T21" fmla="*/ 751 h 1187"/>
                  <a:gd name="T22" fmla="*/ 90 w 930"/>
                  <a:gd name="T23" fmla="*/ 651 h 1187"/>
                  <a:gd name="T24" fmla="*/ 152 w 930"/>
                  <a:gd name="T25" fmla="*/ 553 h 1187"/>
                  <a:gd name="T26" fmla="*/ 221 w 930"/>
                  <a:gd name="T27" fmla="*/ 460 h 1187"/>
                  <a:gd name="T28" fmla="*/ 295 w 930"/>
                  <a:gd name="T29" fmla="*/ 375 h 1187"/>
                  <a:gd name="T30" fmla="*/ 367 w 930"/>
                  <a:gd name="T31" fmla="*/ 302 h 1187"/>
                  <a:gd name="T32" fmla="*/ 430 w 930"/>
                  <a:gd name="T33" fmla="*/ 245 h 1187"/>
                  <a:gd name="T34" fmla="*/ 483 w 930"/>
                  <a:gd name="T35" fmla="*/ 206 h 1187"/>
                  <a:gd name="T36" fmla="*/ 238 w 930"/>
                  <a:gd name="T37" fmla="*/ 147 h 1187"/>
                  <a:gd name="T38" fmla="*/ 254 w 930"/>
                  <a:gd name="T39" fmla="*/ 138 h 1187"/>
                  <a:gd name="T40" fmla="*/ 295 w 930"/>
                  <a:gd name="T41" fmla="*/ 112 h 1187"/>
                  <a:gd name="T42" fmla="*/ 357 w 930"/>
                  <a:gd name="T43" fmla="*/ 80 h 1187"/>
                  <a:gd name="T44" fmla="*/ 434 w 930"/>
                  <a:gd name="T45" fmla="*/ 45 h 1187"/>
                  <a:gd name="T46" fmla="*/ 515 w 930"/>
                  <a:gd name="T47" fmla="*/ 18 h 1187"/>
                  <a:gd name="T48" fmla="*/ 597 w 930"/>
                  <a:gd name="T49" fmla="*/ 2 h 1187"/>
                  <a:gd name="T50" fmla="*/ 672 w 930"/>
                  <a:gd name="T51" fmla="*/ 6 h 1187"/>
                  <a:gd name="T52" fmla="*/ 733 w 930"/>
                  <a:gd name="T53" fmla="*/ 36 h 1187"/>
                  <a:gd name="T54" fmla="*/ 748 w 930"/>
                  <a:gd name="T55" fmla="*/ 76 h 1187"/>
                  <a:gd name="T56" fmla="*/ 743 w 930"/>
                  <a:gd name="T57" fmla="*/ 143 h 1187"/>
                  <a:gd name="T58" fmla="*/ 726 w 930"/>
                  <a:gd name="T59" fmla="*/ 227 h 1187"/>
                  <a:gd name="T60" fmla="*/ 700 w 930"/>
                  <a:gd name="T61" fmla="*/ 318 h 1187"/>
                  <a:gd name="T62" fmla="*/ 670 w 930"/>
                  <a:gd name="T63" fmla="*/ 407 h 1187"/>
                  <a:gd name="T64" fmla="*/ 642 w 930"/>
                  <a:gd name="T65" fmla="*/ 483 h 1187"/>
                  <a:gd name="T66" fmla="*/ 621 w 930"/>
                  <a:gd name="T67" fmla="*/ 536 h 1187"/>
                  <a:gd name="T68" fmla="*/ 613 w 930"/>
                  <a:gd name="T69" fmla="*/ 556 h 1187"/>
                  <a:gd name="T70" fmla="*/ 523 w 930"/>
                  <a:gd name="T71" fmla="*/ 269 h 1187"/>
                  <a:gd name="T72" fmla="*/ 485 w 930"/>
                  <a:gd name="T73" fmla="*/ 316 h 1187"/>
                  <a:gd name="T74" fmla="*/ 437 w 930"/>
                  <a:gd name="T75" fmla="*/ 385 h 1187"/>
                  <a:gd name="T76" fmla="*/ 386 w 930"/>
                  <a:gd name="T77" fmla="*/ 471 h 1187"/>
                  <a:gd name="T78" fmla="*/ 338 w 930"/>
                  <a:gd name="T79" fmla="*/ 567 h 1187"/>
                  <a:gd name="T80" fmla="*/ 299 w 930"/>
                  <a:gd name="T81" fmla="*/ 670 h 1187"/>
                  <a:gd name="T82" fmla="*/ 274 w 930"/>
                  <a:gd name="T83" fmla="*/ 770 h 1187"/>
                  <a:gd name="T84" fmla="*/ 270 w 930"/>
                  <a:gd name="T85" fmla="*/ 865 h 1187"/>
                  <a:gd name="T86" fmla="*/ 293 w 930"/>
                  <a:gd name="T87" fmla="*/ 938 h 1187"/>
                  <a:gd name="T88" fmla="*/ 356 w 930"/>
                  <a:gd name="T89" fmla="*/ 992 h 1187"/>
                  <a:gd name="T90" fmla="*/ 451 w 930"/>
                  <a:gd name="T91" fmla="*/ 1035 h 1187"/>
                  <a:gd name="T92" fmla="*/ 564 w 930"/>
                  <a:gd name="T93" fmla="*/ 1069 h 1187"/>
                  <a:gd name="T94" fmla="*/ 680 w 930"/>
                  <a:gd name="T95" fmla="*/ 1094 h 1187"/>
                  <a:gd name="T96" fmla="*/ 788 w 930"/>
                  <a:gd name="T97" fmla="*/ 1111 h 1187"/>
                  <a:gd name="T98" fmla="*/ 874 w 930"/>
                  <a:gd name="T99" fmla="*/ 1120 h 1187"/>
                  <a:gd name="T100" fmla="*/ 923 w 930"/>
                  <a:gd name="T101" fmla="*/ 1126 h 1187"/>
                  <a:gd name="T102" fmla="*/ 927 w 930"/>
                  <a:gd name="T103" fmla="*/ 1127 h 1187"/>
                  <a:gd name="T104" fmla="*/ 903 w 930"/>
                  <a:gd name="T105" fmla="*/ 1133 h 1187"/>
                  <a:gd name="T106" fmla="*/ 856 w 930"/>
                  <a:gd name="T107" fmla="*/ 1142 h 1187"/>
                  <a:gd name="T108" fmla="*/ 793 w 930"/>
                  <a:gd name="T109" fmla="*/ 1155 h 1187"/>
                  <a:gd name="T110" fmla="*/ 716 w 930"/>
                  <a:gd name="T111" fmla="*/ 1166 h 1187"/>
                  <a:gd name="T112" fmla="*/ 629 w 930"/>
                  <a:gd name="T113" fmla="*/ 1178 h 1187"/>
                  <a:gd name="T114" fmla="*/ 536 w 930"/>
                  <a:gd name="T115" fmla="*/ 1185 h 1187"/>
                  <a:gd name="T116" fmla="*/ 439 w 930"/>
                  <a:gd name="T117" fmla="*/ 1187 h 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0"/>
                  <a:gd name="T178" fmla="*/ 0 h 1187"/>
                  <a:gd name="T179" fmla="*/ 930 w 930"/>
                  <a:gd name="T180" fmla="*/ 1187 h 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0" h="1187">
                    <a:moveTo>
                      <a:pt x="392" y="1186"/>
                    </a:moveTo>
                    <a:lnTo>
                      <a:pt x="361" y="1184"/>
                    </a:lnTo>
                    <a:lnTo>
                      <a:pt x="330" y="1181"/>
                    </a:lnTo>
                    <a:lnTo>
                      <a:pt x="299" y="1177"/>
                    </a:lnTo>
                    <a:lnTo>
                      <a:pt x="269" y="1172"/>
                    </a:lnTo>
                    <a:lnTo>
                      <a:pt x="240" y="1166"/>
                    </a:lnTo>
                    <a:lnTo>
                      <a:pt x="212" y="1160"/>
                    </a:lnTo>
                    <a:lnTo>
                      <a:pt x="185" y="1150"/>
                    </a:lnTo>
                    <a:lnTo>
                      <a:pt x="159" y="1140"/>
                    </a:lnTo>
                    <a:lnTo>
                      <a:pt x="135" y="1130"/>
                    </a:lnTo>
                    <a:lnTo>
                      <a:pt x="112" y="1117"/>
                    </a:lnTo>
                    <a:lnTo>
                      <a:pt x="91" y="1102"/>
                    </a:lnTo>
                    <a:lnTo>
                      <a:pt x="72" y="1086"/>
                    </a:lnTo>
                    <a:lnTo>
                      <a:pt x="54" y="1069"/>
                    </a:lnTo>
                    <a:lnTo>
                      <a:pt x="39" y="1049"/>
                    </a:lnTo>
                    <a:lnTo>
                      <a:pt x="26" y="1028"/>
                    </a:lnTo>
                    <a:lnTo>
                      <a:pt x="15" y="1005"/>
                    </a:lnTo>
                    <a:lnTo>
                      <a:pt x="3" y="959"/>
                    </a:lnTo>
                    <a:lnTo>
                      <a:pt x="0" y="908"/>
                    </a:lnTo>
                    <a:lnTo>
                      <a:pt x="7" y="855"/>
                    </a:lnTo>
                    <a:lnTo>
                      <a:pt x="22" y="799"/>
                    </a:lnTo>
                    <a:lnTo>
                      <a:pt x="41" y="751"/>
                    </a:lnTo>
                    <a:lnTo>
                      <a:pt x="64" y="701"/>
                    </a:lnTo>
                    <a:lnTo>
                      <a:pt x="90" y="651"/>
                    </a:lnTo>
                    <a:lnTo>
                      <a:pt x="119" y="602"/>
                    </a:lnTo>
                    <a:lnTo>
                      <a:pt x="152" y="553"/>
                    </a:lnTo>
                    <a:lnTo>
                      <a:pt x="186" y="506"/>
                    </a:lnTo>
                    <a:lnTo>
                      <a:pt x="221" y="460"/>
                    </a:lnTo>
                    <a:lnTo>
                      <a:pt x="258" y="416"/>
                    </a:lnTo>
                    <a:lnTo>
                      <a:pt x="295" y="375"/>
                    </a:lnTo>
                    <a:lnTo>
                      <a:pt x="331" y="337"/>
                    </a:lnTo>
                    <a:lnTo>
                      <a:pt x="367" y="302"/>
                    </a:lnTo>
                    <a:lnTo>
                      <a:pt x="400" y="271"/>
                    </a:lnTo>
                    <a:lnTo>
                      <a:pt x="430" y="245"/>
                    </a:lnTo>
                    <a:lnTo>
                      <a:pt x="459" y="223"/>
                    </a:lnTo>
                    <a:lnTo>
                      <a:pt x="483" y="206"/>
                    </a:lnTo>
                    <a:lnTo>
                      <a:pt x="503" y="195"/>
                    </a:lnTo>
                    <a:lnTo>
                      <a:pt x="238" y="147"/>
                    </a:lnTo>
                    <a:lnTo>
                      <a:pt x="241" y="144"/>
                    </a:lnTo>
                    <a:lnTo>
                      <a:pt x="254" y="138"/>
                    </a:lnTo>
                    <a:lnTo>
                      <a:pt x="271" y="126"/>
                    </a:lnTo>
                    <a:lnTo>
                      <a:pt x="295" y="112"/>
                    </a:lnTo>
                    <a:lnTo>
                      <a:pt x="324" y="96"/>
                    </a:lnTo>
                    <a:lnTo>
                      <a:pt x="357" y="80"/>
                    </a:lnTo>
                    <a:lnTo>
                      <a:pt x="394" y="63"/>
                    </a:lnTo>
                    <a:lnTo>
                      <a:pt x="434" y="45"/>
                    </a:lnTo>
                    <a:lnTo>
                      <a:pt x="474" y="30"/>
                    </a:lnTo>
                    <a:lnTo>
                      <a:pt x="515" y="18"/>
                    </a:lnTo>
                    <a:lnTo>
                      <a:pt x="557" y="7"/>
                    </a:lnTo>
                    <a:lnTo>
                      <a:pt x="597" y="2"/>
                    </a:lnTo>
                    <a:lnTo>
                      <a:pt x="635" y="0"/>
                    </a:lnTo>
                    <a:lnTo>
                      <a:pt x="672" y="6"/>
                    </a:lnTo>
                    <a:lnTo>
                      <a:pt x="704" y="18"/>
                    </a:lnTo>
                    <a:lnTo>
                      <a:pt x="733" y="36"/>
                    </a:lnTo>
                    <a:lnTo>
                      <a:pt x="743" y="52"/>
                    </a:lnTo>
                    <a:lnTo>
                      <a:pt x="748" y="76"/>
                    </a:lnTo>
                    <a:lnTo>
                      <a:pt x="748" y="106"/>
                    </a:lnTo>
                    <a:lnTo>
                      <a:pt x="743" y="143"/>
                    </a:lnTo>
                    <a:lnTo>
                      <a:pt x="737" y="184"/>
                    </a:lnTo>
                    <a:lnTo>
                      <a:pt x="726" y="227"/>
                    </a:lnTo>
                    <a:lnTo>
                      <a:pt x="714" y="272"/>
                    </a:lnTo>
                    <a:lnTo>
                      <a:pt x="700" y="318"/>
                    </a:lnTo>
                    <a:lnTo>
                      <a:pt x="685" y="365"/>
                    </a:lnTo>
                    <a:lnTo>
                      <a:pt x="670" y="407"/>
                    </a:lnTo>
                    <a:lnTo>
                      <a:pt x="655" y="447"/>
                    </a:lnTo>
                    <a:lnTo>
                      <a:pt x="642" y="483"/>
                    </a:lnTo>
                    <a:lnTo>
                      <a:pt x="631" y="513"/>
                    </a:lnTo>
                    <a:lnTo>
                      <a:pt x="621" y="536"/>
                    </a:lnTo>
                    <a:lnTo>
                      <a:pt x="616" y="551"/>
                    </a:lnTo>
                    <a:lnTo>
                      <a:pt x="613" y="556"/>
                    </a:lnTo>
                    <a:lnTo>
                      <a:pt x="537" y="256"/>
                    </a:lnTo>
                    <a:lnTo>
                      <a:pt x="523" y="269"/>
                    </a:lnTo>
                    <a:lnTo>
                      <a:pt x="506" y="290"/>
                    </a:lnTo>
                    <a:lnTo>
                      <a:pt x="485" y="316"/>
                    </a:lnTo>
                    <a:lnTo>
                      <a:pt x="462" y="347"/>
                    </a:lnTo>
                    <a:lnTo>
                      <a:pt x="437" y="385"/>
                    </a:lnTo>
                    <a:lnTo>
                      <a:pt x="412" y="426"/>
                    </a:lnTo>
                    <a:lnTo>
                      <a:pt x="386" y="471"/>
                    </a:lnTo>
                    <a:lnTo>
                      <a:pt x="362" y="518"/>
                    </a:lnTo>
                    <a:lnTo>
                      <a:pt x="338" y="567"/>
                    </a:lnTo>
                    <a:lnTo>
                      <a:pt x="317" y="618"/>
                    </a:lnTo>
                    <a:lnTo>
                      <a:pt x="299" y="670"/>
                    </a:lnTo>
                    <a:lnTo>
                      <a:pt x="285" y="721"/>
                    </a:lnTo>
                    <a:lnTo>
                      <a:pt x="274" y="770"/>
                    </a:lnTo>
                    <a:lnTo>
                      <a:pt x="270" y="818"/>
                    </a:lnTo>
                    <a:lnTo>
                      <a:pt x="270" y="865"/>
                    </a:lnTo>
                    <a:lnTo>
                      <a:pt x="278" y="907"/>
                    </a:lnTo>
                    <a:lnTo>
                      <a:pt x="293" y="938"/>
                    </a:lnTo>
                    <a:lnTo>
                      <a:pt x="319" y="967"/>
                    </a:lnTo>
                    <a:lnTo>
                      <a:pt x="356" y="992"/>
                    </a:lnTo>
                    <a:lnTo>
                      <a:pt x="400" y="1016"/>
                    </a:lnTo>
                    <a:lnTo>
                      <a:pt x="451" y="1035"/>
                    </a:lnTo>
                    <a:lnTo>
                      <a:pt x="506" y="1054"/>
                    </a:lnTo>
                    <a:lnTo>
                      <a:pt x="564" y="1069"/>
                    </a:lnTo>
                    <a:lnTo>
                      <a:pt x="622" y="1082"/>
                    </a:lnTo>
                    <a:lnTo>
                      <a:pt x="680" y="1094"/>
                    </a:lnTo>
                    <a:lnTo>
                      <a:pt x="737" y="1103"/>
                    </a:lnTo>
                    <a:lnTo>
                      <a:pt x="788" y="1111"/>
                    </a:lnTo>
                    <a:lnTo>
                      <a:pt x="835" y="1117"/>
                    </a:lnTo>
                    <a:lnTo>
                      <a:pt x="874" y="1120"/>
                    </a:lnTo>
                    <a:lnTo>
                      <a:pt x="904" y="1124"/>
                    </a:lnTo>
                    <a:lnTo>
                      <a:pt x="923" y="1126"/>
                    </a:lnTo>
                    <a:lnTo>
                      <a:pt x="930" y="1126"/>
                    </a:lnTo>
                    <a:lnTo>
                      <a:pt x="927" y="1127"/>
                    </a:lnTo>
                    <a:lnTo>
                      <a:pt x="917" y="1130"/>
                    </a:lnTo>
                    <a:lnTo>
                      <a:pt x="903" y="1133"/>
                    </a:lnTo>
                    <a:lnTo>
                      <a:pt x="882" y="1138"/>
                    </a:lnTo>
                    <a:lnTo>
                      <a:pt x="856" y="1142"/>
                    </a:lnTo>
                    <a:lnTo>
                      <a:pt x="826" y="1148"/>
                    </a:lnTo>
                    <a:lnTo>
                      <a:pt x="793" y="1155"/>
                    </a:lnTo>
                    <a:lnTo>
                      <a:pt x="756" y="1161"/>
                    </a:lnTo>
                    <a:lnTo>
                      <a:pt x="716" y="1166"/>
                    </a:lnTo>
                    <a:lnTo>
                      <a:pt x="673" y="1172"/>
                    </a:lnTo>
                    <a:lnTo>
                      <a:pt x="629" y="1178"/>
                    </a:lnTo>
                    <a:lnTo>
                      <a:pt x="583" y="1183"/>
                    </a:lnTo>
                    <a:lnTo>
                      <a:pt x="536" y="1185"/>
                    </a:lnTo>
                    <a:lnTo>
                      <a:pt x="488" y="1187"/>
                    </a:lnTo>
                    <a:lnTo>
                      <a:pt x="439" y="1187"/>
                    </a:lnTo>
                    <a:lnTo>
                      <a:pt x="392" y="1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grpSp>
        <p:grpSp>
          <p:nvGrpSpPr>
            <p:cNvPr id="5" name="Group 14"/>
            <p:cNvGrpSpPr>
              <a:grpSpLocks/>
            </p:cNvGrpSpPr>
            <p:nvPr/>
          </p:nvGrpSpPr>
          <p:grpSpPr bwMode="auto">
            <a:xfrm>
              <a:off x="1929" y="1162"/>
              <a:ext cx="1911" cy="683"/>
              <a:chOff x="1929" y="1162"/>
              <a:chExt cx="1911" cy="683"/>
            </a:xfrm>
            <a:grpFill/>
          </p:grpSpPr>
          <p:sp>
            <p:nvSpPr>
              <p:cNvPr id="26" name="Freeform 15"/>
              <p:cNvSpPr>
                <a:spLocks/>
              </p:cNvSpPr>
              <p:nvPr/>
            </p:nvSpPr>
            <p:spPr bwMode="auto">
              <a:xfrm rot="21206565" flipH="1">
                <a:off x="1929" y="1162"/>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sp>
            <p:nvSpPr>
              <p:cNvPr id="27" name="Freeform 16"/>
              <p:cNvSpPr>
                <a:spLocks/>
              </p:cNvSpPr>
              <p:nvPr/>
            </p:nvSpPr>
            <p:spPr bwMode="auto">
              <a:xfrm rot="405673">
                <a:off x="2223" y="1163"/>
                <a:ext cx="1617" cy="682"/>
              </a:xfrm>
              <a:custGeom>
                <a:avLst/>
                <a:gdLst>
                  <a:gd name="T0" fmla="*/ 336 w 1237"/>
                  <a:gd name="T1" fmla="*/ 103 h 986"/>
                  <a:gd name="T2" fmla="*/ 359 w 1237"/>
                  <a:gd name="T3" fmla="*/ 81 h 986"/>
                  <a:gd name="T4" fmla="*/ 383 w 1237"/>
                  <a:gd name="T5" fmla="*/ 61 h 986"/>
                  <a:gd name="T6" fmla="*/ 409 w 1237"/>
                  <a:gd name="T7" fmla="*/ 44 h 986"/>
                  <a:gd name="T8" fmla="*/ 434 w 1237"/>
                  <a:gd name="T9" fmla="*/ 30 h 986"/>
                  <a:gd name="T10" fmla="*/ 461 w 1237"/>
                  <a:gd name="T11" fmla="*/ 17 h 986"/>
                  <a:gd name="T12" fmla="*/ 487 w 1237"/>
                  <a:gd name="T13" fmla="*/ 9 h 986"/>
                  <a:gd name="T14" fmla="*/ 515 w 1237"/>
                  <a:gd name="T15" fmla="*/ 2 h 986"/>
                  <a:gd name="T16" fmla="*/ 537 w 1237"/>
                  <a:gd name="T17" fmla="*/ 0 h 986"/>
                  <a:gd name="T18" fmla="*/ 554 w 1237"/>
                  <a:gd name="T19" fmla="*/ 0 h 986"/>
                  <a:gd name="T20" fmla="*/ 574 w 1237"/>
                  <a:gd name="T21" fmla="*/ 2 h 986"/>
                  <a:gd name="T22" fmla="*/ 598 w 1237"/>
                  <a:gd name="T23" fmla="*/ 8 h 986"/>
                  <a:gd name="T24" fmla="*/ 622 w 1237"/>
                  <a:gd name="T25" fmla="*/ 16 h 986"/>
                  <a:gd name="T26" fmla="*/ 646 w 1237"/>
                  <a:gd name="T27" fmla="*/ 27 h 986"/>
                  <a:gd name="T28" fmla="*/ 670 w 1237"/>
                  <a:gd name="T29" fmla="*/ 39 h 986"/>
                  <a:gd name="T30" fmla="*/ 693 w 1237"/>
                  <a:gd name="T31" fmla="*/ 54 h 986"/>
                  <a:gd name="T32" fmla="*/ 717 w 1237"/>
                  <a:gd name="T33" fmla="*/ 71 h 986"/>
                  <a:gd name="T34" fmla="*/ 740 w 1237"/>
                  <a:gd name="T35" fmla="*/ 91 h 986"/>
                  <a:gd name="T36" fmla="*/ 785 w 1237"/>
                  <a:gd name="T37" fmla="*/ 136 h 986"/>
                  <a:gd name="T38" fmla="*/ 848 w 1237"/>
                  <a:gd name="T39" fmla="*/ 213 h 986"/>
                  <a:gd name="T40" fmla="*/ 907 w 1237"/>
                  <a:gd name="T41" fmla="*/ 298 h 986"/>
                  <a:gd name="T42" fmla="*/ 957 w 1237"/>
                  <a:gd name="T43" fmla="*/ 387 h 986"/>
                  <a:gd name="T44" fmla="*/ 1001 w 1237"/>
                  <a:gd name="T45" fmla="*/ 476 h 986"/>
                  <a:gd name="T46" fmla="*/ 1036 w 1237"/>
                  <a:gd name="T47" fmla="*/ 558 h 986"/>
                  <a:gd name="T48" fmla="*/ 1060 w 1237"/>
                  <a:gd name="T49" fmla="*/ 629 h 986"/>
                  <a:gd name="T50" fmla="*/ 1073 w 1237"/>
                  <a:gd name="T51" fmla="*/ 686 h 986"/>
                  <a:gd name="T52" fmla="*/ 1218 w 1237"/>
                  <a:gd name="T53" fmla="*/ 469 h 986"/>
                  <a:gd name="T54" fmla="*/ 1228 w 1237"/>
                  <a:gd name="T55" fmla="*/ 536 h 986"/>
                  <a:gd name="T56" fmla="*/ 1237 w 1237"/>
                  <a:gd name="T57" fmla="*/ 689 h 986"/>
                  <a:gd name="T58" fmla="*/ 1215 w 1237"/>
                  <a:gd name="T59" fmla="*/ 861 h 986"/>
                  <a:gd name="T60" fmla="*/ 1134 w 1237"/>
                  <a:gd name="T61" fmla="*/ 982 h 986"/>
                  <a:gd name="T62" fmla="*/ 1091 w 1237"/>
                  <a:gd name="T63" fmla="*/ 984 h 986"/>
                  <a:gd name="T64" fmla="*/ 1031 w 1237"/>
                  <a:gd name="T65" fmla="*/ 960 h 986"/>
                  <a:gd name="T66" fmla="*/ 961 w 1237"/>
                  <a:gd name="T67" fmla="*/ 917 h 986"/>
                  <a:gd name="T68" fmla="*/ 887 w 1237"/>
                  <a:gd name="T69" fmla="*/ 864 h 986"/>
                  <a:gd name="T70" fmla="*/ 817 w 1237"/>
                  <a:gd name="T71" fmla="*/ 809 h 986"/>
                  <a:gd name="T72" fmla="*/ 757 w 1237"/>
                  <a:gd name="T73" fmla="*/ 759 h 986"/>
                  <a:gd name="T74" fmla="*/ 717 w 1237"/>
                  <a:gd name="T75" fmla="*/ 724 h 986"/>
                  <a:gd name="T76" fmla="*/ 702 w 1237"/>
                  <a:gd name="T77" fmla="*/ 710 h 986"/>
                  <a:gd name="T78" fmla="*/ 999 w 1237"/>
                  <a:gd name="T79" fmla="*/ 704 h 986"/>
                  <a:gd name="T80" fmla="*/ 970 w 1237"/>
                  <a:gd name="T81" fmla="*/ 653 h 986"/>
                  <a:gd name="T82" fmla="*/ 925 w 1237"/>
                  <a:gd name="T83" fmla="*/ 588 h 986"/>
                  <a:gd name="T84" fmla="*/ 865 w 1237"/>
                  <a:gd name="T85" fmla="*/ 514 h 986"/>
                  <a:gd name="T86" fmla="*/ 794 w 1237"/>
                  <a:gd name="T87" fmla="*/ 439 h 986"/>
                  <a:gd name="T88" fmla="*/ 715 w 1237"/>
                  <a:gd name="T89" fmla="*/ 371 h 986"/>
                  <a:gd name="T90" fmla="*/ 631 w 1237"/>
                  <a:gd name="T91" fmla="*/ 317 h 986"/>
                  <a:gd name="T92" fmla="*/ 546 w 1237"/>
                  <a:gd name="T93" fmla="*/ 286 h 986"/>
                  <a:gd name="T94" fmla="*/ 470 w 1237"/>
                  <a:gd name="T95" fmla="*/ 285 h 986"/>
                  <a:gd name="T96" fmla="*/ 392 w 1237"/>
                  <a:gd name="T97" fmla="*/ 326 h 986"/>
                  <a:gd name="T98" fmla="*/ 309 w 1237"/>
                  <a:gd name="T99" fmla="*/ 399 h 986"/>
                  <a:gd name="T100" fmla="*/ 226 w 1237"/>
                  <a:gd name="T101" fmla="*/ 490 h 986"/>
                  <a:gd name="T102" fmla="*/ 147 w 1237"/>
                  <a:gd name="T103" fmla="*/ 588 h 986"/>
                  <a:gd name="T104" fmla="*/ 82 w 1237"/>
                  <a:gd name="T105" fmla="*/ 679 h 986"/>
                  <a:gd name="T106" fmla="*/ 31 w 1237"/>
                  <a:gd name="T107" fmla="*/ 752 h 986"/>
                  <a:gd name="T108" fmla="*/ 3 w 1237"/>
                  <a:gd name="T109" fmla="*/ 795 h 986"/>
                  <a:gd name="T110" fmla="*/ 1 w 1237"/>
                  <a:gd name="T111" fmla="*/ 795 h 986"/>
                  <a:gd name="T112" fmla="*/ 11 w 1237"/>
                  <a:gd name="T113" fmla="*/ 756 h 986"/>
                  <a:gd name="T114" fmla="*/ 32 w 1237"/>
                  <a:gd name="T115" fmla="*/ 686 h 986"/>
                  <a:gd name="T116" fmla="*/ 63 w 1237"/>
                  <a:gd name="T117" fmla="*/ 592 h 986"/>
                  <a:gd name="T118" fmla="*/ 105 w 1237"/>
                  <a:gd name="T119" fmla="*/ 485 h 986"/>
                  <a:gd name="T120" fmla="*/ 155 w 1237"/>
                  <a:gd name="T121" fmla="*/ 371 h 986"/>
                  <a:gd name="T122" fmla="*/ 216 w 1237"/>
                  <a:gd name="T123" fmla="*/ 259 h 986"/>
                  <a:gd name="T124" fmla="*/ 287 w 1237"/>
                  <a:gd name="T125" fmla="*/ 158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37"/>
                  <a:gd name="T190" fmla="*/ 0 h 986"/>
                  <a:gd name="T191" fmla="*/ 1237 w 1237"/>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37" h="986">
                    <a:moveTo>
                      <a:pt x="325" y="114"/>
                    </a:moveTo>
                    <a:lnTo>
                      <a:pt x="336" y="103"/>
                    </a:lnTo>
                    <a:lnTo>
                      <a:pt x="348" y="91"/>
                    </a:lnTo>
                    <a:lnTo>
                      <a:pt x="359" y="81"/>
                    </a:lnTo>
                    <a:lnTo>
                      <a:pt x="371" y="70"/>
                    </a:lnTo>
                    <a:lnTo>
                      <a:pt x="383" y="61"/>
                    </a:lnTo>
                    <a:lnTo>
                      <a:pt x="396" y="52"/>
                    </a:lnTo>
                    <a:lnTo>
                      <a:pt x="409" y="44"/>
                    </a:lnTo>
                    <a:lnTo>
                      <a:pt x="422" y="37"/>
                    </a:lnTo>
                    <a:lnTo>
                      <a:pt x="434" y="30"/>
                    </a:lnTo>
                    <a:lnTo>
                      <a:pt x="447" y="23"/>
                    </a:lnTo>
                    <a:lnTo>
                      <a:pt x="461" y="17"/>
                    </a:lnTo>
                    <a:lnTo>
                      <a:pt x="473" y="13"/>
                    </a:lnTo>
                    <a:lnTo>
                      <a:pt x="487" y="9"/>
                    </a:lnTo>
                    <a:lnTo>
                      <a:pt x="501" y="6"/>
                    </a:lnTo>
                    <a:lnTo>
                      <a:pt x="515" y="2"/>
                    </a:lnTo>
                    <a:lnTo>
                      <a:pt x="529" y="1"/>
                    </a:lnTo>
                    <a:lnTo>
                      <a:pt x="537" y="0"/>
                    </a:lnTo>
                    <a:lnTo>
                      <a:pt x="546" y="0"/>
                    </a:lnTo>
                    <a:lnTo>
                      <a:pt x="554" y="0"/>
                    </a:lnTo>
                    <a:lnTo>
                      <a:pt x="562" y="1"/>
                    </a:lnTo>
                    <a:lnTo>
                      <a:pt x="574" y="2"/>
                    </a:lnTo>
                    <a:lnTo>
                      <a:pt x="586" y="5"/>
                    </a:lnTo>
                    <a:lnTo>
                      <a:pt x="598" y="8"/>
                    </a:lnTo>
                    <a:lnTo>
                      <a:pt x="611" y="12"/>
                    </a:lnTo>
                    <a:lnTo>
                      <a:pt x="622" y="16"/>
                    </a:lnTo>
                    <a:lnTo>
                      <a:pt x="635" y="21"/>
                    </a:lnTo>
                    <a:lnTo>
                      <a:pt x="646" y="27"/>
                    </a:lnTo>
                    <a:lnTo>
                      <a:pt x="659" y="32"/>
                    </a:lnTo>
                    <a:lnTo>
                      <a:pt x="670" y="39"/>
                    </a:lnTo>
                    <a:lnTo>
                      <a:pt x="682" y="46"/>
                    </a:lnTo>
                    <a:lnTo>
                      <a:pt x="693" y="54"/>
                    </a:lnTo>
                    <a:lnTo>
                      <a:pt x="705" y="62"/>
                    </a:lnTo>
                    <a:lnTo>
                      <a:pt x="717" y="71"/>
                    </a:lnTo>
                    <a:lnTo>
                      <a:pt x="728" y="81"/>
                    </a:lnTo>
                    <a:lnTo>
                      <a:pt x="740" y="91"/>
                    </a:lnTo>
                    <a:lnTo>
                      <a:pt x="751" y="101"/>
                    </a:lnTo>
                    <a:lnTo>
                      <a:pt x="785" y="136"/>
                    </a:lnTo>
                    <a:lnTo>
                      <a:pt x="817" y="173"/>
                    </a:lnTo>
                    <a:lnTo>
                      <a:pt x="848" y="213"/>
                    </a:lnTo>
                    <a:lnTo>
                      <a:pt x="878" y="255"/>
                    </a:lnTo>
                    <a:lnTo>
                      <a:pt x="907" y="298"/>
                    </a:lnTo>
                    <a:lnTo>
                      <a:pt x="933" y="342"/>
                    </a:lnTo>
                    <a:lnTo>
                      <a:pt x="957" y="387"/>
                    </a:lnTo>
                    <a:lnTo>
                      <a:pt x="980" y="432"/>
                    </a:lnTo>
                    <a:lnTo>
                      <a:pt x="1001" y="476"/>
                    </a:lnTo>
                    <a:lnTo>
                      <a:pt x="1020" y="517"/>
                    </a:lnTo>
                    <a:lnTo>
                      <a:pt x="1036" y="558"/>
                    </a:lnTo>
                    <a:lnTo>
                      <a:pt x="1048" y="595"/>
                    </a:lnTo>
                    <a:lnTo>
                      <a:pt x="1060" y="629"/>
                    </a:lnTo>
                    <a:lnTo>
                      <a:pt x="1068" y="659"/>
                    </a:lnTo>
                    <a:lnTo>
                      <a:pt x="1073" y="686"/>
                    </a:lnTo>
                    <a:lnTo>
                      <a:pt x="1075" y="706"/>
                    </a:lnTo>
                    <a:lnTo>
                      <a:pt x="1218" y="469"/>
                    </a:lnTo>
                    <a:lnTo>
                      <a:pt x="1221" y="487"/>
                    </a:lnTo>
                    <a:lnTo>
                      <a:pt x="1228" y="536"/>
                    </a:lnTo>
                    <a:lnTo>
                      <a:pt x="1234" y="605"/>
                    </a:lnTo>
                    <a:lnTo>
                      <a:pt x="1237" y="689"/>
                    </a:lnTo>
                    <a:lnTo>
                      <a:pt x="1233" y="777"/>
                    </a:lnTo>
                    <a:lnTo>
                      <a:pt x="1215" y="861"/>
                    </a:lnTo>
                    <a:lnTo>
                      <a:pt x="1184" y="931"/>
                    </a:lnTo>
                    <a:lnTo>
                      <a:pt x="1134" y="982"/>
                    </a:lnTo>
                    <a:lnTo>
                      <a:pt x="1115" y="986"/>
                    </a:lnTo>
                    <a:lnTo>
                      <a:pt x="1091" y="984"/>
                    </a:lnTo>
                    <a:lnTo>
                      <a:pt x="1063" y="975"/>
                    </a:lnTo>
                    <a:lnTo>
                      <a:pt x="1031" y="960"/>
                    </a:lnTo>
                    <a:lnTo>
                      <a:pt x="997" y="940"/>
                    </a:lnTo>
                    <a:lnTo>
                      <a:pt x="961" y="917"/>
                    </a:lnTo>
                    <a:lnTo>
                      <a:pt x="924" y="892"/>
                    </a:lnTo>
                    <a:lnTo>
                      <a:pt x="887" y="864"/>
                    </a:lnTo>
                    <a:lnTo>
                      <a:pt x="850" y="837"/>
                    </a:lnTo>
                    <a:lnTo>
                      <a:pt x="817" y="809"/>
                    </a:lnTo>
                    <a:lnTo>
                      <a:pt x="785" y="782"/>
                    </a:lnTo>
                    <a:lnTo>
                      <a:pt x="757" y="759"/>
                    </a:lnTo>
                    <a:lnTo>
                      <a:pt x="734" y="739"/>
                    </a:lnTo>
                    <a:lnTo>
                      <a:pt x="717" y="724"/>
                    </a:lnTo>
                    <a:lnTo>
                      <a:pt x="705" y="713"/>
                    </a:lnTo>
                    <a:lnTo>
                      <a:pt x="702" y="710"/>
                    </a:lnTo>
                    <a:lnTo>
                      <a:pt x="1006" y="721"/>
                    </a:lnTo>
                    <a:lnTo>
                      <a:pt x="999" y="704"/>
                    </a:lnTo>
                    <a:lnTo>
                      <a:pt x="987" y="681"/>
                    </a:lnTo>
                    <a:lnTo>
                      <a:pt x="970" y="653"/>
                    </a:lnTo>
                    <a:lnTo>
                      <a:pt x="949" y="622"/>
                    </a:lnTo>
                    <a:lnTo>
                      <a:pt x="925" y="588"/>
                    </a:lnTo>
                    <a:lnTo>
                      <a:pt x="896" y="551"/>
                    </a:lnTo>
                    <a:lnTo>
                      <a:pt x="865" y="514"/>
                    </a:lnTo>
                    <a:lnTo>
                      <a:pt x="831" y="476"/>
                    </a:lnTo>
                    <a:lnTo>
                      <a:pt x="794" y="439"/>
                    </a:lnTo>
                    <a:lnTo>
                      <a:pt x="755" y="403"/>
                    </a:lnTo>
                    <a:lnTo>
                      <a:pt x="715" y="371"/>
                    </a:lnTo>
                    <a:lnTo>
                      <a:pt x="674" y="341"/>
                    </a:lnTo>
                    <a:lnTo>
                      <a:pt x="631" y="317"/>
                    </a:lnTo>
                    <a:lnTo>
                      <a:pt x="589" y="298"/>
                    </a:lnTo>
                    <a:lnTo>
                      <a:pt x="546" y="286"/>
                    </a:lnTo>
                    <a:lnTo>
                      <a:pt x="504" y="280"/>
                    </a:lnTo>
                    <a:lnTo>
                      <a:pt x="470" y="285"/>
                    </a:lnTo>
                    <a:lnTo>
                      <a:pt x="432" y="301"/>
                    </a:lnTo>
                    <a:lnTo>
                      <a:pt x="392" y="326"/>
                    </a:lnTo>
                    <a:lnTo>
                      <a:pt x="351" y="359"/>
                    </a:lnTo>
                    <a:lnTo>
                      <a:pt x="309" y="399"/>
                    </a:lnTo>
                    <a:lnTo>
                      <a:pt x="267" y="442"/>
                    </a:lnTo>
                    <a:lnTo>
                      <a:pt x="226" y="490"/>
                    </a:lnTo>
                    <a:lnTo>
                      <a:pt x="185" y="538"/>
                    </a:lnTo>
                    <a:lnTo>
                      <a:pt x="147" y="588"/>
                    </a:lnTo>
                    <a:lnTo>
                      <a:pt x="113" y="635"/>
                    </a:lnTo>
                    <a:lnTo>
                      <a:pt x="82" y="679"/>
                    </a:lnTo>
                    <a:lnTo>
                      <a:pt x="54" y="719"/>
                    </a:lnTo>
                    <a:lnTo>
                      <a:pt x="31" y="752"/>
                    </a:lnTo>
                    <a:lnTo>
                      <a:pt x="15" y="778"/>
                    </a:lnTo>
                    <a:lnTo>
                      <a:pt x="3" y="795"/>
                    </a:lnTo>
                    <a:lnTo>
                      <a:pt x="0" y="801"/>
                    </a:lnTo>
                    <a:lnTo>
                      <a:pt x="1" y="795"/>
                    </a:lnTo>
                    <a:lnTo>
                      <a:pt x="6" y="780"/>
                    </a:lnTo>
                    <a:lnTo>
                      <a:pt x="11" y="756"/>
                    </a:lnTo>
                    <a:lnTo>
                      <a:pt x="21" y="725"/>
                    </a:lnTo>
                    <a:lnTo>
                      <a:pt x="32" y="686"/>
                    </a:lnTo>
                    <a:lnTo>
                      <a:pt x="47" y="642"/>
                    </a:lnTo>
                    <a:lnTo>
                      <a:pt x="63" y="592"/>
                    </a:lnTo>
                    <a:lnTo>
                      <a:pt x="83" y="540"/>
                    </a:lnTo>
                    <a:lnTo>
                      <a:pt x="105" y="485"/>
                    </a:lnTo>
                    <a:lnTo>
                      <a:pt x="129" y="429"/>
                    </a:lnTo>
                    <a:lnTo>
                      <a:pt x="155" y="371"/>
                    </a:lnTo>
                    <a:lnTo>
                      <a:pt x="184" y="315"/>
                    </a:lnTo>
                    <a:lnTo>
                      <a:pt x="216" y="259"/>
                    </a:lnTo>
                    <a:lnTo>
                      <a:pt x="250" y="206"/>
                    </a:lnTo>
                    <a:lnTo>
                      <a:pt x="287" y="158"/>
                    </a:lnTo>
                    <a:lnTo>
                      <a:pt x="3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dirty="0">
                  <a:solidFill>
                    <a:prstClr val="black"/>
                  </a:solidFill>
                </a:endParaRPr>
              </a:p>
            </p:txBody>
          </p:sp>
        </p:grpSp>
      </p:grpSp>
      <p:sp>
        <p:nvSpPr>
          <p:cNvPr id="32" name="Text Box 17"/>
          <p:cNvSpPr txBox="1">
            <a:spLocks noChangeArrowheads="1"/>
          </p:cNvSpPr>
          <p:nvPr/>
        </p:nvSpPr>
        <p:spPr bwMode="auto">
          <a:xfrm>
            <a:off x="3217863" y="3713832"/>
            <a:ext cx="2647950" cy="76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nSpc>
                <a:spcPct val="90000"/>
              </a:lnSpc>
              <a:spcBef>
                <a:spcPct val="50000"/>
              </a:spcBef>
            </a:pPr>
            <a:r>
              <a:rPr lang="es-MX" sz="2400" b="1" dirty="0" smtClean="0">
                <a:solidFill>
                  <a:srgbClr val="002060"/>
                </a:solidFill>
              </a:rPr>
              <a:t>Deterioro funcional</a:t>
            </a:r>
            <a:endParaRPr lang="es-MX" sz="2400" b="1" dirty="0">
              <a:solidFill>
                <a:srgbClr val="002060"/>
              </a:solidFill>
            </a:endParaRPr>
          </a:p>
        </p:txBody>
      </p:sp>
    </p:spTree>
    <p:extLst>
      <p:ext uri="{BB962C8B-B14F-4D97-AF65-F5344CB8AC3E}">
        <p14:creationId xmlns:p14="http://schemas.microsoft.com/office/powerpoint/2010/main" val="11975716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Rectangle 985"/>
          <p:cNvSpPr>
            <a:spLocks noGrp="1" noChangeArrowheads="1"/>
          </p:cNvSpPr>
          <p:nvPr>
            <p:ph type="title"/>
          </p:nvPr>
        </p:nvSpPr>
        <p:spPr>
          <a:xfrm>
            <a:off x="457200" y="299090"/>
            <a:ext cx="8229600" cy="1143000"/>
          </a:xfrm>
        </p:spPr>
        <p:txBody>
          <a:bodyPr>
            <a:noAutofit/>
          </a:bodyPr>
          <a:lstStyle/>
          <a:p>
            <a:r>
              <a:rPr lang="es-MX" sz="3200" dirty="0" smtClean="0"/>
              <a:t>Muchos Pacientes con Neuropatía Diabética Tienen Comorbilidades del Sueño y Mentales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86123871"/>
              </p:ext>
            </p:extLst>
          </p:nvPr>
        </p:nvGraphicFramePr>
        <p:xfrm>
          <a:off x="457200" y="1576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096962" name="Text Box 1516"/>
          <p:cNvSpPr txBox="1">
            <a:spLocks noChangeArrowheads="1"/>
          </p:cNvSpPr>
          <p:nvPr/>
        </p:nvSpPr>
        <p:spPr bwMode="auto">
          <a:xfrm>
            <a:off x="169069" y="6443305"/>
            <a:ext cx="6563401" cy="411257"/>
          </a:xfrm>
          <a:prstGeom prst="rect">
            <a:avLst/>
          </a:prstGeom>
          <a:noFill/>
          <a:ln w="9525">
            <a:noFill/>
            <a:miter lim="800000"/>
            <a:headEnd/>
            <a:tailEnd/>
          </a:ln>
        </p:spPr>
        <p:txBody>
          <a:bodyPr wrap="square" lIns="36000" tIns="36000" rIns="36000" bIns="36000" anchor="b">
            <a:spAutoFit/>
          </a:bodyPr>
          <a:lstStyle/>
          <a:p>
            <a:r>
              <a:rPr lang="es-MX" sz="1200" b="1" dirty="0" smtClean="0">
                <a:solidFill>
                  <a:schemeClr val="tx2"/>
                </a:solidFill>
              </a:rPr>
              <a:t>TDM= trastorno depresivo mayor</a:t>
            </a:r>
          </a:p>
          <a:p>
            <a:r>
              <a:rPr lang="es-MX" sz="1000" dirty="0" smtClean="0">
                <a:solidFill>
                  <a:schemeClr val="tx2"/>
                </a:solidFill>
              </a:rPr>
              <a:t>Davis JA </a:t>
            </a:r>
            <a:r>
              <a:rPr lang="es-MX" sz="1000" i="1" dirty="0" smtClean="0">
                <a:solidFill>
                  <a:schemeClr val="tx2"/>
                </a:solidFill>
              </a:rPr>
              <a:t>et al.</a:t>
            </a:r>
            <a:r>
              <a:rPr lang="es-MX" sz="1000" dirty="0" smtClean="0">
                <a:solidFill>
                  <a:schemeClr val="tx2"/>
                </a:solidFill>
              </a:rPr>
              <a:t> </a:t>
            </a:r>
            <a:r>
              <a:rPr lang="es-MX" sz="1000" i="1" dirty="0" smtClean="0">
                <a:solidFill>
                  <a:schemeClr val="tx2"/>
                </a:solidFill>
              </a:rPr>
              <a:t>J Pain Res</a:t>
            </a:r>
            <a:r>
              <a:rPr lang="es-MX" sz="1000" dirty="0" smtClean="0">
                <a:solidFill>
                  <a:schemeClr val="tx2"/>
                </a:solidFill>
              </a:rPr>
              <a:t> 2011; 4:331-45.</a:t>
            </a:r>
            <a:endParaRPr lang="es-MX" sz="1000" dirty="0">
              <a:solidFill>
                <a:schemeClr val="tx2"/>
              </a:solidFill>
            </a:endParaRPr>
          </a:p>
        </p:txBody>
      </p:sp>
      <p:sp>
        <p:nvSpPr>
          <p:cNvPr id="2" name="TextBox 1"/>
          <p:cNvSpPr txBox="1"/>
          <p:nvPr/>
        </p:nvSpPr>
        <p:spPr>
          <a:xfrm>
            <a:off x="5868144" y="2780928"/>
            <a:ext cx="1173719" cy="369332"/>
          </a:xfrm>
          <a:prstGeom prst="rect">
            <a:avLst/>
          </a:prstGeom>
          <a:noFill/>
        </p:spPr>
        <p:txBody>
          <a:bodyPr wrap="none" rtlCol="0">
            <a:spAutoFit/>
          </a:bodyPr>
          <a:lstStyle/>
          <a:p>
            <a:r>
              <a:rPr lang="es-MX" b="1" dirty="0" smtClean="0">
                <a:solidFill>
                  <a:srgbClr val="002060"/>
                </a:solidFill>
              </a:rPr>
              <a:t>n = 37,133</a:t>
            </a:r>
            <a:endParaRPr lang="es-MX" b="1" dirty="0">
              <a:solidFill>
                <a:srgbClr val="002060"/>
              </a:solidFill>
            </a:endParaRPr>
          </a:p>
        </p:txBody>
      </p:sp>
    </p:spTree>
    <p:extLst>
      <p:ext uri="{BB962C8B-B14F-4D97-AF65-F5344CB8AC3E}">
        <p14:creationId xmlns:p14="http://schemas.microsoft.com/office/powerpoint/2010/main" val="502534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5" name="Rectangle 985"/>
          <p:cNvSpPr>
            <a:spLocks noGrp="1" noChangeArrowheads="1"/>
          </p:cNvSpPr>
          <p:nvPr>
            <p:ph type="title"/>
          </p:nvPr>
        </p:nvSpPr>
        <p:spPr>
          <a:xfrm>
            <a:off x="457200" y="309070"/>
            <a:ext cx="8229600" cy="1143000"/>
          </a:xfrm>
        </p:spPr>
        <p:txBody>
          <a:bodyPr vert="horz" lIns="91440" tIns="45720" rIns="91440" bIns="45720" rtlCol="0" anchor="ctr">
            <a:noAutofit/>
          </a:bodyPr>
          <a:lstStyle/>
          <a:p>
            <a:r>
              <a:rPr lang="es-MX" sz="3200" noProof="0" dirty="0" smtClean="0"/>
              <a:t>Muchos Pacientes con Neuralgia Postherpética </a:t>
            </a:r>
            <a:r>
              <a:rPr lang="es-MX" sz="3200" dirty="0" smtClean="0"/>
              <a:t>Tienen Comorbilidades del Sueño y Mentales</a:t>
            </a:r>
            <a:endParaRPr lang="es-MX" sz="3200" noProof="0" dirty="0"/>
          </a:p>
        </p:txBody>
      </p:sp>
      <p:graphicFrame>
        <p:nvGraphicFramePr>
          <p:cNvPr id="7" name="Content Placeholder 2"/>
          <p:cNvGraphicFramePr>
            <a:graphicFrameLocks/>
          </p:cNvGraphicFramePr>
          <p:nvPr>
            <p:extLst>
              <p:ext uri="{D42A27DB-BD31-4B8C-83A1-F6EECF244321}">
                <p14:modId xmlns:p14="http://schemas.microsoft.com/office/powerpoint/2010/main" val="3988264199"/>
              </p:ext>
            </p:extLst>
          </p:nvPr>
        </p:nvGraphicFramePr>
        <p:xfrm>
          <a:off x="457200" y="157797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868144" y="2780928"/>
            <a:ext cx="997389" cy="369332"/>
          </a:xfrm>
          <a:prstGeom prst="rect">
            <a:avLst/>
          </a:prstGeom>
          <a:noFill/>
        </p:spPr>
        <p:txBody>
          <a:bodyPr wrap="none" rtlCol="0">
            <a:spAutoFit/>
          </a:bodyPr>
          <a:lstStyle/>
          <a:p>
            <a:r>
              <a:rPr lang="en-CA" b="1" dirty="0">
                <a:solidFill>
                  <a:srgbClr val="002060"/>
                </a:solidFill>
              </a:rPr>
              <a:t>n</a:t>
            </a:r>
            <a:r>
              <a:rPr lang="en-CA" b="1" dirty="0" smtClean="0">
                <a:solidFill>
                  <a:srgbClr val="002060"/>
                </a:solidFill>
              </a:rPr>
              <a:t> = 3551</a:t>
            </a:r>
            <a:endParaRPr lang="en-CA" b="1" dirty="0">
              <a:solidFill>
                <a:srgbClr val="002060"/>
              </a:solidFill>
            </a:endParaRPr>
          </a:p>
        </p:txBody>
      </p:sp>
      <p:sp>
        <p:nvSpPr>
          <p:cNvPr id="8" name="Text Box 1516"/>
          <p:cNvSpPr txBox="1">
            <a:spLocks noChangeArrowheads="1"/>
          </p:cNvSpPr>
          <p:nvPr/>
        </p:nvSpPr>
        <p:spPr bwMode="auto">
          <a:xfrm>
            <a:off x="169707" y="6443305"/>
            <a:ext cx="8456613" cy="411257"/>
          </a:xfrm>
          <a:prstGeom prst="rect">
            <a:avLst/>
          </a:prstGeom>
          <a:noFill/>
          <a:ln w="9525">
            <a:noFill/>
            <a:miter lim="800000"/>
            <a:headEnd/>
            <a:tailEnd/>
          </a:ln>
        </p:spPr>
        <p:txBody>
          <a:bodyPr lIns="36000" tIns="36000" rIns="36000" bIns="36000" anchor="b">
            <a:spAutoFit/>
          </a:bodyPr>
          <a:lstStyle/>
          <a:p>
            <a:r>
              <a:rPr lang="en-US" sz="1200" b="1" dirty="0" smtClean="0">
                <a:solidFill>
                  <a:schemeClr val="tx2"/>
                </a:solidFill>
              </a:rPr>
              <a:t>TDM= trastorno depresivo mayor</a:t>
            </a:r>
          </a:p>
          <a:p>
            <a:r>
              <a:rPr lang="en-US" sz="1000" dirty="0" smtClean="0">
                <a:solidFill>
                  <a:schemeClr val="tx2"/>
                </a:solidFill>
              </a:rPr>
              <a:t>Davis JA </a:t>
            </a:r>
            <a:r>
              <a:rPr lang="en-US" sz="1000" i="1" dirty="0" smtClean="0">
                <a:solidFill>
                  <a:schemeClr val="tx2"/>
                </a:solidFill>
              </a:rPr>
              <a:t>et al.</a:t>
            </a:r>
            <a:r>
              <a:rPr lang="en-US" sz="1000" dirty="0" smtClean="0">
                <a:solidFill>
                  <a:schemeClr val="tx2"/>
                </a:solidFill>
              </a:rPr>
              <a:t> </a:t>
            </a:r>
            <a:r>
              <a:rPr lang="en-US" sz="1000" i="1" dirty="0" smtClean="0">
                <a:solidFill>
                  <a:schemeClr val="tx2"/>
                </a:solidFill>
              </a:rPr>
              <a:t>J Pain Res</a:t>
            </a:r>
            <a:r>
              <a:rPr lang="en-US" sz="1000" dirty="0" smtClean="0">
                <a:solidFill>
                  <a:schemeClr val="tx2"/>
                </a:solidFill>
              </a:rPr>
              <a:t> 2011; 4:331-45.</a:t>
            </a:r>
            <a:endParaRPr lang="en-US" sz="1000" dirty="0">
              <a:solidFill>
                <a:schemeClr val="tx2"/>
              </a:solidFill>
            </a:endParaRPr>
          </a:p>
        </p:txBody>
      </p:sp>
    </p:spTree>
    <p:extLst>
      <p:ext uri="{BB962C8B-B14F-4D97-AF65-F5344CB8AC3E}">
        <p14:creationId xmlns:p14="http://schemas.microsoft.com/office/powerpoint/2010/main" val="3704120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0" y="299090"/>
            <a:ext cx="9144000" cy="1143000"/>
          </a:xfrm>
        </p:spPr>
        <p:txBody>
          <a:bodyPr vert="horz" lIns="91440" tIns="45720" rIns="91440" bIns="45720" rtlCol="0" anchor="ctr">
            <a:noAutofit/>
          </a:bodyPr>
          <a:lstStyle/>
          <a:p>
            <a:r>
              <a:rPr lang="es-MX" sz="2800" noProof="0" dirty="0" smtClean="0"/>
              <a:t>Los Pacientes con Neuralgia Postherpética </a:t>
            </a:r>
            <a:r>
              <a:rPr lang="es-MX" sz="2800" dirty="0" smtClean="0"/>
              <a:t>Reportan Deterioro Importante del Sueño, Estado de Ánimo y Actividad Relacionado con el Dolor</a:t>
            </a:r>
            <a:br>
              <a:rPr lang="es-MX" sz="2800" dirty="0" smtClean="0"/>
            </a:br>
            <a:endParaRPr lang="es-MX" sz="2800" noProof="0" dirty="0"/>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2913728678"/>
              </p:ext>
            </p:extLst>
          </p:nvPr>
        </p:nvGraphicFramePr>
        <p:xfrm>
          <a:off x="457200" y="178687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195" name="Text Box 3"/>
          <p:cNvSpPr txBox="1">
            <a:spLocks noChangeArrowheads="1"/>
          </p:cNvSpPr>
          <p:nvPr/>
        </p:nvSpPr>
        <p:spPr bwMode="auto">
          <a:xfrm>
            <a:off x="788818" y="1417538"/>
            <a:ext cx="75461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80000"/>
              </a:spcBef>
              <a:buClr>
                <a:srgbClr val="67CFE1"/>
              </a:buClr>
            </a:pPr>
            <a:r>
              <a:rPr lang="es-MX" sz="1800" b="1" i="1" dirty="0" smtClean="0">
                <a:solidFill>
                  <a:srgbClr val="002060"/>
                </a:solidFill>
                <a:latin typeface="+mn-lt"/>
              </a:rPr>
              <a:t>Magnitud del Deterioro en el Breve Inventario del Dolor Modificado (n = 385)</a:t>
            </a:r>
            <a:endParaRPr lang="es-MX" sz="1800" b="1" i="1" dirty="0">
              <a:solidFill>
                <a:srgbClr val="002060"/>
              </a:solidFill>
              <a:latin typeface="+mn-lt"/>
            </a:endParaRPr>
          </a:p>
        </p:txBody>
      </p:sp>
      <p:sp>
        <p:nvSpPr>
          <p:cNvPr id="8197" name="Text Box 5"/>
          <p:cNvSpPr txBox="1">
            <a:spLocks noChangeArrowheads="1"/>
          </p:cNvSpPr>
          <p:nvPr/>
        </p:nvSpPr>
        <p:spPr bwMode="auto">
          <a:xfrm>
            <a:off x="112622" y="6439334"/>
            <a:ext cx="215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200" b="1" dirty="0" smtClean="0">
                <a:solidFill>
                  <a:srgbClr val="002060"/>
                </a:solidFill>
                <a:latin typeface="+mn-lt"/>
              </a:rPr>
              <a:t>Moderado: 4–6; Severo: 7</a:t>
            </a:r>
            <a:r>
              <a:rPr lang="es-MX" sz="1200" b="1" dirty="0" smtClean="0">
                <a:solidFill>
                  <a:srgbClr val="002060"/>
                </a:solidFill>
              </a:rPr>
              <a:t>–</a:t>
            </a:r>
            <a:r>
              <a:rPr lang="es-MX" sz="1200" b="1" dirty="0" smtClean="0">
                <a:solidFill>
                  <a:srgbClr val="002060"/>
                </a:solidFill>
                <a:latin typeface="+mn-lt"/>
              </a:rPr>
              <a:t>10</a:t>
            </a:r>
            <a:endParaRPr lang="es-MX" sz="1200" b="1" dirty="0">
              <a:solidFill>
                <a:srgbClr val="002060"/>
              </a:solidFill>
              <a:latin typeface="+mn-lt"/>
            </a:endParaRPr>
          </a:p>
        </p:txBody>
      </p:sp>
      <p:sp>
        <p:nvSpPr>
          <p:cNvPr id="8198" name="Text Box 6"/>
          <p:cNvSpPr txBox="1">
            <a:spLocks noChangeArrowheads="1"/>
          </p:cNvSpPr>
          <p:nvPr/>
        </p:nvSpPr>
        <p:spPr bwMode="auto">
          <a:xfrm>
            <a:off x="105527" y="6618750"/>
            <a:ext cx="221887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a:spcBef>
                <a:spcPct val="80000"/>
              </a:spcBef>
              <a:buClr>
                <a:srgbClr val="67CFE1"/>
              </a:buClr>
            </a:pPr>
            <a:r>
              <a:rPr lang="es-MX" sz="1000" dirty="0" smtClean="0">
                <a:solidFill>
                  <a:srgbClr val="002060"/>
                </a:solidFill>
                <a:latin typeface="+mn-lt"/>
              </a:rPr>
              <a:t>Oster G </a:t>
            </a:r>
            <a:r>
              <a:rPr lang="es-MX" sz="1000" i="1" dirty="0" smtClean="0">
                <a:solidFill>
                  <a:srgbClr val="002060"/>
                </a:solidFill>
                <a:latin typeface="+mn-lt"/>
              </a:rPr>
              <a:t>et al. J Pain </a:t>
            </a:r>
            <a:r>
              <a:rPr lang="es-MX" sz="1000" dirty="0" smtClean="0">
                <a:solidFill>
                  <a:srgbClr val="002060"/>
                </a:solidFill>
                <a:latin typeface="+mn-lt"/>
              </a:rPr>
              <a:t>2005; 6(6):356-63. </a:t>
            </a:r>
            <a:endParaRPr lang="es-MX" sz="1000" dirty="0">
              <a:solidFill>
                <a:srgbClr val="002060"/>
              </a:solidFill>
              <a:latin typeface="+mn-lt"/>
            </a:endParaRPr>
          </a:p>
        </p:txBody>
      </p:sp>
    </p:spTree>
    <p:extLst>
      <p:ext uri="{BB962C8B-B14F-4D97-AF65-F5344CB8AC3E}">
        <p14:creationId xmlns:p14="http://schemas.microsoft.com/office/powerpoint/2010/main" val="164853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af_0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743450" y="2132013"/>
            <a:ext cx="3871913"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7238" y="1985963"/>
            <a:ext cx="387032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ChangeArrowheads="1"/>
          </p:cNvSpPr>
          <p:nvPr/>
        </p:nvSpPr>
        <p:spPr bwMode="auto">
          <a:xfrm>
            <a:off x="205669" y="6508903"/>
            <a:ext cx="21640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eaLnBrk="0" hangingPunct="0">
              <a:defRPr/>
            </a:pPr>
            <a:r>
              <a:rPr lang="fr-FR" sz="1000" dirty="0" smtClean="0">
                <a:solidFill>
                  <a:srgbClr val="002060"/>
                </a:solidFill>
                <a:ea typeface="MS PGothic" charset="0"/>
                <a:cs typeface="MS PGothic" charset="0"/>
              </a:rPr>
              <a:t>DN4 = </a:t>
            </a:r>
            <a:r>
              <a:rPr lang="es-MX" sz="1000" dirty="0" smtClean="0">
                <a:solidFill>
                  <a:srgbClr val="002060"/>
                </a:solidFill>
                <a:ea typeface="MS PGothic" charset="0"/>
                <a:cs typeface="MS PGothic" charset="0"/>
              </a:rPr>
              <a:t>Dolor neuropático en 4 preguntas</a:t>
            </a:r>
            <a:endParaRPr lang="fr-FR" sz="1000" dirty="0" smtClean="0">
              <a:solidFill>
                <a:srgbClr val="002060"/>
              </a:solidFill>
              <a:ea typeface="MS PGothic" charset="0"/>
              <a:cs typeface="MS PGothic" charset="0"/>
            </a:endParaRPr>
          </a:p>
          <a:p>
            <a:pPr eaLnBrk="0" hangingPunct="0">
              <a:defRPr/>
            </a:pPr>
            <a:r>
              <a:rPr lang="fr-FR" sz="1000" dirty="0" smtClean="0">
                <a:solidFill>
                  <a:srgbClr val="002060"/>
                </a:solidFill>
                <a:ea typeface="MS PGothic" charset="0"/>
                <a:cs typeface="MS PGothic" charset="0"/>
              </a:rPr>
              <a:t>Attal </a:t>
            </a:r>
            <a:r>
              <a:rPr lang="fr-FR" sz="1000" dirty="0">
                <a:solidFill>
                  <a:srgbClr val="002060"/>
                </a:solidFill>
                <a:ea typeface="MS PGothic" charset="0"/>
                <a:cs typeface="MS PGothic" charset="0"/>
              </a:rPr>
              <a:t>N </a:t>
            </a:r>
            <a:r>
              <a:rPr lang="fr-FR" sz="1000" i="1" dirty="0">
                <a:solidFill>
                  <a:srgbClr val="002060"/>
                </a:solidFill>
                <a:ea typeface="MS PGothic" charset="0"/>
                <a:cs typeface="MS PGothic" charset="0"/>
              </a:rPr>
              <a:t>et al. </a:t>
            </a:r>
            <a:r>
              <a:rPr lang="fr-FR" sz="1000" i="1" dirty="0" smtClean="0">
                <a:solidFill>
                  <a:srgbClr val="002060"/>
                </a:solidFill>
                <a:ea typeface="MS PGothic" charset="0"/>
                <a:cs typeface="MS PGothic" charset="0"/>
              </a:rPr>
              <a:t>Pain </a:t>
            </a:r>
            <a:r>
              <a:rPr lang="fr-FR" sz="1000" dirty="0" smtClean="0">
                <a:solidFill>
                  <a:srgbClr val="002060"/>
                </a:solidFill>
                <a:ea typeface="MS PGothic" charset="0"/>
                <a:cs typeface="MS PGothic" charset="0"/>
              </a:rPr>
              <a:t>2011; 152(12</a:t>
            </a:r>
            <a:r>
              <a:rPr lang="fr-FR" sz="1000" dirty="0">
                <a:solidFill>
                  <a:srgbClr val="002060"/>
                </a:solidFill>
                <a:ea typeface="MS PGothic" charset="0"/>
                <a:cs typeface="MS PGothic" charset="0"/>
              </a:rPr>
              <a:t>):</a:t>
            </a:r>
            <a:r>
              <a:rPr lang="fr-FR" sz="1000" dirty="0" smtClean="0">
                <a:solidFill>
                  <a:srgbClr val="002060"/>
                </a:solidFill>
                <a:ea typeface="MS PGothic" charset="0"/>
                <a:cs typeface="MS PGothic" charset="0"/>
              </a:rPr>
              <a:t>2836-43.</a:t>
            </a:r>
            <a:endParaRPr lang="fr-FR" sz="1000" dirty="0">
              <a:solidFill>
                <a:srgbClr val="002060"/>
              </a:solidFill>
              <a:ea typeface="MS PGothic" charset="0"/>
              <a:cs typeface="MS PGothic" charset="0"/>
            </a:endParaRPr>
          </a:p>
        </p:txBody>
      </p:sp>
      <p:sp>
        <p:nvSpPr>
          <p:cNvPr id="365573" name="Rectangle 5"/>
          <p:cNvSpPr>
            <a:spLocks noGrp="1" noChangeArrowheads="1"/>
          </p:cNvSpPr>
          <p:nvPr>
            <p:ph type="title"/>
          </p:nvPr>
        </p:nvSpPr>
        <p:spPr>
          <a:xfrm>
            <a:off x="457200" y="254478"/>
            <a:ext cx="8229600" cy="1143000"/>
          </a:xfrm>
        </p:spPr>
        <p:txBody>
          <a:bodyPr vert="horz" lIns="91440" tIns="45720" rIns="91440" bIns="45720" rtlCol="0" anchor="ctr">
            <a:noAutofit/>
          </a:bodyPr>
          <a:lstStyle/>
          <a:p>
            <a:r>
              <a:rPr lang="es-MX" sz="2400" noProof="0" dirty="0" smtClean="0">
                <a:solidFill>
                  <a:srgbClr val="002060"/>
                </a:solidFill>
              </a:rPr>
              <a:t>Los pacientes con </a:t>
            </a:r>
            <a:r>
              <a:rPr lang="es-MX" sz="2400" dirty="0" smtClean="0">
                <a:solidFill>
                  <a:srgbClr val="002060"/>
                </a:solidFill>
              </a:rPr>
              <a:t>Dolor Neuropático Crónico  Tienen Más Ansiedad y Depresión que Los Pacientes con </a:t>
            </a:r>
            <a:r>
              <a:rPr lang="es-MX" sz="2400" noProof="0" dirty="0" smtClean="0">
                <a:solidFill>
                  <a:srgbClr val="002060"/>
                </a:solidFill>
              </a:rPr>
              <a:t>Dolor Crónico sin Dolor Neuropático </a:t>
            </a:r>
            <a:endParaRPr lang="es-MX" sz="2400" noProof="0" dirty="0">
              <a:solidFill>
                <a:srgbClr val="002060"/>
              </a:solidFill>
            </a:endParaRPr>
          </a:p>
        </p:txBody>
      </p:sp>
      <p:grpSp>
        <p:nvGrpSpPr>
          <p:cNvPr id="2" name="Group 6"/>
          <p:cNvGrpSpPr>
            <a:grpSpLocks/>
          </p:cNvGrpSpPr>
          <p:nvPr/>
        </p:nvGrpSpPr>
        <p:grpSpPr bwMode="auto">
          <a:xfrm>
            <a:off x="3989388" y="4894263"/>
            <a:ext cx="4168775" cy="1152525"/>
            <a:chOff x="2513" y="3083"/>
            <a:chExt cx="2626" cy="726"/>
          </a:xfrm>
        </p:grpSpPr>
        <p:sp>
          <p:nvSpPr>
            <p:cNvPr id="24583" name="AutoShape 7"/>
            <p:cNvSpPr>
              <a:spLocks noChangeArrowheads="1"/>
            </p:cNvSpPr>
            <p:nvPr/>
          </p:nvSpPr>
          <p:spPr bwMode="auto">
            <a:xfrm>
              <a:off x="3528" y="3083"/>
              <a:ext cx="593" cy="212"/>
            </a:xfrm>
            <a:prstGeom prst="downArrow">
              <a:avLst>
                <a:gd name="adj1" fmla="val 60111"/>
                <a:gd name="adj2" fmla="val 69870"/>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s-MX" dirty="0">
                <a:solidFill>
                  <a:srgbClr val="FFFFFF"/>
                </a:solidFill>
                <a:latin typeface="Arial" charset="0"/>
                <a:ea typeface="MS PGothic" charset="0"/>
                <a:cs typeface="MS PGothic" charset="0"/>
              </a:endParaRPr>
            </a:p>
          </p:txBody>
        </p:sp>
        <p:sp>
          <p:nvSpPr>
            <p:cNvPr id="24584" name="AutoShape 8"/>
            <p:cNvSpPr>
              <a:spLocks noChangeArrowheads="1"/>
            </p:cNvSpPr>
            <p:nvPr/>
          </p:nvSpPr>
          <p:spPr bwMode="auto">
            <a:xfrm>
              <a:off x="2513" y="3380"/>
              <a:ext cx="2626" cy="429"/>
            </a:xfrm>
            <a:prstGeom prst="roundRect">
              <a:avLst>
                <a:gd name="adj" fmla="val 16667"/>
              </a:avLst>
            </a:prstGeom>
            <a:solidFill>
              <a:schemeClr val="accent6">
                <a:lumMod val="60000"/>
                <a:lumOff val="40000"/>
              </a:schemeClr>
            </a:solidFill>
            <a:ln w="28575">
              <a:no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lnSpc>
                  <a:spcPct val="90000"/>
                </a:lnSpc>
                <a:defRPr/>
              </a:pPr>
              <a:r>
                <a:rPr lang="es-MX" sz="1800" b="1" dirty="0" smtClean="0">
                  <a:solidFill>
                    <a:schemeClr val="tx2"/>
                  </a:solidFill>
                  <a:latin typeface="Arial" charset="0"/>
                  <a:ea typeface="MS PGothic" charset="0"/>
                  <a:cs typeface="MS PGothic" charset="0"/>
                </a:rPr>
                <a:t>Los puntajes de ansiedad y </a:t>
              </a:r>
              <a:r>
                <a:rPr lang="es-MX" b="1" dirty="0" smtClean="0">
                  <a:solidFill>
                    <a:schemeClr val="tx2"/>
                  </a:solidFill>
                  <a:latin typeface="Arial" charset="0"/>
                  <a:ea typeface="MS PGothic" charset="0"/>
                  <a:cs typeface="MS PGothic" charset="0"/>
                </a:rPr>
                <a:t>d</a:t>
              </a:r>
              <a:r>
                <a:rPr lang="es-MX" sz="1800" b="1" dirty="0" smtClean="0">
                  <a:solidFill>
                    <a:schemeClr val="tx2"/>
                  </a:solidFill>
                  <a:latin typeface="Arial" charset="0"/>
                  <a:ea typeface="MS PGothic" charset="0"/>
                  <a:cs typeface="MS PGothic" charset="0"/>
                </a:rPr>
                <a:t>epresión</a:t>
              </a:r>
            </a:p>
            <a:p>
              <a:pPr algn="ctr">
                <a:lnSpc>
                  <a:spcPct val="90000"/>
                </a:lnSpc>
                <a:defRPr/>
              </a:pPr>
              <a:r>
                <a:rPr lang="es-MX" b="1" dirty="0" smtClean="0">
                  <a:solidFill>
                    <a:schemeClr val="tx2"/>
                  </a:solidFill>
                  <a:latin typeface="Arial" charset="0"/>
                  <a:ea typeface="MS PGothic" charset="0"/>
                  <a:cs typeface="MS PGothic" charset="0"/>
                </a:rPr>
                <a:t>e</a:t>
              </a:r>
              <a:r>
                <a:rPr lang="es-MX" sz="1800" b="1" dirty="0" smtClean="0">
                  <a:solidFill>
                    <a:schemeClr val="tx2"/>
                  </a:solidFill>
                  <a:latin typeface="Arial" charset="0"/>
                  <a:ea typeface="MS PGothic" charset="0"/>
                  <a:cs typeface="MS PGothic" charset="0"/>
                </a:rPr>
                <a:t>stuvieron correlacionados </a:t>
              </a:r>
            </a:p>
            <a:p>
              <a:pPr algn="ctr">
                <a:lnSpc>
                  <a:spcPct val="90000"/>
                </a:lnSpc>
                <a:defRPr/>
              </a:pPr>
              <a:r>
                <a:rPr lang="es-MX" sz="1800" b="1" dirty="0" smtClean="0">
                  <a:solidFill>
                    <a:schemeClr val="tx2"/>
                  </a:solidFill>
                  <a:latin typeface="Arial" charset="0"/>
                  <a:ea typeface="MS PGothic" charset="0"/>
                  <a:cs typeface="MS PGothic" charset="0"/>
                </a:rPr>
                <a:t>con el puntaje de DN4</a:t>
              </a:r>
              <a:endParaRPr lang="es-MX" sz="1800" b="1" dirty="0">
                <a:solidFill>
                  <a:schemeClr val="tx2"/>
                </a:solidFill>
                <a:latin typeface="Arial" charset="0"/>
                <a:ea typeface="MS PGothic" charset="0"/>
                <a:cs typeface="MS PGothic" charset="0"/>
              </a:endParaRPr>
            </a:p>
          </p:txBody>
        </p:sp>
      </p:grpSp>
    </p:spTree>
    <p:extLst>
      <p:ext uri="{BB962C8B-B14F-4D97-AF65-F5344CB8AC3E}">
        <p14:creationId xmlns:p14="http://schemas.microsoft.com/office/powerpoint/2010/main" val="179655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683"/>
            <a:ext cx="8229600" cy="1143000"/>
          </a:xfrm>
        </p:spPr>
        <p:txBody>
          <a:bodyPr/>
          <a:lstStyle/>
          <a:p>
            <a:pPr>
              <a:lnSpc>
                <a:spcPct val="85000"/>
              </a:lnSpc>
            </a:pPr>
            <a:r>
              <a:rPr lang="es-MX" noProof="0" dirty="0" smtClean="0"/>
              <a:t>Objetivos de Aprendizaje</a:t>
            </a:r>
            <a:endParaRPr lang="es-MX" noProof="0" dirty="0"/>
          </a:p>
        </p:txBody>
      </p:sp>
      <p:sp>
        <p:nvSpPr>
          <p:cNvPr id="3" name="Content Placeholder 2"/>
          <p:cNvSpPr>
            <a:spLocks noGrp="1"/>
          </p:cNvSpPr>
          <p:nvPr>
            <p:ph idx="1"/>
          </p:nvPr>
        </p:nvSpPr>
        <p:spPr>
          <a:xfrm>
            <a:off x="0" y="1460828"/>
            <a:ext cx="9144000" cy="5865125"/>
          </a:xfrm>
        </p:spPr>
        <p:txBody>
          <a:bodyPr>
            <a:noAutofit/>
          </a:bodyPr>
          <a:lstStyle/>
          <a:p>
            <a:pPr lvl="0"/>
            <a:r>
              <a:rPr lang="es-MX" sz="2800" dirty="0" smtClean="0"/>
              <a:t>Al terminar este módulo, los participantes serán capaces de:</a:t>
            </a:r>
          </a:p>
          <a:p>
            <a:pPr lvl="1"/>
            <a:r>
              <a:rPr lang="es-MX" sz="2400" dirty="0" smtClean="0"/>
              <a:t>Explicar la patofisiología del Dolor Neuropático</a:t>
            </a:r>
          </a:p>
          <a:p>
            <a:pPr lvl="1"/>
            <a:r>
              <a:rPr lang="es-MX" sz="2400" dirty="0" smtClean="0"/>
              <a:t>Discutir la prevalencia del Dolor Neuropático </a:t>
            </a:r>
          </a:p>
          <a:p>
            <a:pPr lvl="1"/>
            <a:r>
              <a:rPr lang="es-MX" sz="2400" dirty="0" smtClean="0"/>
              <a:t>Aplicar una sencilla técnica de diagnóstico para diagnosticar Dolor Neuropático</a:t>
            </a:r>
          </a:p>
          <a:p>
            <a:pPr lvl="1"/>
            <a:r>
              <a:rPr lang="es-MX" sz="2400" dirty="0" smtClean="0"/>
              <a:t>Entender el impacto del Dolor Neuropático y sus comorbilidades en el funcionamiento del paciente y en su calidad de vida</a:t>
            </a:r>
          </a:p>
          <a:p>
            <a:pPr lvl="1"/>
            <a:r>
              <a:rPr lang="es-MX" sz="2400" dirty="0" smtClean="0"/>
              <a:t>Seleccionar las estrategias farmacológicas y no-farmacológicas apropiadas para el manejo del Dolor Neuropático</a:t>
            </a:r>
          </a:p>
          <a:p>
            <a:pPr lvl="1"/>
            <a:r>
              <a:rPr lang="es-MX" sz="2400" dirty="0" smtClean="0"/>
              <a:t>Saber cuándo referir a los pacientes a un especialista</a:t>
            </a:r>
            <a:endParaRPr lang="es-MX" sz="2400" noProof="0" dirty="0"/>
          </a:p>
        </p:txBody>
      </p:sp>
    </p:spTree>
    <p:extLst>
      <p:ext uri="{BB962C8B-B14F-4D97-AF65-F5344CB8AC3E}">
        <p14:creationId xmlns:p14="http://schemas.microsoft.com/office/powerpoint/2010/main" val="3196981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graf_02"/>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553843" y="2171700"/>
            <a:ext cx="433863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p:cNvPicPr>
            <a:picLocks noChangeAspect="1" noChangeArrowheads="1"/>
          </p:cNvPicPr>
          <p:nvPr/>
        </p:nvPicPr>
        <p:blipFill>
          <a:blip r:embed="rId4"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2255" y="2098675"/>
            <a:ext cx="405130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8"/>
          <p:cNvSpPr>
            <a:spLocks noGrp="1" noChangeArrowheads="1"/>
          </p:cNvSpPr>
          <p:nvPr>
            <p:ph type="title"/>
          </p:nvPr>
        </p:nvSpPr>
        <p:spPr>
          <a:xfrm>
            <a:off x="457200" y="254478"/>
            <a:ext cx="8229600" cy="1143000"/>
          </a:xfrm>
        </p:spPr>
        <p:txBody>
          <a:bodyPr>
            <a:noAutofit/>
          </a:bodyPr>
          <a:lstStyle/>
          <a:p>
            <a:pPr>
              <a:defRPr/>
            </a:pPr>
            <a:r>
              <a:rPr lang="es-MX" sz="2600" dirty="0" smtClean="0">
                <a:ea typeface="ＭＳ Ｐゴシック" charset="0"/>
                <a:cs typeface="+mj-cs"/>
              </a:rPr>
              <a:t>Los pacientes con Dolor Neuropático Crónico Tienen Más Trastornos del Sueños que los Pacientes con Dolor Crónico sin </a:t>
            </a:r>
            <a:r>
              <a:rPr lang="es-MX" sz="2600" dirty="0" smtClean="0">
                <a:ea typeface="ＭＳ Ｐゴシック" charset="0"/>
              </a:rPr>
              <a:t>Dolor Neuropático </a:t>
            </a:r>
            <a:endParaRPr lang="es-MX" sz="2600" dirty="0">
              <a:ea typeface="ＭＳ Ｐゴシック" charset="0"/>
              <a:cs typeface="+mj-cs"/>
            </a:endParaRPr>
          </a:p>
        </p:txBody>
      </p:sp>
      <p:sp>
        <p:nvSpPr>
          <p:cNvPr id="6" name="Rectangle 4"/>
          <p:cNvSpPr>
            <a:spLocks noChangeArrowheads="1"/>
          </p:cNvSpPr>
          <p:nvPr/>
        </p:nvSpPr>
        <p:spPr bwMode="auto">
          <a:xfrm>
            <a:off x="205669" y="6662792"/>
            <a:ext cx="216405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b">
            <a:spAutoFit/>
          </a:bodyPr>
          <a:lstStyle/>
          <a:p>
            <a:pPr eaLnBrk="0" hangingPunct="0">
              <a:defRPr/>
            </a:pPr>
            <a:r>
              <a:rPr lang="fr-FR" sz="1000" dirty="0" smtClean="0">
                <a:solidFill>
                  <a:srgbClr val="002060"/>
                </a:solidFill>
                <a:ea typeface="MS PGothic" charset="0"/>
                <a:cs typeface="MS PGothic" charset="0"/>
              </a:rPr>
              <a:t>Attal </a:t>
            </a:r>
            <a:r>
              <a:rPr lang="fr-FR" sz="1000" dirty="0">
                <a:solidFill>
                  <a:srgbClr val="002060"/>
                </a:solidFill>
                <a:ea typeface="MS PGothic" charset="0"/>
                <a:cs typeface="MS PGothic" charset="0"/>
              </a:rPr>
              <a:t>N </a:t>
            </a:r>
            <a:r>
              <a:rPr lang="fr-FR" sz="1000" i="1" dirty="0">
                <a:solidFill>
                  <a:srgbClr val="002060"/>
                </a:solidFill>
                <a:ea typeface="MS PGothic" charset="0"/>
                <a:cs typeface="MS PGothic" charset="0"/>
              </a:rPr>
              <a:t>et al. </a:t>
            </a:r>
            <a:r>
              <a:rPr lang="fr-FR" sz="1000" i="1" dirty="0" smtClean="0">
                <a:solidFill>
                  <a:srgbClr val="002060"/>
                </a:solidFill>
                <a:ea typeface="MS PGothic" charset="0"/>
                <a:cs typeface="MS PGothic" charset="0"/>
              </a:rPr>
              <a:t>Pain </a:t>
            </a:r>
            <a:r>
              <a:rPr lang="fr-FR" sz="1000" dirty="0" smtClean="0">
                <a:solidFill>
                  <a:srgbClr val="002060"/>
                </a:solidFill>
                <a:ea typeface="MS PGothic" charset="0"/>
                <a:cs typeface="MS PGothic" charset="0"/>
              </a:rPr>
              <a:t>2011; 152(12</a:t>
            </a:r>
            <a:r>
              <a:rPr lang="fr-FR" sz="1000" dirty="0">
                <a:solidFill>
                  <a:srgbClr val="002060"/>
                </a:solidFill>
                <a:ea typeface="MS PGothic" charset="0"/>
                <a:cs typeface="MS PGothic" charset="0"/>
              </a:rPr>
              <a:t>):</a:t>
            </a:r>
            <a:r>
              <a:rPr lang="fr-FR" sz="1000" dirty="0" smtClean="0">
                <a:solidFill>
                  <a:srgbClr val="002060"/>
                </a:solidFill>
                <a:ea typeface="MS PGothic" charset="0"/>
                <a:cs typeface="MS PGothic" charset="0"/>
              </a:rPr>
              <a:t>2836-43.</a:t>
            </a:r>
            <a:endParaRPr lang="fr-FR" sz="1000" dirty="0">
              <a:solidFill>
                <a:srgbClr val="002060"/>
              </a:solidFill>
              <a:ea typeface="MS PGothic" charset="0"/>
              <a:cs typeface="MS PGothic" charset="0"/>
            </a:endParaRPr>
          </a:p>
        </p:txBody>
      </p:sp>
    </p:spTree>
    <p:extLst>
      <p:ext uri="{BB962C8B-B14F-4D97-AF65-F5344CB8AC3E}">
        <p14:creationId xmlns:p14="http://schemas.microsoft.com/office/powerpoint/2010/main" val="96583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rgbClr val="7F7F7F"/>
                </a:solidFill>
              </a:rPr>
              <a:t>Resumen</a:t>
            </a:r>
            <a:endParaRPr lang="es-MX" sz="4800" noProof="0" dirty="0">
              <a:solidFill>
                <a:srgbClr val="7F7F7F"/>
              </a:solidFill>
            </a:endParaRPr>
          </a:p>
        </p:txBody>
      </p:sp>
    </p:spTree>
    <p:extLst>
      <p:ext uri="{BB962C8B-B14F-4D97-AF65-F5344CB8AC3E}">
        <p14:creationId xmlns:p14="http://schemas.microsoft.com/office/powerpoint/2010/main" val="383362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045"/>
            <a:ext cx="8229600" cy="1143000"/>
          </a:xfrm>
        </p:spPr>
        <p:txBody>
          <a:bodyPr/>
          <a:lstStyle/>
          <a:p>
            <a:r>
              <a:rPr lang="es-MX" noProof="0" dirty="0" smtClean="0"/>
              <a:t>Carga de la Enfermedad: Resumen</a:t>
            </a:r>
            <a:endParaRPr lang="es-MX" noProof="0" dirty="0"/>
          </a:p>
        </p:txBody>
      </p:sp>
      <p:sp>
        <p:nvSpPr>
          <p:cNvPr id="4" name="Content Placeholder 3"/>
          <p:cNvSpPr>
            <a:spLocks noGrp="1"/>
          </p:cNvSpPr>
          <p:nvPr>
            <p:ph idx="1"/>
          </p:nvPr>
        </p:nvSpPr>
        <p:spPr/>
        <p:txBody>
          <a:bodyPr/>
          <a:lstStyle/>
          <a:p>
            <a:r>
              <a:rPr lang="es-MX" noProof="0" dirty="0" smtClean="0"/>
              <a:t>El Dolor Neuropático está asociado con:</a:t>
            </a:r>
          </a:p>
          <a:p>
            <a:pPr lvl="1"/>
            <a:r>
              <a:rPr lang="es-MX" noProof="0" dirty="0" smtClean="0"/>
              <a:t>Deterioro funcional considerable en múltiples dominios</a:t>
            </a:r>
          </a:p>
          <a:p>
            <a:pPr lvl="1"/>
            <a:r>
              <a:rPr lang="es-MX" noProof="0" dirty="0" smtClean="0"/>
              <a:t>Menor calidad de vida</a:t>
            </a:r>
          </a:p>
          <a:p>
            <a:pPr lvl="1"/>
            <a:r>
              <a:rPr lang="es-MX" noProof="0" dirty="0" smtClean="0"/>
              <a:t>Menor productividad</a:t>
            </a:r>
          </a:p>
          <a:p>
            <a:pPr lvl="1"/>
            <a:r>
              <a:rPr lang="es-MX" noProof="0" dirty="0" smtClean="0"/>
              <a:t>Mayor uso de servicios de salud</a:t>
            </a:r>
          </a:p>
          <a:p>
            <a:pPr lvl="1"/>
            <a:r>
              <a:rPr lang="es-MX" noProof="0" dirty="0" smtClean="0"/>
              <a:t>Comorbilidades del sueño y de la salud mental</a:t>
            </a:r>
          </a:p>
          <a:p>
            <a:pPr lvl="1"/>
            <a:endParaRPr lang="es-MX" noProof="0" dirty="0"/>
          </a:p>
        </p:txBody>
      </p:sp>
    </p:spTree>
    <p:extLst>
      <p:ext uri="{BB962C8B-B14F-4D97-AF65-F5344CB8AC3E}">
        <p14:creationId xmlns:p14="http://schemas.microsoft.com/office/powerpoint/2010/main" val="51878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noProof="0" dirty="0" smtClean="0"/>
              <a:t>CARGA DE LA ENFERMEDAD</a:t>
            </a:r>
            <a:endParaRPr lang="es-MX" noProof="0" dirty="0"/>
          </a:p>
        </p:txBody>
      </p:sp>
    </p:spTree>
    <p:extLst>
      <p:ext uri="{BB962C8B-B14F-4D97-AF65-F5344CB8AC3E}">
        <p14:creationId xmlns:p14="http://schemas.microsoft.com/office/powerpoint/2010/main" val="161955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rgbClr val="7F7F7F"/>
                </a:solidFill>
              </a:rPr>
              <a:t>Visión General</a:t>
            </a:r>
            <a:endParaRPr lang="es-MX" sz="4800" noProof="0" dirty="0">
              <a:solidFill>
                <a:srgbClr val="7F7F7F"/>
              </a:solidFill>
            </a:endParaRPr>
          </a:p>
        </p:txBody>
      </p:sp>
    </p:spTree>
    <p:extLst>
      <p:ext uri="{BB962C8B-B14F-4D97-AF65-F5344CB8AC3E}">
        <p14:creationId xmlns:p14="http://schemas.microsoft.com/office/powerpoint/2010/main" val="3965433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8B260F65-6FD8-4EE7-8D04-454F72D71555}" type="slidenum">
              <a:rPr lang="tr-TR">
                <a:solidFill>
                  <a:prstClr val="white"/>
                </a:solidFill>
              </a:rPr>
              <a:pPr/>
              <a:t>6</a:t>
            </a:fld>
            <a:endParaRPr lang="tr-TR" dirty="0">
              <a:solidFill>
                <a:prstClr val="white"/>
              </a:solidFill>
            </a:endParaRPr>
          </a:p>
        </p:txBody>
      </p:sp>
      <p:sp>
        <p:nvSpPr>
          <p:cNvPr id="55301" name="Rectangle 10"/>
          <p:cNvSpPr>
            <a:spLocks noChangeArrowheads="1"/>
          </p:cNvSpPr>
          <p:nvPr/>
        </p:nvSpPr>
        <p:spPr bwMode="auto">
          <a:xfrm>
            <a:off x="212177" y="6545032"/>
            <a:ext cx="71610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90000"/>
              </a:lnSpc>
              <a:buClr>
                <a:srgbClr val="FECC68"/>
              </a:buClr>
              <a:buSzPct val="85000"/>
              <a:buFont typeface="Wingdings 2" pitchFamily="18" charset="2"/>
              <a:buNone/>
            </a:pPr>
            <a:r>
              <a:rPr lang="en-US" sz="1000" dirty="0">
                <a:solidFill>
                  <a:srgbClr val="002060"/>
                </a:solidFill>
              </a:rPr>
              <a:t>Cruz-Almeida </a:t>
            </a:r>
            <a:r>
              <a:rPr lang="en-US" sz="1000" i="1" dirty="0">
                <a:solidFill>
                  <a:srgbClr val="002060"/>
                </a:solidFill>
              </a:rPr>
              <a:t>Y et al. J Rehab Res Dev </a:t>
            </a:r>
            <a:r>
              <a:rPr lang="en-US" sz="1000" dirty="0">
                <a:solidFill>
                  <a:srgbClr val="002060"/>
                </a:solidFill>
              </a:rPr>
              <a:t>2005</a:t>
            </a:r>
            <a:r>
              <a:rPr lang="en-US" sz="1000" dirty="0" smtClean="0">
                <a:solidFill>
                  <a:srgbClr val="002060"/>
                </a:solidFill>
              </a:rPr>
              <a:t>; 42(5):585-94; </a:t>
            </a:r>
            <a:r>
              <a:rPr lang="en-US" sz="1000" dirty="0">
                <a:solidFill>
                  <a:srgbClr val="002060"/>
                </a:solidFill>
              </a:rPr>
              <a:t>Gilron I </a:t>
            </a:r>
            <a:r>
              <a:rPr lang="en-US" sz="1000" i="1" dirty="0">
                <a:solidFill>
                  <a:srgbClr val="002060"/>
                </a:solidFill>
              </a:rPr>
              <a:t>et al. CMAJ </a:t>
            </a:r>
            <a:r>
              <a:rPr lang="en-US" sz="1000" dirty="0" smtClean="0">
                <a:solidFill>
                  <a:srgbClr val="002060"/>
                </a:solidFill>
              </a:rPr>
              <a:t>2006; 175(3):265-75; Jensen </a:t>
            </a:r>
            <a:r>
              <a:rPr lang="en-US" sz="1000" dirty="0">
                <a:solidFill>
                  <a:srgbClr val="002060"/>
                </a:solidFill>
              </a:rPr>
              <a:t>MP </a:t>
            </a:r>
            <a:r>
              <a:rPr lang="en-US" sz="1000" i="1" dirty="0">
                <a:solidFill>
                  <a:srgbClr val="002060"/>
                </a:solidFill>
              </a:rPr>
              <a:t>et al. Neurology </a:t>
            </a:r>
            <a:r>
              <a:rPr lang="en-US" sz="1000" dirty="0">
                <a:solidFill>
                  <a:srgbClr val="002060"/>
                </a:solidFill>
              </a:rPr>
              <a:t>2007</a:t>
            </a:r>
            <a:r>
              <a:rPr lang="en-US" sz="1000" dirty="0" smtClean="0">
                <a:solidFill>
                  <a:srgbClr val="002060"/>
                </a:solidFill>
              </a:rPr>
              <a:t>; 68(15):1178-82; Khenioui </a:t>
            </a:r>
            <a:r>
              <a:rPr lang="en-US" sz="1000" dirty="0">
                <a:solidFill>
                  <a:srgbClr val="002060"/>
                </a:solidFill>
              </a:rPr>
              <a:t>H </a:t>
            </a:r>
            <a:r>
              <a:rPr lang="en-US" sz="1000" i="1" dirty="0">
                <a:solidFill>
                  <a:srgbClr val="002060"/>
                </a:solidFill>
              </a:rPr>
              <a:t>et al. Ann Readapt Med Phys</a:t>
            </a:r>
            <a:r>
              <a:rPr lang="en-US" sz="1000" dirty="0">
                <a:solidFill>
                  <a:srgbClr val="002060"/>
                </a:solidFill>
              </a:rPr>
              <a:t> 2006</a:t>
            </a:r>
            <a:r>
              <a:rPr lang="en-US" sz="1000" dirty="0" smtClean="0">
                <a:solidFill>
                  <a:srgbClr val="002060"/>
                </a:solidFill>
              </a:rPr>
              <a:t>; 49(3):125-37; Meyer-Rosberg </a:t>
            </a:r>
            <a:r>
              <a:rPr lang="en-US" sz="1000" dirty="0">
                <a:solidFill>
                  <a:srgbClr val="002060"/>
                </a:solidFill>
              </a:rPr>
              <a:t>K</a:t>
            </a:r>
            <a:r>
              <a:rPr lang="en-US" sz="1000" i="1" dirty="0">
                <a:solidFill>
                  <a:srgbClr val="002060"/>
                </a:solidFill>
              </a:rPr>
              <a:t> et al. Eur J Pain</a:t>
            </a:r>
            <a:r>
              <a:rPr lang="en-US" sz="1000" dirty="0">
                <a:solidFill>
                  <a:srgbClr val="002060"/>
                </a:solidFill>
              </a:rPr>
              <a:t> 2001</a:t>
            </a:r>
            <a:r>
              <a:rPr lang="en-US" sz="1000" dirty="0" smtClean="0">
                <a:solidFill>
                  <a:srgbClr val="002060"/>
                </a:solidFill>
              </a:rPr>
              <a:t>; 5(4):379-89</a:t>
            </a:r>
            <a:r>
              <a:rPr lang="en-US" sz="1000" dirty="0">
                <a:solidFill>
                  <a:srgbClr val="002060"/>
                </a:solidFill>
              </a:rPr>
              <a:t>.</a:t>
            </a:r>
          </a:p>
        </p:txBody>
      </p:sp>
      <p:sp>
        <p:nvSpPr>
          <p:cNvPr id="9" name="Rectangle 7"/>
          <p:cNvSpPr>
            <a:spLocks noGrp="1"/>
          </p:cNvSpPr>
          <p:nvPr>
            <p:ph type="title"/>
          </p:nvPr>
        </p:nvSpPr>
        <p:spPr>
          <a:xfrm>
            <a:off x="0" y="325438"/>
            <a:ext cx="9144000" cy="1143000"/>
          </a:xfrm>
        </p:spPr>
        <p:txBody>
          <a:bodyPr>
            <a:noAutofit/>
          </a:bodyPr>
          <a:lstStyle/>
          <a:p>
            <a:r>
              <a:rPr lang="es-MX" sz="4000" noProof="0" dirty="0" smtClean="0"/>
              <a:t>La Carga del Dolor Neuropático Reportada por el Paciente es Importante</a:t>
            </a:r>
            <a:endParaRPr lang="es-MX" sz="4000" baseline="30000" noProof="0" dirty="0" smtClean="0"/>
          </a:p>
        </p:txBody>
      </p:sp>
      <p:graphicFrame>
        <p:nvGraphicFramePr>
          <p:cNvPr id="10" name="Diagram 4"/>
          <p:cNvGraphicFramePr/>
          <p:nvPr>
            <p:extLst>
              <p:ext uri="{D42A27DB-BD31-4B8C-83A1-F6EECF244321}">
                <p14:modId xmlns:p14="http://schemas.microsoft.com/office/powerpoint/2010/main" val="1335638066"/>
              </p:ext>
            </p:extLst>
          </p:nvPr>
        </p:nvGraphicFramePr>
        <p:xfrm>
          <a:off x="222250" y="1700808"/>
          <a:ext cx="8352928" cy="386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2"/>
          <p:cNvSpPr/>
          <p:nvPr/>
        </p:nvSpPr>
        <p:spPr>
          <a:xfrm>
            <a:off x="1375526" y="5011758"/>
            <a:ext cx="7196974" cy="981628"/>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5700">
              <a:lnSpc>
                <a:spcPct val="90000"/>
              </a:lnSpc>
              <a:spcBef>
                <a:spcPct val="50000"/>
              </a:spcBef>
              <a:spcAft>
                <a:spcPct val="35000"/>
              </a:spcAft>
              <a:buClr>
                <a:srgbClr val="FECC68"/>
              </a:buClr>
              <a:buSzPct val="85000"/>
              <a:buFont typeface="Wingdings 2" pitchFamily="18" charset="2"/>
              <a:buNone/>
              <a:defRPr/>
            </a:pPr>
            <a:r>
              <a:rPr lang="es-MX" sz="2400" dirty="0" smtClean="0">
                <a:solidFill>
                  <a:srgbClr val="002060"/>
                </a:solidFill>
              </a:rPr>
              <a:t>Tanto la </a:t>
            </a:r>
            <a:r>
              <a:rPr lang="es-MX" sz="2400" b="1" dirty="0" smtClean="0">
                <a:solidFill>
                  <a:srgbClr val="002060"/>
                </a:solidFill>
              </a:rPr>
              <a:t>intensidad </a:t>
            </a:r>
            <a:r>
              <a:rPr lang="es-MX" sz="2400" dirty="0" smtClean="0">
                <a:solidFill>
                  <a:srgbClr val="002060"/>
                </a:solidFill>
              </a:rPr>
              <a:t>del dolor como la </a:t>
            </a:r>
            <a:r>
              <a:rPr lang="es-MX" sz="2400" b="1" dirty="0" smtClean="0">
                <a:solidFill>
                  <a:srgbClr val="002060"/>
                </a:solidFill>
              </a:rPr>
              <a:t>duración </a:t>
            </a:r>
            <a:r>
              <a:rPr lang="es-MX" sz="2400" dirty="0" smtClean="0">
                <a:solidFill>
                  <a:srgbClr val="002060"/>
                </a:solidFill>
              </a:rPr>
              <a:t>del padecimiento exacerban la carga del paciente</a:t>
            </a:r>
            <a:endParaRPr lang="es-MX" sz="2400" baseline="30000" dirty="0">
              <a:solidFill>
                <a:srgbClr val="002060"/>
              </a:solidFill>
            </a:endParaRPr>
          </a:p>
        </p:txBody>
      </p:sp>
    </p:spTree>
    <p:extLst>
      <p:ext uri="{BB962C8B-B14F-4D97-AF65-F5344CB8AC3E}">
        <p14:creationId xmlns:p14="http://schemas.microsoft.com/office/powerpoint/2010/main" val="152314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noProof="0" dirty="0"/>
          </a:p>
        </p:txBody>
      </p:sp>
      <p:sp>
        <p:nvSpPr>
          <p:cNvPr id="3" name="Text Placeholder 2"/>
          <p:cNvSpPr>
            <a:spLocks noGrp="1"/>
          </p:cNvSpPr>
          <p:nvPr>
            <p:ph type="body" idx="1"/>
          </p:nvPr>
        </p:nvSpPr>
        <p:spPr/>
        <p:txBody>
          <a:bodyPr>
            <a:normAutofit/>
          </a:bodyPr>
          <a:lstStyle/>
          <a:p>
            <a:r>
              <a:rPr lang="es-MX" sz="4800" noProof="0" dirty="0" smtClean="0">
                <a:solidFill>
                  <a:srgbClr val="7F7F7F"/>
                </a:solidFill>
              </a:rPr>
              <a:t>Carga Física</a:t>
            </a:r>
            <a:endParaRPr lang="es-MX" sz="4800" noProof="0" dirty="0">
              <a:solidFill>
                <a:srgbClr val="7F7F7F"/>
              </a:solidFill>
            </a:endParaRPr>
          </a:p>
        </p:txBody>
      </p:sp>
    </p:spTree>
    <p:extLst>
      <p:ext uri="{BB962C8B-B14F-4D97-AF65-F5344CB8AC3E}">
        <p14:creationId xmlns:p14="http://schemas.microsoft.com/office/powerpoint/2010/main" val="276577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a:xfrm>
            <a:off x="457200" y="274638"/>
            <a:ext cx="8229600" cy="1143000"/>
          </a:xfrm>
        </p:spPr>
        <p:txBody>
          <a:bodyPr>
            <a:noAutofit/>
          </a:bodyPr>
          <a:lstStyle/>
          <a:p>
            <a:pPr eaLnBrk="1" hangingPunct="1"/>
            <a:r>
              <a:rPr lang="es-MX" sz="2800" noProof="0" dirty="0" smtClean="0"/>
              <a:t>El Dolor Crónico Tiene un Impacto Importante en el </a:t>
            </a:r>
            <a:br>
              <a:rPr lang="es-MX" sz="2800" noProof="0" dirty="0" smtClean="0"/>
            </a:br>
            <a:r>
              <a:rPr lang="es-MX" sz="2800" noProof="0" dirty="0" smtClean="0"/>
              <a:t>Funcionamiento Cotidiano</a:t>
            </a:r>
          </a:p>
        </p:txBody>
      </p:sp>
      <p:sp>
        <p:nvSpPr>
          <p:cNvPr id="17" name="Text Box 4"/>
          <p:cNvSpPr txBox="1">
            <a:spLocks noChangeArrowheads="1"/>
          </p:cNvSpPr>
          <p:nvPr/>
        </p:nvSpPr>
        <p:spPr bwMode="auto">
          <a:xfrm>
            <a:off x="347626" y="6237312"/>
            <a:ext cx="804079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s-MX" sz="1200" b="1" dirty="0" smtClean="0">
                <a:solidFill>
                  <a:srgbClr val="002060"/>
                </a:solidFill>
                <a:latin typeface="Calibri"/>
              </a:rPr>
              <a:t>BPI = Breve Inventario del Dolor, que califica la medida en la que el dolor interfiere con las actividades en las últimas 24 horas desde 0 (no interfiere) a 10 (interfiere completamente)</a:t>
            </a:r>
          </a:p>
          <a:p>
            <a:pPr eaLnBrk="1" hangingPunct="1"/>
            <a:r>
              <a:rPr lang="es-MX" sz="1000" dirty="0" smtClean="0">
                <a:solidFill>
                  <a:srgbClr val="002060"/>
                </a:solidFill>
                <a:latin typeface="Calibri"/>
              </a:rPr>
              <a:t>Adaptado de : Smith BH </a:t>
            </a:r>
            <a:r>
              <a:rPr lang="es-MX" sz="1000" i="1" dirty="0" smtClean="0">
                <a:solidFill>
                  <a:srgbClr val="002060"/>
                </a:solidFill>
                <a:latin typeface="Calibri"/>
              </a:rPr>
              <a:t>et al. Clin J Pain </a:t>
            </a:r>
            <a:r>
              <a:rPr lang="es-MX" sz="1000" dirty="0" smtClean="0">
                <a:solidFill>
                  <a:srgbClr val="002060"/>
                </a:solidFill>
                <a:latin typeface="Calibri"/>
              </a:rPr>
              <a:t>2007; 23(2):143-9.</a:t>
            </a:r>
            <a:endParaRPr lang="es-MX" sz="1000" dirty="0">
              <a:solidFill>
                <a:srgbClr val="002060"/>
              </a:solidFill>
              <a:latin typeface="Calibri"/>
            </a:endParaRPr>
          </a:p>
        </p:txBody>
      </p:sp>
      <p:graphicFrame>
        <p:nvGraphicFramePr>
          <p:cNvPr id="18" name="Object 3"/>
          <p:cNvGraphicFramePr>
            <a:graphicFrameLocks noChangeAspect="1"/>
          </p:cNvGraphicFramePr>
          <p:nvPr>
            <p:extLst>
              <p:ext uri="{D42A27DB-BD31-4B8C-83A1-F6EECF244321}">
                <p14:modId xmlns:p14="http://schemas.microsoft.com/office/powerpoint/2010/main" val="829456374"/>
              </p:ext>
            </p:extLst>
          </p:nvPr>
        </p:nvGraphicFramePr>
        <p:xfrm>
          <a:off x="395536" y="1772816"/>
          <a:ext cx="8004175"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5"/>
          <p:cNvSpPr txBox="1">
            <a:spLocks noChangeArrowheads="1"/>
          </p:cNvSpPr>
          <p:nvPr/>
        </p:nvSpPr>
        <p:spPr bwMode="auto">
          <a:xfrm rot="10800000">
            <a:off x="179512" y="2132856"/>
            <a:ext cx="430887" cy="2790825"/>
          </a:xfrm>
          <a:prstGeom prst="rect">
            <a:avLst/>
          </a:prstGeom>
          <a:noFill/>
          <a:ln>
            <a:noFill/>
          </a:ln>
          <a:extLst/>
        </p:spPr>
        <p:txBody>
          <a:bodyPr vert="eaVert">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algn="ctr" eaLnBrk="1" hangingPunct="1">
              <a:defRPr/>
            </a:pPr>
            <a:r>
              <a:rPr lang="es-MX" b="1" kern="0" dirty="0" smtClean="0">
                <a:solidFill>
                  <a:srgbClr val="002060"/>
                </a:solidFill>
              </a:rPr>
              <a:t>Interferencia del Dolor</a:t>
            </a:r>
            <a:endParaRPr lang="es-MX" b="1" kern="0" dirty="0">
              <a:solidFill>
                <a:srgbClr val="002060"/>
              </a:solidFill>
            </a:endParaRPr>
          </a:p>
        </p:txBody>
      </p:sp>
      <p:sp>
        <p:nvSpPr>
          <p:cNvPr id="20" name="Text Box 6"/>
          <p:cNvSpPr txBox="1">
            <a:spLocks noChangeArrowheads="1"/>
          </p:cNvSpPr>
          <p:nvPr/>
        </p:nvSpPr>
        <p:spPr bwMode="auto">
          <a:xfrm>
            <a:off x="5796136" y="183669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1" name="Text Box 7"/>
          <p:cNvSpPr txBox="1">
            <a:spLocks noChangeArrowheads="1"/>
          </p:cNvSpPr>
          <p:nvPr/>
        </p:nvSpPr>
        <p:spPr bwMode="auto">
          <a:xfrm>
            <a:off x="5796910" y="22577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2" name="Text Box 8"/>
          <p:cNvSpPr txBox="1">
            <a:spLocks noChangeArrowheads="1"/>
          </p:cNvSpPr>
          <p:nvPr/>
        </p:nvSpPr>
        <p:spPr bwMode="auto">
          <a:xfrm>
            <a:off x="4788024" y="2024821"/>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3" name="Text Box 9"/>
          <p:cNvSpPr txBox="1">
            <a:spLocks noChangeArrowheads="1"/>
          </p:cNvSpPr>
          <p:nvPr/>
        </p:nvSpPr>
        <p:spPr bwMode="auto">
          <a:xfrm>
            <a:off x="5749280" y="30451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4" name="Text Box 10"/>
          <p:cNvSpPr txBox="1">
            <a:spLocks noChangeArrowheads="1"/>
          </p:cNvSpPr>
          <p:nvPr/>
        </p:nvSpPr>
        <p:spPr bwMode="auto">
          <a:xfrm>
            <a:off x="5546080" y="34388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5" name="Text Box 11"/>
          <p:cNvSpPr txBox="1">
            <a:spLocks noChangeArrowheads="1"/>
          </p:cNvSpPr>
          <p:nvPr/>
        </p:nvSpPr>
        <p:spPr bwMode="auto">
          <a:xfrm>
            <a:off x="5292080" y="3857962"/>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6" name="Text Box 12"/>
          <p:cNvSpPr txBox="1">
            <a:spLocks noChangeArrowheads="1"/>
          </p:cNvSpPr>
          <p:nvPr/>
        </p:nvSpPr>
        <p:spPr bwMode="auto">
          <a:xfrm>
            <a:off x="6300192" y="4935116"/>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
        <p:nvSpPr>
          <p:cNvPr id="27" name="Text Box 13"/>
          <p:cNvSpPr txBox="1">
            <a:spLocks noChangeArrowheads="1"/>
          </p:cNvSpPr>
          <p:nvPr/>
        </p:nvSpPr>
        <p:spPr bwMode="auto">
          <a:xfrm>
            <a:off x="6682385" y="3061086"/>
            <a:ext cx="9653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1400" b="1" kern="0" dirty="0" smtClean="0">
                <a:solidFill>
                  <a:srgbClr val="002060"/>
                </a:solidFill>
              </a:rPr>
              <a:t>*</a:t>
            </a:r>
            <a:r>
              <a:rPr lang="es-MX" sz="1400" b="1" i="1" kern="0" dirty="0" smtClean="0">
                <a:solidFill>
                  <a:srgbClr val="002060"/>
                </a:solidFill>
              </a:rPr>
              <a:t>p </a:t>
            </a:r>
            <a:r>
              <a:rPr lang="es-MX" sz="1400" b="1" kern="0" dirty="0" smtClean="0">
                <a:solidFill>
                  <a:srgbClr val="002060"/>
                </a:solidFill>
              </a:rPr>
              <a:t>&lt;0.001</a:t>
            </a:r>
            <a:endParaRPr lang="es-MX" sz="1400" b="1" kern="0" dirty="0">
              <a:solidFill>
                <a:srgbClr val="002060"/>
              </a:solidFill>
            </a:endParaRPr>
          </a:p>
        </p:txBody>
      </p:sp>
      <p:sp>
        <p:nvSpPr>
          <p:cNvPr id="28" name="Text Box 11"/>
          <p:cNvSpPr txBox="1">
            <a:spLocks noChangeArrowheads="1"/>
          </p:cNvSpPr>
          <p:nvPr/>
        </p:nvSpPr>
        <p:spPr bwMode="auto">
          <a:xfrm>
            <a:off x="5652120" y="4253026"/>
            <a:ext cx="2872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defRPr/>
            </a:pPr>
            <a:r>
              <a:rPr lang="es-MX" sz="2000" b="1" kern="0" dirty="0" smtClean="0">
                <a:solidFill>
                  <a:srgbClr val="002060"/>
                </a:solidFill>
              </a:rPr>
              <a:t>*</a:t>
            </a:r>
            <a:endParaRPr lang="es-MX" sz="2000" b="1" kern="0" dirty="0">
              <a:solidFill>
                <a:srgbClr val="002060"/>
              </a:solidFill>
            </a:endParaRPr>
          </a:p>
        </p:txBody>
      </p:sp>
    </p:spTree>
    <p:extLst>
      <p:ext uri="{BB962C8B-B14F-4D97-AF65-F5344CB8AC3E}">
        <p14:creationId xmlns:p14="http://schemas.microsoft.com/office/powerpoint/2010/main" val="198007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6"/>
          <p:cNvSpPr>
            <a:spLocks noGrp="1" noChangeArrowheads="1"/>
          </p:cNvSpPr>
          <p:nvPr>
            <p:ph type="title"/>
          </p:nvPr>
        </p:nvSpPr>
        <p:spPr>
          <a:xfrm>
            <a:off x="457200" y="315582"/>
            <a:ext cx="8229600" cy="1143000"/>
          </a:xfrm>
        </p:spPr>
        <p:txBody>
          <a:bodyPr vert="horz" lIns="91440" tIns="45720" rIns="91440" bIns="45720" rtlCol="0" anchor="ctr">
            <a:noAutofit/>
          </a:bodyPr>
          <a:lstStyle/>
          <a:p>
            <a:pPr>
              <a:lnSpc>
                <a:spcPct val="85000"/>
              </a:lnSpc>
            </a:pPr>
            <a:r>
              <a:rPr lang="es-MX" sz="4000" dirty="0" smtClean="0">
                <a:solidFill>
                  <a:srgbClr val="002060"/>
                </a:solidFill>
                <a:latin typeface="+mn-lt"/>
              </a:rPr>
              <a:t>El Dolor Neuropático Crónico Deteriora Considerablemente la Calidad de Vida</a:t>
            </a:r>
            <a:endParaRPr lang="es-MX" sz="4000" dirty="0">
              <a:solidFill>
                <a:srgbClr val="002060"/>
              </a:solidFill>
              <a:latin typeface="+mn-lt"/>
            </a:endParaRPr>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3475730311"/>
              </p:ext>
            </p:extLst>
          </p:nvPr>
        </p:nvGraphicFramePr>
        <p:xfrm>
          <a:off x="593725" y="1827213"/>
          <a:ext cx="7953375" cy="4068762"/>
        </p:xfrm>
        <a:graphic>
          <a:graphicData uri="http://schemas.openxmlformats.org/presentationml/2006/ole">
            <mc:AlternateContent xmlns:mc="http://schemas.openxmlformats.org/markup-compatibility/2006">
              <mc:Choice xmlns:v="urn:schemas-microsoft-com:vml" Requires="v">
                <p:oleObj spid="_x0000_s2051" name="Worksheet" r:id="rId5" imgW="8248583" imgH="4219602" progId="Excel.Sheet.8">
                  <p:embed/>
                </p:oleObj>
              </mc:Choice>
              <mc:Fallback>
                <p:oleObj name="Worksheet" r:id="rId5" imgW="8248583" imgH="4219602" progId="Excel.Sheet.8">
                  <p:embed/>
                  <p:pic>
                    <p:nvPicPr>
                      <p:cNvPr id="0" name="Picture 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25" y="1827213"/>
                        <a:ext cx="7953375" cy="4068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113946" y="6411265"/>
            <a:ext cx="4572000" cy="415498"/>
          </a:xfrm>
          <a:prstGeom prst="rect">
            <a:avLst/>
          </a:prstGeom>
        </p:spPr>
        <p:txBody>
          <a:bodyPr>
            <a:spAutoFit/>
          </a:bodyPr>
          <a:lstStyle/>
          <a:p>
            <a:r>
              <a:rPr lang="es-MX" sz="1100" b="1" dirty="0" smtClean="0">
                <a:solidFill>
                  <a:schemeClr val="tx2"/>
                </a:solidFill>
              </a:rPr>
              <a:t>SF-36 = Forma breve 36</a:t>
            </a:r>
          </a:p>
          <a:p>
            <a:r>
              <a:rPr lang="es-MX" sz="1000" dirty="0" smtClean="0">
                <a:solidFill>
                  <a:schemeClr val="tx2"/>
                </a:solidFill>
              </a:rPr>
              <a:t>Adapted from: Smith BH </a:t>
            </a:r>
            <a:r>
              <a:rPr lang="es-MX" sz="1000" i="1" dirty="0" smtClean="0">
                <a:solidFill>
                  <a:schemeClr val="tx2"/>
                </a:solidFill>
              </a:rPr>
              <a:t>et al. Clin J Pain </a:t>
            </a:r>
            <a:r>
              <a:rPr lang="es-MX" sz="1000" dirty="0" smtClean="0">
                <a:solidFill>
                  <a:schemeClr val="tx2"/>
                </a:solidFill>
              </a:rPr>
              <a:t>2007; 23(2):143-9.</a:t>
            </a:r>
            <a:endParaRPr lang="es-MX" sz="1000" dirty="0">
              <a:solidFill>
                <a:schemeClr val="tx2"/>
              </a:solidFill>
            </a:endParaRPr>
          </a:p>
        </p:txBody>
      </p:sp>
      <p:sp>
        <p:nvSpPr>
          <p:cNvPr id="5" name="4 CuadroTexto"/>
          <p:cNvSpPr txBox="1"/>
          <p:nvPr/>
        </p:nvSpPr>
        <p:spPr>
          <a:xfrm>
            <a:off x="1310185" y="4926842"/>
            <a:ext cx="7383439" cy="461665"/>
          </a:xfrm>
          <a:prstGeom prst="rect">
            <a:avLst/>
          </a:prstGeom>
          <a:solidFill>
            <a:srgbClr val="ECF5FE"/>
          </a:solidFill>
        </p:spPr>
        <p:txBody>
          <a:bodyPr wrap="square" rtlCol="0">
            <a:spAutoFit/>
          </a:bodyPr>
          <a:lstStyle/>
          <a:p>
            <a:r>
              <a:rPr lang="es-MX" sz="1200" dirty="0" smtClean="0">
                <a:solidFill>
                  <a:srgbClr val="002060"/>
                </a:solidFill>
              </a:rPr>
              <a:t>Funcionamiento       Rol             Dolor                  Salud             Vitalidad    Funcionamiento        Rol                   Salud</a:t>
            </a:r>
          </a:p>
          <a:p>
            <a:r>
              <a:rPr lang="es-MX" sz="1200" dirty="0" smtClean="0">
                <a:solidFill>
                  <a:srgbClr val="002060"/>
                </a:solidFill>
              </a:rPr>
              <a:t>físico                        Físico        corporal               general                                     social                 emocional        mental</a:t>
            </a:r>
            <a:endParaRPr lang="es-MX" sz="1200" dirty="0">
              <a:solidFill>
                <a:srgbClr val="002060"/>
              </a:solidFill>
            </a:endParaRPr>
          </a:p>
        </p:txBody>
      </p:sp>
    </p:spTree>
    <p:extLst>
      <p:ext uri="{BB962C8B-B14F-4D97-AF65-F5344CB8AC3E}">
        <p14:creationId xmlns:p14="http://schemas.microsoft.com/office/powerpoint/2010/main" val="2477367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8_Office Theme">
  <a:themeElements>
    <a:clrScheme name="Custom 83">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Custom 82">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6DB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9185</TotalTime>
  <Words>6717</Words>
  <Application>Microsoft Office PowerPoint</Application>
  <PresentationFormat>On-screen Show (4:3)</PresentationFormat>
  <Paragraphs>535</Paragraphs>
  <Slides>32</Slides>
  <Notes>32</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32</vt:i4>
      </vt:variant>
    </vt:vector>
  </HeadingPairs>
  <TitlesOfParts>
    <vt:vector size="48" baseType="lpstr">
      <vt:lpstr>Arial</vt:lpstr>
      <vt:lpstr>SimSun</vt:lpstr>
      <vt:lpstr>MS PGothic</vt:lpstr>
      <vt:lpstr>Calibri</vt:lpstr>
      <vt:lpstr>Wingdings 2</vt:lpstr>
      <vt:lpstr>Times New Roman</vt:lpstr>
      <vt:lpstr>Geneva</vt:lpstr>
      <vt:lpstr>Arial Unicode MS</vt:lpstr>
      <vt:lpstr>Symbol</vt:lpstr>
      <vt:lpstr>ヒラギノ角ゴ Pro W3</vt:lpstr>
      <vt:lpstr>Office Theme</vt:lpstr>
      <vt:lpstr>1_Office Theme</vt:lpstr>
      <vt:lpstr>18_Office Theme</vt:lpstr>
      <vt:lpstr>19_Office Theme</vt:lpstr>
      <vt:lpstr>11_Custom Design</vt:lpstr>
      <vt:lpstr>Worksheet</vt:lpstr>
      <vt:lpstr>PowerPoint Presentation</vt:lpstr>
      <vt:lpstr>Comité de Desarrollo</vt:lpstr>
      <vt:lpstr>Objetivos de Aprendizaje</vt:lpstr>
      <vt:lpstr>CARGA DE LA ENFERMEDAD</vt:lpstr>
      <vt:lpstr>PowerPoint Presentation</vt:lpstr>
      <vt:lpstr>La Carga del Dolor Neuropático Reportada por el Paciente es Importante</vt:lpstr>
      <vt:lpstr>PowerPoint Presentation</vt:lpstr>
      <vt:lpstr>El Dolor Crónico Tiene un Impacto Importante en el  Funcionamiento Cotidiano</vt:lpstr>
      <vt:lpstr>El Dolor Neuropático Crónico Deteriora Considerablemente la Calidad de Vida</vt:lpstr>
      <vt:lpstr>Los Pacientes con Dolor Neuropático Periférico Experimentan Síntomas Comórbidos Importantes</vt:lpstr>
      <vt:lpstr>Los Trabajadores con Neuropatía Diabética Periférica Dolorosa Tienen un Puntaje Menor en Términos de Calidad de Vida</vt:lpstr>
      <vt:lpstr>La Neuralgia Postherpética Afecta Múltiples Dominios de la Calidad de Vida</vt:lpstr>
      <vt:lpstr>PowerPoint Presentation</vt:lpstr>
      <vt:lpstr>La Carga Económica del Dolor Neuropático Se debe a la Menor Productividad y Mayores Costos de Salud</vt:lpstr>
      <vt:lpstr>El Dolor Neuropático  Reduce el Empleo</vt:lpstr>
      <vt:lpstr>Los Pacientes con Dolor Neuropático Experimentan Menor Productividad en el Trabajo</vt:lpstr>
      <vt:lpstr>Los Trabajadores con Neuropatía Diabética Periférica Dolorosa Tienen una Menor Productividad</vt:lpstr>
      <vt:lpstr>Los Pacientes con Dolor Neuropático Usan Más los Servicios de Salud que los que No tienen Dolor Neuropático </vt:lpstr>
      <vt:lpstr>Los Trabajadores con Neuropatía Diabética Periférica Dolorosa Usan Más los Servicios de Salud</vt:lpstr>
      <vt:lpstr>La Mayor Severidad del Dolor da lugar a Mayor Utilización de Recursos de Salud en los Pacientes con Neuropatía Diabética Periférica</vt:lpstr>
      <vt:lpstr>Los Adultos de ≥20 años con un diagnóstico de Herpes Tienen Más Consultas Médicas</vt:lpstr>
      <vt:lpstr>PowerPoint Presentation</vt:lpstr>
      <vt:lpstr>Padecimientos Médicos Crónicos Comórbidos* Entre Los Pacientes con Trastornos Neuropáticos Dolorosos </vt:lpstr>
      <vt:lpstr>Los Pacientes con Dolor Neuropático Periférico Experimentan Síntomas Comórbidos Importantes</vt:lpstr>
      <vt:lpstr> El Dolor Neuropático Está Asociado con Trastornos del Sueño, Ansiedad y Depresión</vt:lpstr>
      <vt:lpstr>Muchos Pacientes con Neuropatía Diabética Tienen Comorbilidades del Sueño y Mentales</vt:lpstr>
      <vt:lpstr>Muchos Pacientes con Neuralgia Postherpética Tienen Comorbilidades del Sueño y Mentales</vt:lpstr>
      <vt:lpstr>Los Pacientes con Neuralgia Postherpética Reportan Deterioro Importante del Sueño, Estado de Ánimo y Actividad Relacionado con el Dolor </vt:lpstr>
      <vt:lpstr>Los pacientes con Dolor Neuropático Crónico  Tienen Más Ansiedad y Depresión que Los Pacientes con Dolor Crónico sin Dolor Neuropático </vt:lpstr>
      <vt:lpstr>Los pacientes con Dolor Neuropático Crónico Tienen Más Trastornos del Sueños que los Pacientes con Dolor Crónico sin Dolor Neuropático </vt:lpstr>
      <vt:lpstr>PowerPoint Presentation</vt:lpstr>
      <vt:lpstr>Carga de la Enfermedad: Resumen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Cowan</dc:creator>
  <cp:lastModifiedBy>Cigeroglu, Osman</cp:lastModifiedBy>
  <cp:revision>909</cp:revision>
  <cp:lastPrinted>2013-10-02T16:10:44Z</cp:lastPrinted>
  <dcterms:created xsi:type="dcterms:W3CDTF">2013-05-06T17:41:15Z</dcterms:created>
  <dcterms:modified xsi:type="dcterms:W3CDTF">2015-07-06T18:56:20Z</dcterms:modified>
</cp:coreProperties>
</file>