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7" r:id="rId2"/>
    <p:sldMasterId id="2147483819" r:id="rId3"/>
    <p:sldMasterId id="2147483903" r:id="rId4"/>
    <p:sldMasterId id="2147484014" r:id="rId5"/>
  </p:sldMasterIdLst>
  <p:notesMasterIdLst>
    <p:notesMasterId r:id="rId55"/>
  </p:notesMasterIdLst>
  <p:handoutMasterIdLst>
    <p:handoutMasterId r:id="rId56"/>
  </p:handoutMasterIdLst>
  <p:sldIdLst>
    <p:sldId id="257" r:id="rId6"/>
    <p:sldId id="946" r:id="rId7"/>
    <p:sldId id="833" r:id="rId8"/>
    <p:sldId id="780" r:id="rId9"/>
    <p:sldId id="820" r:id="rId10"/>
    <p:sldId id="782" r:id="rId11"/>
    <p:sldId id="783" r:id="rId12"/>
    <p:sldId id="784" r:id="rId13"/>
    <p:sldId id="785" r:id="rId14"/>
    <p:sldId id="831" r:id="rId15"/>
    <p:sldId id="786" r:id="rId16"/>
    <p:sldId id="787" r:id="rId17"/>
    <p:sldId id="830" r:id="rId18"/>
    <p:sldId id="788" r:id="rId19"/>
    <p:sldId id="789" r:id="rId20"/>
    <p:sldId id="790" r:id="rId21"/>
    <p:sldId id="821" r:id="rId22"/>
    <p:sldId id="791" r:id="rId23"/>
    <p:sldId id="792" r:id="rId24"/>
    <p:sldId id="822" r:id="rId25"/>
    <p:sldId id="793" r:id="rId26"/>
    <p:sldId id="794" r:id="rId27"/>
    <p:sldId id="795" r:id="rId28"/>
    <p:sldId id="796" r:id="rId29"/>
    <p:sldId id="797" r:id="rId30"/>
    <p:sldId id="798" r:id="rId31"/>
    <p:sldId id="799" r:id="rId32"/>
    <p:sldId id="947" r:id="rId33"/>
    <p:sldId id="800" r:id="rId34"/>
    <p:sldId id="823" r:id="rId35"/>
    <p:sldId id="801" r:id="rId36"/>
    <p:sldId id="802" r:id="rId37"/>
    <p:sldId id="913" r:id="rId38"/>
    <p:sldId id="914" r:id="rId39"/>
    <p:sldId id="915" r:id="rId40"/>
    <p:sldId id="916" r:id="rId41"/>
    <p:sldId id="917" r:id="rId42"/>
    <p:sldId id="918" r:id="rId43"/>
    <p:sldId id="919" r:id="rId44"/>
    <p:sldId id="920" r:id="rId45"/>
    <p:sldId id="921" r:id="rId46"/>
    <p:sldId id="922" r:id="rId47"/>
    <p:sldId id="923" r:id="rId48"/>
    <p:sldId id="924" r:id="rId49"/>
    <p:sldId id="925" r:id="rId50"/>
    <p:sldId id="926" r:id="rId51"/>
    <p:sldId id="927" r:id="rId52"/>
    <p:sldId id="928" r:id="rId53"/>
    <p:sldId id="929" r:id="rId54"/>
  </p:sldIdLst>
  <p:sldSz cx="9144000" cy="6858000" type="screen4x3"/>
  <p:notesSz cx="7010400" cy="9372600"/>
  <p:embeddedFontLst>
    <p:embeddedFont>
      <p:font typeface="SimSun" panose="02010600030101010101" pitchFamily="2" charset="-122"/>
      <p:regular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ＭＳ Ｐゴシック" panose="020B0600070205080204" pitchFamily="34" charset="-128"/>
      <p:regular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OMONP" initials="S" lastIdx="18" clrIdx="0"/>
  <p:cmAuthor id="1" name="Windows User" initials="WU" lastIdx="8" clrIdx="1"/>
  <p:cmAuthor id="2" name="Josee Ledoux" initials="JL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9F5"/>
    <a:srgbClr val="C8E2FC"/>
    <a:srgbClr val="0C6FCF"/>
    <a:srgbClr val="8CC2F8"/>
    <a:srgbClr val="7F7F7F"/>
    <a:srgbClr val="C03932"/>
    <a:srgbClr val="DDBB30"/>
    <a:srgbClr val="A3A3A3"/>
    <a:srgbClr val="8064A2"/>
    <a:srgbClr val="F78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4559" autoAdjust="0"/>
    <p:restoredTop sz="86380" autoAdjust="0"/>
  </p:normalViewPr>
  <p:slideViewPr>
    <p:cSldViewPr snapToGrid="0">
      <p:cViewPr varScale="1">
        <p:scale>
          <a:sx n="109" d="100"/>
          <a:sy n="109" d="100"/>
        </p:scale>
        <p:origin x="-1740" y="-84"/>
      </p:cViewPr>
      <p:guideLst>
        <p:guide orient="horz" pos="2221"/>
        <p:guide orient="horz" pos="1281"/>
        <p:guide orient="horz" pos="631"/>
        <p:guide orient="horz" pos="478"/>
        <p:guide orient="horz" pos="4081"/>
        <p:guide orient="horz" pos="4275"/>
        <p:guide orient="horz" pos="809"/>
        <p:guide orient="horz" pos="1127"/>
        <p:guide orient="horz" pos="3193"/>
        <p:guide orient="horz" pos="4179"/>
        <p:guide pos="2880"/>
        <p:guide pos="592"/>
        <p:guide pos="372"/>
        <p:guide pos="137"/>
        <p:guide pos="885"/>
        <p:guide pos="3053"/>
        <p:guide pos="3285"/>
      </p:guideLst>
    </p:cSldViewPr>
  </p:slideViewPr>
  <p:outlineViewPr>
    <p:cViewPr>
      <p:scale>
        <a:sx n="33" d="100"/>
        <a:sy n="33" d="100"/>
      </p:scale>
      <p:origin x="270" y="18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758" y="2766"/>
      </p:cViewPr>
      <p:guideLst>
        <p:guide orient="horz" pos="2924"/>
        <p:guide pos="2208"/>
        <p:guide pos="438"/>
        <p:guide pos="3982"/>
        <p:guide pos="510"/>
        <p:guide pos="78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63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font" Target="fonts/font2.fntdata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font" Target="fonts/font4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3.fntdata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951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8951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>
              <a:defRPr sz="1200"/>
            </a:lvl1pPr>
          </a:lstStyle>
          <a:p>
            <a:fld id="{BB2CB4BA-697C-48ED-9CA6-7D73A3056C12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049"/>
            <a:ext cx="3037840" cy="468951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02049"/>
            <a:ext cx="3037840" cy="468951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>
              <a:defRPr sz="1200"/>
            </a:lvl1pPr>
          </a:lstStyle>
          <a:p>
            <a:fld id="{A9A8AD88-4435-43DF-818A-50CEC3315ED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1537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9" tIns="46365" rIns="92729" bIns="46365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6"/>
            <a:ext cx="5608320" cy="4217670"/>
          </a:xfrm>
          <a:prstGeom prst="rect">
            <a:avLst/>
          </a:prstGeom>
        </p:spPr>
        <p:txBody>
          <a:bodyPr vert="horz" lIns="92729" tIns="46365" rIns="92729" bIns="46365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4"/>
            <a:ext cx="3037840" cy="468630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>
              <a:defRPr sz="1100"/>
            </a:lvl1pPr>
          </a:lstStyle>
          <a:p>
            <a:fld id="{C3688213-33A5-40D6-90A0-AF4F9B3FAB42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01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025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856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2665" indent="-274102" defTabSz="925856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96408" indent="-219282" defTabSz="925856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34971" indent="-219282" defTabSz="925856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73535" indent="-219282" defTabSz="925856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12098" indent="-219282" defTabSz="92585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50661" indent="-219282" defTabSz="92585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89224" indent="-219282" defTabSz="92585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27788" indent="-219282" defTabSz="92585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84BDFBD-FECA-464D-93AC-A8F9A913D38B}" type="slidenum">
              <a:rPr lang="en-CA" sz="900"/>
              <a:pPr eaLnBrk="1" hangingPunct="1"/>
              <a:t>10</a:t>
            </a:fld>
            <a:endParaRPr lang="en-CA" sz="900" dirty="0"/>
          </a:p>
        </p:txBody>
      </p:sp>
      <p:sp>
        <p:nvSpPr>
          <p:cNvPr id="95235" name="Slide Number Placeholder 6"/>
          <p:cNvSpPr txBox="1">
            <a:spLocks noGrp="1"/>
          </p:cNvSpPr>
          <p:nvPr/>
        </p:nvSpPr>
        <p:spPr bwMode="auto">
          <a:xfrm>
            <a:off x="21177" y="8904591"/>
            <a:ext cx="7008879" cy="46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9" tIns="46359" rIns="92719" bIns="46359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CA" sz="900" dirty="0"/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703263"/>
            <a:ext cx="4699000" cy="3524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Haz las preguntas que aparecen en la slide para promover la discusión</a:t>
            </a:r>
            <a:r>
              <a:rPr lang="es-MX" baseline="0" dirty="0" smtClean="0"/>
              <a:t>.</a:t>
            </a:r>
            <a:endParaRPr lang="es-MX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Presenta el Caso a los participantes.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9315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Haz las preguntas que aparecen en la slide para promover la discusión</a:t>
            </a:r>
            <a:r>
              <a:rPr lang="es-MX" baseline="0" dirty="0" smtClean="0"/>
              <a:t>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8873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Presenta el Caso a los participantes.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4138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Haz la pregunta que aparece en la slide para promover la discusión.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1350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856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2665" indent="-274102" defTabSz="925856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96408" indent="-219282" defTabSz="925856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34971" indent="-219282" defTabSz="925856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73535" indent="-219282" defTabSz="925856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12098" indent="-219282" defTabSz="92585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50661" indent="-219282" defTabSz="92585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89224" indent="-219282" defTabSz="92585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27788" indent="-219282" defTabSz="92585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2C3EC45-9B0D-4BEF-A816-BE08DE16C4CE}" type="slidenum">
              <a:rPr lang="en-CA" sz="900"/>
              <a:pPr eaLnBrk="1" hangingPunct="1"/>
              <a:t>15</a:t>
            </a:fld>
            <a:endParaRPr lang="en-CA" sz="900" dirty="0"/>
          </a:p>
        </p:txBody>
      </p:sp>
      <p:sp>
        <p:nvSpPr>
          <p:cNvPr id="122883" name="Slide Number Placeholder 6"/>
          <p:cNvSpPr txBox="1">
            <a:spLocks noGrp="1"/>
          </p:cNvSpPr>
          <p:nvPr/>
        </p:nvSpPr>
        <p:spPr bwMode="auto">
          <a:xfrm>
            <a:off x="35609" y="8904591"/>
            <a:ext cx="7008879" cy="46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9" tIns="46359" rIns="92719" bIns="46359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CA" sz="900" dirty="0"/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703263"/>
            <a:ext cx="4699000" cy="3524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Presenta el Caso a los participantes.</a:t>
            </a:r>
          </a:p>
          <a:p>
            <a:pPr>
              <a:spcBef>
                <a:spcPct val="0"/>
              </a:spcBef>
            </a:pPr>
            <a:endParaRPr lang="es-MX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856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2665" indent="-274102" defTabSz="925856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96408" indent="-219282" defTabSz="925856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34971" indent="-219282" defTabSz="925856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73535" indent="-219282" defTabSz="925856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12098" indent="-219282" defTabSz="92585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50661" indent="-219282" defTabSz="92585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89224" indent="-219282" defTabSz="92585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27788" indent="-219282" defTabSz="92585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4B48E7D-60AC-4EEF-9D15-FB30FC4C460E}" type="slidenum">
              <a:rPr lang="en-CA" sz="900"/>
              <a:pPr eaLnBrk="1" hangingPunct="1"/>
              <a:t>16</a:t>
            </a:fld>
            <a:endParaRPr lang="en-CA" sz="900" dirty="0"/>
          </a:p>
        </p:txBody>
      </p:sp>
      <p:sp>
        <p:nvSpPr>
          <p:cNvPr id="121859" name="Slide Number Placeholder 6"/>
          <p:cNvSpPr txBox="1">
            <a:spLocks noGrp="1"/>
          </p:cNvSpPr>
          <p:nvPr/>
        </p:nvSpPr>
        <p:spPr bwMode="auto">
          <a:xfrm>
            <a:off x="1" y="8903044"/>
            <a:ext cx="7008879" cy="46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9" tIns="46359" rIns="92719" bIns="46359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CA" sz="900" dirty="0"/>
          </a:p>
        </p:txBody>
      </p:sp>
      <p:sp>
        <p:nvSpPr>
          <p:cNvPr id="121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703263"/>
            <a:ext cx="4699000" cy="3524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Tal vez desees discutir los escenarios “qué tal si” para fomentar la consideración de escenarios clínicos alternativos y desencadenar mayor discusión.</a:t>
            </a:r>
          </a:p>
          <a:p>
            <a:pPr>
              <a:spcBef>
                <a:spcPct val="0"/>
              </a:spcBef>
            </a:pPr>
            <a:endParaRPr lang="es-MX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014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Este Video Basado en un Caso</a:t>
            </a:r>
            <a:r>
              <a:rPr lang="es-MX" baseline="0" dirty="0" smtClean="0"/>
              <a:t> muestra una consulta con un paciente que padec</a:t>
            </a:r>
            <a:r>
              <a:rPr lang="es-MX" dirty="0" smtClean="0"/>
              <a:t>e </a:t>
            </a:r>
            <a:r>
              <a:rPr lang="es-MX" baseline="0" dirty="0" smtClean="0"/>
              <a:t>neuropatía diabética periférica dolorosa.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6187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Este video muestra un grupo de expertos discutiendo el Caso del paciente en el video anterior</a:t>
            </a:r>
            <a:r>
              <a:rPr lang="es-MX" baseline="0" dirty="0" smtClean="0"/>
              <a:t>.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760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A9EC6-EB43-4B91-8739-FF238D89996B}" type="slidenum">
              <a:rPr lang="fr-CA" smtClean="0">
                <a:solidFill>
                  <a:prstClr val="black"/>
                </a:solidFill>
              </a:rPr>
              <a:pPr/>
              <a:t>2</a:t>
            </a:fld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6" name="Notes Placeholder 2"/>
          <p:cNvSpPr txBox="1">
            <a:spLocks/>
          </p:cNvSpPr>
          <p:nvPr/>
        </p:nvSpPr>
        <p:spPr>
          <a:xfrm>
            <a:off x="710565" y="4975860"/>
            <a:ext cx="5608320" cy="4217670"/>
          </a:xfrm>
          <a:prstGeom prst="rect">
            <a:avLst/>
          </a:prstGeom>
        </p:spPr>
        <p:txBody>
          <a:bodyPr vert="horz" lIns="92729" tIns="46365" rIns="92729" bIns="46365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Notas del Conferencista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favor reconoce a los miembros del comité de desarrollo.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457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4890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Presenta el Caso a los participantes.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1382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Presenta el Caso a los participantes.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0445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703263"/>
            <a:ext cx="4699000" cy="3524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Presenta el Caso a los participantes.</a:t>
            </a:r>
          </a:p>
          <a:p>
            <a:pPr>
              <a:spcBef>
                <a:spcPct val="0"/>
              </a:spcBef>
            </a:pPr>
            <a:endParaRPr lang="es-MX" dirty="0" smtClean="0">
              <a:latin typeface="Arial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902344"/>
            <a:ext cx="3037840" cy="468630"/>
          </a:xfrm>
        </p:spPr>
        <p:txBody>
          <a:bodyPr/>
          <a:lstStyle/>
          <a:p>
            <a:fld id="{C3688213-33A5-40D6-90A0-AF4F9B3FAB42}" type="slidenum">
              <a:rPr lang="en-CA" smtClean="0"/>
              <a:pPr/>
              <a:t>23</a:t>
            </a:fld>
            <a:endParaRPr lang="en-CA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Presenta el Caso a los participantes.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0424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6874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Haz la pregunta que aparece en la slide para promover la discusión.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1874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Presenta el Caso a los participantes.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14603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Haz la pregunta que aparece en la slide para promover la discusión</a:t>
            </a:r>
            <a:r>
              <a:rPr lang="es-MX" baseline="0" dirty="0" smtClean="0"/>
              <a:t>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18740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Tal vez desees discutir los escenarios “qué tal si” para fomentar la consideración de escenarios clínicos alternativos y desencadenar mayor discusión.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290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s-MX" b="1" noProof="0" dirty="0" smtClean="0"/>
              <a:t>Notas del Conferencista</a:t>
            </a:r>
          </a:p>
          <a:p>
            <a:r>
              <a:rPr lang="es-MX" b="0" noProof="0" dirty="0" smtClean="0"/>
              <a:t>Revisa los objetivos de aprendizaje de esta sesión</a:t>
            </a:r>
            <a:r>
              <a:rPr lang="es-MX" b="0" baseline="0" noProof="0" dirty="0" smtClean="0"/>
              <a:t>. Pregunta a los participantes si tienen alguna meta adicional.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99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77515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Este Video Basado en un Caso muestra una consulta con un paciente que padece  neu</a:t>
            </a:r>
            <a:r>
              <a:rPr lang="es-MX" baseline="0" dirty="0" smtClean="0"/>
              <a:t>ralgia postherpética.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6943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Este video muestra un grupo de expertos discutiendo el Caso del paciente en el video anterior</a:t>
            </a:r>
            <a:r>
              <a:rPr lang="es-MX" baseline="0" dirty="0" smtClean="0"/>
              <a:t>.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18912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037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Esta Plantilla de Casos puede usarse para agregar tus propios Casos del pacientes a un programa.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468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Esta Plantilla de Casos puede usarse para agregar tus propios Casos del pacientes a un programa.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614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lide Number Placeholder 6"/>
          <p:cNvSpPr txBox="1">
            <a:spLocks noGrp="1"/>
          </p:cNvSpPr>
          <p:nvPr/>
        </p:nvSpPr>
        <p:spPr bwMode="auto">
          <a:xfrm>
            <a:off x="1" y="8903044"/>
            <a:ext cx="7008879" cy="46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9" tIns="46359" rIns="92719" bIns="46359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CA" sz="900" dirty="0">
              <a:solidFill>
                <a:prstClr val="black"/>
              </a:solidFill>
            </a:endParaRP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Esta Plantilla de Casos puede usarse para agregar tus propios Casos del pacientes a un programa.</a:t>
            </a:r>
          </a:p>
          <a:p>
            <a:r>
              <a:rPr lang="es-MX" dirty="0" smtClean="0"/>
              <a:t>Haz las preguntas que aparecen en la slide para promover la discusión.</a:t>
            </a:r>
          </a:p>
          <a:p>
            <a:endParaRPr lang="es-MX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36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Esta Plantilla de Casos puede usarse para agregar tus propios Casos del pacientes a un programa.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907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Esta Plantilla de Casos puede usarse para agregar tus propios Casos del pacientes a un programa.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415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s-MX" b="1" dirty="0" smtClean="0"/>
              <a:t>Notas del Conferencista</a:t>
            </a:r>
          </a:p>
          <a:p>
            <a:pPr>
              <a:spcAft>
                <a:spcPts val="608"/>
              </a:spcAft>
            </a:pPr>
            <a:r>
              <a:rPr lang="es-MX" dirty="0" smtClean="0"/>
              <a:t>Esta Plantilla de Casos puede usarse para agregar tus propios Casos del pacientes a un programa.</a:t>
            </a:r>
          </a:p>
          <a:p>
            <a:pPr>
              <a:spcAft>
                <a:spcPts val="608"/>
              </a:spcAft>
            </a:pP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39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47695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Notas del Conferencista</a:t>
            </a:r>
            <a:endParaRPr lang="en-CA" b="1" dirty="0"/>
          </a:p>
          <a:p>
            <a:r>
              <a:rPr lang="es-MX" dirty="0" smtClean="0"/>
              <a:t>Esta Plantilla de Casos puede usarse para agregar tus propios Casos del pacientes a un programa</a:t>
            </a:r>
            <a:r>
              <a:rPr lang="en-CA" dirty="0" smtClean="0"/>
              <a:t>.</a:t>
            </a:r>
            <a:endParaRPr lang="en-CA" dirty="0"/>
          </a:p>
          <a:p>
            <a:r>
              <a:rPr lang="es-MX" dirty="0" smtClean="0"/>
              <a:t>Haz la pregunta que aparece en la slide para promover la discusión.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424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Esta Plantilla de Casos puede usarse para agregar tus propios Casos del pacientes a un programa</a:t>
            </a:r>
            <a:r>
              <a:rPr lang="en-CA" dirty="0" smtClean="0"/>
              <a:t>.</a:t>
            </a:r>
            <a:endParaRPr lang="en-CA" dirty="0"/>
          </a:p>
          <a:p>
            <a:pPr>
              <a:spcAft>
                <a:spcPts val="608"/>
              </a:spcAft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Esta Plantilla de Casos puede usarse para agregar tus propios Casos del pacientes a un programa</a:t>
            </a:r>
            <a:r>
              <a:rPr lang="en-CA" dirty="0" smtClean="0"/>
              <a:t>.</a:t>
            </a:r>
            <a:endParaRPr lang="en-CA" dirty="0"/>
          </a:p>
          <a:p>
            <a:pPr>
              <a:spcAft>
                <a:spcPts val="608"/>
              </a:spcAft>
            </a:pPr>
            <a:r>
              <a:rPr lang="es-MX" dirty="0" smtClean="0"/>
              <a:t>Haz la pregunta que aparece en la slide para promover la discusión.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962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Esta Plantilla de Casos puede usarse para agregar tus propios Casos del pacientes a un programa</a:t>
            </a:r>
            <a:r>
              <a:rPr lang="en-CA" dirty="0" smtClean="0"/>
              <a:t>.</a:t>
            </a:r>
            <a:endParaRPr lang="en-CA" dirty="0"/>
          </a:p>
          <a:p>
            <a:pPr>
              <a:spcAft>
                <a:spcPts val="608"/>
              </a:spcAft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Esta Plantilla de Casos puede usarse para agregar tus propios Casos del pacientes a un programa</a:t>
            </a:r>
            <a:r>
              <a:rPr lang="en-CA" dirty="0" smtClean="0"/>
              <a:t>.</a:t>
            </a:r>
            <a:endParaRPr lang="en-CA" dirty="0"/>
          </a:p>
          <a:p>
            <a:pPr>
              <a:spcAft>
                <a:spcPts val="608"/>
              </a:spcAft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Esta Plantilla de Casos puede usarse para agregar tus propios Casos del pacientes a un programa</a:t>
            </a:r>
            <a:r>
              <a:rPr lang="en-CA" dirty="0" smtClean="0"/>
              <a:t>.</a:t>
            </a:r>
            <a:endParaRPr lang="en-CA" dirty="0"/>
          </a:p>
          <a:p>
            <a:pPr>
              <a:spcAft>
                <a:spcPts val="608"/>
              </a:spcAft>
            </a:pPr>
            <a:r>
              <a:rPr lang="es-MX" dirty="0" smtClean="0"/>
              <a:t>Haz la pregunta que aparece en la slide para promover la discusión.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993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Esta Plantilla de Casos puede usarse para agregar tus propios Casos del pacientes a un programa</a:t>
            </a:r>
            <a:r>
              <a:rPr lang="en-CA" dirty="0" smtClean="0"/>
              <a:t>.</a:t>
            </a:r>
            <a:endParaRPr lang="en-CA" dirty="0"/>
          </a:p>
          <a:p>
            <a:pPr>
              <a:spcAft>
                <a:spcPts val="608"/>
              </a:spcAft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Esta Plantilla de Casos puede usarse para agregar tus propios Casos del pacientes a un programa</a:t>
            </a:r>
            <a:r>
              <a:rPr lang="en-CA" dirty="0" smtClean="0"/>
              <a:t>.</a:t>
            </a:r>
            <a:endParaRPr lang="en-CA" dirty="0"/>
          </a:p>
          <a:p>
            <a:pPr>
              <a:spcAft>
                <a:spcPts val="608"/>
              </a:spcAft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Esta Plantilla de Casos puede usarse para agregar tus propios Casos del pacientes a un programa</a:t>
            </a:r>
            <a:r>
              <a:rPr lang="en-CA" dirty="0" smtClean="0"/>
              <a:t>.</a:t>
            </a:r>
            <a:endParaRPr lang="en-CA" dirty="0"/>
          </a:p>
          <a:p>
            <a:pPr>
              <a:spcAft>
                <a:spcPts val="608"/>
              </a:spcAft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69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n-CA" b="1" dirty="0" smtClean="0"/>
              <a:t>Notas del Conferencista</a:t>
            </a:r>
            <a:endParaRPr lang="en-CA" b="1" dirty="0"/>
          </a:p>
          <a:p>
            <a:pPr>
              <a:spcAft>
                <a:spcPts val="608"/>
              </a:spcAft>
            </a:pPr>
            <a:r>
              <a:rPr lang="es-MX" dirty="0" smtClean="0"/>
              <a:t>Esta Plantilla de Casos puede usarse para agregar tus propios Casos del pacientes a un programa</a:t>
            </a:r>
            <a:r>
              <a:rPr lang="en-CA" dirty="0" smtClean="0"/>
              <a:t>.</a:t>
            </a:r>
            <a:endParaRPr lang="en-CA" dirty="0"/>
          </a:p>
          <a:p>
            <a:pPr>
              <a:spcAft>
                <a:spcPts val="608"/>
              </a:spcAft>
            </a:pPr>
            <a:r>
              <a:rPr lang="es-MX" dirty="0" smtClean="0"/>
              <a:t>Tal vez desees discutir los escenarios “qué tal si” para fomentar la consideración de escenarios clínicos alternativos y desencadenar mayor discusión</a:t>
            </a:r>
            <a:r>
              <a:rPr lang="en-CA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9435C-097B-40B4-A7F6-991F06607D84}" type="slidenum">
              <a:rPr lang="en-CA" smtClean="0">
                <a:solidFill>
                  <a:prstClr val="black"/>
                </a:solidFill>
              </a:rPr>
              <a:pPr/>
              <a:t>49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51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092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s-MX" b="1" dirty="0" smtClean="0"/>
              <a:t>Notas del Conferencista</a:t>
            </a:r>
          </a:p>
          <a:p>
            <a:pPr>
              <a:spcAft>
                <a:spcPts val="608"/>
              </a:spcAft>
            </a:pPr>
            <a:r>
              <a:rPr lang="es-MX" dirty="0" smtClean="0"/>
              <a:t>Presenta el Caso a los participantes.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1318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8"/>
              </a:spcAft>
            </a:pPr>
            <a:r>
              <a:rPr lang="es-MX" b="1" dirty="0" smtClean="0"/>
              <a:t>Notas del Conferencista</a:t>
            </a:r>
          </a:p>
          <a:p>
            <a:pPr>
              <a:spcAft>
                <a:spcPts val="608"/>
              </a:spcAft>
            </a:pPr>
            <a:r>
              <a:rPr lang="es-MX" dirty="0" smtClean="0"/>
              <a:t>Presenta el Caso a los participantes.</a:t>
            </a:r>
          </a:p>
          <a:p>
            <a:pPr>
              <a:spcAft>
                <a:spcPts val="608"/>
              </a:spcAft>
            </a:pP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5593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856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2665" indent="-274102" defTabSz="925856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96408" indent="-219282" defTabSz="925856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34971" indent="-219282" defTabSz="925856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73535" indent="-219282" defTabSz="925856" eaLnBrk="0" hangingPunct="0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12098" indent="-219282" defTabSz="92585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50661" indent="-219282" defTabSz="92585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89224" indent="-219282" defTabSz="92585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27788" indent="-219282" defTabSz="92585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84BDFBD-FECA-464D-93AC-A8F9A913D38B}" type="slidenum">
              <a:rPr lang="en-CA" sz="900"/>
              <a:pPr eaLnBrk="1" hangingPunct="1"/>
              <a:t>8</a:t>
            </a:fld>
            <a:endParaRPr lang="en-CA" sz="900" dirty="0"/>
          </a:p>
        </p:txBody>
      </p:sp>
      <p:sp>
        <p:nvSpPr>
          <p:cNvPr id="95235" name="Slide Number Placeholder 6"/>
          <p:cNvSpPr txBox="1">
            <a:spLocks noGrp="1"/>
          </p:cNvSpPr>
          <p:nvPr/>
        </p:nvSpPr>
        <p:spPr bwMode="auto">
          <a:xfrm>
            <a:off x="1" y="8903044"/>
            <a:ext cx="7008879" cy="46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9" tIns="46359" rIns="92719" bIns="46359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CA" sz="900" dirty="0"/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703263"/>
            <a:ext cx="4699000" cy="3524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s-MX" b="1" dirty="0" smtClean="0">
                <a:latin typeface="+mj-lt"/>
              </a:rPr>
              <a:t>Notas del Conferencista</a:t>
            </a:r>
          </a:p>
          <a:p>
            <a:pPr>
              <a:spcBef>
                <a:spcPct val="0"/>
              </a:spcBef>
            </a:pPr>
            <a:r>
              <a:rPr lang="es-MX" dirty="0" smtClean="0">
                <a:latin typeface="+mj-lt"/>
              </a:rPr>
              <a:t>Haz las preguntas que aparecen en la slide para promover la discusión</a:t>
            </a:r>
            <a:r>
              <a:rPr lang="es-MX" baseline="0" dirty="0" smtClean="0">
                <a:latin typeface="+mj-lt"/>
              </a:rPr>
              <a:t>.</a:t>
            </a:r>
            <a:endParaRPr lang="es-MX" dirty="0" smtClean="0">
              <a:latin typeface="+mj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Notas del Conferencista</a:t>
            </a:r>
          </a:p>
          <a:p>
            <a:r>
              <a:rPr lang="es-MX" dirty="0" smtClean="0"/>
              <a:t>Presenta el Caso a los participantes.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8213-33A5-40D6-90A0-AF4F9B3FAB42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520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176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823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028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49" y="437028"/>
            <a:ext cx="7920038" cy="838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MX" sz="4000"/>
            </a:lvl1pPr>
          </a:lstStyle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9808" y="1588806"/>
            <a:ext cx="8095967" cy="43688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MX" noProof="0" smtClean="0"/>
            </a:lvl1pPr>
          </a:lstStyle>
          <a:p>
            <a:pPr lvl="0"/>
            <a:endParaRPr lang="es-MX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7008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90578"/>
            <a:ext cx="8229600" cy="52593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17638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80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979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dirty="0"/>
            </a:lvl1pPr>
          </a:lstStyle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41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48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979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sz="4000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72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979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sz="4000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08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979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sz="4000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4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397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dirty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0897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85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2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88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979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sz="4000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35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77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49" y="477369"/>
            <a:ext cx="7920038" cy="838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MX" sz="4000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6362" y="1588806"/>
            <a:ext cx="8176650" cy="4368800"/>
          </a:xfrm>
        </p:spPr>
        <p:txBody>
          <a:bodyPr/>
          <a:lstStyle/>
          <a:p>
            <a:pPr lvl="0"/>
            <a:endParaRPr lang="es-MX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5485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90578"/>
            <a:ext cx="8229600" cy="5259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07738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5230" y="1592823"/>
            <a:ext cx="8369488" cy="45323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>
          <a:xfrm>
            <a:off x="214063" y="366431"/>
            <a:ext cx="8701088" cy="1047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sz="4000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4444395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M:\Clients\Clients N-Z\PFIZER_GLOBAL\LYRICA\2013\GPFLY1301 Pain Education Activities\Pieces_Produites\Presentations\Background\Toutes_lesTitle_Slides\Visuel_Général_TitleSl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24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3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5707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64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67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30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82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70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16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84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95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81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FCB1-2C7E-48FE-AFB6-C4DD5DA12CBD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60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397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7419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30EF-E8A0-480D-A2B3-15E6618FFF89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black"/>
                </a:solidFill>
              </a:rPr>
              <a:t/>
            </a:r>
            <a:br>
              <a:rPr lang="en-CA" dirty="0" smtClean="0">
                <a:solidFill>
                  <a:prstClr val="black"/>
                </a:solidFill>
              </a:rPr>
            </a:br>
            <a:fld id="{903B8EED-60FF-4798-B00A-5F8F0039E366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7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8A68-84C0-4001-A655-208EB6AA82DE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CA" dirty="0" smtClean="0">
                <a:solidFill>
                  <a:prstClr val="black"/>
                </a:solidFill>
              </a:rPr>
              <a:t/>
            </a:r>
            <a:br>
              <a:rPr lang="en-CA" dirty="0" smtClean="0">
                <a:solidFill>
                  <a:prstClr val="black"/>
                </a:solidFill>
              </a:rPr>
            </a:br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637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83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83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E20F-B2B4-4061-8850-A9F42E8BD33E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475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D6E7-2E7F-47B8-8B3C-ACE84C735492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664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8AE9-A20F-48B5-BDAA-A720A55A3EEC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487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749D-4184-4C71-801E-9E89F5E534B7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CA" dirty="0" smtClean="0">
                <a:solidFill>
                  <a:prstClr val="black"/>
                </a:solidFill>
              </a:rPr>
              <a:t/>
            </a:r>
            <a:br>
              <a:rPr lang="en-CA" dirty="0" smtClean="0">
                <a:solidFill>
                  <a:prstClr val="black"/>
                </a:solidFill>
              </a:rPr>
            </a:br>
            <a:fld id="{903B8EED-60FF-4798-B00A-5F8F0039E366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585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DDC4-A8DF-48F0-A2E5-D19B3E8914D5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82161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7E68-E419-46A1-9FB6-76BA2F7678A9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55135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404B-BA79-445C-BD61-9352AD1889CF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1617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37D0-401F-4CEE-8E0D-5176B878823C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725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84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94208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5230" y="1592823"/>
            <a:ext cx="8382935" cy="45323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>
          <a:xfrm>
            <a:off x="227510" y="364190"/>
            <a:ext cx="8701088" cy="1047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017873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6725" y="1589088"/>
            <a:ext cx="8340725" cy="45323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>
          <a:xfrm>
            <a:off x="223775" y="361203"/>
            <a:ext cx="8701088" cy="1047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9263404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1589088"/>
            <a:ext cx="8328025" cy="45323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>
          <a:xfrm>
            <a:off x="223775" y="361203"/>
            <a:ext cx="8701088" cy="1047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AU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CA" dirty="0" smtClean="0">
                <a:solidFill>
                  <a:prstClr val="black"/>
                </a:solidFill>
              </a:rPr>
              <a:t/>
            </a:r>
            <a:br>
              <a:rPr lang="en-CA" dirty="0" smtClean="0">
                <a:solidFill>
                  <a:prstClr val="black"/>
                </a:solidFill>
              </a:rPr>
            </a:br>
            <a:fld id="{903B8EED-60FF-4798-B00A-5F8F0039E366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01316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545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039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561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03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862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5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582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dirty="0"/>
            </a:lvl1pPr>
          </a:lstStyle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err="1" smtClean="0"/>
              <a:t>xxxxxxxxxxxx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7339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975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95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347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3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346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990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2720-3CB3-4F14-8EC1-ED404BA7467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87CB-4066-4DF0-9E2C-12633D74CF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598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err="1" smtClean="0"/>
              <a:t>xxxxxxxxxxxxx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82720-3CB3-4F14-8EC1-ED404BA7467B}" type="datetimeFigureOut">
              <a:rPr lang="en-CA" smtClean="0"/>
              <a:pPr/>
              <a:t>2015-07-06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887CB-4066-4DF0-9E2C-12633D74CFE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948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49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82720-3CB3-4F14-8EC1-ED404BA746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887CB-4066-4DF0-9E2C-12633D74CF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6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lang="en-CA" sz="4000" kern="1200" dirty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49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1203-0713-442E-8233-C7DA8992A1E0}" type="datetimeFigureOut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8EED-60FF-4798-B00A-5F8F0039E366}" type="slidenum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37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CA" sz="4000" kern="1200" dirty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_fond_23mai2013_3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933DF-4403-412A-9A47-2D877CE653CA}" type="datetime1">
              <a:rPr lang="en-CA" smtClean="0">
                <a:solidFill>
                  <a:prstClr val="white">
                    <a:tint val="75000"/>
                  </a:prstClr>
                </a:solidFill>
              </a:rPr>
              <a:pPr/>
              <a:t>2015-07-06</a:t>
            </a:fld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1580" y="64196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fld id="{903B8EED-60FF-4798-B00A-5F8F0039E36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2394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</p:sldLayoutIdLst>
  <p:hf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922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002060"/>
              </a:buClr>
            </a:pPr>
            <a:r>
              <a:rPr lang="en-US" smtClean="0"/>
              <a:t>Click to edit Master text styles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smtClean="0"/>
              <a:t>Second level</a:t>
            </a:r>
          </a:p>
          <a:p>
            <a:pPr lvl="2" eaLnBrk="0" fontAlgn="base" hangingPunct="0">
              <a:spcAft>
                <a:spcPct val="0"/>
              </a:spcAft>
            </a:pPr>
            <a:r>
              <a:rPr lang="en-US" smtClean="0"/>
              <a:t>Third level</a:t>
            </a:r>
          </a:p>
          <a:p>
            <a:pPr lvl="3" eaLnBrk="0" fontAlgn="base" hangingPunct="0">
              <a:spcAft>
                <a:spcPct val="0"/>
              </a:spcAft>
            </a:pPr>
            <a:r>
              <a:rPr lang="en-US" smtClean="0"/>
              <a:t>Fourth level</a:t>
            </a:r>
          </a:p>
          <a:p>
            <a:pPr lvl="4" eaLnBrk="0" fontAlgn="base" hangingPunct="0">
              <a:spcAft>
                <a:spcPct val="0"/>
              </a:spcAft>
            </a:pPr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B56A8BC-857C-4E24-867C-996CFDEA604A}" type="datetimeFigureOut">
              <a:rPr lang="en-CA" smtClean="0">
                <a:solidFill>
                  <a:prstClr val="white"/>
                </a:solidFill>
              </a:rPr>
              <a:pPr/>
              <a:t>2015-07-06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39CC29B-8C33-420D-A3AA-3AFD18497F7E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0" r="14211" b="38980"/>
          <a:stretch/>
        </p:blipFill>
        <p:spPr>
          <a:xfrm>
            <a:off x="1855107" y="7937"/>
            <a:ext cx="7288893" cy="13709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84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484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CA" sz="4000" b="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CA"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013176"/>
            <a:ext cx="4968552" cy="1752600"/>
          </a:xfrm>
        </p:spPr>
        <p:txBody>
          <a:bodyPr anchor="ctr">
            <a:normAutofit/>
          </a:bodyPr>
          <a:lstStyle/>
          <a:p>
            <a:r>
              <a:rPr lang="es-MX" sz="2400" dirty="0" smtClean="0">
                <a:solidFill>
                  <a:schemeClr val="accent2"/>
                </a:solidFill>
              </a:rPr>
              <a:t>Una Guía Práctica para Entender, Evaluar y Manejar el Dolor Neuropático</a:t>
            </a:r>
            <a:endParaRPr lang="es-MX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3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/>
          </p:cNvSpPr>
          <p:nvPr>
            <p:ph type="title"/>
          </p:nvPr>
        </p:nvSpPr>
        <p:spPr>
          <a:xfrm>
            <a:off x="457200" y="29084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/>
              <a:t>Sr. DPN: Preguntas para Discusión</a:t>
            </a:r>
            <a:endParaRPr lang="es-MX" sz="4000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noProof="0" dirty="0" smtClean="0"/>
              <a:t>¿Qué palabras clave sugieren que el Sr. DPN padece dolor neuropático?</a:t>
            </a:r>
          </a:p>
          <a:p>
            <a:pPr lvl="0"/>
            <a:r>
              <a:rPr lang="es-MX" noProof="0" dirty="0" smtClean="0"/>
              <a:t>Con base en la info9rmaciókmn recabada, ¿Qué buscaría en el examen físico?</a:t>
            </a:r>
          </a:p>
          <a:p>
            <a:pPr lvl="0"/>
            <a:endParaRPr lang="es-MX" noProof="0" dirty="0" smtClean="0"/>
          </a:p>
          <a:p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35457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/>
          </p:cNvSpPr>
          <p:nvPr>
            <p:ph type="title"/>
          </p:nvPr>
        </p:nvSpPr>
        <p:spPr>
          <a:xfrm>
            <a:off x="457200" y="30193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/>
              <a:t>Sr. DPN: Examen Clínico</a:t>
            </a:r>
            <a:endParaRPr lang="es-MX" sz="4000" noProof="0" dirty="0"/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75032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s-MX" noProof="0" dirty="0" smtClean="0"/>
              <a:t>Sin signos de anormalidad cutánea</a:t>
            </a:r>
          </a:p>
          <a:p>
            <a:r>
              <a:rPr lang="es-MX" noProof="0" dirty="0" smtClean="0"/>
              <a:t>Sin signos clínicos que sugieran enfermedad vascular periférica</a:t>
            </a:r>
          </a:p>
          <a:p>
            <a:r>
              <a:rPr lang="es-MX" noProof="0" dirty="0" smtClean="0"/>
              <a:t>Temperatura normal de los pies (piel tibia al tacto)</a:t>
            </a:r>
          </a:p>
          <a:p>
            <a:r>
              <a:rPr lang="es-MX" noProof="0" dirty="0" smtClean="0"/>
              <a:t>Tiempo de llenado capilar normal</a:t>
            </a:r>
          </a:p>
          <a:p>
            <a:r>
              <a:rPr lang="es-MX" noProof="0" dirty="0" smtClean="0"/>
              <a:t>Ligera hipoestesia al tacto en ambos pies</a:t>
            </a:r>
          </a:p>
          <a:p>
            <a:r>
              <a:rPr lang="es-MX" noProof="0" dirty="0" smtClean="0"/>
              <a:t>Severa hipoestesia al frío de los pies</a:t>
            </a:r>
          </a:p>
          <a:p>
            <a:r>
              <a:rPr lang="es-MX" noProof="0" dirty="0" smtClean="0"/>
              <a:t>Pérdida del reflejo del tobillo</a:t>
            </a:r>
          </a:p>
          <a:p>
            <a:r>
              <a:rPr lang="es-MX" noProof="0" dirty="0" smtClean="0"/>
              <a:t>Prueba de monofilamento positiva</a:t>
            </a:r>
          </a:p>
          <a:p>
            <a:r>
              <a:rPr lang="es-MX" noProof="0" dirty="0" smtClean="0"/>
              <a:t>Sin otros trastornos somáticos</a:t>
            </a:r>
          </a:p>
          <a:p>
            <a:r>
              <a:rPr lang="es-MX" noProof="0" dirty="0" smtClean="0"/>
              <a:t>Sin anormalidades en las extremidades superiores</a:t>
            </a:r>
          </a:p>
          <a:p>
            <a:r>
              <a:rPr lang="es-MX" noProof="0" dirty="0" smtClean="0"/>
              <a:t>Sin signos de déficit motor en las extremidades inferiores</a:t>
            </a:r>
          </a:p>
        </p:txBody>
      </p:sp>
    </p:spTree>
    <p:extLst>
      <p:ext uri="{BB962C8B-B14F-4D97-AF65-F5344CB8AC3E}">
        <p14:creationId xmlns:p14="http://schemas.microsoft.com/office/powerpoint/2010/main" val="10424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/>
          </p:cNvSpPr>
          <p:nvPr>
            <p:ph type="title"/>
          </p:nvPr>
        </p:nvSpPr>
        <p:spPr>
          <a:xfrm>
            <a:off x="457200" y="29084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dirty="0" smtClean="0"/>
              <a:t>Sr. DPN: Pregunta para Discusión</a:t>
            </a:r>
            <a:endParaRPr lang="es-MX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¿Sugeriría investigaciones adicionales?</a:t>
            </a:r>
          </a:p>
          <a:p>
            <a:r>
              <a:rPr lang="es-MX" dirty="0" smtClean="0"/>
              <a:t>¿Cuál sería su diagnóstico para este paciente?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826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/>
          </p:cNvSpPr>
          <p:nvPr>
            <p:ph type="title"/>
          </p:nvPr>
        </p:nvSpPr>
        <p:spPr>
          <a:xfrm>
            <a:off x="457200" y="28828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>
                <a:solidFill>
                  <a:srgbClr val="002060"/>
                </a:solidFill>
              </a:rPr>
              <a:t>Sr. DPN: Diagnóstico</a:t>
            </a:r>
            <a:endParaRPr lang="es-MX" sz="4000" noProof="0" dirty="0">
              <a:solidFill>
                <a:srgbClr val="002060"/>
              </a:solidFill>
            </a:endParaRP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13594" cy="4525963"/>
          </a:xfrm>
        </p:spPr>
        <p:txBody>
          <a:bodyPr/>
          <a:lstStyle/>
          <a:p>
            <a:r>
              <a:rPr lang="es-MX" noProof="0" dirty="0" smtClean="0"/>
              <a:t>Con base en la historia y en sus investigaciones, usted concluye que el Sr. DPN padece neuropatía diabética periférica dolorosa </a:t>
            </a:r>
          </a:p>
        </p:txBody>
      </p:sp>
    </p:spTree>
    <p:extLst>
      <p:ext uri="{BB962C8B-B14F-4D97-AF65-F5344CB8AC3E}">
        <p14:creationId xmlns:p14="http://schemas.microsoft.com/office/powerpoint/2010/main" val="280559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/>
          </p:cNvSpPr>
          <p:nvPr>
            <p:ph type="title"/>
          </p:nvPr>
        </p:nvSpPr>
        <p:spPr>
          <a:xfrm>
            <a:off x="457200" y="28828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>
                <a:solidFill>
                  <a:srgbClr val="002060"/>
                </a:solidFill>
              </a:rPr>
              <a:t>Sr. DPN: Pregunta para Discusión</a:t>
            </a:r>
            <a:endParaRPr lang="es-MX" sz="4000" noProof="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¿Qué estrategia de tratamiento recomendaría para su neuropatía diabética periférica dolorosa?</a:t>
            </a:r>
          </a:p>
          <a:p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70313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/>
          </p:cNvSpPr>
          <p:nvPr>
            <p:ph type="title"/>
          </p:nvPr>
        </p:nvSpPr>
        <p:spPr>
          <a:xfrm>
            <a:off x="457200" y="28828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>
                <a:solidFill>
                  <a:srgbClr val="002060"/>
                </a:solidFill>
              </a:rPr>
              <a:t>Sr. DPN: Conclusión</a:t>
            </a:r>
            <a:endParaRPr lang="es-MX" sz="4000" noProof="0" dirty="0">
              <a:solidFill>
                <a:srgbClr val="002060"/>
              </a:solidFill>
            </a:endParaRPr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noProof="0" dirty="0" smtClean="0"/>
              <a:t>El Sr. DPN inicia su terapia de primera-línea</a:t>
            </a:r>
          </a:p>
          <a:p>
            <a:r>
              <a:rPr lang="es-MX" noProof="0" dirty="0" smtClean="0"/>
              <a:t>El dolor y la disestesia mejoran en una semana y el paciente reporta mejora en términos de la escala de dolor y sueño en la primera semana</a:t>
            </a:r>
          </a:p>
          <a:p>
            <a:r>
              <a:rPr lang="es-MX" noProof="0" dirty="0" smtClean="0"/>
              <a:t>El medicamento es bien tolerado y es ajustado para obtener el máximo beneficio</a:t>
            </a:r>
          </a:p>
        </p:txBody>
      </p:sp>
    </p:spTree>
    <p:extLst>
      <p:ext uri="{BB962C8B-B14F-4D97-AF65-F5344CB8AC3E}">
        <p14:creationId xmlns:p14="http://schemas.microsoft.com/office/powerpoint/2010/main" val="302390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/>
          </p:cNvSpPr>
          <p:nvPr>
            <p:ph type="title" idx="4294967295"/>
          </p:nvPr>
        </p:nvSpPr>
        <p:spPr>
          <a:xfrm>
            <a:off x="457200" y="28828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>
                <a:solidFill>
                  <a:srgbClr val="002060"/>
                </a:solidFill>
              </a:rPr>
              <a:t>Sr. DPN: Escenarios Qué Tal Si</a:t>
            </a:r>
            <a:endParaRPr lang="es-MX" sz="4000" noProof="0" dirty="0">
              <a:solidFill>
                <a:srgbClr val="002060"/>
              </a:solidFill>
            </a:endParaRP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43139" y="1514801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ct val="20000"/>
              </a:spcAft>
            </a:pPr>
            <a:r>
              <a:rPr lang="es-MX" noProof="0" dirty="0" smtClean="0"/>
              <a:t>¿Cómo cambiarían su evaluación y estrategia de tratamiento si...</a:t>
            </a:r>
          </a:p>
          <a:p>
            <a:pPr lvl="1">
              <a:spcAft>
                <a:spcPct val="20000"/>
              </a:spcAft>
            </a:pPr>
            <a:r>
              <a:rPr lang="es-MX" noProof="0" dirty="0" smtClean="0"/>
              <a:t>el Sr. DPN tuviera 75 años en lugar de  50 años de edad?</a:t>
            </a:r>
          </a:p>
          <a:p>
            <a:pPr lvl="1">
              <a:spcAft>
                <a:spcPct val="20000"/>
              </a:spcAft>
            </a:pPr>
            <a:r>
              <a:rPr lang="es-MX" noProof="0" dirty="0" smtClean="0"/>
              <a:t>el Sr. DPN tuviera un A1C de 9.0% en lugar de 6.8%?</a:t>
            </a:r>
          </a:p>
          <a:p>
            <a:pPr lvl="1">
              <a:spcAft>
                <a:spcPct val="20000"/>
              </a:spcAft>
            </a:pPr>
            <a:r>
              <a:rPr lang="es-MX" noProof="0" dirty="0" smtClean="0"/>
              <a:t>el dolor del Sr. DPN hubiera iniciado hace 3 semanas en lugar de  </a:t>
            </a:r>
            <a:br>
              <a:rPr lang="es-MX" noProof="0" dirty="0" smtClean="0"/>
            </a:br>
            <a:r>
              <a:rPr lang="es-MX" noProof="0" dirty="0" smtClean="0"/>
              <a:t>hace 6 meses?</a:t>
            </a:r>
          </a:p>
          <a:p>
            <a:pPr lvl="1">
              <a:spcAft>
                <a:spcPct val="20000"/>
              </a:spcAft>
            </a:pPr>
            <a:r>
              <a:rPr lang="es-MX" noProof="0" dirty="0" smtClean="0"/>
              <a:t>el Sr. DPN hubiera estado tomando codeína y acetaminofén que le prescribieron a su esposa para una cirugía dental y pensara que podría estar ayudando?</a:t>
            </a:r>
          </a:p>
          <a:p>
            <a:pPr lvl="1">
              <a:spcAft>
                <a:spcPct val="20000"/>
              </a:spcAft>
            </a:pPr>
            <a:r>
              <a:rPr lang="es-MX" noProof="0" dirty="0" smtClean="0"/>
              <a:t>el Sr. DPN no hubiera consultado a un médico en 10 años y no hubiera sido diagnosticado con diabetes?</a:t>
            </a:r>
          </a:p>
          <a:p>
            <a:pPr lvl="1">
              <a:spcAft>
                <a:spcPct val="20000"/>
              </a:spcAft>
            </a:pPr>
            <a:r>
              <a:rPr lang="es-MX" noProof="0" dirty="0" smtClean="0"/>
              <a:t>el Sr. DPN tuviera una historia de no-apego al medicamento?</a:t>
            </a:r>
          </a:p>
        </p:txBody>
      </p:sp>
      <p:sp>
        <p:nvSpPr>
          <p:cNvPr id="59396" name="Text Box 8"/>
          <p:cNvSpPr txBox="1">
            <a:spLocks noChangeArrowheads="1"/>
          </p:cNvSpPr>
          <p:nvPr/>
        </p:nvSpPr>
        <p:spPr bwMode="auto">
          <a:xfrm>
            <a:off x="169315" y="6614669"/>
            <a:ext cx="8396288" cy="23890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83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 b="1" dirty="0" smtClean="0">
                <a:solidFill>
                  <a:srgbClr val="002060"/>
                </a:solidFill>
                <a:latin typeface="+mn-lt"/>
              </a:rPr>
              <a:t>A1C = hemoglobina glucosilada</a:t>
            </a:r>
            <a:endParaRPr lang="en-US" sz="12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73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4000" noProof="0" dirty="0" smtClean="0">
                <a:solidFill>
                  <a:srgbClr val="7F7F7F"/>
                </a:solidFill>
              </a:rPr>
              <a:t>Caso 2: Jaime (Caso en Video)</a:t>
            </a:r>
            <a:endParaRPr lang="es-MX" sz="4000" noProof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4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28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>
                <a:solidFill>
                  <a:srgbClr val="002060"/>
                </a:solidFill>
              </a:rPr>
              <a:t>Video Basado en un Caso: Jaime </a:t>
            </a:r>
            <a:endParaRPr lang="es-MX" sz="4000" noProof="0" dirty="0">
              <a:solidFill>
                <a:srgbClr val="002060"/>
              </a:solidFill>
            </a:endParaRPr>
          </a:p>
        </p:txBody>
      </p:sp>
      <p:pic>
        <p:nvPicPr>
          <p:cNvPr id="57346" name="Picture 2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1919" y="1789113"/>
            <a:ext cx="6346800" cy="44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4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28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>
                <a:solidFill>
                  <a:srgbClr val="002060"/>
                </a:solidFill>
              </a:rPr>
              <a:t>Discusión de un Experto: Jaime </a:t>
            </a:r>
            <a:endParaRPr lang="es-MX" sz="4000" noProof="0" dirty="0">
              <a:solidFill>
                <a:srgbClr val="002060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8" r="10407"/>
          <a:stretch/>
        </p:blipFill>
        <p:spPr bwMode="auto">
          <a:xfrm>
            <a:off x="1404938" y="1789113"/>
            <a:ext cx="6346991" cy="448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1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494"/>
            <a:ext cx="8229600" cy="1143000"/>
          </a:xfrm>
        </p:spPr>
        <p:txBody>
          <a:bodyPr>
            <a:normAutofit/>
          </a:bodyPr>
          <a:lstStyle/>
          <a:p>
            <a:r>
              <a:rPr lang="es-MX" noProof="0" dirty="0" smtClean="0"/>
              <a:t>Comité de Desarrollo</a:t>
            </a:r>
            <a:endParaRPr lang="es-MX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2624941" y="6365609"/>
            <a:ext cx="4420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smtClean="0">
                <a:solidFill>
                  <a:srgbClr val="002060"/>
                </a:solidFill>
                <a:ea typeface="SimSun" pitchFamily="2" charset="-122"/>
              </a:rPr>
              <a:t>Este programa fue patrocinado por Pfizer Inc.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395536" y="1443255"/>
            <a:ext cx="288032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prstClr val="black"/>
                </a:solidFill>
              </a:rPr>
              <a:t>Mario </a:t>
            </a:r>
            <a:r>
              <a:rPr lang="en-CA" sz="1600" b="1" dirty="0" smtClean="0">
                <a:solidFill>
                  <a:prstClr val="black"/>
                </a:solidFill>
              </a:rPr>
              <a:t>H. Cardiel</a:t>
            </a:r>
            <a:r>
              <a:rPr lang="en-CA" sz="1600" b="1" dirty="0">
                <a:solidFill>
                  <a:prstClr val="black"/>
                </a:solidFill>
              </a:rPr>
              <a:t>, MD, MSc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Rheumatologist</a:t>
            </a:r>
          </a:p>
          <a:p>
            <a:r>
              <a:rPr lang="en-US" sz="1600" dirty="0" smtClean="0">
                <a:solidFill>
                  <a:srgbClr val="0C6FCF">
                    <a:lumMod val="75000"/>
                  </a:srgbClr>
                </a:solidFill>
              </a:rPr>
              <a:t>Morelia</a:t>
            </a:r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, </a:t>
            </a:r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Mexico</a:t>
            </a:r>
          </a:p>
          <a:p>
            <a:r>
              <a:rPr lang="en-CA" sz="1600" dirty="0">
                <a:solidFill>
                  <a:prstClr val="white"/>
                </a:solidFill>
              </a:rPr>
              <a:t> </a:t>
            </a:r>
            <a:endParaRPr lang="en-CA" sz="2400" dirty="0">
              <a:solidFill>
                <a:prstClr val="white"/>
              </a:solidFill>
            </a:endParaRPr>
          </a:p>
          <a:p>
            <a:r>
              <a:rPr lang="en-CA" sz="1600" b="1" dirty="0" smtClean="0">
                <a:solidFill>
                  <a:prstClr val="black"/>
                </a:solidFill>
              </a:rPr>
              <a:t>Andrei </a:t>
            </a:r>
            <a:r>
              <a:rPr lang="en-CA" sz="1600" b="1" dirty="0">
                <a:solidFill>
                  <a:prstClr val="black"/>
                </a:solidFill>
              </a:rPr>
              <a:t>Danilov, MD, DSc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Neurologist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Moscow, Russia</a:t>
            </a:r>
          </a:p>
          <a:p>
            <a:r>
              <a:rPr lang="en-CA" sz="1600" dirty="0">
                <a:solidFill>
                  <a:prstClr val="white"/>
                </a:solidFill>
              </a:rPr>
              <a:t> </a:t>
            </a:r>
          </a:p>
          <a:p>
            <a:r>
              <a:rPr lang="en-CA" sz="1600" b="1" dirty="0">
                <a:solidFill>
                  <a:prstClr val="black"/>
                </a:solidFill>
              </a:rPr>
              <a:t>Smail Daoudi, MD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Neurologist</a:t>
            </a:r>
          </a:p>
          <a:p>
            <a:r>
              <a:rPr lang="fr-CA" sz="1600" dirty="0">
                <a:solidFill>
                  <a:srgbClr val="0C6FCF">
                    <a:lumMod val="75000"/>
                  </a:srgbClr>
                </a:solidFill>
              </a:rPr>
              <a:t>Tizi Ouzou, </a:t>
            </a:r>
            <a:r>
              <a:rPr lang="fr-CA" sz="1600" dirty="0" smtClean="0">
                <a:solidFill>
                  <a:srgbClr val="0C6FCF">
                    <a:lumMod val="75000"/>
                  </a:srgbClr>
                </a:solidFill>
              </a:rPr>
              <a:t>Algeria</a:t>
            </a:r>
          </a:p>
          <a:p>
            <a:endParaRPr lang="fr-CA" sz="1600" dirty="0">
              <a:solidFill>
                <a:prstClr val="white"/>
              </a:solidFill>
            </a:endParaRPr>
          </a:p>
          <a:p>
            <a:r>
              <a:rPr lang="fr-CA" sz="1600" b="1" dirty="0">
                <a:solidFill>
                  <a:prstClr val="black"/>
                </a:solidFill>
              </a:rPr>
              <a:t>João Batista </a:t>
            </a:r>
            <a:r>
              <a:rPr lang="fr-CA" sz="1600" b="1" dirty="0" smtClean="0">
                <a:solidFill>
                  <a:prstClr val="black"/>
                </a:solidFill>
              </a:rPr>
              <a:t>S. Garcia</a:t>
            </a:r>
            <a:r>
              <a:rPr lang="fr-CA" sz="1600" b="1" dirty="0">
                <a:solidFill>
                  <a:prstClr val="black"/>
                </a:solidFill>
              </a:rPr>
              <a:t>, MD, PhD</a:t>
            </a:r>
            <a:endParaRPr lang="en-CA" sz="1600" b="1" dirty="0">
              <a:solidFill>
                <a:prstClr val="black"/>
              </a:solidFill>
            </a:endParaRPr>
          </a:p>
          <a:p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Anesthesiologist</a:t>
            </a:r>
            <a:endParaRPr lang="en-CA" sz="1600" dirty="0">
              <a:solidFill>
                <a:srgbClr val="0C6FCF">
                  <a:lumMod val="75000"/>
                </a:srgbClr>
              </a:solidFill>
            </a:endParaRP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S</a:t>
            </a:r>
            <a:r>
              <a:rPr lang="fr-CA" sz="1600" dirty="0">
                <a:solidFill>
                  <a:srgbClr val="0C6FCF">
                    <a:lumMod val="75000"/>
                  </a:srgbClr>
                </a:solidFill>
              </a:rPr>
              <a:t>ã</a:t>
            </a:r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o Luis, Brazil</a:t>
            </a:r>
          </a:p>
          <a:p>
            <a:endParaRPr lang="en-CA" sz="1700" dirty="0" smtClean="0">
              <a:solidFill>
                <a:prstClr val="white"/>
              </a:solidFill>
            </a:endParaRPr>
          </a:p>
          <a:p>
            <a:r>
              <a:rPr lang="en-CA" sz="1600" b="1" dirty="0">
                <a:solidFill>
                  <a:prstClr val="black"/>
                </a:solidFill>
              </a:rPr>
              <a:t>Yuzhou Guan, MD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Neurologist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Beijing, China</a:t>
            </a:r>
          </a:p>
          <a:p>
            <a:endParaRPr lang="en-CA" sz="1700" dirty="0">
              <a:solidFill>
                <a:prstClr val="white"/>
              </a:solidFill>
            </a:endParaRPr>
          </a:p>
          <a:p>
            <a:r>
              <a:rPr lang="fr-CA" sz="1700" dirty="0">
                <a:solidFill>
                  <a:prstClr val="white"/>
                </a:solidFill>
              </a:rPr>
              <a:t> </a:t>
            </a:r>
            <a:endParaRPr lang="en-CA" sz="1700" dirty="0">
              <a:solidFill>
                <a:prstClr val="white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3275856" y="1443255"/>
            <a:ext cx="280557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prstClr val="black"/>
                </a:solidFill>
              </a:rPr>
              <a:t>Jianhao </a:t>
            </a:r>
            <a:r>
              <a:rPr lang="en-CA" sz="1600" b="1" dirty="0">
                <a:solidFill>
                  <a:prstClr val="black"/>
                </a:solidFill>
              </a:rPr>
              <a:t>Lin, MD</a:t>
            </a:r>
          </a:p>
          <a:p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Orthopedist</a:t>
            </a:r>
            <a:endParaRPr lang="en-CA" sz="1600" dirty="0">
              <a:solidFill>
                <a:srgbClr val="0C6FCF">
                  <a:lumMod val="75000"/>
                </a:srgbClr>
              </a:solidFill>
            </a:endParaRP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Beijing, China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 </a:t>
            </a:r>
          </a:p>
          <a:p>
            <a:r>
              <a:rPr lang="en-CA" sz="1600" b="1" dirty="0">
                <a:solidFill>
                  <a:prstClr val="black"/>
                </a:solidFill>
              </a:rPr>
              <a:t>Supranee Niruthisard, MD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Pain Specialist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Bangkok, Thailand</a:t>
            </a:r>
          </a:p>
          <a:p>
            <a:r>
              <a:rPr lang="en-CA" sz="1600" dirty="0">
                <a:solidFill>
                  <a:prstClr val="white"/>
                </a:solidFill>
              </a:rPr>
              <a:t> </a:t>
            </a:r>
          </a:p>
          <a:p>
            <a:r>
              <a:rPr lang="en-CA" sz="1600" b="1" dirty="0">
                <a:solidFill>
                  <a:prstClr val="black"/>
                </a:solidFill>
              </a:rPr>
              <a:t>Germán Ochoa, MD</a:t>
            </a:r>
          </a:p>
          <a:p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Orthopedist</a:t>
            </a:r>
            <a:endParaRPr lang="en-CA" sz="1600" dirty="0">
              <a:solidFill>
                <a:srgbClr val="0C6FCF">
                  <a:lumMod val="75000"/>
                </a:srgbClr>
              </a:solidFill>
            </a:endParaRPr>
          </a:p>
          <a:p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Bogotá, Colombia</a:t>
            </a:r>
          </a:p>
          <a:p>
            <a:endParaRPr lang="en-CA" sz="1600" dirty="0">
              <a:solidFill>
                <a:prstClr val="white"/>
              </a:solidFill>
            </a:endParaRPr>
          </a:p>
          <a:p>
            <a:r>
              <a:rPr lang="en-CA" sz="1600" b="1" dirty="0">
                <a:solidFill>
                  <a:prstClr val="black"/>
                </a:solidFill>
              </a:rPr>
              <a:t>Milton Raff, </a:t>
            </a:r>
            <a:r>
              <a:rPr lang="en-CA" sz="1600" b="1" dirty="0" smtClean="0">
                <a:solidFill>
                  <a:prstClr val="black"/>
                </a:solidFill>
              </a:rPr>
              <a:t>MD, BSc</a:t>
            </a:r>
            <a:endParaRPr lang="en-CA" sz="1600" b="1" dirty="0">
              <a:solidFill>
                <a:prstClr val="black"/>
              </a:solidFill>
            </a:endParaRP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Consultant </a:t>
            </a:r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Anesthetist</a:t>
            </a:r>
            <a:endParaRPr lang="en-CA" sz="1600" dirty="0">
              <a:solidFill>
                <a:srgbClr val="0C6FCF">
                  <a:lumMod val="75000"/>
                </a:srgbClr>
              </a:solidFill>
            </a:endParaRP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Cape Town, South Africa</a:t>
            </a:r>
          </a:p>
          <a:p>
            <a:r>
              <a:rPr lang="en-CA" sz="1600" dirty="0">
                <a:solidFill>
                  <a:prstClr val="white"/>
                </a:solidFill>
              </a:rPr>
              <a:t> </a:t>
            </a:r>
            <a:endParaRPr lang="en-CA" sz="1600" dirty="0" smtClean="0">
              <a:solidFill>
                <a:prstClr val="white"/>
              </a:solidFill>
            </a:endParaRPr>
          </a:p>
          <a:p>
            <a:r>
              <a:rPr lang="en-CA" sz="1600" b="1" dirty="0">
                <a:solidFill>
                  <a:prstClr val="black"/>
                </a:solidFill>
              </a:rPr>
              <a:t>Raymond L. Rosales, MD, PhD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Neurologist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Manila, Philippines</a:t>
            </a:r>
          </a:p>
          <a:p>
            <a:endParaRPr lang="en-CA" sz="1600" dirty="0">
              <a:solidFill>
                <a:prstClr val="white"/>
              </a:solidFill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6009425" y="1447611"/>
            <a:ext cx="29550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prstClr val="black"/>
                </a:solidFill>
              </a:rPr>
              <a:t>Jose </a:t>
            </a:r>
            <a:r>
              <a:rPr lang="en-CA" sz="1600" b="1" dirty="0">
                <a:solidFill>
                  <a:prstClr val="black"/>
                </a:solidFill>
              </a:rPr>
              <a:t>Antonio San Juan, MD</a:t>
            </a:r>
          </a:p>
          <a:p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Orthopedic </a:t>
            </a:r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Surgeon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Cebu City, Philippines</a:t>
            </a:r>
          </a:p>
          <a:p>
            <a:r>
              <a:rPr lang="en-CA" sz="1600" dirty="0">
                <a:solidFill>
                  <a:prstClr val="white"/>
                </a:solidFill>
              </a:rPr>
              <a:t> </a:t>
            </a:r>
          </a:p>
          <a:p>
            <a:r>
              <a:rPr lang="en-CA" sz="1600" b="1" dirty="0">
                <a:solidFill>
                  <a:prstClr val="black"/>
                </a:solidFill>
              </a:rPr>
              <a:t>Ammar Salti, MD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Consultant </a:t>
            </a:r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Anesthetist</a:t>
            </a:r>
            <a:endParaRPr lang="en-CA" sz="1600" dirty="0">
              <a:solidFill>
                <a:srgbClr val="0C6FCF">
                  <a:lumMod val="75000"/>
                </a:srgbClr>
              </a:solidFill>
            </a:endParaRP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Abu Dhabi, United Arab </a:t>
            </a:r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Emirates</a:t>
            </a:r>
          </a:p>
          <a:p>
            <a:endParaRPr lang="en-CA" sz="1600" dirty="0">
              <a:solidFill>
                <a:prstClr val="white"/>
              </a:solidFill>
            </a:endParaRPr>
          </a:p>
          <a:p>
            <a:r>
              <a:rPr lang="en-CA" sz="1600" b="1" dirty="0">
                <a:solidFill>
                  <a:prstClr val="black"/>
                </a:solidFill>
              </a:rPr>
              <a:t>Xinping Tian, MD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Rheumatologist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Beijing, China</a:t>
            </a:r>
          </a:p>
          <a:p>
            <a:r>
              <a:rPr lang="en-CA" sz="1600" dirty="0">
                <a:solidFill>
                  <a:prstClr val="white"/>
                </a:solidFill>
              </a:rPr>
              <a:t> </a:t>
            </a:r>
          </a:p>
          <a:p>
            <a:r>
              <a:rPr lang="en-CA" sz="1600" b="1" dirty="0" smtClean="0">
                <a:solidFill>
                  <a:prstClr val="black"/>
                </a:solidFill>
              </a:rPr>
              <a:t>Işin Ünal-Çevik</a:t>
            </a:r>
            <a:r>
              <a:rPr lang="en-CA" sz="1600" b="1" dirty="0">
                <a:solidFill>
                  <a:prstClr val="black"/>
                </a:solidFill>
              </a:rPr>
              <a:t>, MD, PhD</a:t>
            </a:r>
          </a:p>
          <a:p>
            <a:pPr>
              <a:defRPr/>
            </a:pPr>
            <a:r>
              <a:rPr lang="en-CA" sz="1600" dirty="0">
                <a:solidFill>
                  <a:srgbClr val="0C6FCF">
                    <a:lumMod val="75000"/>
                  </a:srgbClr>
                </a:solidFill>
                <a:ea typeface="SimSun" pitchFamily="2" charset="-122"/>
              </a:rPr>
              <a:t>Neurologist, Neuroscientist and Pain Specialist</a:t>
            </a:r>
          </a:p>
          <a:p>
            <a:r>
              <a:rPr lang="en-CA" sz="1600" dirty="0" smtClean="0">
                <a:solidFill>
                  <a:srgbClr val="0C6FCF">
                    <a:lumMod val="75000"/>
                  </a:srgbClr>
                </a:solidFill>
              </a:rPr>
              <a:t>Ankara</a:t>
            </a:r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, Turkey</a:t>
            </a:r>
          </a:p>
          <a:p>
            <a:r>
              <a:rPr lang="en-CA" sz="1600" dirty="0">
                <a:solidFill>
                  <a:srgbClr val="0C6FCF">
                    <a:lumMod val="75000"/>
                  </a:srgbClr>
                </a:solidFill>
              </a:rPr>
              <a:t> </a:t>
            </a:r>
          </a:p>
          <a:p>
            <a:endParaRPr lang="en-CA" sz="1700" dirty="0">
              <a:solidFill>
                <a:prstClr val="white"/>
              </a:solidFill>
            </a:endParaRPr>
          </a:p>
          <a:p>
            <a:r>
              <a:rPr lang="en-CA" sz="1700" dirty="0">
                <a:solidFill>
                  <a:prstClr val="white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0297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4000" noProof="0" dirty="0" smtClean="0">
                <a:solidFill>
                  <a:srgbClr val="7F7F7F"/>
                </a:solidFill>
              </a:rPr>
              <a:t>Caso 3: Sra.  PHN</a:t>
            </a:r>
            <a:endParaRPr lang="es-MX" sz="4000" noProof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8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28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>
                <a:solidFill>
                  <a:srgbClr val="002060"/>
                </a:solidFill>
              </a:rPr>
              <a:t>Sra. PHN: Presentación del Caso</a:t>
            </a:r>
            <a:endParaRPr lang="es-MX" sz="4000" noProof="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7356"/>
            <a:ext cx="8229600" cy="4525963"/>
          </a:xfrm>
        </p:spPr>
        <p:txBody>
          <a:bodyPr/>
          <a:lstStyle/>
          <a:p>
            <a:r>
              <a:rPr lang="es-MX" noProof="0" dirty="0" smtClean="0"/>
              <a:t>Ama de cada de 70-años de edad</a:t>
            </a:r>
            <a:endParaRPr lang="es-MX" noProof="0" dirty="0" smtClean="0">
              <a:solidFill>
                <a:srgbClr val="FF0000"/>
              </a:solidFill>
            </a:endParaRPr>
          </a:p>
          <a:p>
            <a:r>
              <a:rPr lang="es-MX" noProof="0" dirty="0" smtClean="0"/>
              <a:t>Llega a su consultorio quejándose de un intenso dolor punzante que empezó hace 4 días</a:t>
            </a:r>
          </a:p>
        </p:txBody>
      </p:sp>
    </p:spTree>
    <p:extLst>
      <p:ext uri="{BB962C8B-B14F-4D97-AF65-F5344CB8AC3E}">
        <p14:creationId xmlns:p14="http://schemas.microsoft.com/office/powerpoint/2010/main" val="64722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28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>
                <a:solidFill>
                  <a:srgbClr val="002060"/>
                </a:solidFill>
              </a:rPr>
              <a:t>Sra. PHN: Historia Médica</a:t>
            </a:r>
            <a:endParaRPr lang="es-MX" sz="4000" noProof="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21465"/>
            <a:ext cx="4040188" cy="639762"/>
          </a:xfrm>
        </p:spPr>
        <p:txBody>
          <a:bodyPr/>
          <a:lstStyle/>
          <a:p>
            <a:pPr algn="ctr"/>
            <a:r>
              <a:rPr lang="es-MX" noProof="0" dirty="0" smtClean="0"/>
              <a:t>Comorbilidades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noProof="0" dirty="0" smtClean="0"/>
              <a:t>Hipertensión</a:t>
            </a:r>
          </a:p>
          <a:p>
            <a:r>
              <a:rPr lang="es-MX" noProof="0" dirty="0" smtClean="0"/>
              <a:t>Dislipidemia</a:t>
            </a:r>
          </a:p>
          <a:p>
            <a:r>
              <a:rPr lang="es-MX" noProof="0" dirty="0" smtClean="0"/>
              <a:t>Osteopenia</a:t>
            </a:r>
          </a:p>
          <a:p>
            <a:r>
              <a:rPr lang="es-MX" noProof="0" dirty="0" smtClean="0"/>
              <a:t>Tuvo un rash intenso con picazón hace 8 semanas que duró cerca de 2 semanas</a:t>
            </a:r>
            <a:endParaRPr lang="es-MX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21465"/>
            <a:ext cx="4041775" cy="639762"/>
          </a:xfrm>
        </p:spPr>
        <p:txBody>
          <a:bodyPr/>
          <a:lstStyle/>
          <a:p>
            <a:pPr algn="ctr"/>
            <a:r>
              <a:rPr lang="es-MX" noProof="0" dirty="0" smtClean="0"/>
              <a:t>Medicamentos actuales</a:t>
            </a:r>
            <a:endParaRPr lang="es-MX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MX" noProof="0" dirty="0" smtClean="0"/>
              <a:t>Inhibidor de la ECA </a:t>
            </a:r>
          </a:p>
          <a:p>
            <a:r>
              <a:rPr lang="es-MX" noProof="0" dirty="0" smtClean="0"/>
              <a:t>Diurético</a:t>
            </a:r>
          </a:p>
          <a:p>
            <a:r>
              <a:rPr lang="es-MX" noProof="0" dirty="0" smtClean="0"/>
              <a:t>Estatina</a:t>
            </a:r>
            <a:endParaRPr lang="es-MX" noProof="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01767" y="6641272"/>
            <a:ext cx="7939343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83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sz="1200" b="1" dirty="0" smtClean="0">
                <a:solidFill>
                  <a:srgbClr val="002060"/>
                </a:solidFill>
                <a:latin typeface="Calibri"/>
              </a:rPr>
              <a:t>ACE = enzima convertidora de angiotensina</a:t>
            </a:r>
            <a:endParaRPr lang="en-US" sz="1200" b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15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/>
          </p:cNvSpPr>
          <p:nvPr>
            <p:ph type="title" idx="4294967295"/>
          </p:nvPr>
        </p:nvSpPr>
        <p:spPr>
          <a:xfrm>
            <a:off x="457200" y="28828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>
                <a:solidFill>
                  <a:srgbClr val="002060"/>
                </a:solidFill>
              </a:rPr>
              <a:t>Sra. PHN: Pregunta para Discusión</a:t>
            </a:r>
            <a:endParaRPr lang="es-MX" sz="4000" noProof="0" dirty="0">
              <a:solidFill>
                <a:srgbClr val="002060"/>
              </a:solidFill>
            </a:endParaRP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1585341"/>
            <a:ext cx="8229600" cy="4525962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s-MX" noProof="0" dirty="0" smtClean="0"/>
              <a:t>¿Qué otra información sobre su historia médica le gustaría conocer?</a:t>
            </a:r>
          </a:p>
          <a:p>
            <a:pPr>
              <a:spcAft>
                <a:spcPct val="20000"/>
              </a:spcAft>
            </a:pPr>
            <a:r>
              <a:rPr lang="es-MX" noProof="0" dirty="0" smtClean="0"/>
              <a:t>¿Qué pruebas o exámenes realzaría?</a:t>
            </a:r>
          </a:p>
        </p:txBody>
      </p:sp>
    </p:spTree>
    <p:extLst>
      <p:ext uri="{BB962C8B-B14F-4D97-AF65-F5344CB8AC3E}">
        <p14:creationId xmlns:p14="http://schemas.microsoft.com/office/powerpoint/2010/main" val="110019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28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>
                <a:solidFill>
                  <a:srgbClr val="002060"/>
                </a:solidFill>
              </a:rPr>
              <a:t>Sra. PHN: Historia del Dolor</a:t>
            </a:r>
            <a:endParaRPr lang="es-MX" sz="4000" noProof="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86552"/>
            <a:ext cx="8229600" cy="4525963"/>
          </a:xfrm>
        </p:spPr>
        <p:txBody>
          <a:bodyPr>
            <a:normAutofit/>
          </a:bodyPr>
          <a:lstStyle/>
          <a:p>
            <a:r>
              <a:rPr lang="es-MX" noProof="0" dirty="0" smtClean="0"/>
              <a:t>Dolor intenso, punzante en el torso que inició hace 4 días</a:t>
            </a:r>
          </a:p>
          <a:p>
            <a:r>
              <a:rPr lang="es-MX" noProof="0" dirty="0" smtClean="0"/>
              <a:t>El dolor empeora con el roce ligero</a:t>
            </a:r>
          </a:p>
          <a:p>
            <a:r>
              <a:rPr lang="es-MX" noProof="0" dirty="0" smtClean="0"/>
              <a:t>La Sra. PHN no puede dormir debido al dolor</a:t>
            </a:r>
          </a:p>
          <a:p>
            <a:r>
              <a:rPr lang="es-MX" noProof="0" dirty="0" smtClean="0"/>
              <a:t>Se le dificulta realizar </a:t>
            </a:r>
            <a:r>
              <a:rPr lang="es-MX" dirty="0" smtClean="0"/>
              <a:t>tareas cotidianas como limpiar la casa y comprar la despensa</a:t>
            </a:r>
            <a:endParaRPr lang="es-MX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9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28828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>
                <a:solidFill>
                  <a:srgbClr val="002060"/>
                </a:solidFill>
              </a:rPr>
              <a:t>Sra. PHN: Pregunta para Discusión</a:t>
            </a:r>
            <a:endParaRPr lang="es-MX" sz="4000" noProof="0" dirty="0">
              <a:solidFill>
                <a:srgbClr val="002060"/>
              </a:solidFill>
            </a:endParaRPr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1585341"/>
            <a:ext cx="8229600" cy="4525962"/>
          </a:xfrm>
        </p:spPr>
        <p:txBody>
          <a:bodyPr/>
          <a:lstStyle/>
          <a:p>
            <a:r>
              <a:rPr lang="es-MX" noProof="0" dirty="0" smtClean="0"/>
              <a:t>¿Cuál sería su diagnóstico para </a:t>
            </a:r>
            <a:br>
              <a:rPr lang="es-MX" noProof="0" dirty="0" smtClean="0"/>
            </a:br>
            <a:r>
              <a:rPr lang="es-MX" noProof="0" dirty="0" smtClean="0"/>
              <a:t>esta paciente?</a:t>
            </a:r>
          </a:p>
        </p:txBody>
      </p:sp>
    </p:spTree>
    <p:extLst>
      <p:ext uri="{BB962C8B-B14F-4D97-AF65-F5344CB8AC3E}">
        <p14:creationId xmlns:p14="http://schemas.microsoft.com/office/powerpoint/2010/main" val="10219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28828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>
                <a:solidFill>
                  <a:srgbClr val="002060"/>
                </a:solidFill>
              </a:rPr>
              <a:t>Sra. PHN: Pregunta para Discusión</a:t>
            </a:r>
            <a:endParaRPr lang="es-MX" sz="4000" noProof="0" dirty="0">
              <a:solidFill>
                <a:srgbClr val="002060"/>
              </a:solidFill>
            </a:endParaRPr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1585341"/>
            <a:ext cx="8229600" cy="4525962"/>
          </a:xfrm>
        </p:spPr>
        <p:txBody>
          <a:bodyPr/>
          <a:lstStyle/>
          <a:p>
            <a:r>
              <a:rPr lang="es-MX" noProof="0" dirty="0" smtClean="0"/>
              <a:t>¿Qué estrategia de tratamiento</a:t>
            </a:r>
            <a:br>
              <a:rPr lang="es-MX" noProof="0" dirty="0" smtClean="0"/>
            </a:br>
            <a:r>
              <a:rPr lang="es-MX" noProof="0" dirty="0" smtClean="0"/>
              <a:t>recomendaría?</a:t>
            </a:r>
          </a:p>
        </p:txBody>
      </p:sp>
    </p:spTree>
    <p:extLst>
      <p:ext uri="{BB962C8B-B14F-4D97-AF65-F5344CB8AC3E}">
        <p14:creationId xmlns:p14="http://schemas.microsoft.com/office/powerpoint/2010/main" val="12124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28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>
                <a:solidFill>
                  <a:srgbClr val="002060"/>
                </a:solidFill>
              </a:rPr>
              <a:t>Sra. PHN: Diagnóstico y Tratamiento</a:t>
            </a:r>
            <a:endParaRPr lang="es-MX" sz="4000" noProof="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Usted concluye que la Sra. PHN padece neuralgia postherpética</a:t>
            </a:r>
            <a:endParaRPr lang="es-MX" noProof="0" dirty="0" smtClean="0">
              <a:solidFill>
                <a:srgbClr val="FF0000"/>
              </a:solidFill>
            </a:endParaRPr>
          </a:p>
          <a:p>
            <a:r>
              <a:rPr lang="es-MX" noProof="0" dirty="0" smtClean="0"/>
              <a:t>Prescribe una terapia de primera-línea</a:t>
            </a:r>
            <a:endParaRPr lang="es-MX" noProof="0" dirty="0" smtClean="0">
              <a:solidFill>
                <a:srgbClr val="FF0000"/>
              </a:solidFill>
            </a:endParaRPr>
          </a:p>
          <a:p>
            <a:r>
              <a:rPr lang="es-MX" noProof="0" dirty="0" smtClean="0"/>
              <a:t>Cuando vuelve a ver a la Sra. PHN 2 semanas después, ella le dice que el dolor es menos intenso y que puede dormir un poco, aunque aun </a:t>
            </a:r>
            <a:r>
              <a:rPr lang="es-MX" dirty="0" smtClean="0"/>
              <a:t>despierta ocasionalmente por la noche debido al dolor</a:t>
            </a:r>
          </a:p>
        </p:txBody>
      </p:sp>
    </p:spTree>
    <p:extLst>
      <p:ext uri="{BB962C8B-B14F-4D97-AF65-F5344CB8AC3E}">
        <p14:creationId xmlns:p14="http://schemas.microsoft.com/office/powerpoint/2010/main" val="4377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28828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>
                <a:solidFill>
                  <a:srgbClr val="002060"/>
                </a:solidFill>
              </a:rPr>
              <a:t>Sra. PHN: Pregunta para Discusión</a:t>
            </a:r>
            <a:endParaRPr lang="es-MX" sz="4000" noProof="0" dirty="0">
              <a:solidFill>
                <a:srgbClr val="002060"/>
              </a:solidFill>
            </a:endParaRPr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1585341"/>
            <a:ext cx="8229600" cy="4525962"/>
          </a:xfrm>
        </p:spPr>
        <p:txBody>
          <a:bodyPr/>
          <a:lstStyle/>
          <a:p>
            <a:pPr algn="ctr"/>
            <a:r>
              <a:rPr lang="es-MX" noProof="0" dirty="0" smtClean="0"/>
              <a:t>¿Cómo cambiaría su estrategia de tratamiento?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15856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28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>
                <a:solidFill>
                  <a:srgbClr val="002060"/>
                </a:solidFill>
              </a:rPr>
              <a:t>Sra. PHN: Escenarios Qué Tal Si</a:t>
            </a:r>
            <a:endParaRPr lang="es-MX" sz="4000" noProof="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¿Cómo cambiaría su evaluación y estrategia de tratamiento si…</a:t>
            </a:r>
          </a:p>
          <a:p>
            <a:pPr lvl="1"/>
            <a:r>
              <a:rPr lang="es-MX" dirty="0" smtClean="0"/>
              <a:t>l</a:t>
            </a:r>
            <a:r>
              <a:rPr lang="es-MX" noProof="0" dirty="0" smtClean="0"/>
              <a:t>a Sra. PHN tuviera 92 años de edad?</a:t>
            </a:r>
          </a:p>
          <a:p>
            <a:pPr lvl="1"/>
            <a:r>
              <a:rPr lang="es-MX" dirty="0" smtClean="0"/>
              <a:t>l</a:t>
            </a:r>
            <a:r>
              <a:rPr lang="es-MX" noProof="0" dirty="0" smtClean="0"/>
              <a:t>a Sra. PHN llegara con un rash doloroso que hubiera aparecido </a:t>
            </a:r>
            <a:r>
              <a:rPr lang="es-MX" dirty="0" smtClean="0"/>
              <a:t>hace </a:t>
            </a:r>
            <a:r>
              <a:rPr lang="es-MX" noProof="0" dirty="0" smtClean="0"/>
              <a:t>2 días?</a:t>
            </a:r>
          </a:p>
          <a:p>
            <a:pPr lvl="1"/>
            <a:r>
              <a:rPr lang="es-MX" dirty="0" smtClean="0"/>
              <a:t>l</a:t>
            </a:r>
            <a:r>
              <a:rPr lang="es-MX" noProof="0" dirty="0" smtClean="0"/>
              <a:t>a Sra. PHN padeciera osteoartritis comórbida?</a:t>
            </a:r>
          </a:p>
          <a:p>
            <a:pPr lvl="1"/>
            <a:r>
              <a:rPr lang="es-MX" dirty="0" smtClean="0"/>
              <a:t>l</a:t>
            </a:r>
            <a:r>
              <a:rPr lang="es-MX" noProof="0" dirty="0" smtClean="0"/>
              <a:t>a Sra. PHN padeciera depresión comórbida?</a:t>
            </a:r>
          </a:p>
          <a:p>
            <a:pPr lvl="1"/>
            <a:r>
              <a:rPr lang="es-MX" dirty="0" smtClean="0"/>
              <a:t>l</a:t>
            </a:r>
            <a:r>
              <a:rPr lang="es-MX" noProof="0" dirty="0" smtClean="0"/>
              <a:t>a Sra. PHN padeciera  diabetes comórbida?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07572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683"/>
            <a:ext cx="8229600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MX" noProof="0" dirty="0" smtClean="0"/>
              <a:t>Objetivos de Aprendizaje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0828"/>
            <a:ext cx="9144000" cy="5865125"/>
          </a:xfrm>
        </p:spPr>
        <p:txBody>
          <a:bodyPr>
            <a:noAutofit/>
          </a:bodyPr>
          <a:lstStyle/>
          <a:p>
            <a:pPr lvl="0"/>
            <a:r>
              <a:rPr lang="es-MX" sz="2800" dirty="0" smtClean="0"/>
              <a:t>Al terminar este módulo, los participantes serán capaces de:</a:t>
            </a:r>
          </a:p>
          <a:p>
            <a:pPr lvl="1"/>
            <a:r>
              <a:rPr lang="es-MX" sz="2400" dirty="0" smtClean="0"/>
              <a:t>Explicar la patofisiología del Dolor Neuropático</a:t>
            </a:r>
          </a:p>
          <a:p>
            <a:pPr lvl="1"/>
            <a:r>
              <a:rPr lang="es-MX" sz="2400" dirty="0" smtClean="0"/>
              <a:t>Discutir la prevalencia del Dolor Neuropático </a:t>
            </a:r>
          </a:p>
          <a:p>
            <a:pPr lvl="1"/>
            <a:r>
              <a:rPr lang="es-MX" sz="2400" dirty="0" smtClean="0"/>
              <a:t>Aplicar una sencilla técnica de diagnóstico para diagnosticar Dolor Neuropático</a:t>
            </a:r>
          </a:p>
          <a:p>
            <a:pPr lvl="1"/>
            <a:r>
              <a:rPr lang="es-MX" sz="2400" dirty="0" smtClean="0"/>
              <a:t>Entender el impacto del Dolor Neuropático y sus comorbilidades en el funcionamiento del paciente y en su calidad de vida</a:t>
            </a:r>
          </a:p>
          <a:p>
            <a:pPr lvl="1"/>
            <a:r>
              <a:rPr lang="es-MX" sz="2400" dirty="0" smtClean="0"/>
              <a:t>Seleccionar las estrategias farmacológicas y no-farmacológicas apropiadas para el manejo del Dolor Neuropático</a:t>
            </a:r>
          </a:p>
          <a:p>
            <a:pPr lvl="1"/>
            <a:r>
              <a:rPr lang="es-MX" sz="2400" dirty="0" smtClean="0"/>
              <a:t>Saber cuándo referir a los pacientes a un especialista</a:t>
            </a:r>
            <a:endParaRPr lang="es-MX" sz="2400" noProof="0" dirty="0"/>
          </a:p>
        </p:txBody>
      </p:sp>
    </p:spTree>
    <p:extLst>
      <p:ext uri="{BB962C8B-B14F-4D97-AF65-F5344CB8AC3E}">
        <p14:creationId xmlns:p14="http://schemas.microsoft.com/office/powerpoint/2010/main" val="31969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4000" noProof="0" dirty="0" smtClean="0">
                <a:solidFill>
                  <a:srgbClr val="7F7F7F"/>
                </a:solidFill>
              </a:rPr>
              <a:t>Caso 4: Juana (Caso en Video)</a:t>
            </a:r>
            <a:endParaRPr lang="es-MX" sz="4000" noProof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1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28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>
                <a:solidFill>
                  <a:srgbClr val="002060"/>
                </a:solidFill>
              </a:rPr>
              <a:t>Video Basado en un Caso: Juana</a:t>
            </a:r>
            <a:endParaRPr lang="es-MX" sz="4000" noProof="0" dirty="0">
              <a:solidFill>
                <a:srgbClr val="002060"/>
              </a:solidFill>
            </a:endParaRPr>
          </a:p>
        </p:txBody>
      </p:sp>
      <p:pic>
        <p:nvPicPr>
          <p:cNvPr id="58370" name="Picture 2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r="2509"/>
          <a:stretch/>
        </p:blipFill>
        <p:spPr bwMode="auto">
          <a:xfrm>
            <a:off x="1405511" y="1789113"/>
            <a:ext cx="6346800" cy="44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96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28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>
                <a:solidFill>
                  <a:srgbClr val="002060"/>
                </a:solidFill>
              </a:rPr>
              <a:t>Discusión de un Experto: Juana</a:t>
            </a:r>
            <a:endParaRPr lang="es-MX" sz="4000" noProof="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8" r="10407"/>
          <a:stretch/>
        </p:blipFill>
        <p:spPr bwMode="auto">
          <a:xfrm>
            <a:off x="1404938" y="1789113"/>
            <a:ext cx="6346991" cy="448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55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4000" noProof="0" dirty="0" smtClean="0">
                <a:solidFill>
                  <a:schemeClr val="tx1">
                    <a:lumMod val="50000"/>
                  </a:schemeClr>
                </a:solidFill>
              </a:rPr>
              <a:t>Plantilla de Casos</a:t>
            </a:r>
            <a:endParaRPr lang="es-MX" sz="4000" noProof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768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noProof="0" dirty="0" smtClean="0"/>
              <a:t>Perfil del Paciente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noProof="0" dirty="0" smtClean="0"/>
              <a:t>Género: </a:t>
            </a:r>
            <a:r>
              <a:rPr lang="es-MX" noProof="0" dirty="0" smtClean="0">
                <a:solidFill>
                  <a:srgbClr val="FF0000"/>
                </a:solidFill>
              </a:rPr>
              <a:t>Hombre/Mujer</a:t>
            </a:r>
          </a:p>
          <a:p>
            <a:r>
              <a:rPr lang="es-MX" noProof="0" dirty="0" smtClean="0"/>
              <a:t>Edad: </a:t>
            </a:r>
            <a:r>
              <a:rPr lang="es-MX" i="1" noProof="0" dirty="0" smtClean="0">
                <a:solidFill>
                  <a:srgbClr val="FF0000"/>
                </a:solidFill>
              </a:rPr>
              <a:t>#</a:t>
            </a:r>
            <a:r>
              <a:rPr lang="es-MX" noProof="0" dirty="0" smtClean="0"/>
              <a:t> años</a:t>
            </a:r>
          </a:p>
          <a:p>
            <a:r>
              <a:rPr lang="es-MX" noProof="0" dirty="0" smtClean="0"/>
              <a:t>Ocupación: </a:t>
            </a:r>
            <a:r>
              <a:rPr lang="es-MX" i="1" noProof="0" dirty="0" smtClean="0">
                <a:solidFill>
                  <a:srgbClr val="FF0000"/>
                </a:solidFill>
              </a:rPr>
              <a:t>Ingrese la ocupación</a:t>
            </a:r>
            <a:endParaRPr lang="es-MX" noProof="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s-MX" noProof="0" dirty="0" smtClean="0"/>
              <a:t>Síntomas actuales: </a:t>
            </a:r>
            <a:r>
              <a:rPr lang="es-MX" sz="3200" i="1" noProof="0" dirty="0" smtClean="0">
                <a:solidFill>
                  <a:srgbClr val="FF0000"/>
                </a:solidFill>
              </a:rPr>
              <a:t>Describa los síntomas actuales</a:t>
            </a:r>
            <a:endParaRPr lang="es-MX" sz="32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3114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68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noProof="0" dirty="0" smtClean="0"/>
              <a:t>Historia Médica</a:t>
            </a:r>
            <a:endParaRPr lang="es-MX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07817"/>
            <a:ext cx="4040188" cy="639762"/>
          </a:xfrm>
        </p:spPr>
        <p:txBody>
          <a:bodyPr/>
          <a:lstStyle/>
          <a:p>
            <a:pPr algn="ctr"/>
            <a:r>
              <a:rPr lang="es-MX" dirty="0" smtClean="0"/>
              <a:t>Comorbilidades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i="1" dirty="0" smtClean="0">
                <a:solidFill>
                  <a:srgbClr val="FF0000"/>
                </a:solidFill>
              </a:rPr>
              <a:t>Anote las Comorbilidades</a:t>
            </a:r>
            <a:endParaRPr lang="es-MX" i="1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07817"/>
            <a:ext cx="4041775" cy="639762"/>
          </a:xfrm>
        </p:spPr>
        <p:txBody>
          <a:bodyPr/>
          <a:lstStyle/>
          <a:p>
            <a:pPr algn="ctr"/>
            <a:r>
              <a:rPr lang="es-MX" dirty="0" smtClean="0"/>
              <a:t>Mediciones</a:t>
            </a:r>
            <a:endParaRPr lang="es-MX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336473" y="2174875"/>
            <a:ext cx="4807527" cy="3951288"/>
          </a:xfrm>
        </p:spPr>
        <p:txBody>
          <a:bodyPr/>
          <a:lstStyle/>
          <a:p>
            <a:r>
              <a:rPr lang="es-MX" dirty="0" smtClean="0"/>
              <a:t>IMC: </a:t>
            </a:r>
            <a:r>
              <a:rPr lang="es-MX" dirty="0" smtClean="0">
                <a:solidFill>
                  <a:srgbClr val="FF0000"/>
                </a:solidFill>
              </a:rPr>
              <a:t>#</a:t>
            </a:r>
            <a:r>
              <a:rPr lang="es-MX" dirty="0" smtClean="0"/>
              <a:t> kg/m</a:t>
            </a:r>
            <a:r>
              <a:rPr lang="es-MX" baseline="30000" dirty="0" smtClean="0"/>
              <a:t>2</a:t>
            </a:r>
          </a:p>
          <a:p>
            <a:r>
              <a:rPr lang="es-MX" dirty="0" smtClean="0"/>
              <a:t>Presión sanguínea (BP): </a:t>
            </a:r>
            <a:r>
              <a:rPr lang="es-MX" dirty="0" smtClean="0">
                <a:solidFill>
                  <a:srgbClr val="FF0000"/>
                </a:solidFill>
              </a:rPr>
              <a:t>#</a:t>
            </a:r>
            <a:r>
              <a:rPr lang="es-MX" dirty="0" smtClean="0"/>
              <a:t>/</a:t>
            </a:r>
            <a:r>
              <a:rPr lang="es-MX" dirty="0" smtClean="0">
                <a:solidFill>
                  <a:srgbClr val="FF0000"/>
                </a:solidFill>
              </a:rPr>
              <a:t># </a:t>
            </a:r>
            <a:r>
              <a:rPr lang="es-MX" dirty="0" smtClean="0"/>
              <a:t>mmHg</a:t>
            </a:r>
          </a:p>
          <a:p>
            <a:r>
              <a:rPr lang="es-MX" i="1" dirty="0" smtClean="0">
                <a:solidFill>
                  <a:srgbClr val="FF0000"/>
                </a:solidFill>
              </a:rPr>
              <a:t>Anote otros resultados importantes del examen físico y las pruebas de laboratorio</a:t>
            </a:r>
          </a:p>
          <a:p>
            <a:endParaRPr lang="es-MX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459132" y="4015729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 smtClean="0">
                <a:solidFill>
                  <a:srgbClr val="002060"/>
                </a:solidFill>
              </a:rPr>
              <a:t>Medicamentos actuales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18944" y="4604435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i="1" dirty="0" smtClean="0">
                <a:solidFill>
                  <a:srgbClr val="FF0000"/>
                </a:solidFill>
              </a:rPr>
              <a:t>Describa cualquier historia social y/o laboral relevante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476143" y="4666941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i="1" dirty="0" smtClean="0">
                <a:solidFill>
                  <a:srgbClr val="FF0000"/>
                </a:solidFill>
              </a:rPr>
              <a:t>Anote los medicamentos actuales</a:t>
            </a:r>
            <a:endParaRPr lang="es-MX" i="1" dirty="0">
              <a:solidFill>
                <a:srgbClr val="FF0000"/>
              </a:solidFill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418944" y="3964465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 smtClean="0">
                <a:solidFill>
                  <a:srgbClr val="002060"/>
                </a:solidFill>
              </a:rPr>
              <a:t>Historia Social y Laboral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01767" y="6641272"/>
            <a:ext cx="7939343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83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MX" sz="1200" b="1" dirty="0" smtClean="0">
                <a:solidFill>
                  <a:srgbClr val="002060"/>
                </a:solidFill>
                <a:latin typeface="Calibri"/>
              </a:rPr>
              <a:t>IMC= índice de masa corporal; BP = presión sanguínea</a:t>
            </a:r>
            <a:endParaRPr lang="es-MX" sz="1200" b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53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/>
          </p:cNvSpPr>
          <p:nvPr>
            <p:ph type="title" idx="4294967295"/>
          </p:nvPr>
        </p:nvSpPr>
        <p:spPr>
          <a:xfrm>
            <a:off x="457200" y="28768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2" b="14739"/>
          <a:stretch/>
        </p:blipFill>
        <p:spPr>
          <a:xfrm>
            <a:off x="1732318" y="1586806"/>
            <a:ext cx="5252209" cy="368438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80816" y="2536688"/>
            <a:ext cx="6552728" cy="2016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s-MX" sz="3600" b="1" cap="small" dirty="0" smtClean="0">
                <a:solidFill>
                  <a:srgbClr val="E96E09"/>
                </a:solidFill>
              </a:rPr>
              <a:t>Con base en la Presentación del Caso, ¿Qué consideraría en su diagnóstico diferencial?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s-MX" sz="3600" b="1" cap="small" dirty="0" smtClean="0">
                <a:solidFill>
                  <a:srgbClr val="E96E09"/>
                </a:solidFill>
              </a:rPr>
              <a:t>¿Qué otra información de la Historia le gustaría conocer?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s-MX" sz="3600" b="1" cap="small" dirty="0" smtClean="0">
                <a:solidFill>
                  <a:srgbClr val="E96E09"/>
                </a:solidFill>
              </a:rPr>
              <a:t>¿Qué pruebas o exámenes realzaría?</a:t>
            </a:r>
            <a:endParaRPr lang="es-MX" sz="3600" b="1" cap="small" dirty="0">
              <a:solidFill>
                <a:srgbClr val="E96E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7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68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noProof="0" dirty="0" smtClean="0"/>
              <a:t>Historia del Dolor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noProof="0" dirty="0" smtClean="0"/>
              <a:t>Duración: </a:t>
            </a:r>
            <a:r>
              <a:rPr lang="es-MX" i="1" noProof="0" dirty="0" smtClean="0">
                <a:solidFill>
                  <a:srgbClr val="FF0000"/>
                </a:solidFill>
              </a:rPr>
              <a:t>¿Cuándo empezó el dolor?</a:t>
            </a:r>
            <a:r>
              <a:rPr lang="es-MX" noProof="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s-MX" noProof="0" dirty="0" smtClean="0"/>
              <a:t>Frecuencia: </a:t>
            </a:r>
            <a:r>
              <a:rPr lang="es-MX" i="1" noProof="0" dirty="0" smtClean="0">
                <a:solidFill>
                  <a:srgbClr val="FF0000"/>
                </a:solidFill>
              </a:rPr>
              <a:t>¿Qué tan frecuente es el dolor?</a:t>
            </a:r>
            <a:endParaRPr lang="es-MX" noProof="0" dirty="0" smtClean="0">
              <a:solidFill>
                <a:srgbClr val="FF0000"/>
              </a:solidFill>
            </a:endParaRPr>
          </a:p>
          <a:p>
            <a:r>
              <a:rPr lang="es-MX" noProof="0" dirty="0" smtClean="0"/>
              <a:t>Cualidad: </a:t>
            </a:r>
            <a:r>
              <a:rPr lang="es-MX" i="1" noProof="0" dirty="0" smtClean="0">
                <a:solidFill>
                  <a:srgbClr val="FF0000"/>
                </a:solidFill>
              </a:rPr>
              <a:t>Anote los descriptores del dolor</a:t>
            </a:r>
            <a:endParaRPr lang="es-MX" noProof="0" dirty="0" smtClean="0">
              <a:solidFill>
                <a:srgbClr val="FF0000"/>
              </a:solidFill>
            </a:endParaRPr>
          </a:p>
          <a:p>
            <a:r>
              <a:rPr lang="es-MX" noProof="0" dirty="0" smtClean="0"/>
              <a:t>Intensidad: </a:t>
            </a:r>
            <a:r>
              <a:rPr lang="es-MX" i="1" noProof="0" dirty="0" smtClean="0">
                <a:solidFill>
                  <a:srgbClr val="FF0000"/>
                </a:solidFill>
              </a:rPr>
              <a:t>Usando EVA u otra herramienta</a:t>
            </a:r>
          </a:p>
          <a:p>
            <a:r>
              <a:rPr lang="es-MX" noProof="0" dirty="0" smtClean="0"/>
              <a:t>Distribución y ubicación del dolor: </a:t>
            </a:r>
            <a:r>
              <a:rPr lang="es-MX" i="1" noProof="0" dirty="0" smtClean="0">
                <a:solidFill>
                  <a:srgbClr val="FF0000"/>
                </a:solidFill>
              </a:rPr>
              <a:t>¿Dónde duele?</a:t>
            </a:r>
            <a:endParaRPr lang="es-MX" noProof="0" dirty="0" smtClean="0">
              <a:solidFill>
                <a:srgbClr val="FF0000"/>
              </a:solidFill>
            </a:endParaRPr>
          </a:p>
          <a:p>
            <a:r>
              <a:rPr lang="es-MX" noProof="0" dirty="0" smtClean="0"/>
              <a:t>Magnitud de la interferencia con las actividades cotidianas: </a:t>
            </a:r>
            <a:r>
              <a:rPr lang="es-MX" i="1" noProof="0" dirty="0" smtClean="0">
                <a:solidFill>
                  <a:srgbClr val="FF0000"/>
                </a:solidFill>
              </a:rPr>
              <a:t>¿Cómo afecta el dolor la función?</a:t>
            </a:r>
            <a:endParaRPr lang="es-MX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68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noProof="0" dirty="0" smtClean="0"/>
              <a:t>Examen Clínico</a:t>
            </a: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noProof="0" dirty="0" smtClean="0">
                <a:solidFill>
                  <a:srgbClr val="FF0000"/>
                </a:solidFill>
              </a:rPr>
              <a:t>Anote los resultados del Examen Clínico</a:t>
            </a:r>
            <a:endParaRPr lang="es-MX" i="1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s-MX" noProof="0" dirty="0" smtClean="0"/>
              <a:t>Resultados de Pruebas o Exámenes Adicionales</a:t>
            </a:r>
            <a:br>
              <a:rPr lang="es-MX" noProof="0" dirty="0" smtClean="0"/>
            </a:br>
            <a:endParaRPr lang="es-MX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noProof="0" dirty="0" smtClean="0">
                <a:solidFill>
                  <a:srgbClr val="FF0000"/>
                </a:solidFill>
              </a:rPr>
              <a:t>Anote los resultados de la prueba, si aplica</a:t>
            </a:r>
          </a:p>
        </p:txBody>
      </p:sp>
    </p:spTree>
    <p:extLst>
      <p:ext uri="{BB962C8B-B14F-4D97-AF65-F5344CB8AC3E}">
        <p14:creationId xmlns:p14="http://schemas.microsoft.com/office/powerpoint/2010/main" val="171420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 dirty="0" smtClean="0"/>
              <a:t>CASOS CLÍNICOS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2172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28768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t="3435" r="-2488" b="9926"/>
          <a:stretch/>
        </p:blipFill>
        <p:spPr>
          <a:xfrm>
            <a:off x="1828800" y="1228298"/>
            <a:ext cx="5486400" cy="47534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1152188" y="2133595"/>
            <a:ext cx="6868155" cy="33818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0092FF"/>
              </a:buClr>
            </a:pPr>
            <a:r>
              <a:rPr lang="es-MX" sz="4000" b="1" cap="small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¿Cuál sería su diagnóstico para este Paciente?</a:t>
            </a:r>
            <a:endParaRPr lang="es-MX" sz="4000" b="1" cap="small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68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dirty="0" smtClean="0"/>
              <a:t>D</a:t>
            </a:r>
            <a:r>
              <a:rPr lang="es-MX" noProof="0" dirty="0" smtClean="0"/>
              <a:t>iagnóstico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noProof="0" dirty="0" smtClean="0">
                <a:solidFill>
                  <a:srgbClr val="FF0000"/>
                </a:solidFill>
              </a:rPr>
              <a:t>Describa el diagnóstico</a:t>
            </a:r>
            <a:endParaRPr lang="es-MX" i="1" noProof="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28768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noProof="0" dirty="0" smtClean="0"/>
              <a:t>Pregunta para Discusión</a:t>
            </a:r>
            <a:endParaRPr lang="es-MX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99" b="11177"/>
          <a:stretch/>
        </p:blipFill>
        <p:spPr>
          <a:xfrm>
            <a:off x="1436921" y="1146628"/>
            <a:ext cx="6255657" cy="503100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27448" y="2780928"/>
            <a:ext cx="6487096" cy="20882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</a:pPr>
            <a:r>
              <a:rPr lang="es-MX" sz="4000" b="1" cap="small" dirty="0" smtClean="0">
                <a:solidFill>
                  <a:srgbClr val="5F9127"/>
                </a:solidFill>
              </a:rPr>
              <a:t>¿Qué estrategia de tratamiento Recomendaría?</a:t>
            </a:r>
            <a:endParaRPr lang="es-MX" sz="4000" b="1" cap="small" dirty="0">
              <a:solidFill>
                <a:srgbClr val="5F9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2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68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noProof="0" dirty="0" smtClean="0"/>
              <a:t>Plan de Tratamiento</a:t>
            </a:r>
            <a:endParaRPr lang="es-MX" noProof="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s-MX" i="1" noProof="0" dirty="0" smtClean="0">
                <a:solidFill>
                  <a:srgbClr val="FF0000"/>
                </a:solidFill>
              </a:rPr>
              <a:t>Anote los </a:t>
            </a:r>
            <a:r>
              <a:rPr lang="es-MX" i="1" dirty="0" smtClean="0">
                <a:solidFill>
                  <a:srgbClr val="FF0000"/>
                </a:solidFill>
              </a:rPr>
              <a:t>componentes farmacológicos y </a:t>
            </a:r>
            <a:br>
              <a:rPr lang="es-MX" i="1" dirty="0" smtClean="0">
                <a:solidFill>
                  <a:srgbClr val="FF0000"/>
                </a:solidFill>
              </a:rPr>
            </a:br>
            <a:r>
              <a:rPr lang="es-MX" i="1" dirty="0" smtClean="0">
                <a:solidFill>
                  <a:srgbClr val="FF0000"/>
                </a:solidFill>
              </a:rPr>
              <a:t>no-farmacológicos de la estrategia de manejo</a:t>
            </a:r>
            <a:endParaRPr lang="es-MX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noProof="0" dirty="0" smtClean="0"/>
              <a:t>Seguimiento y Respuesta al Tratamiento(s)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noProof="0" dirty="0" smtClean="0">
                <a:solidFill>
                  <a:srgbClr val="FF0000"/>
                </a:solidFill>
              </a:rPr>
              <a:t>Describa el dolor, la función, los efectos adversos, etc., en la siguiente visita</a:t>
            </a:r>
            <a:endParaRPr lang="es-MX" noProof="0" dirty="0" smtClean="0">
              <a:solidFill>
                <a:srgbClr val="FF0000"/>
              </a:solidFill>
            </a:endParaRPr>
          </a:p>
          <a:p>
            <a:endParaRPr lang="es-MX" noProof="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2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28768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noProof="0" dirty="0" smtClean="0"/>
              <a:t>Plantilla de Casos: Pregunta para Discusión</a:t>
            </a:r>
            <a:endParaRPr lang="es-MX" noProof="0" dirty="0"/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1585341"/>
            <a:ext cx="8229600" cy="4525962"/>
          </a:xfrm>
        </p:spPr>
        <p:txBody>
          <a:bodyPr/>
          <a:lstStyle/>
          <a:p>
            <a:r>
              <a:rPr lang="es-MX" noProof="0" dirty="0" smtClean="0"/>
              <a:t>¿Haría algún cambio en la terapia o realizaría investigaciones adicionales?</a:t>
            </a:r>
          </a:p>
        </p:txBody>
      </p:sp>
    </p:spTree>
    <p:extLst>
      <p:ext uri="{BB962C8B-B14F-4D97-AF65-F5344CB8AC3E}">
        <p14:creationId xmlns:p14="http://schemas.microsoft.com/office/powerpoint/2010/main" val="219475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68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noProof="0" dirty="0" smtClean="0"/>
              <a:t>Otras Investigaciones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noProof="0" dirty="0" smtClean="0">
                <a:solidFill>
                  <a:srgbClr val="FF0000"/>
                </a:solidFill>
              </a:rPr>
              <a:t>Anote los resultados de las investigaciones adicionales, si aplica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68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noProof="0" dirty="0" smtClean="0"/>
              <a:t>Cambios al Tratamiento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noProof="0" dirty="0" smtClean="0">
                <a:solidFill>
                  <a:srgbClr val="FF0000"/>
                </a:solidFill>
              </a:rPr>
              <a:t>Describa los cambios a la terapia, si aplica</a:t>
            </a:r>
            <a:endParaRPr lang="es-MX" i="1" noProof="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0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68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noProof="0" dirty="0" smtClean="0"/>
              <a:t>Conclusión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i="1" noProof="0" dirty="0" smtClean="0">
                <a:solidFill>
                  <a:srgbClr val="FF0000"/>
                </a:solidFill>
              </a:rPr>
              <a:t>Describa el dolor, la función, los efectos adversos, etc., en la siguiente visita</a:t>
            </a:r>
            <a:endParaRPr lang="es-MX" noProof="0" dirty="0" smtClean="0">
              <a:solidFill>
                <a:srgbClr val="FF0000"/>
              </a:solidFill>
            </a:endParaRPr>
          </a:p>
          <a:p>
            <a:endParaRPr lang="es-MX" noProof="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68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noProof="0" dirty="0" smtClean="0"/>
              <a:t>Escenarios Qué Tal Si</a:t>
            </a:r>
            <a:endParaRPr lang="es-MX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 dirty="0" smtClean="0"/>
              <a:t>¿Cómo cambiaría su diagnóstico/estrategia de tratamiento si…</a:t>
            </a:r>
          </a:p>
          <a:p>
            <a:pPr lvl="1"/>
            <a:r>
              <a:rPr lang="es-MX" i="1" noProof="0" dirty="0" smtClean="0">
                <a:solidFill>
                  <a:srgbClr val="FF0000"/>
                </a:solidFill>
              </a:rPr>
              <a:t>Anote Escenarios Qué Tal Si</a:t>
            </a:r>
            <a:endParaRPr lang="es-MX" i="1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1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4000" noProof="0" dirty="0" smtClean="0">
                <a:solidFill>
                  <a:srgbClr val="7F7F7F"/>
                </a:solidFill>
              </a:rPr>
              <a:t>Caso 1: Sr. DPN</a:t>
            </a:r>
            <a:endParaRPr lang="es-MX" sz="4000" noProof="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28828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>
                <a:solidFill>
                  <a:srgbClr val="002060"/>
                </a:solidFill>
              </a:rPr>
              <a:t>Caso: Sr. DPN</a:t>
            </a:r>
            <a:endParaRPr lang="es-MX" sz="4000" noProof="0" dirty="0">
              <a:solidFill>
                <a:srgbClr val="002060"/>
              </a:solidFill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01782" y="1460828"/>
            <a:ext cx="8742218" cy="6192672"/>
          </a:xfrm>
        </p:spPr>
        <p:txBody>
          <a:bodyPr>
            <a:noAutofit/>
          </a:bodyPr>
          <a:lstStyle/>
          <a:p>
            <a:pPr>
              <a:spcAft>
                <a:spcPct val="20000"/>
              </a:spcAft>
            </a:pPr>
            <a:r>
              <a:rPr lang="es-MX" sz="2800" noProof="0" dirty="0" smtClean="0"/>
              <a:t>El Sr. DPN es un electricista de 50 años que ha tenido diabetes tipo 2 por 6 años </a:t>
            </a:r>
          </a:p>
          <a:p>
            <a:pPr>
              <a:spcAft>
                <a:spcPct val="20000"/>
              </a:spcAft>
            </a:pPr>
            <a:r>
              <a:rPr lang="es-MX" sz="2800" noProof="0" dirty="0" smtClean="0"/>
              <a:t>Durante los últimos 6 meses, ha sentido dolor quemante y entumecimiento en sus pies por la noche</a:t>
            </a:r>
          </a:p>
          <a:p>
            <a:pPr>
              <a:spcAft>
                <a:spcPct val="20000"/>
              </a:spcAft>
            </a:pPr>
            <a:r>
              <a:rPr lang="es-MX" sz="2800" noProof="0" dirty="0" smtClean="0"/>
              <a:t>Intentó tomando un analgésico sin prescripción pero no funcionó</a:t>
            </a:r>
          </a:p>
          <a:p>
            <a:pPr>
              <a:spcAft>
                <a:spcPct val="20000"/>
              </a:spcAft>
            </a:pPr>
            <a:r>
              <a:rPr lang="es-MX" sz="2800" noProof="0" dirty="0" smtClean="0"/>
              <a:t>A1C = 6.8%</a:t>
            </a:r>
          </a:p>
          <a:p>
            <a:pPr>
              <a:spcAft>
                <a:spcPct val="20000"/>
              </a:spcAft>
            </a:pPr>
            <a:r>
              <a:rPr lang="es-MX" sz="2800" noProof="0" dirty="0" smtClean="0"/>
              <a:t>Las preguntas acerca de calidad de vida y productividad indican que presenta ansiedad porque teme perder sus pies</a:t>
            </a:r>
          </a:p>
          <a:p>
            <a:endParaRPr lang="es-MX" sz="2800" noProof="0" dirty="0" smtClean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92608" y="6641272"/>
            <a:ext cx="7519318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83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sz="1200" b="1" dirty="0" smtClean="0">
                <a:solidFill>
                  <a:srgbClr val="002060"/>
                </a:solidFill>
                <a:latin typeface="Calibri"/>
              </a:rPr>
              <a:t>A1C = hemoglobina glucosilada</a:t>
            </a:r>
            <a:endParaRPr lang="en-US" sz="1200" b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797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/>
          </p:cNvSpPr>
          <p:nvPr>
            <p:ph type="title"/>
          </p:nvPr>
        </p:nvSpPr>
        <p:spPr>
          <a:xfrm>
            <a:off x="457200" y="28828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dirty="0" smtClean="0">
                <a:solidFill>
                  <a:srgbClr val="002060"/>
                </a:solidFill>
              </a:rPr>
              <a:t>Caso: Sr. DPN (continúa)</a:t>
            </a:r>
            <a:endParaRPr lang="es-MX" sz="4000" dirty="0">
              <a:solidFill>
                <a:srgbClr val="002060"/>
              </a:solidFill>
            </a:endParaRPr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73668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s-MX" u="sng" dirty="0" smtClean="0"/>
              <a:t>Comorbilidades: </a:t>
            </a:r>
          </a:p>
          <a:p>
            <a:pPr lvl="1"/>
            <a:r>
              <a:rPr lang="es-MX" dirty="0" smtClean="0"/>
              <a:t>Presión sanguínea alta (135/92 mmHg tratada)</a:t>
            </a:r>
          </a:p>
          <a:p>
            <a:pPr lvl="1"/>
            <a:r>
              <a:rPr lang="es-MX" dirty="0" smtClean="0"/>
              <a:t>Dislipidemia (tratada)</a:t>
            </a:r>
          </a:p>
          <a:p>
            <a:pPr lvl="1"/>
            <a:r>
              <a:rPr lang="es-MX" dirty="0" smtClean="0"/>
              <a:t>Sobrepeso (92 kg, IMC de 31 kg/m</a:t>
            </a:r>
            <a:r>
              <a:rPr lang="es-MX" baseline="30000" dirty="0" smtClean="0"/>
              <a:t>2</a:t>
            </a:r>
            <a:r>
              <a:rPr lang="es-MX" dirty="0" smtClean="0"/>
              <a:t>)</a:t>
            </a:r>
          </a:p>
          <a:p>
            <a:pPr lvl="1"/>
            <a:r>
              <a:rPr lang="es-MX" dirty="0" smtClean="0"/>
              <a:t>Ansiedad</a:t>
            </a:r>
          </a:p>
          <a:p>
            <a:pPr lvl="1">
              <a:spcAft>
                <a:spcPts val="1200"/>
              </a:spcAft>
            </a:pPr>
            <a:r>
              <a:rPr lang="es-MX" dirty="0" smtClean="0"/>
              <a:t>Problemas para dormir debido al dolor</a:t>
            </a:r>
          </a:p>
          <a:p>
            <a:r>
              <a:rPr lang="es-MX" u="sng" dirty="0" smtClean="0"/>
              <a:t>Tratamiento actual:</a:t>
            </a:r>
          </a:p>
          <a:p>
            <a:pPr lvl="1"/>
            <a:r>
              <a:rPr lang="es-MX" dirty="0" smtClean="0"/>
              <a:t>Metformina</a:t>
            </a:r>
          </a:p>
          <a:p>
            <a:pPr lvl="1"/>
            <a:r>
              <a:rPr lang="es-MX" dirty="0" smtClean="0"/>
              <a:t>Inhibidor DPP-4</a:t>
            </a:r>
          </a:p>
          <a:p>
            <a:pPr lvl="1"/>
            <a:r>
              <a:rPr lang="es-MX" dirty="0" smtClean="0"/>
              <a:t>Inhibidor de la ECA</a:t>
            </a:r>
          </a:p>
          <a:p>
            <a:pPr lvl="1"/>
            <a:r>
              <a:rPr lang="es-MX" dirty="0" smtClean="0"/>
              <a:t>Estatina</a:t>
            </a:r>
            <a:endParaRPr lang="es-MX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01767" y="6641272"/>
            <a:ext cx="7939343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83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MX" sz="1200" b="1" dirty="0" smtClean="0">
                <a:solidFill>
                  <a:srgbClr val="002060"/>
                </a:solidFill>
                <a:latin typeface="Calibri"/>
              </a:rPr>
              <a:t>ECA= enzima convertidora de angiotensina; IMC= índice de masa corporal; DPP = dipeptidil peptidasa</a:t>
            </a:r>
            <a:endParaRPr lang="es-MX" sz="1200" b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7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/>
          </p:cNvSpPr>
          <p:nvPr>
            <p:ph type="title"/>
          </p:nvPr>
        </p:nvSpPr>
        <p:spPr>
          <a:xfrm>
            <a:off x="457200" y="28828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s-MX" sz="4000" noProof="0" dirty="0" smtClean="0">
                <a:solidFill>
                  <a:srgbClr val="002060"/>
                </a:solidFill>
              </a:rPr>
              <a:t>Sr. DPN: Preguntas para Discusión</a:t>
            </a:r>
            <a:endParaRPr lang="es-MX" sz="4000" noProof="0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noProof="0" dirty="0" smtClean="0"/>
              <a:t>¿Cuáles son algunas de las indicaciones de que el Sr. DPN podría estar padeciendo dolor neuropático?</a:t>
            </a:r>
          </a:p>
          <a:p>
            <a:pPr lvl="0"/>
            <a:r>
              <a:rPr lang="es-MX" noProof="0" dirty="0" smtClean="0"/>
              <a:t>¿Qué otra información le gustaría conocer?</a:t>
            </a:r>
          </a:p>
          <a:p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9504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/>
          </p:cNvSpPr>
          <p:nvPr>
            <p:ph type="title"/>
          </p:nvPr>
        </p:nvSpPr>
        <p:spPr>
          <a:xfrm>
            <a:off x="457200" y="286045"/>
            <a:ext cx="8229600" cy="1143000"/>
          </a:xfrm>
        </p:spPr>
        <p:txBody>
          <a:bodyPr>
            <a:normAutofit/>
          </a:bodyPr>
          <a:lstStyle/>
          <a:p>
            <a:r>
              <a:rPr lang="es-MX" noProof="0" dirty="0" smtClean="0"/>
              <a:t>Sr. DPN: Descripción Clínica del Dolor</a:t>
            </a:r>
            <a:endParaRPr lang="es-MX" noProof="0" dirty="0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s-MX" noProof="0" dirty="0" smtClean="0"/>
              <a:t>Dolor quemante en sus pies</a:t>
            </a:r>
          </a:p>
          <a:p>
            <a:pPr lvl="1"/>
            <a:r>
              <a:rPr lang="es-MX" noProof="0" dirty="0" smtClean="0"/>
              <a:t>En ocasiones empeora durante la noche</a:t>
            </a:r>
          </a:p>
          <a:p>
            <a:r>
              <a:rPr lang="es-MX" noProof="0" dirty="0" smtClean="0"/>
              <a:t>A veces no puede sentir las plantas de los pies (entumecimiento)</a:t>
            </a:r>
          </a:p>
          <a:p>
            <a:r>
              <a:rPr lang="es-MX" noProof="0" dirty="0" smtClean="0"/>
              <a:t>Ocasionalmente pies </a:t>
            </a:r>
            <a:r>
              <a:rPr lang="es-MX" dirty="0" smtClean="0"/>
              <a:t>f</a:t>
            </a:r>
            <a:r>
              <a:rPr lang="es-MX" noProof="0" dirty="0" smtClean="0"/>
              <a:t>ríos como hielo</a:t>
            </a:r>
          </a:p>
          <a:p>
            <a:r>
              <a:rPr lang="es-MX" noProof="0" dirty="0" smtClean="0"/>
              <a:t>Dolor con hormigueo al ponerse los calcetines o al caminar sobre una superficie fría</a:t>
            </a:r>
          </a:p>
        </p:txBody>
      </p:sp>
    </p:spTree>
    <p:extLst>
      <p:ext uri="{BB962C8B-B14F-4D97-AF65-F5344CB8AC3E}">
        <p14:creationId xmlns:p14="http://schemas.microsoft.com/office/powerpoint/2010/main" val="7504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plan_Know_pain_hyperliensOK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C6FCF"/>
      </a:hlink>
      <a:folHlink>
        <a:srgbClr val="0C6FC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Medplan_Know_pain_hyperliensOK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C6FCF"/>
      </a:hlink>
      <a:folHlink>
        <a:srgbClr val="0C6FC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Office Theme">
  <a:themeElements>
    <a:clrScheme name="MedPlan_KnowPain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8_Office Theme">
  <a:themeElements>
    <a:clrScheme name="Custom 83">
      <a:dk1>
        <a:sysClr val="windowText" lastClr="000000"/>
      </a:dk1>
      <a:lt1>
        <a:sysClr val="window" lastClr="FFFFFF"/>
      </a:lt1>
      <a:dk2>
        <a:srgbClr val="002060"/>
      </a:dk2>
      <a:lt2>
        <a:srgbClr val="D9D9D9"/>
      </a:lt2>
      <a:accent1>
        <a:srgbClr val="0C6FCF"/>
      </a:accent1>
      <a:accent2>
        <a:srgbClr val="C03932"/>
      </a:accent2>
      <a:accent3>
        <a:srgbClr val="DDBB30"/>
      </a:accent3>
      <a:accent4>
        <a:srgbClr val="8064A2"/>
      </a:accent4>
      <a:accent5>
        <a:srgbClr val="0092FF"/>
      </a:accent5>
      <a:accent6>
        <a:srgbClr val="F78B30"/>
      </a:accent6>
      <a:hlink>
        <a:srgbClr val="006DBF"/>
      </a:hlink>
      <a:folHlink>
        <a:srgbClr val="002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9185</TotalTime>
  <Words>2201</Words>
  <Application>Microsoft Office PowerPoint</Application>
  <PresentationFormat>On-screen Show (4:3)</PresentationFormat>
  <Paragraphs>371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SimSun</vt:lpstr>
      <vt:lpstr>Calibri</vt:lpstr>
      <vt:lpstr>ＭＳ Ｐゴシック</vt:lpstr>
      <vt:lpstr>Office Theme</vt:lpstr>
      <vt:lpstr>1_Office Theme</vt:lpstr>
      <vt:lpstr>12_Office Theme</vt:lpstr>
      <vt:lpstr>18_Office Theme</vt:lpstr>
      <vt:lpstr>11_Custom Design</vt:lpstr>
      <vt:lpstr>PowerPoint Presentation</vt:lpstr>
      <vt:lpstr>Comité de Desarrollo</vt:lpstr>
      <vt:lpstr>Objetivos de Aprendizaje</vt:lpstr>
      <vt:lpstr>CASOS CLÍNICOS</vt:lpstr>
      <vt:lpstr>PowerPoint Presentation</vt:lpstr>
      <vt:lpstr>Caso: Sr. DPN</vt:lpstr>
      <vt:lpstr>Caso: Sr. DPN (continúa)</vt:lpstr>
      <vt:lpstr>Sr. DPN: Preguntas para Discusión</vt:lpstr>
      <vt:lpstr>Sr. DPN: Descripción Clínica del Dolor</vt:lpstr>
      <vt:lpstr>Sr. DPN: Preguntas para Discusión</vt:lpstr>
      <vt:lpstr>Sr. DPN: Examen Clínico</vt:lpstr>
      <vt:lpstr>Sr. DPN: Pregunta para Discusión</vt:lpstr>
      <vt:lpstr>Sr. DPN: Diagnóstico</vt:lpstr>
      <vt:lpstr>Sr. DPN: Pregunta para Discusión</vt:lpstr>
      <vt:lpstr>Sr. DPN: Conclusión</vt:lpstr>
      <vt:lpstr>Sr. DPN: Escenarios Qué Tal Si</vt:lpstr>
      <vt:lpstr>PowerPoint Presentation</vt:lpstr>
      <vt:lpstr>Video Basado en un Caso: Jaime </vt:lpstr>
      <vt:lpstr>Discusión de un Experto: Jaime </vt:lpstr>
      <vt:lpstr>PowerPoint Presentation</vt:lpstr>
      <vt:lpstr>Sra. PHN: Presentación del Caso</vt:lpstr>
      <vt:lpstr>Sra. PHN: Historia Médica</vt:lpstr>
      <vt:lpstr>Sra. PHN: Pregunta para Discusión</vt:lpstr>
      <vt:lpstr>Sra. PHN: Historia del Dolor</vt:lpstr>
      <vt:lpstr>Sra. PHN: Pregunta para Discusión</vt:lpstr>
      <vt:lpstr>Sra. PHN: Pregunta para Discusión</vt:lpstr>
      <vt:lpstr>Sra. PHN: Diagnóstico y Tratamiento</vt:lpstr>
      <vt:lpstr>Sra. PHN: Pregunta para Discusión</vt:lpstr>
      <vt:lpstr>Sra. PHN: Escenarios Qué Tal Si</vt:lpstr>
      <vt:lpstr>PowerPoint Presentation</vt:lpstr>
      <vt:lpstr>Video Basado en un Caso: Juana</vt:lpstr>
      <vt:lpstr>Discusión de un Experto: Juana</vt:lpstr>
      <vt:lpstr>PowerPoint Presentation</vt:lpstr>
      <vt:lpstr>Perfil del Paciente</vt:lpstr>
      <vt:lpstr>Historia Médica</vt:lpstr>
      <vt:lpstr>Pregunta para Discusión</vt:lpstr>
      <vt:lpstr>Historia del Dolor</vt:lpstr>
      <vt:lpstr>Examen Clínico</vt:lpstr>
      <vt:lpstr>Resultados de Pruebas o Exámenes Adicionales </vt:lpstr>
      <vt:lpstr>Pregunta para Discusión</vt:lpstr>
      <vt:lpstr>Diagnóstico</vt:lpstr>
      <vt:lpstr>Pregunta para Discusión</vt:lpstr>
      <vt:lpstr>Plan de Tratamiento</vt:lpstr>
      <vt:lpstr>Seguimiento y Respuesta al Tratamiento(s)</vt:lpstr>
      <vt:lpstr>Plantilla de Casos: Pregunta para Discusión</vt:lpstr>
      <vt:lpstr>Otras Investigaciones</vt:lpstr>
      <vt:lpstr>Cambios al Tratamiento</vt:lpstr>
      <vt:lpstr>Conclusión</vt:lpstr>
      <vt:lpstr>Escenarios Qué Tal 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Cowan</dc:creator>
  <cp:lastModifiedBy>Cigeroglu, Osman</cp:lastModifiedBy>
  <cp:revision>909</cp:revision>
  <cp:lastPrinted>2013-10-02T16:10:44Z</cp:lastPrinted>
  <dcterms:created xsi:type="dcterms:W3CDTF">2013-05-06T17:41:15Z</dcterms:created>
  <dcterms:modified xsi:type="dcterms:W3CDTF">2015-07-06T18:48:03Z</dcterms:modified>
</cp:coreProperties>
</file>