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7" r:id="rId2"/>
    <p:sldMasterId id="2147483903" r:id="rId3"/>
    <p:sldMasterId id="2147483918" r:id="rId4"/>
    <p:sldMasterId id="2147484014" r:id="rId5"/>
  </p:sldMasterIdLst>
  <p:notesMasterIdLst>
    <p:notesMasterId r:id="rId26"/>
  </p:notesMasterIdLst>
  <p:handoutMasterIdLst>
    <p:handoutMasterId r:id="rId27"/>
  </p:handoutMasterIdLst>
  <p:sldIdLst>
    <p:sldId id="257" r:id="rId6"/>
    <p:sldId id="946" r:id="rId7"/>
    <p:sldId id="833" r:id="rId8"/>
    <p:sldId id="977" r:id="rId9"/>
    <p:sldId id="978" r:id="rId10"/>
    <p:sldId id="979" r:id="rId11"/>
    <p:sldId id="980" r:id="rId12"/>
    <p:sldId id="981" r:id="rId13"/>
    <p:sldId id="982" r:id="rId14"/>
    <p:sldId id="983" r:id="rId15"/>
    <p:sldId id="984" r:id="rId16"/>
    <p:sldId id="985" r:id="rId17"/>
    <p:sldId id="986" r:id="rId18"/>
    <p:sldId id="987" r:id="rId19"/>
    <p:sldId id="988" r:id="rId20"/>
    <p:sldId id="989" r:id="rId21"/>
    <p:sldId id="990" r:id="rId22"/>
    <p:sldId id="991" r:id="rId23"/>
    <p:sldId id="992" r:id="rId24"/>
    <p:sldId id="993" r:id="rId25"/>
  </p:sldIdLst>
  <p:sldSz cx="9144000" cy="6858000" type="screen4x3"/>
  <p:notesSz cx="7010400" cy="9372600"/>
  <p:embeddedFontLst>
    <p:embeddedFont>
      <p:font typeface="SimSun" panose="02010600030101010101" pitchFamily="2" charset="-122"/>
      <p:regular r:id="rId28"/>
    </p:embeddedFont>
    <p:embeddedFont>
      <p:font typeface="MS PGothic" panose="020B0600070205080204" pitchFamily="34" charset="-128"/>
      <p:regular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18" clrIdx="0"/>
  <p:cmAuthor id="1" name="Windows User" initials="WU" lastIdx="8" clrIdx="1"/>
  <p:cmAuthor id="2" name="Josee Ledoux" initials="JL"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9F5"/>
    <a:srgbClr val="C8E2FC"/>
    <a:srgbClr val="0C6FCF"/>
    <a:srgbClr val="8CC2F8"/>
    <a:srgbClr val="7F7F7F"/>
    <a:srgbClr val="C03932"/>
    <a:srgbClr val="DDBB30"/>
    <a:srgbClr val="A3A3A3"/>
    <a:srgbClr val="8064A2"/>
    <a:srgbClr val="F78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4559" autoAdjust="0"/>
    <p:restoredTop sz="86380" autoAdjust="0"/>
  </p:normalViewPr>
  <p:slideViewPr>
    <p:cSldViewPr snapToGrid="0">
      <p:cViewPr varScale="1">
        <p:scale>
          <a:sx n="109" d="100"/>
          <a:sy n="109" d="100"/>
        </p:scale>
        <p:origin x="-1740" y="-84"/>
      </p:cViewPr>
      <p:guideLst>
        <p:guide orient="horz" pos="2221"/>
        <p:guide orient="horz" pos="1281"/>
        <p:guide orient="horz" pos="631"/>
        <p:guide orient="horz" pos="478"/>
        <p:guide orient="horz" pos="4081"/>
        <p:guide orient="horz" pos="4275"/>
        <p:guide orient="horz" pos="809"/>
        <p:guide orient="horz" pos="1127"/>
        <p:guide orient="horz" pos="3193"/>
        <p:guide orient="horz" pos="4179"/>
        <p:guide pos="2880"/>
        <p:guide pos="592"/>
        <p:guide pos="372"/>
        <p:guide pos="137"/>
        <p:guide pos="885"/>
        <p:guide pos="3053"/>
        <p:guide pos="3285"/>
      </p:guideLst>
    </p:cSldViewPr>
  </p:slideViewPr>
  <p:outlineViewPr>
    <p:cViewPr>
      <p:scale>
        <a:sx n="33" d="100"/>
        <a:sy n="33" d="100"/>
      </p:scale>
      <p:origin x="270" y="1848"/>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00" d="100"/>
          <a:sy n="100" d="100"/>
        </p:scale>
        <p:origin x="-1758" y="2766"/>
      </p:cViewPr>
      <p:guideLst>
        <p:guide orient="horz" pos="2924"/>
        <p:guide pos="2208"/>
        <p:guide pos="438"/>
        <p:guide pos="3982"/>
        <p:guide pos="510"/>
        <p:guide pos="78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15257120637722"/>
          <c:y val="4.0169548530051766E-2"/>
          <c:w val="0.85752539613103962"/>
          <c:h val="0.62960926680647966"/>
        </c:manualLayout>
      </c:layout>
      <c:barChart>
        <c:barDir val="col"/>
        <c:grouping val="clustered"/>
        <c:varyColors val="0"/>
        <c:ser>
          <c:idx val="0"/>
          <c:order val="0"/>
          <c:tx>
            <c:strRef>
              <c:f>Sheet1!$B$1</c:f>
              <c:strCache>
                <c:ptCount val="1"/>
                <c:pt idx="0">
                  <c:v>Dolor crónico</c:v>
                </c:pt>
              </c:strCache>
            </c:strRef>
          </c:tx>
          <c:invertIfNegative val="0"/>
          <c:cat>
            <c:strRef>
              <c:f>Sheet1!$A$2:$A$7</c:f>
              <c:strCache>
                <c:ptCount val="6"/>
                <c:pt idx="0">
                  <c:v>de Moraes Vieira </c:v>
                </c:pt>
                <c:pt idx="1">
                  <c:v>Torrance</c:v>
                </c:pt>
                <c:pt idx="2">
                  <c:v>Bouhassira</c:v>
                </c:pt>
                <c:pt idx="3">
                  <c:v>Ohayon</c:v>
                </c:pt>
                <c:pt idx="4">
                  <c:v>Toth</c:v>
                </c:pt>
                <c:pt idx="5">
                  <c:v>Elzahaf Derna</c:v>
                </c:pt>
              </c:strCache>
            </c:strRef>
          </c:cat>
          <c:val>
            <c:numRef>
              <c:f>Sheet1!$B$2:$B$7</c:f>
              <c:numCache>
                <c:formatCode>General</c:formatCode>
                <c:ptCount val="6"/>
                <c:pt idx="0">
                  <c:v>52</c:v>
                </c:pt>
                <c:pt idx="1">
                  <c:v>48</c:v>
                </c:pt>
                <c:pt idx="2">
                  <c:v>32</c:v>
                </c:pt>
                <c:pt idx="3">
                  <c:v>25</c:v>
                </c:pt>
                <c:pt idx="4">
                  <c:v>35</c:v>
                </c:pt>
                <c:pt idx="5">
                  <c:v>25</c:v>
                </c:pt>
              </c:numCache>
            </c:numRef>
          </c:val>
        </c:ser>
        <c:ser>
          <c:idx val="1"/>
          <c:order val="1"/>
          <c:tx>
            <c:strRef>
              <c:f>Sheet1!$C$1</c:f>
              <c:strCache>
                <c:ptCount val="1"/>
                <c:pt idx="0">
                  <c:v>Dolor neuropático</c:v>
                </c:pt>
              </c:strCache>
            </c:strRef>
          </c:tx>
          <c:invertIfNegative val="0"/>
          <c:cat>
            <c:strRef>
              <c:f>Sheet1!$A$2:$A$7</c:f>
              <c:strCache>
                <c:ptCount val="6"/>
                <c:pt idx="0">
                  <c:v>de Moraes Vieira </c:v>
                </c:pt>
                <c:pt idx="1">
                  <c:v>Torrance</c:v>
                </c:pt>
                <c:pt idx="2">
                  <c:v>Bouhassira</c:v>
                </c:pt>
                <c:pt idx="3">
                  <c:v>Ohayon</c:v>
                </c:pt>
                <c:pt idx="4">
                  <c:v>Toth</c:v>
                </c:pt>
                <c:pt idx="5">
                  <c:v>Elzahaf Derna</c:v>
                </c:pt>
              </c:strCache>
            </c:strRef>
          </c:cat>
          <c:val>
            <c:numRef>
              <c:f>Sheet1!$C$2:$C$7</c:f>
              <c:numCache>
                <c:formatCode>General</c:formatCode>
                <c:ptCount val="6"/>
                <c:pt idx="0">
                  <c:v>10</c:v>
                </c:pt>
                <c:pt idx="1">
                  <c:v>8</c:v>
                </c:pt>
                <c:pt idx="2">
                  <c:v>7</c:v>
                </c:pt>
                <c:pt idx="3">
                  <c:v>7</c:v>
                </c:pt>
                <c:pt idx="4">
                  <c:v>18</c:v>
                </c:pt>
                <c:pt idx="5">
                  <c:v>12</c:v>
                </c:pt>
              </c:numCache>
            </c:numRef>
          </c:val>
        </c:ser>
        <c:dLbls>
          <c:showLegendKey val="0"/>
          <c:showVal val="1"/>
          <c:showCatName val="0"/>
          <c:showSerName val="0"/>
          <c:showPercent val="0"/>
          <c:showBubbleSize val="0"/>
        </c:dLbls>
        <c:gapWidth val="150"/>
        <c:axId val="75682944"/>
        <c:axId val="75684480"/>
      </c:barChart>
      <c:catAx>
        <c:axId val="75682944"/>
        <c:scaling>
          <c:orientation val="minMax"/>
        </c:scaling>
        <c:delete val="0"/>
        <c:axPos val="b"/>
        <c:majorTickMark val="out"/>
        <c:minorTickMark val="none"/>
        <c:tickLblPos val="nextTo"/>
        <c:crossAx val="75684480"/>
        <c:crosses val="autoZero"/>
        <c:auto val="1"/>
        <c:lblAlgn val="ctr"/>
        <c:lblOffset val="100"/>
        <c:noMultiLvlLbl val="0"/>
      </c:catAx>
      <c:valAx>
        <c:axId val="75684480"/>
        <c:scaling>
          <c:orientation val="minMax"/>
        </c:scaling>
        <c:delete val="0"/>
        <c:axPos val="l"/>
        <c:title>
          <c:tx>
            <c:rich>
              <a:bodyPr rot="-5400000" vert="horz"/>
              <a:lstStyle/>
              <a:p>
                <a:pPr>
                  <a:defRPr/>
                </a:pPr>
                <a:r>
                  <a:rPr lang="en-CA" dirty="0"/>
                  <a:t>Porcentaje</a:t>
                </a:r>
              </a:p>
            </c:rich>
          </c:tx>
          <c:layout>
            <c:manualLayout>
              <c:xMode val="edge"/>
              <c:yMode val="edge"/>
              <c:x val="4.6681491202488594E-3"/>
              <c:y val="0.26967890634273889"/>
            </c:manualLayout>
          </c:layout>
          <c:overlay val="0"/>
        </c:title>
        <c:numFmt formatCode="General" sourceLinked="1"/>
        <c:majorTickMark val="out"/>
        <c:minorTickMark val="none"/>
        <c:tickLblPos val="nextTo"/>
        <c:crossAx val="75682944"/>
        <c:crosses val="autoZero"/>
        <c:crossBetween val="between"/>
      </c:valAx>
    </c:plotArea>
    <c:legend>
      <c:legendPos val="r"/>
      <c:layout>
        <c:manualLayout>
          <c:xMode val="edge"/>
          <c:yMode val="edge"/>
          <c:x val="0.43692488091766785"/>
          <c:y val="3.8303525501523446E-2"/>
          <c:w val="0.27603808204529989"/>
          <c:h val="0.13947335100700442"/>
        </c:manualLayout>
      </c:layout>
      <c:overlay val="0"/>
    </c:legend>
    <c:plotVisOnly val="1"/>
    <c:dispBlanksAs val="gap"/>
    <c:showDLblsOverMax val="0"/>
  </c:chart>
  <c:txPr>
    <a:bodyPr/>
    <a:lstStyle/>
    <a:p>
      <a:pPr>
        <a:defRPr sz="1800">
          <a:solidFill>
            <a:srgbClr val="00206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MX" dirty="0"/>
              <a:t>Incidencia Anual de Padecimientos de Dolor Neuropático por  10,000 Con Base en la Base de Datos de Investigación de la Práctica General en el Reino Unido</a:t>
            </a:r>
          </a:p>
        </c:rich>
      </c:tx>
      <c:layout/>
      <c:overlay val="0"/>
    </c:title>
    <c:autoTitleDeleted val="0"/>
    <c:plotArea>
      <c:layout/>
      <c:barChart>
        <c:barDir val="col"/>
        <c:grouping val="clustered"/>
        <c:varyColors val="0"/>
        <c:ser>
          <c:idx val="0"/>
          <c:order val="0"/>
          <c:tx>
            <c:strRef>
              <c:f>Sheet1!$B$1</c:f>
              <c:strCache>
                <c:ptCount val="1"/>
                <c:pt idx="0">
                  <c:v>Column1</c:v>
                </c:pt>
              </c:strCache>
            </c:strRef>
          </c:tx>
          <c:invertIfNegative val="0"/>
          <c:dLbls>
            <c:dLblPos val="outEnd"/>
            <c:showLegendKey val="0"/>
            <c:showVal val="1"/>
            <c:showCatName val="0"/>
            <c:showSerName val="0"/>
            <c:showPercent val="0"/>
            <c:showBubbleSize val="0"/>
            <c:showLeaderLines val="0"/>
          </c:dLbls>
          <c:cat>
            <c:strRef>
              <c:f>Sheet1!$A$2:$A$5</c:f>
              <c:strCache>
                <c:ptCount val="4"/>
                <c:pt idx="0">
                  <c:v>Back pain</c:v>
                </c:pt>
                <c:pt idx="1">
                  <c:v>Postherpetic neuralgia</c:v>
                </c:pt>
                <c:pt idx="2">
                  <c:v>Painful diabetic peripheral neuropathy</c:v>
                </c:pt>
                <c:pt idx="3">
                  <c:v>Phantom limb pain</c:v>
                </c:pt>
              </c:strCache>
            </c:strRef>
          </c:cat>
          <c:val>
            <c:numRef>
              <c:f>Sheet1!$B$2:$B$5</c:f>
              <c:numCache>
                <c:formatCode>General</c:formatCode>
                <c:ptCount val="4"/>
                <c:pt idx="0">
                  <c:v>53</c:v>
                </c:pt>
                <c:pt idx="1">
                  <c:v>3.4</c:v>
                </c:pt>
                <c:pt idx="2">
                  <c:v>3.1</c:v>
                </c:pt>
                <c:pt idx="3">
                  <c:v>0.1</c:v>
                </c:pt>
              </c:numCache>
            </c:numRef>
          </c:val>
        </c:ser>
        <c:dLbls>
          <c:showLegendKey val="0"/>
          <c:showVal val="0"/>
          <c:showCatName val="0"/>
          <c:showSerName val="0"/>
          <c:showPercent val="0"/>
          <c:showBubbleSize val="0"/>
        </c:dLbls>
        <c:gapWidth val="150"/>
        <c:axId val="37667200"/>
        <c:axId val="37668736"/>
      </c:barChart>
      <c:catAx>
        <c:axId val="37667200"/>
        <c:scaling>
          <c:orientation val="minMax"/>
        </c:scaling>
        <c:delete val="0"/>
        <c:axPos val="b"/>
        <c:majorTickMark val="out"/>
        <c:minorTickMark val="none"/>
        <c:tickLblPos val="nextTo"/>
        <c:spPr>
          <a:ln>
            <a:solidFill>
              <a:srgbClr val="002060"/>
            </a:solidFill>
          </a:ln>
        </c:spPr>
        <c:crossAx val="37668736"/>
        <c:crosses val="autoZero"/>
        <c:auto val="1"/>
        <c:lblAlgn val="ctr"/>
        <c:lblOffset val="100"/>
        <c:noMultiLvlLbl val="0"/>
      </c:catAx>
      <c:valAx>
        <c:axId val="37668736"/>
        <c:scaling>
          <c:orientation val="minMax"/>
        </c:scaling>
        <c:delete val="0"/>
        <c:axPos val="l"/>
        <c:title>
          <c:tx>
            <c:rich>
              <a:bodyPr rot="-5400000" vert="horz"/>
              <a:lstStyle/>
              <a:p>
                <a:pPr>
                  <a:defRPr/>
                </a:pPr>
                <a:r>
                  <a:rPr lang="en-CA" dirty="0"/>
                  <a:t>Incidencia por 10,000</a:t>
                </a:r>
              </a:p>
            </c:rich>
          </c:tx>
          <c:layout/>
          <c:overlay val="0"/>
        </c:title>
        <c:numFmt formatCode="General" sourceLinked="1"/>
        <c:majorTickMark val="out"/>
        <c:minorTickMark val="none"/>
        <c:tickLblPos val="nextTo"/>
        <c:spPr>
          <a:ln>
            <a:solidFill>
              <a:srgbClr val="002060"/>
            </a:solidFill>
          </a:ln>
        </c:spPr>
        <c:crossAx val="37667200"/>
        <c:crosses val="autoZero"/>
        <c:crossBetween val="between"/>
      </c:valAx>
    </c:plotArea>
    <c:plotVisOnly val="1"/>
    <c:dispBlanksAs val="gap"/>
    <c:showDLblsOverMax val="0"/>
  </c:chart>
  <c:txPr>
    <a:bodyPr/>
    <a:lstStyle/>
    <a:p>
      <a:pPr>
        <a:defRPr lang="es-MX" sz="1800" noProof="0">
          <a:solidFill>
            <a:srgbClr val="00206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5"/>
      <c:rotY val="30"/>
      <c:rAngAx val="0"/>
      <c:perspective val="0"/>
    </c:view3D>
    <c:floor>
      <c:thickness val="0"/>
    </c:floor>
    <c:sideWall>
      <c:thickness val="0"/>
    </c:sideWall>
    <c:backWall>
      <c:thickness val="0"/>
    </c:backWall>
    <c:plotArea>
      <c:layout>
        <c:manualLayout>
          <c:layoutTarget val="inner"/>
          <c:xMode val="edge"/>
          <c:yMode val="edge"/>
          <c:x val="3.6991368680641267E-3"/>
          <c:y val="0.13562753036437247"/>
          <c:w val="0.51541307028360051"/>
          <c:h val="0.76113360323886758"/>
        </c:manualLayout>
      </c:layout>
      <c:pie3DChart>
        <c:varyColors val="1"/>
        <c:ser>
          <c:idx val="0"/>
          <c:order val="0"/>
          <c:tx>
            <c:strRef>
              <c:f>Sheet1!$A$2</c:f>
              <c:strCache>
                <c:ptCount val="1"/>
                <c:pt idx="0">
                  <c:v>Total</c:v>
                </c:pt>
              </c:strCache>
            </c:strRef>
          </c:tx>
          <c:spPr>
            <a:ln w="28575">
              <a:solidFill>
                <a:schemeClr val="bg1"/>
              </a:solidFill>
              <a:prstDash val="solid"/>
            </a:ln>
          </c:spPr>
          <c:dPt>
            <c:idx val="0"/>
            <c:bubble3D val="0"/>
            <c:spPr>
              <a:solidFill>
                <a:srgbClr val="C03932"/>
              </a:solidFill>
              <a:ln w="28575">
                <a:solidFill>
                  <a:schemeClr val="bg1"/>
                </a:solidFill>
                <a:prstDash val="solid"/>
              </a:ln>
            </c:spPr>
          </c:dPt>
          <c:dPt>
            <c:idx val="1"/>
            <c:bubble3D val="0"/>
            <c:spPr>
              <a:solidFill>
                <a:srgbClr val="0C6FCF"/>
              </a:solidFill>
              <a:ln w="28575">
                <a:solidFill>
                  <a:schemeClr val="bg1"/>
                </a:solidFill>
                <a:prstDash val="solid"/>
              </a:ln>
            </c:spPr>
          </c:dPt>
          <c:dPt>
            <c:idx val="2"/>
            <c:bubble3D val="0"/>
            <c:spPr>
              <a:solidFill>
                <a:srgbClr val="FFFFFF"/>
              </a:solidFill>
              <a:ln w="28575">
                <a:solidFill>
                  <a:schemeClr val="bg1"/>
                </a:solidFill>
                <a:prstDash val="solid"/>
              </a:ln>
            </c:spPr>
          </c:dPt>
          <c:cat>
            <c:strRef>
              <c:f>Sheet1!$B$1:$C$1</c:f>
              <c:strCache>
                <c:ptCount val="2"/>
                <c:pt idx="0">
                  <c:v>Never reported their symptoms</c:v>
                </c:pt>
                <c:pt idx="1">
                  <c:v>Never received treatment for their pain</c:v>
                </c:pt>
              </c:strCache>
            </c:strRef>
          </c:cat>
          <c:val>
            <c:numRef>
              <c:f>Sheet1!$B$2:$C$2</c:f>
              <c:numCache>
                <c:formatCode>General</c:formatCode>
                <c:ptCount val="2"/>
                <c:pt idx="0">
                  <c:v>80</c:v>
                </c:pt>
                <c:pt idx="1">
                  <c:v>20</c:v>
                </c:pt>
              </c:numCache>
            </c:numRef>
          </c:val>
        </c:ser>
        <c:dLbls>
          <c:showLegendKey val="0"/>
          <c:showVal val="0"/>
          <c:showCatName val="0"/>
          <c:showSerName val="0"/>
          <c:showPercent val="0"/>
          <c:showBubbleSize val="0"/>
          <c:showLeaderLines val="1"/>
        </c:dLbls>
      </c:pie3DChart>
      <c:spPr>
        <a:noFill/>
        <a:ln w="24300">
          <a:noFill/>
        </a:ln>
      </c:spPr>
    </c:plotArea>
    <c:plotVisOnly val="1"/>
    <c:dispBlanksAs val="zero"/>
    <c:showDLblsOverMax val="0"/>
  </c:chart>
  <c:spPr>
    <a:noFill/>
    <a:ln>
      <a:noFill/>
    </a:ln>
  </c:spPr>
  <c:txPr>
    <a:bodyPr/>
    <a:lstStyle/>
    <a:p>
      <a:pPr>
        <a:defRPr lang="es-MX" sz="2033" b="1" i="0" u="none" strike="noStrike" baseline="0" noProof="0">
          <a:solidFill>
            <a:schemeClr val="tx1"/>
          </a:solidFill>
          <a:latin typeface="Trebuchet MS"/>
          <a:ea typeface="Trebuchet MS"/>
          <a:cs typeface="Trebuchet M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tockChart>
        <c:ser>
          <c:idx val="0"/>
          <c:order val="0"/>
          <c:tx>
            <c:strRef>
              <c:f>Sheet1!$B$1</c:f>
              <c:strCache>
                <c:ptCount val="1"/>
                <c:pt idx="0">
                  <c:v>High</c:v>
                </c:pt>
              </c:strCache>
            </c:strRef>
          </c:tx>
          <c:spPr>
            <a:ln w="28575">
              <a:noFill/>
            </a:ln>
          </c:spPr>
          <c:marker>
            <c:symbol val="none"/>
          </c:marker>
          <c:dLbls>
            <c:delete val="1"/>
          </c:dLbls>
          <c:cat>
            <c:strRef>
              <c:f>Sheet1!$A$2:$A$4</c:f>
              <c:strCache>
                <c:ptCount val="3"/>
                <c:pt idx="0">
                  <c:v>Diabetes tipo 2 vs. tipo 1</c:v>
                </c:pt>
                <c:pt idx="1">
                  <c:v>Mujeres vs. hombres</c:v>
                </c:pt>
                <c:pt idx="2">
                  <c:v>Sur de Asia vs. otras etnicidades</c:v>
                </c:pt>
              </c:strCache>
            </c:strRef>
          </c:cat>
          <c:val>
            <c:numRef>
              <c:f>Sheet1!$B$2:$B$4</c:f>
              <c:numCache>
                <c:formatCode>General</c:formatCode>
                <c:ptCount val="3"/>
                <c:pt idx="0">
                  <c:v>2.1</c:v>
                </c:pt>
                <c:pt idx="1">
                  <c:v>1.6</c:v>
                </c:pt>
                <c:pt idx="2">
                  <c:v>1.6</c:v>
                </c:pt>
              </c:numCache>
            </c:numRef>
          </c:val>
          <c:smooth val="0"/>
        </c:ser>
        <c:ser>
          <c:idx val="1"/>
          <c:order val="1"/>
          <c:tx>
            <c:strRef>
              <c:f>Sheet1!$C$1</c:f>
              <c:strCache>
                <c:ptCount val="1"/>
                <c:pt idx="0">
                  <c:v>Low</c:v>
                </c:pt>
              </c:strCache>
            </c:strRef>
          </c:tx>
          <c:spPr>
            <a:ln w="28575">
              <a:noFill/>
            </a:ln>
          </c:spPr>
          <c:marker>
            <c:symbol val="none"/>
          </c:marker>
          <c:dLbls>
            <c:delete val="1"/>
          </c:dLbls>
          <c:cat>
            <c:strRef>
              <c:f>Sheet1!$A$2:$A$4</c:f>
              <c:strCache>
                <c:ptCount val="3"/>
                <c:pt idx="0">
                  <c:v>Diabetes tipo 2 vs. tipo 1</c:v>
                </c:pt>
                <c:pt idx="1">
                  <c:v>Mujeres vs. hombres</c:v>
                </c:pt>
                <c:pt idx="2">
                  <c:v>Sur de Asia vs. otras etnicidades</c:v>
                </c:pt>
              </c:strCache>
            </c:strRef>
          </c:cat>
          <c:val>
            <c:numRef>
              <c:f>Sheet1!$C$2:$C$4</c:f>
              <c:numCache>
                <c:formatCode>General</c:formatCode>
                <c:ptCount val="3"/>
                <c:pt idx="0">
                  <c:v>1.6</c:v>
                </c:pt>
                <c:pt idx="1">
                  <c:v>1.4</c:v>
                </c:pt>
                <c:pt idx="2">
                  <c:v>1.3</c:v>
                </c:pt>
              </c:numCache>
            </c:numRef>
          </c:val>
          <c:smooth val="0"/>
        </c:ser>
        <c:ser>
          <c:idx val="2"/>
          <c:order val="2"/>
          <c:tx>
            <c:strRef>
              <c:f>Sheet1!$D$1</c:f>
              <c:strCache>
                <c:ptCount val="1"/>
                <c:pt idx="0">
                  <c:v>Close</c:v>
                </c:pt>
              </c:strCache>
            </c:strRef>
          </c:tx>
          <c:spPr>
            <a:ln w="28575">
              <a:noFill/>
            </a:ln>
          </c:spPr>
          <c:marker>
            <c:symbol val="x"/>
            <c:size val="6"/>
            <c:spPr>
              <a:solidFill>
                <a:schemeClr val="accent2"/>
              </a:solidFill>
            </c:spPr>
          </c:marker>
          <c:dLbls>
            <c:txPr>
              <a:bodyPr/>
              <a:lstStyle/>
              <a:p>
                <a:pPr>
                  <a:defRPr b="1">
                    <a:solidFill>
                      <a:srgbClr val="002060"/>
                    </a:solidFill>
                  </a:defRPr>
                </a:pPr>
                <a:endParaRPr lang="en-US"/>
              </a:p>
            </c:txPr>
            <c:showLegendKey val="0"/>
            <c:showVal val="1"/>
            <c:showCatName val="0"/>
            <c:showSerName val="0"/>
            <c:showPercent val="0"/>
            <c:showBubbleSize val="0"/>
            <c:showLeaderLines val="0"/>
          </c:dLbls>
          <c:cat>
            <c:strRef>
              <c:f>Sheet1!$A$2:$A$4</c:f>
              <c:strCache>
                <c:ptCount val="3"/>
                <c:pt idx="0">
                  <c:v>Diabetes tipo 2 vs. tipo 1</c:v>
                </c:pt>
                <c:pt idx="1">
                  <c:v>Mujeres vs. hombres</c:v>
                </c:pt>
                <c:pt idx="2">
                  <c:v>Sur de Asia vs. otras etnicidades</c:v>
                </c:pt>
              </c:strCache>
            </c:strRef>
          </c:cat>
          <c:val>
            <c:numRef>
              <c:f>Sheet1!$D$2:$D$4</c:f>
              <c:numCache>
                <c:formatCode>General</c:formatCode>
                <c:ptCount val="3"/>
                <c:pt idx="0">
                  <c:v>1.8</c:v>
                </c:pt>
                <c:pt idx="1">
                  <c:v>1.5</c:v>
                </c:pt>
                <c:pt idx="2">
                  <c:v>1.5</c:v>
                </c:pt>
              </c:numCache>
            </c:numRef>
          </c:val>
          <c:smooth val="0"/>
        </c:ser>
        <c:dLbls>
          <c:showLegendKey val="0"/>
          <c:showVal val="1"/>
          <c:showCatName val="0"/>
          <c:showSerName val="0"/>
          <c:showPercent val="0"/>
          <c:showBubbleSize val="0"/>
        </c:dLbls>
        <c:hiLowLines>
          <c:spPr>
            <a:ln w="19050">
              <a:solidFill>
                <a:srgbClr val="002060"/>
              </a:solidFill>
            </a:ln>
          </c:spPr>
        </c:hiLowLines>
        <c:axId val="151332352"/>
        <c:axId val="151333888"/>
      </c:stockChart>
      <c:catAx>
        <c:axId val="151332352"/>
        <c:scaling>
          <c:orientation val="minMax"/>
        </c:scaling>
        <c:delete val="0"/>
        <c:axPos val="b"/>
        <c:numFmt formatCode="m/d/yyyy" sourceLinked="1"/>
        <c:majorTickMark val="out"/>
        <c:minorTickMark val="none"/>
        <c:tickLblPos val="nextTo"/>
        <c:spPr>
          <a:ln>
            <a:solidFill>
              <a:srgbClr val="002060"/>
            </a:solidFill>
          </a:ln>
        </c:spPr>
        <c:txPr>
          <a:bodyPr/>
          <a:lstStyle/>
          <a:p>
            <a:pPr>
              <a:defRPr b="1">
                <a:solidFill>
                  <a:srgbClr val="002060"/>
                </a:solidFill>
              </a:defRPr>
            </a:pPr>
            <a:endParaRPr lang="en-US"/>
          </a:p>
        </c:txPr>
        <c:crossAx val="151333888"/>
        <c:crosses val="autoZero"/>
        <c:auto val="1"/>
        <c:lblAlgn val="ctr"/>
        <c:lblOffset val="100"/>
        <c:noMultiLvlLbl val="0"/>
      </c:catAx>
      <c:valAx>
        <c:axId val="151333888"/>
        <c:scaling>
          <c:orientation val="minMax"/>
        </c:scaling>
        <c:delete val="0"/>
        <c:axPos val="l"/>
        <c:majorGridlines>
          <c:spPr>
            <a:ln>
              <a:solidFill>
                <a:schemeClr val="bg1">
                  <a:lumMod val="75000"/>
                </a:schemeClr>
              </a:solidFill>
            </a:ln>
          </c:spPr>
        </c:majorGridlines>
        <c:title>
          <c:tx>
            <c:rich>
              <a:bodyPr rot="-5400000" vert="horz"/>
              <a:lstStyle/>
              <a:p>
                <a:pPr>
                  <a:defRPr>
                    <a:solidFill>
                      <a:srgbClr val="002060"/>
                    </a:solidFill>
                  </a:defRPr>
                </a:pPr>
                <a:r>
                  <a:rPr lang="en-CA" dirty="0" smtClean="0">
                    <a:solidFill>
                      <a:srgbClr val="002060"/>
                    </a:solidFill>
                  </a:rPr>
                  <a:t>OR (95% CI)</a:t>
                </a:r>
                <a:endParaRPr lang="en-CA" dirty="0">
                  <a:solidFill>
                    <a:srgbClr val="002060"/>
                  </a:solidFill>
                </a:endParaRPr>
              </a:p>
            </c:rich>
          </c:tx>
          <c:layout/>
          <c:overlay val="0"/>
        </c:title>
        <c:numFmt formatCode="General" sourceLinked="1"/>
        <c:majorTickMark val="out"/>
        <c:minorTickMark val="none"/>
        <c:tickLblPos val="nextTo"/>
        <c:spPr>
          <a:ln>
            <a:solidFill>
              <a:srgbClr val="002060"/>
            </a:solidFill>
          </a:ln>
        </c:spPr>
        <c:txPr>
          <a:bodyPr/>
          <a:lstStyle/>
          <a:p>
            <a:pPr>
              <a:defRPr b="1">
                <a:solidFill>
                  <a:srgbClr val="002060"/>
                </a:solidFill>
              </a:defRPr>
            </a:pPr>
            <a:endParaRPr lang="en-US"/>
          </a:p>
        </c:txPr>
        <c:crossAx val="1513323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951"/>
          </a:xfrm>
          <a:prstGeom prst="rect">
            <a:avLst/>
          </a:prstGeom>
        </p:spPr>
        <p:txBody>
          <a:bodyPr vert="horz" lIns="92729" tIns="46365" rIns="92729" bIns="46365"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8951"/>
          </a:xfrm>
          <a:prstGeom prst="rect">
            <a:avLst/>
          </a:prstGeom>
        </p:spPr>
        <p:txBody>
          <a:bodyPr vert="horz" lIns="92729" tIns="46365" rIns="92729" bIns="46365" rtlCol="0"/>
          <a:lstStyle>
            <a:lvl1pPr algn="r">
              <a:defRPr sz="1200"/>
            </a:lvl1pPr>
          </a:lstStyle>
          <a:p>
            <a:fld id="{BB2CB4BA-697C-48ED-9CA6-7D73A3056C12}" type="datetimeFigureOut">
              <a:rPr lang="en-CA" smtClean="0"/>
              <a:pPr/>
              <a:t>2015-07-06</a:t>
            </a:fld>
            <a:endParaRPr lang="en-CA" dirty="0"/>
          </a:p>
        </p:txBody>
      </p:sp>
      <p:sp>
        <p:nvSpPr>
          <p:cNvPr id="4" name="Footer Placeholder 3"/>
          <p:cNvSpPr>
            <a:spLocks noGrp="1"/>
          </p:cNvSpPr>
          <p:nvPr>
            <p:ph type="ftr" sz="quarter" idx="2"/>
          </p:nvPr>
        </p:nvSpPr>
        <p:spPr>
          <a:xfrm>
            <a:off x="0" y="8902049"/>
            <a:ext cx="3037840" cy="468951"/>
          </a:xfrm>
          <a:prstGeom prst="rect">
            <a:avLst/>
          </a:prstGeom>
        </p:spPr>
        <p:txBody>
          <a:bodyPr vert="horz" lIns="92729" tIns="46365" rIns="92729" bIns="46365"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902049"/>
            <a:ext cx="3037840" cy="468951"/>
          </a:xfrm>
          <a:prstGeom prst="rect">
            <a:avLst/>
          </a:prstGeom>
        </p:spPr>
        <p:txBody>
          <a:bodyPr vert="horz" lIns="92729" tIns="46365" rIns="92729" bIns="46365" rtlCol="0" anchor="b"/>
          <a:lstStyle>
            <a:lvl1pPr algn="r">
              <a:defRPr sz="1200"/>
            </a:lvl1pPr>
          </a:lstStyle>
          <a:p>
            <a:fld id="{A9A8AD88-4435-43DF-818A-50CEC3315ED0}" type="slidenum">
              <a:rPr lang="en-CA" smtClean="0"/>
              <a:pPr/>
              <a:t>‹#›</a:t>
            </a:fld>
            <a:endParaRPr lang="en-CA" dirty="0"/>
          </a:p>
        </p:txBody>
      </p:sp>
    </p:spTree>
    <p:extLst>
      <p:ext uri="{BB962C8B-B14F-4D97-AF65-F5344CB8AC3E}">
        <p14:creationId xmlns:p14="http://schemas.microsoft.com/office/powerpoint/2010/main" val="3981537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2729" tIns="46365" rIns="92729" bIns="46365" rtlCol="0" anchor="ctr"/>
          <a:lstStyle/>
          <a:p>
            <a:endParaRPr lang="en-CA" dirty="0"/>
          </a:p>
        </p:txBody>
      </p:sp>
      <p:sp>
        <p:nvSpPr>
          <p:cNvPr id="5" name="Notes Placeholder 4"/>
          <p:cNvSpPr>
            <a:spLocks noGrp="1"/>
          </p:cNvSpPr>
          <p:nvPr>
            <p:ph type="body" sz="quarter" idx="3"/>
          </p:nvPr>
        </p:nvSpPr>
        <p:spPr>
          <a:xfrm>
            <a:off x="701040" y="4451986"/>
            <a:ext cx="5608320" cy="4217670"/>
          </a:xfrm>
          <a:prstGeom prst="rect">
            <a:avLst/>
          </a:prstGeom>
        </p:spPr>
        <p:txBody>
          <a:bodyPr vert="horz" lIns="92729" tIns="46365" rIns="92729" bIns="46365"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6"/>
          <p:cNvSpPr>
            <a:spLocks noGrp="1"/>
          </p:cNvSpPr>
          <p:nvPr>
            <p:ph type="sldNum" sz="quarter" idx="5"/>
          </p:nvPr>
        </p:nvSpPr>
        <p:spPr>
          <a:xfrm>
            <a:off x="3970938" y="8902344"/>
            <a:ext cx="3037840" cy="468630"/>
          </a:xfrm>
          <a:prstGeom prst="rect">
            <a:avLst/>
          </a:prstGeom>
        </p:spPr>
        <p:txBody>
          <a:bodyPr vert="horz" lIns="92729" tIns="46365" rIns="92729" bIns="46365" rtlCol="0" anchor="b"/>
          <a:lstStyle>
            <a:lvl1pPr algn="r">
              <a:defRPr sz="1100"/>
            </a:lvl1pPr>
          </a:lstStyle>
          <a:p>
            <a:fld id="{C3688213-33A5-40D6-90A0-AF4F9B3FAB42}" type="slidenum">
              <a:rPr lang="en-CA" smtClean="0"/>
              <a:pPr/>
              <a:t>‹#›</a:t>
            </a:fld>
            <a:endParaRPr lang="en-CA" dirty="0"/>
          </a:p>
        </p:txBody>
      </p:sp>
    </p:spTree>
    <p:extLst>
      <p:ext uri="{BB962C8B-B14F-4D97-AF65-F5344CB8AC3E}">
        <p14:creationId xmlns:p14="http://schemas.microsoft.com/office/powerpoint/2010/main" val="149019580"/>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spcAft>
        <a:spcPts val="600"/>
      </a:spcAft>
      <a:defRPr sz="1200" kern="1200">
        <a:solidFill>
          <a:schemeClr val="tx1"/>
        </a:solidFill>
        <a:latin typeface="+mn-lt"/>
        <a:ea typeface="+mn-ea"/>
        <a:cs typeface="+mn-cs"/>
      </a:defRPr>
    </a:lvl2pPr>
    <a:lvl3pPr marL="914400" algn="l" defTabSz="914400" rtl="0" eaLnBrk="1" latinLnBrk="0" hangingPunct="1">
      <a:spcAft>
        <a:spcPts val="600"/>
      </a:spcAft>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who.int/diabetes/facts/world_figures/e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1</a:t>
            </a:fld>
            <a:endParaRPr lang="en-CA" dirty="0"/>
          </a:p>
        </p:txBody>
      </p:sp>
    </p:spTree>
    <p:extLst>
      <p:ext uri="{BB962C8B-B14F-4D97-AF65-F5344CB8AC3E}">
        <p14:creationId xmlns:p14="http://schemas.microsoft.com/office/powerpoint/2010/main" val="42502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1" name="Rectangle 7"/>
          <p:cNvSpPr>
            <a:spLocks noGrp="1" noChangeArrowheads="1"/>
          </p:cNvSpPr>
          <p:nvPr>
            <p:ph type="sldNum" sz="quarter" idx="5"/>
          </p:nvPr>
        </p:nvSpPr>
        <p:spPr>
          <a:noFill/>
        </p:spPr>
        <p:txBody>
          <a:bodyPr/>
          <a:lstStyle/>
          <a:p>
            <a:fld id="{35482CE0-6C82-4EB6-BD42-220004119BE9}" type="slidenum">
              <a:rPr lang="en-US" smtClean="0">
                <a:ea typeface="ヒラギノ角ゴ Pro W3"/>
                <a:cs typeface="ヒラギノ角ゴ Pro W3"/>
              </a:rPr>
              <a:pPr/>
              <a:t>10</a:t>
            </a:fld>
            <a:endParaRPr lang="en-US" dirty="0" smtClean="0">
              <a:ea typeface="ヒラギノ角ゴ Pro W3"/>
              <a:cs typeface="ヒラギノ角ゴ Pro W3"/>
            </a:endParaRPr>
          </a:p>
        </p:txBody>
      </p:sp>
      <p:sp>
        <p:nvSpPr>
          <p:cNvPr id="645122" name="Slide Image Placeholder 1"/>
          <p:cNvSpPr>
            <a:spLocks noGrp="1" noRot="1" noChangeAspect="1" noTextEdit="1"/>
          </p:cNvSpPr>
          <p:nvPr>
            <p:ph type="sldImg"/>
          </p:nvPr>
        </p:nvSpPr>
        <p:spPr>
          <a:ln/>
        </p:spPr>
      </p:sp>
      <p:sp>
        <p:nvSpPr>
          <p:cNvPr id="645123" name="Notes Placeholder 2"/>
          <p:cNvSpPr>
            <a:spLocks noGrp="1"/>
          </p:cNvSpPr>
          <p:nvPr>
            <p:ph type="body" idx="1"/>
          </p:nvPr>
        </p:nvSpPr>
        <p:spPr>
          <a:xfrm>
            <a:off x="361666" y="4451986"/>
            <a:ext cx="6509982" cy="5663564"/>
          </a:xfrm>
          <a:noFill/>
          <a:ln/>
        </p:spPr>
        <p:txBody>
          <a:bodyPr/>
          <a:lstStyle/>
          <a:p>
            <a:pPr marL="9659" indent="-9659">
              <a:spcBef>
                <a:spcPct val="0"/>
              </a:spcBef>
            </a:pPr>
            <a:r>
              <a:rPr lang="es-MX" b="1" dirty="0" smtClean="0"/>
              <a:t>Notas del Conferencista</a:t>
            </a:r>
          </a:p>
          <a:p>
            <a:pPr marL="9659" indent="-9659">
              <a:spcBef>
                <a:spcPct val="0"/>
              </a:spcBef>
            </a:pPr>
            <a:r>
              <a:rPr lang="es-MX" dirty="0" smtClean="0"/>
              <a:t>Esta slide muestra la prevalencia de Neuropatía Periférica entre adultos de 40 años de edad y mayores de acuerdo con datos de NHANES. NHANES, realizado por el Centro Nacional de Estadísticas de Salud (NCHS, por sus siglas en inglés), una parte de los Centros para el Control y Prevención de Enfermedades (CDC), es una encuesta de una muestra diseñada para obtener información representativa a nivel nacional sobre la salud y nutrición de la población civil, no institucionalizada de los Estados Unidos. Los participantes de la encuesta son entrevistados cara a cara en sus hogares para obtener información sobre su historia de salud, comportamientos de salud y factores de riesgo. Después de la entrevista, los participantes son sometidos a un examen físico en un centro de examen móvil.</a:t>
            </a:r>
          </a:p>
          <a:p>
            <a:pPr marL="9659" indent="-9659">
              <a:spcBef>
                <a:spcPct val="0"/>
              </a:spcBef>
            </a:pPr>
            <a:r>
              <a:rPr lang="es-MX" dirty="0" smtClean="0"/>
              <a:t>NHANES es realizado en ciclos de dos-años. Los resultados de la encuesta 1999–2004 son el acumulado de tres reportes de NHANES (1999–2000, 2001–2002, 2003–2004). En el ciclo 2003–2004, 5041 adultos de 20 años y mayores fueron muestreados. Esto incluyó 1494 personas de 65 años de edad y mayores. Los datos acumulados de 1999–2004 incluyen datos de 9970 adultos de 40 años y mayores que fueron muestreados. </a:t>
            </a:r>
          </a:p>
          <a:p>
            <a:pPr marL="9659" indent="-9659">
              <a:spcBef>
                <a:spcPct val="0"/>
              </a:spcBef>
            </a:pPr>
            <a:r>
              <a:rPr lang="es-MX" dirty="0" smtClean="0"/>
              <a:t>Esta gráfica muestra que de acuerdo con los datos de NHANES, la prevalencia de Neuropatía Periférica entre adultos de 40 años de edad y mayores aumenta por el estatus diabético positivo  y la edad.</a:t>
            </a:r>
          </a:p>
          <a:p>
            <a:pPr marL="9659" indent="-9659">
              <a:spcBef>
                <a:spcPct val="0"/>
              </a:spcBef>
            </a:pPr>
            <a:endParaRPr lang="es-MX" dirty="0" smtClean="0"/>
          </a:p>
          <a:p>
            <a:pPr marL="9659" indent="-9659">
              <a:spcBef>
                <a:spcPct val="0"/>
              </a:spcBef>
            </a:pPr>
            <a:r>
              <a:rPr lang="es-MX" b="1" dirty="0" smtClean="0"/>
              <a:t>Referencia</a:t>
            </a:r>
          </a:p>
          <a:p>
            <a:r>
              <a:rPr lang="en-US" dirty="0" smtClean="0"/>
              <a:t>Pfizer  Medical Division. </a:t>
            </a:r>
            <a:r>
              <a:rPr lang="en-US" i="1" dirty="0" smtClean="0"/>
              <a:t>The Burden of Pain Among Adults in the United States.</a:t>
            </a:r>
            <a:r>
              <a:rPr lang="en-US" dirty="0" smtClean="0"/>
              <a:t> Pfizer Inc.; New York, NY: 2008.</a:t>
            </a:r>
          </a:p>
          <a:p>
            <a:pPr marL="9659" indent="-9659">
              <a:spcBef>
                <a:spcPct val="0"/>
              </a:spcBef>
            </a:pPr>
            <a:endParaRPr lang="es-MX"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286CC-D8B1-462E-80DA-AFF93A724C52}" type="slidenum">
              <a:rPr lang="en-US"/>
              <a:pPr/>
              <a:t>11</a:t>
            </a:fld>
            <a:endParaRPr lang="en-US" dirty="0"/>
          </a:p>
        </p:txBody>
      </p:sp>
      <p:sp>
        <p:nvSpPr>
          <p:cNvPr id="64514" name="Rectangle 2"/>
          <p:cNvSpPr>
            <a:spLocks noGrp="1" noRot="1" noChangeAspect="1" noChangeArrowheads="1" noTextEdit="1"/>
          </p:cNvSpPr>
          <p:nvPr>
            <p:ph type="sldImg"/>
          </p:nvPr>
        </p:nvSpPr>
        <p:spPr>
          <a:ln w="12700" cap="flat">
            <a:solidFill>
              <a:schemeClr val="tx1"/>
            </a:solidFill>
          </a:ln>
          <a:extLst>
            <a:ext uri="{909E8E84-426E-40DD-AFC4-6F175D3DCCD1}">
              <a14:hiddenFill xmlns:a14="http://schemas.microsoft.com/office/drawing/2010/main">
                <a:noFill/>
              </a14:hiddenFill>
            </a:ext>
          </a:extLst>
        </p:spPr>
      </p:sp>
      <p:sp>
        <p:nvSpPr>
          <p:cNvPr id="64515" name="Rectangle 3"/>
          <p:cNvSpPr>
            <a:spLocks noGrp="1" noChangeArrowheads="1"/>
          </p:cNvSpPr>
          <p:nvPr>
            <p:ph type="body" idx="1"/>
          </p:nvPr>
        </p:nvSpPr>
        <p:spPr>
          <a:xfrm>
            <a:off x="286604" y="4452188"/>
            <a:ext cx="6353032" cy="5663362"/>
          </a:xfrm>
          <a:ln/>
        </p:spPr>
        <p:txBody>
          <a:bodyPr lIns="91755" tIns="45073" rIns="91755" bIns="45073"/>
          <a:lstStyle/>
          <a:p>
            <a:r>
              <a:rPr lang="es-MX" b="1" dirty="0" smtClean="0"/>
              <a:t>Notas del Conferencista</a:t>
            </a:r>
          </a:p>
          <a:p>
            <a:r>
              <a:rPr lang="es-MX" dirty="0" smtClean="0"/>
              <a:t>Esta slide muestra la prevalencia estimada de diabetes en varias partes del mundo en 2000 y la prevalencia proyectada en el año 2030. Los datos indican que la prevalencia de diabetes aumentará drásticamente para el año 2030. Esto es importante porque se estima que 11 a 26% de las personas con diabetes desarrollarán Neuropatía Diabética Periférica Dolorosa. La alta frecuencia de Neuropatía Diabética Periférica debe ser considerada una justificación importante para estudios posteriores diseñados para evaluar su contribución a la carga general de Dolor Neuropático.</a:t>
            </a:r>
          </a:p>
          <a:p>
            <a:r>
              <a:rPr lang="es-MX" dirty="0" smtClean="0"/>
              <a:t>La neuropatía diabética es una complicación tardía de la diabetes mellitus que resulta de menor flujo sanguíneo y altos niveles de azúcar en la sangre. Estudios de cohortes con diabetes indican  que la prevalencia de polineuropatía diabética aumenta con la edad, duración de la diabetes, y empeoramiento de la tolerancia a la glucosa. Estos son probablemente los mismos Factores de Riesgo asociados con Neuropatía Diabética Periférica Dolorosa.</a:t>
            </a:r>
          </a:p>
          <a:p>
            <a:endParaRPr lang="es-MX" dirty="0" smtClean="0"/>
          </a:p>
          <a:p>
            <a:r>
              <a:rPr lang="es-MX" b="1" dirty="0" smtClean="0"/>
              <a:t>Referencias</a:t>
            </a:r>
          </a:p>
          <a:p>
            <a:r>
              <a:rPr lang="en-US" dirty="0" smtClean="0"/>
              <a:t>Sadosky A </a:t>
            </a:r>
            <a:r>
              <a:rPr lang="en-US" i="1" dirty="0" smtClean="0"/>
              <a:t>et al. </a:t>
            </a:r>
            <a:r>
              <a:rPr lang="en-CA" dirty="0" smtClean="0"/>
              <a:t>A review of the epidemiology of painful diabetic peripheral neuropathy, postherpetic neuralgia, and less commonly studied neuropathic pain conditions. </a:t>
            </a:r>
            <a:br>
              <a:rPr lang="en-CA" dirty="0" smtClean="0"/>
            </a:br>
            <a:r>
              <a:rPr lang="en-US" i="1" dirty="0" smtClean="0"/>
              <a:t>Pain Pract</a:t>
            </a:r>
            <a:r>
              <a:rPr lang="en-US" dirty="0" smtClean="0"/>
              <a:t> 2008; 8(1):45-56.</a:t>
            </a:r>
          </a:p>
          <a:p>
            <a:r>
              <a:rPr lang="en-CA" dirty="0" smtClean="0"/>
              <a:t>World Health Organization. </a:t>
            </a:r>
            <a:r>
              <a:rPr lang="en-CA" i="1" dirty="0" smtClean="0"/>
              <a:t>Country and Regional Data on Diabetes. </a:t>
            </a:r>
            <a:r>
              <a:rPr lang="en-CA" dirty="0" smtClean="0"/>
              <a:t>Available at: </a:t>
            </a:r>
            <a:r>
              <a:rPr lang="en-CA" dirty="0" smtClean="0">
                <a:hlinkClick r:id="rId3"/>
              </a:rPr>
              <a:t>http://www.who.int/diabetes/facts/world_figures/en/</a:t>
            </a:r>
            <a:r>
              <a:rPr lang="en-CA" dirty="0" smtClean="0"/>
              <a:t>. Accessed: August 23, 2013.</a:t>
            </a:r>
          </a:p>
          <a:p>
            <a:endParaRPr lang="es-MX" b="1" dirty="0" smtClean="0"/>
          </a:p>
          <a:p>
            <a:endParaRPr lang="es-MX"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286CC-D8B1-462E-80DA-AFF93A724C52}" type="slidenum">
              <a:rPr lang="en-US"/>
              <a:pPr/>
              <a:t>12</a:t>
            </a:fld>
            <a:endParaRPr lang="en-US" dirty="0"/>
          </a:p>
        </p:txBody>
      </p:sp>
      <p:sp>
        <p:nvSpPr>
          <p:cNvPr id="64514" name="Rectangle 2"/>
          <p:cNvSpPr>
            <a:spLocks noGrp="1" noRot="1" noChangeAspect="1" noChangeArrowheads="1" noTextEdit="1"/>
          </p:cNvSpPr>
          <p:nvPr>
            <p:ph type="sldImg"/>
          </p:nvPr>
        </p:nvSpPr>
        <p:spPr>
          <a:ln w="12700" cap="flat">
            <a:solidFill>
              <a:schemeClr val="tx1"/>
            </a:solidFill>
          </a:ln>
          <a:extLst>
            <a:ext uri="{909E8E84-426E-40DD-AFC4-6F175D3DCCD1}">
              <a14:hiddenFill xmlns:a14="http://schemas.microsoft.com/office/drawing/2010/main">
                <a:noFill/>
              </a14:hiddenFill>
            </a:ext>
          </a:extLst>
        </p:spPr>
      </p:sp>
      <p:sp>
        <p:nvSpPr>
          <p:cNvPr id="64515" name="Rectangle 3"/>
          <p:cNvSpPr>
            <a:spLocks noGrp="1" noChangeArrowheads="1"/>
          </p:cNvSpPr>
          <p:nvPr>
            <p:ph type="body" idx="1"/>
          </p:nvPr>
        </p:nvSpPr>
        <p:spPr>
          <a:xfrm>
            <a:off x="393651" y="4375703"/>
            <a:ext cx="6382461" cy="5625262"/>
          </a:xfrm>
          <a:ln/>
        </p:spPr>
        <p:txBody>
          <a:bodyPr lIns="91755" tIns="45073" rIns="91755" bIns="45073"/>
          <a:lstStyle/>
          <a:p>
            <a:r>
              <a:rPr lang="es-MX" sz="1000" b="1" dirty="0" smtClean="0">
                <a:latin typeface="+mj-lt"/>
              </a:rPr>
              <a:t>Notas del Conferencista</a:t>
            </a:r>
          </a:p>
          <a:p>
            <a:r>
              <a:rPr lang="es-MX" sz="1000" spc="-20" dirty="0" smtClean="0">
                <a:latin typeface="+mj-lt"/>
              </a:rPr>
              <a:t>Abbott et al realizó un estudio de observación para evaluar la prevalencia de síntomas neuropáticos dolorosos, la relación entre los síntomas y la severidad clínica de la neuropatía , y el rol del tipo de diabetes, sexo, y etnicidad en neuropatía dolorosa en la población diabética general. En general,  los resultados mostraron que los pacientes con Neuropatía Severa tienden más a experimentar dolor relacionado con Neuropatía Diabética Periférica .</a:t>
            </a:r>
          </a:p>
          <a:p>
            <a:r>
              <a:rPr lang="es-MX" sz="1000" dirty="0" smtClean="0">
                <a:latin typeface="+mj-lt"/>
              </a:rPr>
              <a:t>El estudio incluyó 15,692 Pacientes Diabéticos que recibían atención de salud basada en la comunidad en el noroeste Inglaterra. La Neuropatía Diabética Dolorosa fue evaluada usando el puntaje de síntomas de neuropatía (NSS, por sus siglas en inglés) y el puntaje de discapacidad por neuropatía (NDS, </a:t>
            </a:r>
            <a:r>
              <a:rPr lang="es-MX" sz="1000" dirty="0" smtClean="0"/>
              <a:t>por sus siglas en inglés</a:t>
            </a:r>
            <a:r>
              <a:rPr lang="es-MX" sz="1000" dirty="0" smtClean="0">
                <a:latin typeface="+mj-lt"/>
              </a:rPr>
              <a:t>). </a:t>
            </a:r>
          </a:p>
          <a:p>
            <a:r>
              <a:rPr lang="es-MX" sz="1000" dirty="0" smtClean="0">
                <a:latin typeface="+mj-lt"/>
              </a:rPr>
              <a:t>La prevalencia de síntomas dolorosos (NSS ≥5) y Neuropatía Diabética Dolorosa (NSS ≥5 y NDS ≥3) fue de 34% y 21%, respectivamente. Ocurrieron síntomas dolorosos en 26% de los pacientes sin neuropatía (NDS ≤2) y en 60% de los pacientes con Neuropatía Severa (NDS &gt;8). El riesgo de Síntomas Neuropáticos dolorosos en Diabetes Tipo 2 fue del doble que el de diabetes tipo 1 (razón de momios [OR] = 2.1 [95% intervalo de confianza 1.7–2.4], </a:t>
            </a:r>
            <a:r>
              <a:rPr lang="es-MX" sz="1000" i="1" dirty="0" smtClean="0">
                <a:latin typeface="+mj-lt"/>
              </a:rPr>
              <a:t>p </a:t>
            </a:r>
            <a:r>
              <a:rPr lang="es-MX" sz="1000" dirty="0" smtClean="0">
                <a:latin typeface="+mj-lt"/>
              </a:rPr>
              <a:t>&lt;0.001). Las mujeres tuvieron un aumento del 50% en el riesgo ajustado de síntomas dolorosos en comparación con los hombres (OR = 1.5 [1.4–1.6], </a:t>
            </a:r>
            <a:r>
              <a:rPr lang="es-MX" sz="1000" i="1" dirty="0" smtClean="0">
                <a:latin typeface="+mj-lt"/>
              </a:rPr>
              <a:t>p </a:t>
            </a:r>
            <a:r>
              <a:rPr lang="es-MX" sz="1000" dirty="0" smtClean="0">
                <a:latin typeface="+mj-lt"/>
              </a:rPr>
              <a:t>&lt;0.0001). A pesar de la menor presencia de neuropatía en Asiáticos del Sur (14%) que en Europeos  (22%) y Caribeños Africanos (21%) (</a:t>
            </a:r>
            <a:r>
              <a:rPr lang="es-MX" sz="1000" i="1" dirty="0" smtClean="0">
                <a:latin typeface="+mj-lt"/>
              </a:rPr>
              <a:t>p </a:t>
            </a:r>
            <a:r>
              <a:rPr lang="es-MX" sz="1000" dirty="0" smtClean="0">
                <a:latin typeface="+mj-lt"/>
              </a:rPr>
              <a:t>&lt;0.0001), los síntomas dolorosos fueron mayores en los Asiáticos del Sur (38% vs. 34% vs. 32%, </a:t>
            </a:r>
            <a:r>
              <a:rPr lang="es-MX" sz="1000" i="1" dirty="0" smtClean="0">
                <a:latin typeface="+mj-lt"/>
              </a:rPr>
              <a:t>p </a:t>
            </a:r>
            <a:r>
              <a:rPr lang="es-MX" sz="1000" dirty="0" smtClean="0">
                <a:latin typeface="+mj-lt"/>
              </a:rPr>
              <a:t>&lt;0.0001). Los Asiáticos del Sur sin neuropatía  mantuvieron un riesgo de síntomas de neuropatía dolorosa 50% mayor en comparación con otros grupos étnicos (</a:t>
            </a:r>
            <a:r>
              <a:rPr lang="es-MX" sz="1000" i="1" dirty="0" smtClean="0">
                <a:latin typeface="+mj-lt"/>
              </a:rPr>
              <a:t>p </a:t>
            </a:r>
            <a:r>
              <a:rPr lang="es-MX" sz="1000" dirty="0" smtClean="0">
                <a:latin typeface="+mj-lt"/>
              </a:rPr>
              <a:t>&lt;0.0001).</a:t>
            </a:r>
          </a:p>
          <a:p>
            <a:r>
              <a:rPr lang="es-MX" sz="1000" dirty="0" smtClean="0">
                <a:latin typeface="+mj-lt"/>
              </a:rPr>
              <a:t>En general,  los datos mostraron que una tercera parte de todos los Pacientes Diabéticos basados en la comunidad tienen síntomas de neuropatía dolorosa, independientemente de su déficit neuropático. La Neuropatía Diabética Dolorosa fue más prevalente en pacientes con Diabetes Tipo 2, mujeres y personas de origen de Asia del Sur. Estos datos destacan que importante morbilidad importante está asociada con neuropatía dolorosa  e identifican grupos clave que justifican la evaluación/detección de </a:t>
            </a:r>
            <a:r>
              <a:rPr lang="es-MX" sz="1000" dirty="0" smtClean="0"/>
              <a:t>Neuropatía Diabética Dolorosa</a:t>
            </a:r>
            <a:r>
              <a:rPr lang="es-MX" sz="1000" dirty="0" smtClean="0">
                <a:latin typeface="+mj-lt"/>
              </a:rPr>
              <a:t>.</a:t>
            </a:r>
          </a:p>
          <a:p>
            <a:endParaRPr lang="es-MX" sz="1000" dirty="0" smtClean="0">
              <a:latin typeface="+mj-lt"/>
            </a:endParaRPr>
          </a:p>
          <a:p>
            <a:r>
              <a:rPr lang="es-MX" sz="1000" b="1" dirty="0" smtClean="0">
                <a:latin typeface="+mj-lt"/>
              </a:rPr>
              <a:t>Referencia</a:t>
            </a:r>
          </a:p>
          <a:p>
            <a:r>
              <a:rPr lang="en-CA" sz="1000" dirty="0" smtClean="0"/>
              <a:t>Abbott CA </a:t>
            </a:r>
            <a:r>
              <a:rPr lang="en-CA" sz="1000" i="1" dirty="0" smtClean="0"/>
              <a:t>et al. </a:t>
            </a:r>
            <a:r>
              <a:rPr lang="en-CA" sz="1000" dirty="0" smtClean="0"/>
              <a:t>Prevalence and characteristics of painful diabetic neuropathy in a large </a:t>
            </a:r>
            <a:br>
              <a:rPr lang="en-CA" sz="1000" dirty="0" smtClean="0"/>
            </a:br>
            <a:r>
              <a:rPr lang="en-CA" sz="1000" dirty="0" smtClean="0"/>
              <a:t>community-based diabetic population in the U.K. </a:t>
            </a:r>
            <a:r>
              <a:rPr lang="en-CA" sz="1000" i="1" dirty="0" smtClean="0"/>
              <a:t>Diabetes Care </a:t>
            </a:r>
            <a:r>
              <a:rPr lang="en-CA" sz="1000" dirty="0" smtClean="0"/>
              <a:t>2011; 34(10):2220-4.</a:t>
            </a:r>
            <a:endParaRPr lang="en-CA"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9307" y="4451986"/>
            <a:ext cx="6653283" cy="5644514"/>
          </a:xfrm>
        </p:spPr>
        <p:txBody>
          <a:bodyPr/>
          <a:lstStyle/>
          <a:p>
            <a:r>
              <a:rPr lang="es-MX" sz="1000" b="1" dirty="0" smtClean="0"/>
              <a:t>Notas del Conferencista</a:t>
            </a:r>
          </a:p>
          <a:p>
            <a:r>
              <a:rPr lang="es-MX" sz="1000" spc="-20" dirty="0" smtClean="0"/>
              <a:t>Abbott et al realizó un estudio de observación para evaluar la prevalencia de síntomas neuropáticos dolorosos, la relación entre los síntomas y la severidad clínica de la neuropatía , y el rol del tipo de diabetes, sexo, y etnicidad en neuropatía dolorosa en la población diabética general. En general,  los resultados mostraron que los pacientes con Neuropatía Severa tienden más a experimentar dolor relacionado con Neuropatía Diabética Periférica .</a:t>
            </a:r>
          </a:p>
          <a:p>
            <a:r>
              <a:rPr lang="es-MX" sz="1000" dirty="0" smtClean="0"/>
              <a:t>El estudio incluyó 15,692 Pacientes Diabéticos que recibían atención de salud basada en la comunidad en el noroeste Inglaterra. La Neuropatía Diabética Dolorosa fue evaluada usando el puntaje de síntomas de neuropatía (NSS, por sus siglas en inglés) y el puntaje de discapacidad por neuropatía (NDS, por sus siglas en inglés). </a:t>
            </a:r>
          </a:p>
          <a:p>
            <a:r>
              <a:rPr lang="es-MX" sz="1000" dirty="0" smtClean="0"/>
              <a:t>La prevalencia de síntomas dolorosos (NSS ≥5) y Neuropatía Diabética Dolorosa (NSS ≥5 y NDS ≥3) fue de 34% y 21%, respectivamente. Ocurrieron síntomas dolorosos en 26% de los pacientes sin neuropatía (NDS ≤2) y en 60% de los pacientes con Neuropatía Severa (NDS &gt;8). El riesgo de Síntomas Neuropáticos dolorosos en Diabetes Tipo 2 fue del doble que el de diabetes tipo 1 (razón de momios [OR] = 2.1 [95% intervalo de confianza 1.7–2.4], </a:t>
            </a:r>
            <a:r>
              <a:rPr lang="es-MX" sz="1000" i="1" dirty="0" smtClean="0"/>
              <a:t>p </a:t>
            </a:r>
            <a:r>
              <a:rPr lang="es-MX" sz="1000" dirty="0" smtClean="0"/>
              <a:t>&lt;0.001). Las mujeres tuvieron un aumento del 50% en el riesgo ajustado de síntomas dolorosos en comparación con los hombres (OR = 1.5 [1.4–1.6], </a:t>
            </a:r>
            <a:r>
              <a:rPr lang="es-MX" sz="1000" i="1" dirty="0" smtClean="0"/>
              <a:t>p </a:t>
            </a:r>
            <a:r>
              <a:rPr lang="es-MX" sz="1000" dirty="0" smtClean="0"/>
              <a:t>&lt;0.0001). A pesar de la menor presencia de neuropatía en Asiáticos del Sur (14%) que en Europeos  (22%) y Caribeños Africanos (21%) (</a:t>
            </a:r>
            <a:r>
              <a:rPr lang="es-MX" sz="1000" i="1" dirty="0" smtClean="0"/>
              <a:t>p </a:t>
            </a:r>
            <a:r>
              <a:rPr lang="es-MX" sz="1000" dirty="0" smtClean="0"/>
              <a:t>&lt;0.0001), los síntomas dolorosos fueron mayores en los Asiáticos del Sur (38% vs. 34% vs. 32%, </a:t>
            </a:r>
            <a:r>
              <a:rPr lang="es-MX" sz="1000" i="1" dirty="0" smtClean="0"/>
              <a:t>p </a:t>
            </a:r>
            <a:r>
              <a:rPr lang="es-MX" sz="1000" dirty="0" smtClean="0"/>
              <a:t>&lt;0.0001). Los Asiáticos del Sur sin neuropatía  mantuvieron un riesgo de síntomas de neuropatía dolorosa 50% mayor en comparación con otros grupos étnicos (</a:t>
            </a:r>
            <a:r>
              <a:rPr lang="es-MX" sz="1000" i="1" dirty="0" smtClean="0"/>
              <a:t>p </a:t>
            </a:r>
            <a:r>
              <a:rPr lang="es-MX" sz="1000" dirty="0" smtClean="0"/>
              <a:t>&lt;0.0001).</a:t>
            </a:r>
          </a:p>
          <a:p>
            <a:r>
              <a:rPr lang="es-MX" sz="1000" dirty="0" smtClean="0"/>
              <a:t>En general,  los datos mostraron que una tercera parte de todos los Pacientes Diabéticos basados en la comunidad tienen síntomas de neuropatía dolorosa, independientemente de su déficit neuropático. La Neuropatía Diabética Dolorosa fue más prevalente en pacientes con Diabetes Tipo 2, mujeres y personas de origen de Asia del Sur. Estos datos destacan que importante morbilidad importante está asociada con neuropatía dolorosa  e identifican grupos clave que justifican la evaluación/detección de Neuropatía Diabética Dolorosa.</a:t>
            </a:r>
          </a:p>
          <a:p>
            <a:r>
              <a:rPr lang="es-MX" sz="1000" b="1" dirty="0" smtClean="0"/>
              <a:t>Referencia</a:t>
            </a:r>
          </a:p>
          <a:p>
            <a:r>
              <a:rPr lang="en-CA" sz="1000" dirty="0" smtClean="0"/>
              <a:t>Abbott CA </a:t>
            </a:r>
            <a:r>
              <a:rPr lang="en-CA" sz="1000" i="1" dirty="0" smtClean="0"/>
              <a:t>et al. </a:t>
            </a:r>
            <a:r>
              <a:rPr lang="en-CA" sz="1000" dirty="0" smtClean="0"/>
              <a:t>Prevalence and characteristics of painful diabetic neuropathy in a large </a:t>
            </a:r>
            <a:br>
              <a:rPr lang="en-CA" sz="1000" dirty="0" smtClean="0"/>
            </a:br>
            <a:r>
              <a:rPr lang="en-CA" sz="1000" dirty="0" smtClean="0"/>
              <a:t>community-based diabetic population in the U.K. </a:t>
            </a:r>
            <a:r>
              <a:rPr lang="en-CA" sz="1000" i="1" dirty="0" smtClean="0"/>
              <a:t>Diabetes Care </a:t>
            </a:r>
            <a:r>
              <a:rPr lang="en-CA" sz="1000" dirty="0" smtClean="0"/>
              <a:t>2011; 34(10):2220-4.</a:t>
            </a:r>
            <a:endParaRPr lang="en-CA" sz="1000"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13</a:t>
            </a:fld>
            <a:endParaRPr lang="en-CA" dirty="0"/>
          </a:p>
        </p:txBody>
      </p:sp>
    </p:spTree>
    <p:extLst>
      <p:ext uri="{BB962C8B-B14F-4D97-AF65-F5344CB8AC3E}">
        <p14:creationId xmlns:p14="http://schemas.microsoft.com/office/powerpoint/2010/main" val="2883316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2"/>
          <p:cNvSpPr>
            <a:spLocks noGrp="1" noRot="1" noChangeAspect="1" noChangeArrowheads="1" noTextEdit="1"/>
          </p:cNvSpPr>
          <p:nvPr>
            <p:ph type="sldImg"/>
          </p:nvPr>
        </p:nvSpPr>
        <p:spPr>
          <a:xfrm>
            <a:off x="1320800" y="820738"/>
            <a:ext cx="4370388" cy="3276600"/>
          </a:xfrm>
          <a:solidFill>
            <a:srgbClr val="FFFFFF"/>
          </a:solidFill>
          <a:ln cap="flat"/>
        </p:spPr>
      </p:sp>
      <p:sp>
        <p:nvSpPr>
          <p:cNvPr id="357378" name="Rectangle 3"/>
          <p:cNvSpPr>
            <a:spLocks noGrp="1" noChangeArrowheads="1"/>
          </p:cNvSpPr>
          <p:nvPr>
            <p:ph type="body" idx="1"/>
          </p:nvPr>
        </p:nvSpPr>
        <p:spPr>
          <a:xfrm>
            <a:off x="695324" y="4440170"/>
            <a:ext cx="6067141" cy="5675380"/>
          </a:xfrm>
          <a:noFill/>
          <a:ln w="9525"/>
        </p:spPr>
        <p:txBody>
          <a:bodyPr lIns="91753" tIns="45072" rIns="91753" bIns="45072"/>
          <a:lstStyle/>
          <a:p>
            <a:pPr>
              <a:spcAft>
                <a:spcPts val="608"/>
              </a:spcAft>
            </a:pPr>
            <a:r>
              <a:rPr lang="es-MX" b="1" dirty="0" smtClean="0">
                <a:ea typeface="MS PGothic" pitchFamily="34" charset="-128"/>
              </a:rPr>
              <a:t>Notas del Conferencista</a:t>
            </a:r>
          </a:p>
          <a:p>
            <a:pPr>
              <a:spcAft>
                <a:spcPts val="608"/>
              </a:spcAft>
            </a:pPr>
            <a:r>
              <a:rPr lang="es-MX" dirty="0" smtClean="0">
                <a:ea typeface="MS PGothic" pitchFamily="34" charset="-128"/>
              </a:rPr>
              <a:t>El estudio Eurodiab dio seguimiento a 1100 pacientes con diabetes tipo 1 por 7.3 años buscando un nuevo diagnóstico de neuropatía. </a:t>
            </a:r>
          </a:p>
          <a:p>
            <a:pPr>
              <a:spcAft>
                <a:spcPts val="608"/>
              </a:spcAft>
            </a:pPr>
            <a:r>
              <a:rPr lang="es-MX" dirty="0" smtClean="0">
                <a:ea typeface="MS PGothic" pitchFamily="34" charset="-128"/>
              </a:rPr>
              <a:t>Los autores reportaron que aparte de los Factores de Riesgo bien establecidos (ej: control glucémico basal, cambio en el control de la glucosa durante los 7 años y duración de la diabetes), los marcadores tradicionales de enfermedad macrovascular y resistencia a la insulina incluyendo hipertensión, fumar, IMC, triglicéridos y colesterol fueron importantes factores de riesgo independientes para el desarrollo de neuropatía .</a:t>
            </a:r>
          </a:p>
          <a:p>
            <a:pPr>
              <a:spcAft>
                <a:spcPts val="608"/>
              </a:spcAft>
            </a:pPr>
            <a:r>
              <a:rPr lang="es-MX" dirty="0" smtClean="0">
                <a:ea typeface="MS PGothic" pitchFamily="34" charset="-128"/>
              </a:rPr>
              <a:t>Es así que el manejo de la neuropatía no debe concentrarse solamente en el control glucémico  sino en el manejo efectivo de los factores de riesgo cardiovasculares.</a:t>
            </a:r>
          </a:p>
          <a:p>
            <a:pPr>
              <a:spcAft>
                <a:spcPts val="608"/>
              </a:spcAft>
            </a:pPr>
            <a:endParaRPr lang="es-MX" dirty="0" smtClean="0">
              <a:ea typeface="MS PGothic" pitchFamily="34" charset="-128"/>
            </a:endParaRPr>
          </a:p>
          <a:p>
            <a:pPr>
              <a:spcAft>
                <a:spcPts val="608"/>
              </a:spcAft>
            </a:pPr>
            <a:r>
              <a:rPr lang="es-MX" b="1" dirty="0" smtClean="0">
                <a:ea typeface="MS PGothic" pitchFamily="34" charset="-128"/>
              </a:rPr>
              <a:t>Referencia</a:t>
            </a:r>
          </a:p>
          <a:p>
            <a:pPr>
              <a:spcAft>
                <a:spcPts val="608"/>
              </a:spcAft>
            </a:pPr>
            <a:r>
              <a:rPr lang="en-CA" spc="-20" dirty="0" smtClean="0">
                <a:ea typeface="MS PGothic" pitchFamily="34" charset="-128"/>
              </a:rPr>
              <a:t>Tesfaye S </a:t>
            </a:r>
            <a:r>
              <a:rPr lang="en-CA" i="1" spc="-20" dirty="0" smtClean="0">
                <a:ea typeface="MS PGothic" pitchFamily="34" charset="-128"/>
              </a:rPr>
              <a:t>et al. </a:t>
            </a:r>
            <a:r>
              <a:rPr lang="en-CA" spc="-20" dirty="0" smtClean="0">
                <a:ea typeface="MS PGothic" pitchFamily="34" charset="-128"/>
              </a:rPr>
              <a:t>Vascular risk factors and diabetic neuropathy. </a:t>
            </a:r>
            <a:r>
              <a:rPr lang="en-CA" i="1" spc="-20" dirty="0" smtClean="0">
                <a:ea typeface="MS PGothic" pitchFamily="34" charset="-128"/>
              </a:rPr>
              <a:t>N Engl J Med </a:t>
            </a:r>
            <a:r>
              <a:rPr lang="en-CA" spc="-20" dirty="0" smtClean="0">
                <a:ea typeface="MS PGothic" pitchFamily="34" charset="-128"/>
              </a:rPr>
              <a:t>2005; 352(4):341-50. </a:t>
            </a:r>
            <a:endParaRPr lang="en-CA" spc="-20" dirty="0">
              <a:ea typeface="MS PGothic" pitchFamily="34" charset="-128"/>
            </a:endParaRPr>
          </a:p>
        </p:txBody>
      </p:sp>
      <p:sp>
        <p:nvSpPr>
          <p:cNvPr id="4" name="Slide Number Placeholder 3"/>
          <p:cNvSpPr>
            <a:spLocks noGrp="1"/>
          </p:cNvSpPr>
          <p:nvPr>
            <p:ph type="sldNum" sz="quarter" idx="5"/>
          </p:nvPr>
        </p:nvSpPr>
        <p:spPr>
          <a:xfrm>
            <a:off x="3970938" y="8902344"/>
            <a:ext cx="3037840" cy="468630"/>
          </a:xfrm>
        </p:spPr>
        <p:txBody>
          <a:bodyPr/>
          <a:lstStyle/>
          <a:p>
            <a:fld id="{C3688213-33A5-40D6-90A0-AF4F9B3FAB42}" type="slidenum">
              <a:rPr lang="en-CA" smtClean="0"/>
              <a:pPr/>
              <a:t>14</a:t>
            </a:fld>
            <a:endParaRPr lang="en-C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722" y="4408227"/>
            <a:ext cx="6523630" cy="5621598"/>
          </a:xfrm>
        </p:spPr>
        <p:txBody>
          <a:bodyPr/>
          <a:lstStyle/>
          <a:p>
            <a:r>
              <a:rPr lang="es-MX" b="1" dirty="0" smtClean="0"/>
              <a:t>Notas del Conferencista</a:t>
            </a:r>
          </a:p>
          <a:p>
            <a:r>
              <a:rPr lang="es-MX" dirty="0" smtClean="0"/>
              <a:t>Klompas </a:t>
            </a:r>
            <a:r>
              <a:rPr lang="es-MX" i="1" dirty="0" smtClean="0"/>
              <a:t>et al</a:t>
            </a:r>
            <a:r>
              <a:rPr lang="es-MX" dirty="0" smtClean="0"/>
              <a:t> trataron de identificar cada caso de herpes zoster y Neuralgia Postherpética que surgiera entre el 1 de enero y el 31 de diciembre de 2008, en el registro médico electrónico de una práctica ambulatoria de 560,000-pacietes usando una serie de códigos diagnósticos; los intervalos entre los reportes de herpes zoster; y las prescripciones de analgésicos, anticonvulsivos, y antidepresivos. La sensibilidad y valor predictivo positivo de cada criterio de evaluación fue evaluada por medio de revisión del registro médico y luego integró múltiples criterios a algoritmos combinados para optimizar la sensibilidad y valor predictivo positivo. Los algoritmos optimizados fueron aplicados a los datos históricos del paciente abarcando del 1 de enero de 1996, al 31 de diciembre de 2008, para evaluar los cambios en la incidencia anual de Neuralgia Postherpética.</a:t>
            </a:r>
          </a:p>
          <a:p>
            <a:r>
              <a:rPr lang="es-MX" dirty="0" smtClean="0"/>
              <a:t>Su análisis mostró que entre 1996 y 2008, la incidencia anual de Neuralgia Postherpética ajustada por edad y sexo aumentó de 0.18 a 0.47 casos por 1000 pacientes, y el porcentaje de pacientes con herpes zoster que progresaron a Neuralgia Postherpética aumentó de 5.4% a 17.6% y concluyó que en general,  la Incidencia de Neuralgia Postherpética puede estar aumentando. </a:t>
            </a:r>
          </a:p>
          <a:p>
            <a:endParaRPr lang="es-MX" dirty="0" smtClean="0"/>
          </a:p>
          <a:p>
            <a:r>
              <a:rPr lang="es-MX" b="1" dirty="0" smtClean="0"/>
              <a:t>Referencia</a:t>
            </a:r>
          </a:p>
          <a:p>
            <a:r>
              <a:rPr lang="en-US" dirty="0" smtClean="0"/>
              <a:t>Klompas M </a:t>
            </a:r>
            <a:r>
              <a:rPr lang="en-US" i="1" dirty="0" smtClean="0"/>
              <a:t>et al. </a:t>
            </a:r>
            <a:r>
              <a:rPr lang="en-US" dirty="0" smtClean="0"/>
              <a:t>Herpes zoster and postherpetic neuralgia surveillance using structured electronic data. </a:t>
            </a:r>
            <a:r>
              <a:rPr lang="en-US" i="1" dirty="0" smtClean="0"/>
              <a:t>Mayo Clin Proc </a:t>
            </a:r>
            <a:r>
              <a:rPr lang="en-US" dirty="0" smtClean="0"/>
              <a:t>2011; 86(12):1146-53.</a:t>
            </a:r>
            <a:endParaRPr lang="en-US" dirty="0"/>
          </a:p>
        </p:txBody>
      </p:sp>
      <p:sp>
        <p:nvSpPr>
          <p:cNvPr id="6" name="Slide Number Placeholder 3"/>
          <p:cNvSpPr>
            <a:spLocks noGrp="1"/>
          </p:cNvSpPr>
          <p:nvPr>
            <p:ph type="sldNum" sz="quarter" idx="5"/>
          </p:nvPr>
        </p:nvSpPr>
        <p:spPr>
          <a:xfrm>
            <a:off x="3970938" y="8902344"/>
            <a:ext cx="3037840" cy="468630"/>
          </a:xfrm>
        </p:spPr>
        <p:txBody>
          <a:bodyPr/>
          <a:lstStyle/>
          <a:p>
            <a:fld id="{C3688213-33A5-40D6-90A0-AF4F9B3FAB42}" type="slidenum">
              <a:rPr lang="en-CA" smtClean="0"/>
              <a:pPr/>
              <a:t>15</a:t>
            </a:fld>
            <a:endParaRPr lang="en-CA" dirty="0"/>
          </a:p>
        </p:txBody>
      </p:sp>
    </p:spTree>
    <p:extLst>
      <p:ext uri="{BB962C8B-B14F-4D97-AF65-F5344CB8AC3E}">
        <p14:creationId xmlns:p14="http://schemas.microsoft.com/office/powerpoint/2010/main" val="1562819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77A9E7C6-53E9-46E0-B39E-A1BF4CDA3493}" type="slidenum">
              <a:rPr lang="en-US"/>
              <a:pPr>
                <a:defRPr/>
              </a:pPr>
              <a:t>16</a:t>
            </a:fld>
            <a:endParaRPr lang="en-US" dirty="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xfrm>
            <a:off x="134658" y="4267740"/>
            <a:ext cx="6696046" cy="56540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293">
              <a:defRPr/>
            </a:pPr>
            <a:r>
              <a:rPr lang="es-MX" sz="1100" b="1" dirty="0" smtClean="0"/>
              <a:t>Notas del Conferencista</a:t>
            </a:r>
          </a:p>
          <a:p>
            <a:r>
              <a:rPr lang="es-MX" sz="1100" dirty="0" smtClean="0"/>
              <a:t>La prevalencia de herpes zoster y Neuralgia Postherpética aumenta con la edad, como muestra esta slide. La prevalencia estimada de Neuralgia Postherpética en la población los pacientes con herpes zoster va del 7% al 27%.</a:t>
            </a:r>
          </a:p>
          <a:p>
            <a:r>
              <a:rPr lang="es-MX" sz="1100" dirty="0" smtClean="0"/>
              <a:t>La reactivación del virus latente de varicela-zoster virus en las neuronas sensoriales que causan herpes zoster (Herpes) es común en adultos de ≥50 años de edad y 50% de los adultos experimentan un episodio a la edad de 85 años. El herpes zoster y complicaciones, como Neuralgia Postherpética, pueden tener un importante impacto negativo en la calidad de vida. </a:t>
            </a:r>
          </a:p>
          <a:p>
            <a:r>
              <a:rPr lang="es-MX" sz="1100" dirty="0" smtClean="0"/>
              <a:t>Como muestra esta gráfica, la incidencia de herpes zoster y su morbilidad asociada está aumentando a nivel mundial conforme la población envejece. Sin embargo, la severidad e impacto de esta condición, y sus secuelas dolorosas generalmente no son reconocidas. Muchos pacientes tardan en buscar atención médica, complicando el diagnóstico y el tratamiento. La prevención parece ser la mejor opción. Una nueva vacuna contra herpes zoster redujo considerablemente la carga de la enfermedad (61.1%), la incidencia de Neuralgia Postherpética (66.5%), y la incidencia de herpes zoster (51.3%) (</a:t>
            </a:r>
            <a:r>
              <a:rPr lang="es-MX" sz="1100" i="1" dirty="0" smtClean="0"/>
              <a:t>p </a:t>
            </a:r>
            <a:r>
              <a:rPr lang="es-MX" sz="1100" dirty="0" smtClean="0"/>
              <a:t>&lt;0.001). La tolerabilidad de la vacuna fue buena, y el evento adverso más común fueron reacciones menores a nivel local en el sitio de la inyección.</a:t>
            </a:r>
          </a:p>
          <a:p>
            <a:r>
              <a:rPr lang="es-MX" sz="1100" dirty="0" smtClean="0"/>
              <a:t>El Herpes zoster y la Neuralgia Postherpética representan una carga considerable en términos de dolor y costos asociados. La vacunación de adultos mayores es una buena opción para prevenir herpes zoster y Neuralgia Postherpética.</a:t>
            </a:r>
          </a:p>
          <a:p>
            <a:endParaRPr lang="es-MX" sz="1100" dirty="0" smtClean="0"/>
          </a:p>
          <a:p>
            <a:r>
              <a:rPr lang="es-MX" sz="1100" b="1" dirty="0" smtClean="0"/>
              <a:t>Referencias</a:t>
            </a:r>
          </a:p>
          <a:p>
            <a:r>
              <a:rPr lang="en-CA" sz="1100" dirty="0" smtClean="0"/>
              <a:t>Johnson R </a:t>
            </a:r>
            <a:r>
              <a:rPr lang="en-CA" sz="1100" i="1" dirty="0" smtClean="0"/>
              <a:t>et al. </a:t>
            </a:r>
            <a:r>
              <a:rPr lang="en-CA" sz="1100" dirty="0" smtClean="0"/>
              <a:t>Prevention of herpes zoster and its painful and debilitating complications. </a:t>
            </a:r>
            <a:br>
              <a:rPr lang="en-CA" sz="1100" dirty="0" smtClean="0"/>
            </a:br>
            <a:r>
              <a:rPr lang="en-CA" sz="1100" i="1" dirty="0" smtClean="0"/>
              <a:t>Int J Infect Dis</a:t>
            </a:r>
            <a:r>
              <a:rPr lang="en-CA" sz="1100" dirty="0" smtClean="0"/>
              <a:t> 2007; 11(Suppl 2):S43-8.</a:t>
            </a:r>
            <a:endParaRPr lang="en-CA" sz="1100" b="1" dirty="0" smtClean="0"/>
          </a:p>
          <a:p>
            <a:r>
              <a:rPr lang="en-US" sz="1100" dirty="0" smtClean="0"/>
              <a:t>Sadosky A </a:t>
            </a:r>
            <a:r>
              <a:rPr lang="en-US" sz="1100" i="1" dirty="0" smtClean="0"/>
              <a:t>et al. </a:t>
            </a:r>
            <a:r>
              <a:rPr lang="en-CA" sz="1100" dirty="0" smtClean="0"/>
              <a:t>A review of the epidemiology of painful diabetic peripheral neuropathy, postherpetic neuralgia, and less commonly studied neuropathic pain conditions. </a:t>
            </a:r>
            <a:r>
              <a:rPr lang="en-US" sz="1100" i="1" dirty="0" smtClean="0"/>
              <a:t>Pain Pract</a:t>
            </a:r>
            <a:r>
              <a:rPr lang="en-US" sz="1100" dirty="0" smtClean="0"/>
              <a:t> 2008; 8(1):45-56.</a:t>
            </a:r>
          </a:p>
          <a:p>
            <a:endParaRPr lang="es-MX" sz="11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1194" y="4451986"/>
            <a:ext cx="6489510" cy="5663564"/>
          </a:xfrm>
        </p:spPr>
        <p:txBody>
          <a:bodyPr/>
          <a:lstStyle/>
          <a:p>
            <a:pPr defTabSz="927293">
              <a:defRPr/>
            </a:pPr>
            <a:r>
              <a:rPr lang="es-MX" b="1" dirty="0" smtClean="0"/>
              <a:t>Notas del Conferencista</a:t>
            </a:r>
          </a:p>
          <a:p>
            <a:r>
              <a:rPr lang="es-MX" dirty="0" smtClean="0"/>
              <a:t>Para analizar las características epidemiológicas y costos relacionados con el herpes zoster en Taiwán, se dio seguimiento a una cohorte representativa a nivel nacional de 1,000,000 personas del registro Nacional de Seguros de Salud de 2000 a 2006 y se analizaron sus datos de reclamos. En general,  34,280 pacientes fueron diagnosticados con herpes zoster (incidencia de 4.89/1000 persona-años) y 2944 pacientes (8.6%) desarrollaron neuralgia postherpética 3 meses después del inicio del rash de herpes zoster (incidencia de 0.42/1000 persona-años).</a:t>
            </a:r>
            <a:endParaRPr lang="es-MX" b="1" dirty="0" smtClean="0"/>
          </a:p>
          <a:p>
            <a:r>
              <a:rPr lang="es-MX" dirty="0" smtClean="0"/>
              <a:t>La gente de mayor edad, diabetes y padecimientos inmunodepresores tuvieron mayor riesgo de desarrollar herpes zoster y Neuralgia Postherpética. Aunque otros estudios han reportado que la incidencia de herpes zoster es mayor en mujeres, no hubo una diferencia importante en cuanto a género en la incidencia de herpes zoster en Taiwán.</a:t>
            </a:r>
          </a:p>
          <a:p>
            <a:endParaRPr lang="es-MX" dirty="0" smtClean="0"/>
          </a:p>
          <a:p>
            <a:r>
              <a:rPr lang="es-MX" b="1" dirty="0" smtClean="0"/>
              <a:t>Referencia</a:t>
            </a:r>
          </a:p>
          <a:p>
            <a:r>
              <a:rPr lang="en-US" dirty="0" smtClean="0"/>
              <a:t>Jih JS </a:t>
            </a:r>
            <a:r>
              <a:rPr lang="en-US" i="1" dirty="0" smtClean="0"/>
              <a:t>et al. </a:t>
            </a:r>
            <a:r>
              <a:rPr lang="en-US" dirty="0" smtClean="0"/>
              <a:t>Epidemiological features and costs of herpes zoster in Taiwan: a national study 2000 to 2006. </a:t>
            </a:r>
            <a:r>
              <a:rPr lang="en-US" i="1" dirty="0" smtClean="0"/>
              <a:t>Acta Derm Venereol </a:t>
            </a:r>
            <a:r>
              <a:rPr lang="en-US" dirty="0" smtClean="0"/>
              <a:t>2009; 89(6):612-6.</a:t>
            </a:r>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17</a:t>
            </a:fld>
            <a:endParaRPr lang="en-CA" dirty="0"/>
          </a:p>
        </p:txBody>
      </p:sp>
    </p:spTree>
    <p:extLst>
      <p:ext uri="{BB962C8B-B14F-4D97-AF65-F5344CB8AC3E}">
        <p14:creationId xmlns:p14="http://schemas.microsoft.com/office/powerpoint/2010/main" val="1567878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3859460"/>
            <a:ext cx="6564573" cy="5669223"/>
          </a:xfrm>
        </p:spPr>
        <p:txBody>
          <a:bodyPr/>
          <a:lstStyle/>
          <a:p>
            <a:pPr defTabSz="927293">
              <a:defRPr/>
            </a:pPr>
            <a:r>
              <a:rPr lang="es-MX" b="1" dirty="0" smtClean="0"/>
              <a:t>Notas del Conferencista</a:t>
            </a:r>
          </a:p>
          <a:p>
            <a:pPr>
              <a:defRPr/>
            </a:pPr>
            <a:r>
              <a:rPr lang="es-MX" dirty="0" smtClean="0"/>
              <a:t>Aunque la edad es el principal factor de riesgo de Neuralgia Postherpética, existen numerosos factores de riesgo importantes como muestra esta tabla. El lupus eritematoso sistémico duplica el riesgo de Neuralgia Postherpética, mientras que linfoma/leucemia y diabetes también aumentan considerablemente (</a:t>
            </a:r>
            <a:r>
              <a:rPr lang="es-MX" i="1" dirty="0" smtClean="0"/>
              <a:t>p </a:t>
            </a:r>
            <a:r>
              <a:rPr lang="es-MX" dirty="0" smtClean="0"/>
              <a:t>&lt;0.001) el riesgo.</a:t>
            </a:r>
          </a:p>
          <a:p>
            <a:pPr>
              <a:defRPr/>
            </a:pPr>
            <a:r>
              <a:rPr lang="es-MX" dirty="0" smtClean="0"/>
              <a:t>Para analizar las características epidemiológicas y costos relacionados con el herpes zoster en Taiwán, se dio seguimiento a una cohorte representativa a nivel nacional de 1,000,000 personas del registro Nacional de Seguros de Salud de 2000 a 2006 y se analizaron sus datos de reclamos. En general,  34,280 pacientes fueron diagnosticados con herpes zoster (incidencia de 4.89/1000 persona-años) y 2944 pacientes (8.6%) desarrollaron neuralgia postherpética 3 meses después del inicio del rash de herpes zoster (incidencia de 0.42/1000 persona-años).</a:t>
            </a:r>
          </a:p>
          <a:p>
            <a:pPr>
              <a:defRPr/>
            </a:pPr>
            <a:r>
              <a:rPr lang="es-MX" dirty="0" smtClean="0"/>
              <a:t>Los pacientes de 60 años o mayores con Herpes zoster tendieron más a desarrollar neuralgia postherpética que los sujetos &lt;60 años (RR = 2.34). Más del 20% de los pacientes con herpes zoster &gt;80 años de edad desarrollarían Neuralgia Postherpética. La frecuencia de desarrollar Neuralgia Postherpética fue similar en hombres y mujeres (8.82% vs. 8.37%). Otros factores de riesgo independientes de PHN incluyeron diabetes (RR = 1.35), linfoma/leucemia y lupus eritematoso sistémico. </a:t>
            </a:r>
          </a:p>
          <a:p>
            <a:r>
              <a:rPr lang="es-MX" b="1" dirty="0" smtClean="0"/>
              <a:t>Referencia</a:t>
            </a:r>
          </a:p>
          <a:p>
            <a:r>
              <a:rPr lang="en-US" dirty="0" smtClean="0"/>
              <a:t>Jih JS </a:t>
            </a:r>
            <a:r>
              <a:rPr lang="en-US" i="1" dirty="0" smtClean="0"/>
              <a:t>et al. </a:t>
            </a:r>
            <a:r>
              <a:rPr lang="en-US" dirty="0" smtClean="0"/>
              <a:t>Epidemiological features and costs of herpes zoster in Taiwan: a national study 2000 to 2006. </a:t>
            </a:r>
            <a:r>
              <a:rPr lang="en-US" i="1" dirty="0" smtClean="0"/>
              <a:t>Acta Derm Venereol </a:t>
            </a:r>
            <a:r>
              <a:rPr lang="en-US" dirty="0" smtClean="0"/>
              <a:t>2009; 89(6):612-6.</a:t>
            </a:r>
          </a:p>
          <a:p>
            <a:pPr defTabSz="927293">
              <a:defRPr/>
            </a:pPr>
            <a:endParaRPr lang="es-MX" b="1" dirty="0" smtClean="0"/>
          </a:p>
          <a:p>
            <a:endParaRPr lang="es-MX"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18</a:t>
            </a:fld>
            <a:endParaRPr lang="en-CA" dirty="0"/>
          </a:p>
        </p:txBody>
      </p:sp>
    </p:spTree>
    <p:extLst>
      <p:ext uri="{BB962C8B-B14F-4D97-AF65-F5344CB8AC3E}">
        <p14:creationId xmlns:p14="http://schemas.microsoft.com/office/powerpoint/2010/main" val="4164553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19</a:t>
            </a:fld>
            <a:endParaRPr lang="en-CA" dirty="0"/>
          </a:p>
        </p:txBody>
      </p:sp>
    </p:spTree>
    <p:extLst>
      <p:ext uri="{BB962C8B-B14F-4D97-AF65-F5344CB8AC3E}">
        <p14:creationId xmlns:p14="http://schemas.microsoft.com/office/powerpoint/2010/main" val="272230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BCA9EC6-EB43-4B91-8739-FF238D89996B}" type="slidenum">
              <a:rPr lang="fr-CA" smtClean="0">
                <a:solidFill>
                  <a:prstClr val="black"/>
                </a:solidFill>
              </a:rPr>
              <a:pPr/>
              <a:t>2</a:t>
            </a:fld>
            <a:endParaRPr lang="fr-CA" dirty="0">
              <a:solidFill>
                <a:prstClr val="black"/>
              </a:solidFill>
            </a:endParaRPr>
          </a:p>
        </p:txBody>
      </p:sp>
      <p:sp>
        <p:nvSpPr>
          <p:cNvPr id="5" name="4 Marcador de notas"/>
          <p:cNvSpPr>
            <a:spLocks noGrp="1"/>
          </p:cNvSpPr>
          <p:nvPr>
            <p:ph type="body" sz="quarter" idx="11"/>
          </p:nvPr>
        </p:nvSpPr>
        <p:spPr/>
        <p:txBody>
          <a:bodyPr>
            <a:normAutofit/>
          </a:bodyPr>
          <a:lstStyle/>
          <a:p>
            <a:endParaRPr lang="es-MX" dirty="0"/>
          </a:p>
        </p:txBody>
      </p:sp>
      <p:sp>
        <p:nvSpPr>
          <p:cNvPr id="6" name="Notes Placeholder 2"/>
          <p:cNvSpPr txBox="1">
            <a:spLocks/>
          </p:cNvSpPr>
          <p:nvPr/>
        </p:nvSpPr>
        <p:spPr>
          <a:xfrm>
            <a:off x="710565" y="4975860"/>
            <a:ext cx="5608320" cy="4217670"/>
          </a:xfrm>
          <a:prstGeom prst="rect">
            <a:avLst/>
          </a:prstGeom>
        </p:spPr>
        <p:txBody>
          <a:bodyPr vert="horz" lIns="92729" tIns="46365" rIns="92729" bIns="46365" rtlCol="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MX" sz="1200" b="1" i="0" u="none" strike="noStrike" kern="1200" cap="none" spc="0" normalizeH="0" baseline="0" noProof="0" dirty="0" smtClean="0">
                <a:ln>
                  <a:noFill/>
                </a:ln>
                <a:solidFill>
                  <a:schemeClr val="tx1"/>
                </a:solidFill>
                <a:effectLst/>
                <a:uLnTx/>
                <a:uFillTx/>
                <a:latin typeface="+mn-lt"/>
                <a:ea typeface="+mn-ea"/>
                <a:cs typeface="+mn-cs"/>
              </a:rPr>
              <a:t>Notas del Conferencista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MX" sz="1200" b="0" i="0" u="none" strike="noStrike" kern="1200" cap="none" spc="0" normalizeH="0" baseline="0" noProof="0" dirty="0" smtClean="0">
                <a:ln>
                  <a:noFill/>
                </a:ln>
                <a:solidFill>
                  <a:schemeClr val="tx1"/>
                </a:solidFill>
                <a:effectLst/>
                <a:uLnTx/>
                <a:uFillTx/>
                <a:latin typeface="+mn-lt"/>
                <a:ea typeface="+mn-ea"/>
                <a:cs typeface="+mn-cs"/>
              </a:rPr>
              <a:t>Por favor reconoce a los miembros del comité de desarrollo.</a:t>
            </a:r>
            <a:endParaRPr kumimoji="0" lang="es-MX"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3545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8"/>
              </a:spcAft>
            </a:pPr>
            <a:r>
              <a:rPr lang="es-MX" b="1" dirty="0" smtClean="0"/>
              <a:t>Notas del Conferencista</a:t>
            </a:r>
          </a:p>
          <a:p>
            <a:pPr>
              <a:spcAft>
                <a:spcPts val="608"/>
              </a:spcAft>
            </a:pPr>
            <a:r>
              <a:rPr lang="es-MX" dirty="0" smtClean="0"/>
              <a:t>Esta slide puede usarse para resumir los mensajes clave de esta sección.</a:t>
            </a:r>
          </a:p>
          <a:p>
            <a:pPr>
              <a:spcAft>
                <a:spcPts val="608"/>
              </a:spcAft>
            </a:pPr>
            <a:endParaRPr lang="es-MX"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20</a:t>
            </a:fld>
            <a:endParaRPr lang="en-CA" dirty="0"/>
          </a:p>
        </p:txBody>
      </p:sp>
    </p:spTree>
    <p:extLst>
      <p:ext uri="{BB962C8B-B14F-4D97-AF65-F5344CB8AC3E}">
        <p14:creationId xmlns:p14="http://schemas.microsoft.com/office/powerpoint/2010/main" val="614204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8"/>
              </a:spcAft>
            </a:pPr>
            <a:r>
              <a:rPr lang="es-MX" b="1" noProof="0" dirty="0" smtClean="0"/>
              <a:t>Notas del Conferencista</a:t>
            </a:r>
          </a:p>
          <a:p>
            <a:r>
              <a:rPr lang="es-MX" b="0" noProof="0" dirty="0" smtClean="0"/>
              <a:t>Revisa los objetivos de aprendizaje de esta sesión</a:t>
            </a:r>
            <a:r>
              <a:rPr lang="es-MX" b="0" baseline="0" noProof="0" dirty="0" smtClean="0"/>
              <a:t>. Pregunta a los participantes si tienen alguna meta adicional.</a:t>
            </a:r>
          </a:p>
        </p:txBody>
      </p:sp>
      <p:sp>
        <p:nvSpPr>
          <p:cNvPr id="4" name="Slide Number Placeholder 3"/>
          <p:cNvSpPr>
            <a:spLocks noGrp="1"/>
          </p:cNvSpPr>
          <p:nvPr>
            <p:ph type="sldNum" sz="quarter" idx="10"/>
          </p:nvPr>
        </p:nvSpPr>
        <p:spPr/>
        <p:txBody>
          <a:bodyPr/>
          <a:lstStyle/>
          <a:p>
            <a:fld id="{C3688213-33A5-40D6-90A0-AF4F9B3FAB42}"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120999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4</a:t>
            </a:fld>
            <a:endParaRPr lang="en-CA" dirty="0"/>
          </a:p>
        </p:txBody>
      </p:sp>
    </p:spTree>
    <p:extLst>
      <p:ext uri="{BB962C8B-B14F-4D97-AF65-F5344CB8AC3E}">
        <p14:creationId xmlns:p14="http://schemas.microsoft.com/office/powerpoint/2010/main" val="40944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5</a:t>
            </a:fld>
            <a:endParaRPr lang="en-CA" dirty="0"/>
          </a:p>
        </p:txBody>
      </p:sp>
    </p:spTree>
    <p:extLst>
      <p:ext uri="{BB962C8B-B14F-4D97-AF65-F5344CB8AC3E}">
        <p14:creationId xmlns:p14="http://schemas.microsoft.com/office/powerpoint/2010/main" val="2573540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6950" y="4299045"/>
            <a:ext cx="6680578" cy="5792045"/>
          </a:xfrm>
        </p:spPr>
        <p:txBody>
          <a:bodyPr/>
          <a:lstStyle/>
          <a:p>
            <a:pPr>
              <a:spcAft>
                <a:spcPts val="300"/>
              </a:spcAft>
            </a:pPr>
            <a:r>
              <a:rPr lang="es-MX" sz="800" b="1" dirty="0" smtClean="0"/>
              <a:t>Notas del Conferencista</a:t>
            </a:r>
          </a:p>
          <a:p>
            <a:pPr>
              <a:lnSpc>
                <a:spcPct val="90000"/>
              </a:lnSpc>
              <a:spcAft>
                <a:spcPts val="300"/>
              </a:spcAft>
            </a:pPr>
            <a:r>
              <a:rPr lang="es-MX" sz="800" dirty="0" smtClean="0"/>
              <a:t>Se estima que 5–20% de la Población General puede padecer Dolor Neuropático Crónico .</a:t>
            </a:r>
          </a:p>
          <a:p>
            <a:pPr>
              <a:lnSpc>
                <a:spcPct val="90000"/>
              </a:lnSpc>
              <a:spcAft>
                <a:spcPts val="300"/>
              </a:spcAft>
            </a:pPr>
            <a:r>
              <a:rPr lang="es-MX" sz="800" dirty="0" smtClean="0"/>
              <a:t>Esta slide resume los resultados de estudios de prevalencia seleccionados que muestran la prevalencia de dolor crónico y de Dolor Neuropático crónico en las poblaciones estudiadas. Estos estudios cubren una amplia variedad de áreas geográficas incluyendo Brasil, Canadá, Francia, Alemania, Libia y el Reino Unido.</a:t>
            </a:r>
            <a:endParaRPr lang="es-MX" sz="800" b="1" dirty="0" smtClean="0"/>
          </a:p>
          <a:p>
            <a:pPr>
              <a:lnSpc>
                <a:spcPct val="90000"/>
              </a:lnSpc>
              <a:spcAft>
                <a:spcPts val="300"/>
              </a:spcAft>
            </a:pPr>
            <a:r>
              <a:rPr lang="es-MX" sz="800" dirty="0" smtClean="0"/>
              <a:t>de Moras Vieira y colegas encuestaron 1597 personas en São Luís, Brasil y determinaron que 10% padecía dolor crónico con características neuropáticas.</a:t>
            </a:r>
            <a:endParaRPr lang="es-MX" sz="800" b="1" dirty="0" smtClean="0"/>
          </a:p>
          <a:p>
            <a:pPr>
              <a:lnSpc>
                <a:spcPct val="90000"/>
              </a:lnSpc>
              <a:spcAft>
                <a:spcPts val="300"/>
              </a:spcAft>
            </a:pPr>
            <a:r>
              <a:rPr lang="es-MX" sz="800" dirty="0" smtClean="0"/>
              <a:t>Torrance et al, enviaron cuestionarios por correo que incluían la Evaluación de Síntomas y Signos Neuropáticos de Leeds (S-LANSS) para auto-completar, a una muestra aleatoria  de 6000 adultos de seis prácticas familiares en Aberdeen, Leeds y Londres y el Reino Unido. Sus resultados indicaron que 8% de los más de 3000 entrevistados tenían Dolor Neuropático.</a:t>
            </a:r>
            <a:endParaRPr lang="es-MX" sz="800" baseline="30000" dirty="0" smtClean="0"/>
          </a:p>
          <a:p>
            <a:pPr>
              <a:lnSpc>
                <a:spcPct val="90000"/>
              </a:lnSpc>
              <a:spcAft>
                <a:spcPts val="300"/>
              </a:spcAft>
              <a:defRPr/>
            </a:pPr>
            <a:r>
              <a:rPr lang="es-MX" sz="800" dirty="0" smtClean="0"/>
              <a:t>El estudio más grande, realizado por Bouhassira </a:t>
            </a:r>
            <a:r>
              <a:rPr lang="es-MX" sz="800" i="1" dirty="0" smtClean="0"/>
              <a:t>et al </a:t>
            </a:r>
            <a:r>
              <a:rPr lang="es-MX" sz="800" dirty="0" smtClean="0"/>
              <a:t>en Francia, encontró que 7% de 23,712 entrevistados con cuestionarios enviados aleatoriamente a miembros de la población francesa tenían dolor crónico con características neuropáticas.</a:t>
            </a:r>
          </a:p>
          <a:p>
            <a:pPr>
              <a:lnSpc>
                <a:spcPct val="90000"/>
              </a:lnSpc>
              <a:spcAft>
                <a:spcPts val="300"/>
              </a:spcAft>
            </a:pPr>
            <a:r>
              <a:rPr lang="es-MX" sz="800" dirty="0" smtClean="0"/>
              <a:t>Ohayon y colegas entrevistaron telefónicamente a una muestra aleatoria de 3011 adultos alemanes (≥15 años) y determinaron que 7% padecían dolor crónico con características de dolor neuropático.</a:t>
            </a:r>
          </a:p>
          <a:p>
            <a:pPr>
              <a:lnSpc>
                <a:spcPct val="90000"/>
              </a:lnSpc>
              <a:spcAft>
                <a:spcPts val="300"/>
              </a:spcAft>
            </a:pPr>
            <a:r>
              <a:rPr lang="es-MX" sz="800" spc="-20" dirty="0" smtClean="0"/>
              <a:t>Un estudio canadiense, realizado por Toth </a:t>
            </a:r>
            <a:r>
              <a:rPr lang="es-MX" sz="800" i="1" spc="-20" dirty="0" smtClean="0"/>
              <a:t>et al,</a:t>
            </a:r>
            <a:r>
              <a:rPr lang="es-MX" sz="800" spc="-20" dirty="0" smtClean="0"/>
              <a:t> encontró una prevalencia mucho mayor de Dolor Neuropático en su encuesta telefónica de 1207 personas seleccionadas aleatoriamente de familias urbanas y rurales en un provincia canadiense. En este estudio, el uso telefónico del cuestionario de Dolor neuropático en 4 preguntas (DN4) identificó síntomas de dolor neuropático en 18% de la población del estudio.</a:t>
            </a:r>
          </a:p>
          <a:p>
            <a:pPr>
              <a:lnSpc>
                <a:spcPct val="90000"/>
              </a:lnSpc>
              <a:spcAft>
                <a:spcPts val="300"/>
              </a:spcAft>
            </a:pPr>
            <a:r>
              <a:rPr lang="es-MX" sz="800" dirty="0" smtClean="0"/>
              <a:t>Finalmente, Elzahaf y colegas realizaron 104 entrevistas telefónicas con sujetos de la ciudad de Derna City, Libia usando el cuestionario S-LANSS en árabe e identificaron que el 21% de los sujetos tiene dolor neuropático</a:t>
            </a:r>
            <a:r>
              <a:rPr lang="es-MX" sz="800" baseline="0" dirty="0" smtClean="0"/>
              <a:t>.</a:t>
            </a:r>
          </a:p>
          <a:p>
            <a:pPr>
              <a:spcAft>
                <a:spcPts val="300"/>
              </a:spcAft>
            </a:pPr>
            <a:endParaRPr lang="es-MX" sz="800" b="1" dirty="0" smtClean="0"/>
          </a:p>
          <a:p>
            <a:pPr>
              <a:spcAft>
                <a:spcPts val="300"/>
              </a:spcAft>
            </a:pPr>
            <a:r>
              <a:rPr lang="es-MX" sz="800" b="1" dirty="0" smtClean="0"/>
              <a:t>Referencias</a:t>
            </a:r>
          </a:p>
          <a:p>
            <a:pPr>
              <a:spcAft>
                <a:spcPts val="300"/>
              </a:spcAft>
              <a:defRPr/>
            </a:pPr>
            <a:r>
              <a:rPr lang="fr-FR" sz="800" dirty="0" smtClean="0"/>
              <a:t>Bouhassira D </a:t>
            </a:r>
            <a:r>
              <a:rPr lang="fr-FR" sz="800" i="1" dirty="0" smtClean="0"/>
              <a:t>et al. </a:t>
            </a:r>
            <a:r>
              <a:rPr lang="fr-FR" sz="800" dirty="0" smtClean="0"/>
              <a:t>Pre</a:t>
            </a:r>
            <a:r>
              <a:rPr lang="en-CA" sz="800" dirty="0" smtClean="0"/>
              <a:t>valence of chronic pain with neuropathic characteristics in the general population. </a:t>
            </a:r>
            <a:r>
              <a:rPr lang="fr-FR" sz="800" i="1" dirty="0" smtClean="0"/>
              <a:t>Pain </a:t>
            </a:r>
            <a:r>
              <a:rPr lang="fr-FR" sz="800" dirty="0" smtClean="0"/>
              <a:t>2008; 136(3):380-7.</a:t>
            </a:r>
          </a:p>
          <a:p>
            <a:pPr>
              <a:spcAft>
                <a:spcPts val="300"/>
              </a:spcAft>
              <a:defRPr/>
            </a:pPr>
            <a:r>
              <a:rPr lang="fr-FR" sz="800" dirty="0" smtClean="0"/>
              <a:t>de Moraes Vieira EB </a:t>
            </a:r>
            <a:r>
              <a:rPr lang="fr-FR" sz="800" i="1" dirty="0" smtClean="0"/>
              <a:t>et al. </a:t>
            </a:r>
            <a:r>
              <a:rPr lang="en-CA" sz="800" dirty="0" smtClean="0"/>
              <a:t>Prevalence, characteristics, and factors associated with chronic pain with and without neuropathic characteristics in São Luís, Brazil. </a:t>
            </a:r>
            <a:r>
              <a:rPr lang="fr-FR" sz="800" i="1" dirty="0" smtClean="0"/>
              <a:t>J Pain Symptom Manage</a:t>
            </a:r>
            <a:r>
              <a:rPr lang="fr-FR" sz="800" dirty="0" smtClean="0"/>
              <a:t> 2012; 44(2):239-51.</a:t>
            </a:r>
          </a:p>
          <a:p>
            <a:pPr>
              <a:spcAft>
                <a:spcPts val="300"/>
              </a:spcAft>
              <a:defRPr/>
            </a:pPr>
            <a:r>
              <a:rPr lang="fr-FR" sz="800" dirty="0" smtClean="0"/>
              <a:t>Elzahaf RA </a:t>
            </a:r>
            <a:r>
              <a:rPr lang="fr-FR" sz="800" i="1" dirty="0" smtClean="0"/>
              <a:t>et al. </a:t>
            </a:r>
            <a:r>
              <a:rPr lang="en-CA" sz="800" dirty="0" smtClean="0"/>
              <a:t>Translation and linguistic validation of the self-completed Leeds Assessment of Neuropathic Symptoms and Signs </a:t>
            </a:r>
            <a:br>
              <a:rPr lang="en-CA" sz="800" dirty="0" smtClean="0"/>
            </a:br>
            <a:r>
              <a:rPr lang="en-CA" sz="800" dirty="0" smtClean="0"/>
              <a:t>(S-LANSS) scale for use in a Libyan population. </a:t>
            </a:r>
            <a:r>
              <a:rPr lang="en-CA" sz="800" i="1" dirty="0" smtClean="0"/>
              <a:t>Pain Pract</a:t>
            </a:r>
            <a:r>
              <a:rPr lang="en-CA" sz="800" dirty="0" smtClean="0"/>
              <a:t> 2013; 13(3):198-205.</a:t>
            </a:r>
          </a:p>
          <a:p>
            <a:pPr>
              <a:spcAft>
                <a:spcPts val="300"/>
              </a:spcAft>
              <a:defRPr/>
            </a:pPr>
            <a:r>
              <a:rPr lang="en-CA" sz="800" dirty="0" smtClean="0"/>
              <a:t>Ohayon MM, Stingl C. Prevalence and comorbidity of chronic pain in the German general population. </a:t>
            </a:r>
            <a:r>
              <a:rPr lang="pl-PL" sz="800" i="1" dirty="0" smtClean="0"/>
              <a:t>Psychiatr Res</a:t>
            </a:r>
            <a:r>
              <a:rPr lang="pl-PL" sz="800" dirty="0" smtClean="0"/>
              <a:t> 2012;</a:t>
            </a:r>
            <a:r>
              <a:rPr lang="en-CA" sz="800" dirty="0" smtClean="0"/>
              <a:t> </a:t>
            </a:r>
            <a:r>
              <a:rPr lang="pl-PL" sz="800" dirty="0" smtClean="0"/>
              <a:t>46(4):444-50</a:t>
            </a:r>
            <a:r>
              <a:rPr lang="en-CA" sz="800" dirty="0" smtClean="0"/>
              <a:t>;</a:t>
            </a:r>
          </a:p>
          <a:p>
            <a:pPr>
              <a:spcAft>
                <a:spcPts val="300"/>
              </a:spcAft>
              <a:defRPr/>
            </a:pPr>
            <a:r>
              <a:rPr lang="fr-FR" sz="800" dirty="0" smtClean="0"/>
              <a:t>Torrance N </a:t>
            </a:r>
            <a:r>
              <a:rPr lang="fr-FR" sz="800" i="1" dirty="0" smtClean="0"/>
              <a:t>et al. </a:t>
            </a:r>
            <a:r>
              <a:rPr lang="en-CA" sz="800" dirty="0" smtClean="0"/>
              <a:t>The epidemiology of chronic pain of predominantly neuropathic origin. Results from a general population survey. </a:t>
            </a:r>
            <a:r>
              <a:rPr lang="fr-FR" sz="800" i="1" dirty="0" smtClean="0"/>
              <a:t>J Pain</a:t>
            </a:r>
            <a:r>
              <a:rPr lang="fr-FR" sz="800" dirty="0" smtClean="0"/>
              <a:t> 2006; 7(4):281-9. </a:t>
            </a:r>
          </a:p>
          <a:p>
            <a:pPr>
              <a:spcAft>
                <a:spcPts val="300"/>
              </a:spcAft>
              <a:defRPr/>
            </a:pPr>
            <a:r>
              <a:rPr lang="fr-FR" sz="800" dirty="0" smtClean="0"/>
              <a:t>Toth C </a:t>
            </a:r>
            <a:r>
              <a:rPr lang="fr-FR" sz="800" i="1" dirty="0" smtClean="0"/>
              <a:t>et al. </a:t>
            </a:r>
            <a:r>
              <a:rPr lang="en-CA" sz="800" dirty="0" smtClean="0"/>
              <a:t>The prevalence and impact of chronic pain with neuropathic pain symptoms in the general population.</a:t>
            </a:r>
            <a:r>
              <a:rPr lang="fr-FR" sz="800" i="1" dirty="0" smtClean="0"/>
              <a:t>Pain Med</a:t>
            </a:r>
            <a:r>
              <a:rPr lang="fr-FR" sz="800" dirty="0" smtClean="0"/>
              <a:t> 2009; 10(5):918-29.</a:t>
            </a:r>
            <a:endParaRPr lang="en-US" sz="800" b="1" dirty="0"/>
          </a:p>
        </p:txBody>
      </p:sp>
      <p:sp>
        <p:nvSpPr>
          <p:cNvPr id="4" name="Slide Number Placeholder 3"/>
          <p:cNvSpPr>
            <a:spLocks noGrp="1"/>
          </p:cNvSpPr>
          <p:nvPr>
            <p:ph type="sldNum" sz="quarter" idx="10"/>
          </p:nvPr>
        </p:nvSpPr>
        <p:spPr/>
        <p:txBody>
          <a:bodyPr/>
          <a:lstStyle/>
          <a:p>
            <a:fld id="{C3688213-33A5-40D6-90A0-AF4F9B3FAB42}" type="slidenum">
              <a:rPr lang="en-CA" smtClean="0">
                <a:solidFill>
                  <a:prstClr val="black"/>
                </a:solidFill>
              </a:rPr>
              <a:pPr/>
              <a:t>6</a:t>
            </a:fld>
            <a:endParaRPr lang="en-CA" dirty="0">
              <a:solidFill>
                <a:prstClr val="black"/>
              </a:solidFill>
            </a:endParaRPr>
          </a:p>
        </p:txBody>
      </p:sp>
    </p:spTree>
    <p:extLst>
      <p:ext uri="{BB962C8B-B14F-4D97-AF65-F5344CB8AC3E}">
        <p14:creationId xmlns:p14="http://schemas.microsoft.com/office/powerpoint/2010/main" val="1416721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3" name="Slide Image Placeholder 1"/>
          <p:cNvSpPr>
            <a:spLocks noGrp="1" noRot="1" noChangeAspect="1" noTextEdit="1"/>
          </p:cNvSpPr>
          <p:nvPr>
            <p:ph type="sldImg"/>
          </p:nvPr>
        </p:nvSpPr>
        <p:spPr>
          <a:xfrm>
            <a:off x="1165225" y="703263"/>
            <a:ext cx="4684713" cy="3514725"/>
          </a:xfrm>
          <a:ln/>
        </p:spPr>
      </p:sp>
      <p:sp>
        <p:nvSpPr>
          <p:cNvPr id="631814" name="Notes Placeholder 2"/>
          <p:cNvSpPr>
            <a:spLocks noGrp="1"/>
          </p:cNvSpPr>
          <p:nvPr>
            <p:ph type="body" idx="1"/>
          </p:nvPr>
        </p:nvSpPr>
        <p:spPr>
          <a:xfrm>
            <a:off x="102358" y="4484416"/>
            <a:ext cx="6908042" cy="5568012"/>
          </a:xfrm>
          <a:noFill/>
          <a:ln/>
        </p:spPr>
        <p:txBody>
          <a:bodyPr lIns="90823" tIns="45412" rIns="90823" bIns="45412"/>
          <a:lstStyle/>
          <a:p>
            <a:pPr eaLnBrk="1" hangingPunct="1">
              <a:spcAft>
                <a:spcPts val="0"/>
              </a:spcAft>
            </a:pPr>
            <a:r>
              <a:rPr lang="es-MX" sz="900" b="1" dirty="0" smtClean="0"/>
              <a:t>Notas del Conferencista</a:t>
            </a:r>
          </a:p>
          <a:p>
            <a:pPr>
              <a:spcBef>
                <a:spcPct val="0"/>
              </a:spcBef>
            </a:pPr>
            <a:r>
              <a:rPr lang="es-MX" sz="900" dirty="0" smtClean="0"/>
              <a:t>Esta slide contiene una secuencia animada para detallar los datos de la prevalencia de Dolor Neuropático en diferentes estados de dolor. Al hacer clic en esta slide aparecerán los componentes de la imagen uno a uno.</a:t>
            </a:r>
          </a:p>
          <a:p>
            <a:pPr>
              <a:spcBef>
                <a:spcPct val="0"/>
              </a:spcBef>
            </a:pPr>
            <a:r>
              <a:rPr lang="es-MX" sz="900" dirty="0" smtClean="0"/>
              <a:t>El Dolor Neuropático es altamente prevalente en un amplio rango de condiciones diferentes. Esta slide incluye ejemplos de algunas de las causas subyacentes de Dolor Neuropático (divididas de acuerdo con Dolor Neuropático periférico y Dolor Neuropático Central) y brinda datos de la prevalencia de cada uno:</a:t>
            </a:r>
          </a:p>
          <a:p>
            <a:pPr marL="266700" lvl="1" indent="-95250">
              <a:spcBef>
                <a:spcPct val="0"/>
              </a:spcBef>
              <a:buFontTx/>
              <a:buChar char="•"/>
            </a:pPr>
            <a:r>
              <a:rPr lang="es-MX" sz="900" dirty="0" smtClean="0"/>
              <a:t>Diabetes: 11–26% (mejor estimación 15%) de los pacientes con diabetes desarrollan neuropatía diabética periférica dolorosa</a:t>
            </a:r>
            <a:r>
              <a:rPr lang="es-MX" sz="900" baseline="30000" dirty="0" smtClean="0"/>
              <a:t>1</a:t>
            </a:r>
          </a:p>
          <a:p>
            <a:pPr marL="266700" lvl="1" indent="-95250">
              <a:spcBef>
                <a:spcPct val="0"/>
              </a:spcBef>
              <a:buFontTx/>
              <a:buChar char="•"/>
            </a:pPr>
            <a:r>
              <a:rPr lang="es-MX" sz="900" dirty="0" smtClean="0"/>
              <a:t>Cáncer: El Dolor Neuropático afecta aproximadamente una tercera parte (33%) de los pacientes con cáncer</a:t>
            </a:r>
            <a:r>
              <a:rPr lang="es-MX" sz="900" baseline="30000" dirty="0" smtClean="0"/>
              <a:t>2</a:t>
            </a:r>
          </a:p>
          <a:p>
            <a:pPr marL="266700" lvl="1" indent="-95250">
              <a:spcBef>
                <a:spcPct val="0"/>
              </a:spcBef>
              <a:buFontTx/>
              <a:buChar char="•"/>
            </a:pPr>
            <a:r>
              <a:rPr lang="es-MX" sz="900" dirty="0" smtClean="0"/>
              <a:t>VIH: polineuropatía sensorial distal puede estar presente en 35–55% de los pacientes con VIH</a:t>
            </a:r>
            <a:r>
              <a:rPr lang="es-MX" sz="900" baseline="30000" dirty="0" smtClean="0"/>
              <a:t>3-5</a:t>
            </a:r>
          </a:p>
          <a:p>
            <a:pPr marL="266700" lvl="1" indent="-95250">
              <a:spcBef>
                <a:spcPct val="0"/>
              </a:spcBef>
              <a:buFontTx/>
              <a:buChar char="•"/>
            </a:pPr>
            <a:r>
              <a:rPr lang="es-MX" sz="900" dirty="0" smtClean="0"/>
              <a:t>Dolor post-quirúrgico: el Dolor Neuropático puede estar presente en 20–43% de las pacientes con mastectomía</a:t>
            </a:r>
            <a:r>
              <a:rPr lang="es-MX" sz="900" baseline="30000" dirty="0" smtClean="0"/>
              <a:t>6,7</a:t>
            </a:r>
          </a:p>
          <a:p>
            <a:pPr marL="266700" lvl="1" indent="-95250">
              <a:spcBef>
                <a:spcPct val="0"/>
              </a:spcBef>
              <a:buFontTx/>
              <a:buChar char="•"/>
            </a:pPr>
            <a:r>
              <a:rPr lang="es-MX" sz="900" dirty="0" smtClean="0"/>
              <a:t>Radiculopatía (Lumbalgia): el Dolor Neuropático afecta hasta al 37% de los pacientes con lumbalgia crónica</a:t>
            </a:r>
            <a:r>
              <a:rPr lang="es-MX" sz="900" baseline="30000" dirty="0" smtClean="0"/>
              <a:t>8</a:t>
            </a:r>
          </a:p>
          <a:p>
            <a:pPr marL="266700" lvl="1" indent="-95250">
              <a:spcBef>
                <a:spcPct val="0"/>
              </a:spcBef>
              <a:buFontTx/>
              <a:buChar char="•"/>
            </a:pPr>
            <a:r>
              <a:rPr lang="es-MX" sz="900" dirty="0" smtClean="0"/>
              <a:t>Neuralgia postherpética: se estima que ocurre en 7–27% de los pacientes que desarrollan herpes. La prevalencia aumenta con la edad ya que 25–50% de los pacientes &gt;50 años con herpes zoster desarrollan neuralgia postherpética</a:t>
            </a:r>
            <a:r>
              <a:rPr lang="es-MX" sz="900" baseline="30000" dirty="0" smtClean="0"/>
              <a:t>12</a:t>
            </a:r>
          </a:p>
          <a:p>
            <a:pPr marL="266700" lvl="1" indent="-95250">
              <a:spcBef>
                <a:spcPct val="0"/>
              </a:spcBef>
              <a:buFontTx/>
              <a:buChar char="•"/>
            </a:pPr>
            <a:r>
              <a:rPr lang="es-MX" sz="900" dirty="0" smtClean="0"/>
              <a:t>Accidente vascular cerebral: el Dolor Neuropático afecta al 8% de los pacientes post-accidente vascular cerebral</a:t>
            </a:r>
            <a:r>
              <a:rPr lang="es-MX" sz="900" baseline="30000" dirty="0" smtClean="0"/>
              <a:t>9</a:t>
            </a:r>
          </a:p>
          <a:p>
            <a:pPr marL="266700" lvl="1" indent="-95250">
              <a:spcBef>
                <a:spcPct val="0"/>
              </a:spcBef>
              <a:buFontTx/>
              <a:buChar char="•"/>
            </a:pPr>
            <a:r>
              <a:rPr lang="es-MX" sz="900" dirty="0" smtClean="0"/>
              <a:t>Lesión de la médula espinal : el Dolor Neuropático afecta al 75% de los pacientes con lesión de la médula espinal</a:t>
            </a:r>
            <a:r>
              <a:rPr lang="es-MX" sz="900" baseline="30000" dirty="0" smtClean="0"/>
              <a:t>10</a:t>
            </a:r>
          </a:p>
          <a:p>
            <a:pPr marL="266700" lvl="1" indent="-95250">
              <a:spcBef>
                <a:spcPct val="0"/>
              </a:spcBef>
              <a:buFontTx/>
              <a:buChar char="•"/>
            </a:pPr>
            <a:r>
              <a:rPr lang="es-MX" sz="900" dirty="0" smtClean="0"/>
              <a:t>Esclerosis múltiple: el Dolor Neuropático afecta ~55% de los pacientes con esclerosis múltiple</a:t>
            </a:r>
            <a:r>
              <a:rPr lang="es-MX" sz="900" baseline="30000" dirty="0" smtClean="0"/>
              <a:t>11</a:t>
            </a:r>
          </a:p>
          <a:p>
            <a:pPr eaLnBrk="1" hangingPunct="1">
              <a:spcAft>
                <a:spcPts val="0"/>
              </a:spcAft>
            </a:pPr>
            <a:r>
              <a:rPr lang="es-MX" sz="800" b="1" dirty="0" smtClean="0"/>
              <a:t>Referencias</a:t>
            </a:r>
          </a:p>
          <a:p>
            <a:pPr marL="180975" indent="-180975">
              <a:spcAft>
                <a:spcPts val="0"/>
              </a:spcAft>
              <a:buAutoNum type="arabicPeriod"/>
            </a:pPr>
            <a:r>
              <a:rPr lang="en-US" sz="800" dirty="0" smtClean="0"/>
              <a:t>Sadosky A </a:t>
            </a:r>
            <a:r>
              <a:rPr lang="en-US" sz="800" i="1" dirty="0" smtClean="0"/>
              <a:t>et al. </a:t>
            </a:r>
            <a:r>
              <a:rPr lang="en-CA" sz="800" dirty="0" smtClean="0"/>
              <a:t>A review of the epidemiology of painful diabetic peripheral neuropathy, postherpetic neuralgia, and less commonly studied neuropathic pain conditions. </a:t>
            </a:r>
            <a:r>
              <a:rPr lang="en-US" sz="800" i="1" dirty="0" smtClean="0"/>
              <a:t>Pain Pract</a:t>
            </a:r>
            <a:r>
              <a:rPr lang="en-US" sz="800" dirty="0" smtClean="0"/>
              <a:t> 2008; 8(1):45-56.</a:t>
            </a:r>
          </a:p>
          <a:p>
            <a:pPr marL="180975" indent="-180975">
              <a:spcAft>
                <a:spcPts val="0"/>
              </a:spcAft>
              <a:buAutoNum type="arabicPeriod"/>
            </a:pPr>
            <a:r>
              <a:rPr lang="en-US" sz="800" dirty="0" smtClean="0"/>
              <a:t>Davis MP, Walsh D. </a:t>
            </a:r>
            <a:r>
              <a:rPr lang="en-CA" sz="800" dirty="0" smtClean="0"/>
              <a:t>Epidemiology of cancer pain and factors influencing poor pain control. </a:t>
            </a:r>
            <a:r>
              <a:rPr lang="en-US" sz="800" i="1" dirty="0" smtClean="0"/>
              <a:t>Am J Hosp Palliat Care</a:t>
            </a:r>
            <a:r>
              <a:rPr lang="en-US" sz="800" dirty="0" smtClean="0"/>
              <a:t> 2004; 21(2):137-42.</a:t>
            </a:r>
          </a:p>
          <a:p>
            <a:pPr marL="180975" indent="-180975">
              <a:spcAft>
                <a:spcPts val="0"/>
              </a:spcAft>
              <a:buAutoNum type="arabicPeriod"/>
            </a:pPr>
            <a:r>
              <a:rPr lang="en-US" sz="800" dirty="0" smtClean="0"/>
              <a:t>So YT </a:t>
            </a:r>
            <a:r>
              <a:rPr lang="en-US" sz="800" i="1" dirty="0" smtClean="0"/>
              <a:t>et al.</a:t>
            </a:r>
            <a:r>
              <a:rPr lang="en-US" sz="800" dirty="0" smtClean="0"/>
              <a:t> </a:t>
            </a:r>
            <a:r>
              <a:rPr lang="en-CA" sz="800" dirty="0" smtClean="0"/>
              <a:t>Peripheral neuropathy associated with acquired immunodeficiency syndrome. Prevalence and clinical features from a population-based survey. </a:t>
            </a:r>
            <a:r>
              <a:rPr lang="en-US" sz="800" i="1" dirty="0" smtClean="0"/>
              <a:t>Arch Neurol</a:t>
            </a:r>
            <a:r>
              <a:rPr lang="en-US" sz="800" dirty="0" smtClean="0"/>
              <a:t> 1988; 45(9):945-8.</a:t>
            </a:r>
          </a:p>
          <a:p>
            <a:pPr marL="180975" indent="-180975">
              <a:spcAft>
                <a:spcPts val="0"/>
              </a:spcAft>
              <a:buAutoNum type="arabicPeriod"/>
            </a:pPr>
            <a:r>
              <a:rPr lang="en-US" sz="800" dirty="0" smtClean="0"/>
              <a:t>Schifitto G </a:t>
            </a:r>
            <a:r>
              <a:rPr lang="en-US" sz="800" i="1" dirty="0" smtClean="0"/>
              <a:t>et al.</a:t>
            </a:r>
            <a:r>
              <a:rPr lang="en-US" sz="800" dirty="0" smtClean="0"/>
              <a:t> I</a:t>
            </a:r>
            <a:r>
              <a:rPr lang="en-CA" sz="800" dirty="0" smtClean="0"/>
              <a:t>ncidence of and risk factors for HIV-associated distal sensory polyneuropathy..</a:t>
            </a:r>
            <a:r>
              <a:rPr lang="en-US" sz="800" i="1" dirty="0" smtClean="0"/>
              <a:t>Neurology</a:t>
            </a:r>
            <a:r>
              <a:rPr lang="en-US" sz="800" dirty="0" smtClean="0"/>
              <a:t> 2002; 58(12):1764-8. </a:t>
            </a:r>
          </a:p>
          <a:p>
            <a:pPr marL="180975" indent="-180975">
              <a:spcAft>
                <a:spcPts val="0"/>
              </a:spcAft>
              <a:buAutoNum type="arabicPeriod"/>
            </a:pPr>
            <a:r>
              <a:rPr lang="en-US" sz="800" dirty="0" smtClean="0"/>
              <a:t>Morgello S </a:t>
            </a:r>
            <a:r>
              <a:rPr lang="en-US" sz="800" i="1" dirty="0" smtClean="0"/>
              <a:t>et al.</a:t>
            </a:r>
            <a:r>
              <a:rPr lang="en-US" sz="800" dirty="0" smtClean="0"/>
              <a:t> </a:t>
            </a:r>
            <a:r>
              <a:rPr lang="en-CA" sz="800" dirty="0" smtClean="0"/>
              <a:t>HIV-associated distal sensory polyneuropathy in the era of highly active antiretroviral therapy: the Manhattan HIV Brain Bank. </a:t>
            </a:r>
            <a:r>
              <a:rPr lang="en-US" sz="800" i="1" dirty="0" smtClean="0"/>
              <a:t>Arch Neurol</a:t>
            </a:r>
            <a:r>
              <a:rPr lang="en-US" sz="800" dirty="0" smtClean="0"/>
              <a:t> 2004; 61(4):546-51. </a:t>
            </a:r>
          </a:p>
          <a:p>
            <a:pPr marL="180975" indent="-180975">
              <a:spcAft>
                <a:spcPts val="0"/>
              </a:spcAft>
              <a:buAutoNum type="arabicPeriod"/>
            </a:pPr>
            <a:r>
              <a:rPr lang="en-US" sz="800" dirty="0" smtClean="0"/>
              <a:t>Stevens PE </a:t>
            </a:r>
            <a:r>
              <a:rPr lang="en-US" sz="800" i="1" dirty="0" smtClean="0"/>
              <a:t>et al.</a:t>
            </a:r>
            <a:r>
              <a:rPr lang="en-US" sz="800" dirty="0" smtClean="0"/>
              <a:t> </a:t>
            </a:r>
            <a:r>
              <a:rPr lang="en-CA" sz="800" dirty="0" smtClean="0"/>
              <a:t>Prevalence, characteristics, and impact of postmastectomy pain syndrome: an investigation of women's experiences. </a:t>
            </a:r>
            <a:r>
              <a:rPr lang="en-US" sz="800" i="1" dirty="0" smtClean="0"/>
              <a:t>Pain</a:t>
            </a:r>
            <a:r>
              <a:rPr lang="en-US" sz="800" dirty="0" smtClean="0"/>
              <a:t> 1995; 61(1):61-8.</a:t>
            </a:r>
          </a:p>
          <a:p>
            <a:pPr marL="180975" indent="-180975">
              <a:spcAft>
                <a:spcPts val="0"/>
              </a:spcAft>
              <a:buAutoNum type="arabicPeriod"/>
            </a:pPr>
            <a:r>
              <a:rPr lang="en-US" sz="800" dirty="0" smtClean="0"/>
              <a:t>Smith  WC </a:t>
            </a:r>
            <a:r>
              <a:rPr lang="en-US" sz="800" i="1" dirty="0" smtClean="0"/>
              <a:t>et al.</a:t>
            </a:r>
            <a:r>
              <a:rPr lang="en-US" sz="800" dirty="0" smtClean="0"/>
              <a:t> </a:t>
            </a:r>
            <a:r>
              <a:rPr lang="en-CA" sz="800" dirty="0" smtClean="0"/>
              <a:t>A retrospective cohort study of post mastectomy pain syndrome. </a:t>
            </a:r>
            <a:r>
              <a:rPr lang="en-US" sz="800" i="1" dirty="0" smtClean="0"/>
              <a:t>Pain</a:t>
            </a:r>
            <a:r>
              <a:rPr lang="en-US" sz="800" dirty="0" smtClean="0"/>
              <a:t> 1999; 83(1):91-5.</a:t>
            </a:r>
          </a:p>
          <a:p>
            <a:pPr marL="180975" indent="-180975">
              <a:spcAft>
                <a:spcPts val="0"/>
              </a:spcAft>
              <a:buAutoNum type="arabicPeriod"/>
            </a:pPr>
            <a:r>
              <a:rPr lang="en-US" sz="800" dirty="0" smtClean="0"/>
              <a:t>Freynhagen </a:t>
            </a:r>
            <a:r>
              <a:rPr lang="en-US" sz="800" dirty="0" smtClean="0">
                <a:solidFill>
                  <a:srgbClr val="FF0000"/>
                </a:solidFill>
              </a:rPr>
              <a:t>R </a:t>
            </a:r>
            <a:r>
              <a:rPr lang="en-US" sz="800" i="1" dirty="0" smtClean="0"/>
              <a:t>et al.</a:t>
            </a:r>
            <a:r>
              <a:rPr lang="en-US" sz="800" dirty="0" smtClean="0"/>
              <a:t> </a:t>
            </a:r>
            <a:r>
              <a:rPr lang="en-CA" sz="800" dirty="0" smtClean="0"/>
              <a:t>painDETECT: a new screening questionnaire to identify neuropathic components in patients with back pain. </a:t>
            </a:r>
            <a:br>
              <a:rPr lang="en-CA" sz="800" dirty="0" smtClean="0"/>
            </a:br>
            <a:r>
              <a:rPr lang="en-US" sz="800" i="1" dirty="0" smtClean="0"/>
              <a:t>Curr Med Res Opin</a:t>
            </a:r>
            <a:r>
              <a:rPr lang="en-US" sz="800" dirty="0" smtClean="0"/>
              <a:t> 2006; 22(10):1911-20.</a:t>
            </a:r>
          </a:p>
          <a:p>
            <a:pPr marL="180975" indent="-180975">
              <a:spcAft>
                <a:spcPts val="0"/>
              </a:spcAft>
              <a:buAutoNum type="arabicPeriod"/>
            </a:pPr>
            <a:r>
              <a:rPr lang="en-US" sz="800" dirty="0" smtClean="0"/>
              <a:t>Andersen G </a:t>
            </a:r>
            <a:r>
              <a:rPr lang="en-US" sz="800" i="1" dirty="0" smtClean="0"/>
              <a:t>et al.</a:t>
            </a:r>
            <a:r>
              <a:rPr lang="en-US" sz="800" dirty="0" smtClean="0"/>
              <a:t> </a:t>
            </a:r>
            <a:r>
              <a:rPr lang="en-CA" sz="800" dirty="0" smtClean="0"/>
              <a:t>Incidence of central post-stroke pain. </a:t>
            </a:r>
            <a:r>
              <a:rPr lang="en-US" sz="800" i="1" dirty="0" smtClean="0"/>
              <a:t>Pain</a:t>
            </a:r>
            <a:r>
              <a:rPr lang="en-US" sz="800" dirty="0" smtClean="0"/>
              <a:t> 1995; 61(2):187-93.</a:t>
            </a:r>
          </a:p>
          <a:p>
            <a:pPr marL="180975" indent="-180975">
              <a:spcAft>
                <a:spcPts val="0"/>
              </a:spcAft>
              <a:buAutoNum type="arabicPeriod"/>
            </a:pPr>
            <a:r>
              <a:rPr lang="en-US" sz="800" dirty="0" smtClean="0"/>
              <a:t>Siddall PJ </a:t>
            </a:r>
            <a:r>
              <a:rPr lang="en-US" sz="800" i="1" dirty="0" smtClean="0"/>
              <a:t>et al.</a:t>
            </a:r>
            <a:r>
              <a:rPr lang="en-US" sz="800" dirty="0" smtClean="0"/>
              <a:t> </a:t>
            </a:r>
            <a:r>
              <a:rPr lang="en-CA" sz="800" dirty="0" smtClean="0"/>
              <a:t>A longitudinal study of the prevalence and characteristics of pain in the first 5 years following spinal cord injury. </a:t>
            </a:r>
            <a:r>
              <a:rPr lang="en-US" sz="800" i="1" dirty="0" smtClean="0"/>
              <a:t>Pain</a:t>
            </a:r>
            <a:r>
              <a:rPr lang="en-US" sz="800" dirty="0" smtClean="0"/>
              <a:t> 2003; 103(3):249-57. </a:t>
            </a:r>
          </a:p>
          <a:p>
            <a:pPr marL="180975" indent="-180975">
              <a:spcAft>
                <a:spcPts val="0"/>
              </a:spcAft>
              <a:buAutoNum type="arabicPeriod"/>
            </a:pPr>
            <a:r>
              <a:rPr lang="en-US" sz="800" dirty="0" smtClean="0"/>
              <a:t>Rae-Grant AD </a:t>
            </a:r>
            <a:r>
              <a:rPr lang="en-US" sz="800" i="1" dirty="0" smtClean="0"/>
              <a:t>et al.</a:t>
            </a:r>
            <a:r>
              <a:rPr lang="en-US" sz="800" dirty="0" smtClean="0"/>
              <a:t> </a:t>
            </a:r>
            <a:r>
              <a:rPr lang="en-CA" sz="800" dirty="0" smtClean="0"/>
              <a:t>Sensory symptoms of multiple sclerosis: a hidden reservoir of morbidity. </a:t>
            </a:r>
            <a:r>
              <a:rPr lang="en-US" sz="800" i="1" dirty="0" smtClean="0"/>
              <a:t>Mult Scler</a:t>
            </a:r>
            <a:r>
              <a:rPr lang="en-US" sz="800" dirty="0" smtClean="0"/>
              <a:t> 1999; 5(3):179-83.</a:t>
            </a:r>
          </a:p>
          <a:p>
            <a:pPr>
              <a:spcAft>
                <a:spcPts val="0"/>
              </a:spcAft>
              <a:buFont typeface="Calibri" pitchFamily="34" charset="0"/>
              <a:buAutoNum type="arabicPeriod"/>
            </a:pPr>
            <a:endParaRPr lang="en-US" sz="800" dirty="0" smtClean="0"/>
          </a:p>
        </p:txBody>
      </p:sp>
      <p:sp>
        <p:nvSpPr>
          <p:cNvPr id="7" name="Rectangle 7"/>
          <p:cNvSpPr>
            <a:spLocks noGrp="1" noChangeArrowheads="1"/>
          </p:cNvSpPr>
          <p:nvPr>
            <p:ph type="sldNum" sz="quarter" idx="5"/>
          </p:nvPr>
        </p:nvSpPr>
        <p:spPr>
          <a:xfrm>
            <a:off x="3970938" y="8902344"/>
            <a:ext cx="3037840" cy="468630"/>
          </a:xfrm>
        </p:spPr>
        <p:txBody>
          <a:bodyPr/>
          <a:lstStyle/>
          <a:p>
            <a:fld id="{FC34AD7C-96A2-48E1-8088-9A58F8A9E959}" type="slidenum">
              <a:rPr lang="en-GB" smtClean="0">
                <a:solidFill>
                  <a:prstClr val="black"/>
                </a:solidFill>
              </a:rPr>
              <a:pPr/>
              <a:t>7</a:t>
            </a:fld>
            <a:endParaRPr lang="en-GB"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a:xfrm>
            <a:off x="95534" y="4471036"/>
            <a:ext cx="6914866" cy="5625464"/>
          </a:xfrm>
          <a:noFill/>
        </p:spPr>
        <p:txBody>
          <a:bodyPr/>
          <a:lstStyle/>
          <a:p>
            <a:r>
              <a:rPr lang="es-MX" altLang="ja-JP" sz="1000" b="1" dirty="0" smtClean="0"/>
              <a:t>Notas del Conferencista</a:t>
            </a:r>
          </a:p>
          <a:p>
            <a:r>
              <a:rPr lang="es-MX" altLang="ja-JP" sz="1000" dirty="0" smtClean="0"/>
              <a:t>Los pacientes que presentan Dolor Neuropático en Atención Primaria representan una amplia variedad de etiologías. Sin embargo,  se cree que algunas de las causas más comunes de Dolor Neuropático son dolor de espalda, Neuralgia Postherpética y Neuropatía Diabética Periférica Dolorosa . </a:t>
            </a:r>
          </a:p>
          <a:p>
            <a:r>
              <a:rPr lang="es-MX" altLang="ja-JP" sz="1000" dirty="0" smtClean="0"/>
              <a:t>La incidencia anual de estos padecimientos fue calculada a partir de la Base de Datos de Investigación de la Práctica General del Reino Unido identificando a pacientes con los siguientes códigos:</a:t>
            </a:r>
          </a:p>
          <a:p>
            <a:pPr marL="173867" indent="-173867">
              <a:buFont typeface="Arial" pitchFamily="34" charset="0"/>
              <a:buChar char="•"/>
            </a:pPr>
            <a:r>
              <a:rPr lang="es-MX" sz="1000" dirty="0" smtClean="0"/>
              <a:t>Dolor de espalda: código de  Dolor de espalda más un código de neuropatía  o Dolor Neuropático en el término de 28 días, o un código de radiculopatía o dolor de espalda con un tratamiento específico para Dolor Neuropático (más que tratamiento para dolor general) iniciado en el término de 28 días de la fecha del dolor de espalda</a:t>
            </a:r>
          </a:p>
          <a:p>
            <a:pPr marL="173867" indent="-173867">
              <a:buFont typeface="Arial" pitchFamily="34" charset="0"/>
              <a:buChar char="•"/>
            </a:pPr>
            <a:r>
              <a:rPr lang="es-MX" sz="1000" dirty="0" smtClean="0"/>
              <a:t>Neuropatía Diabética Periférica Dolorosa: código específico de Neuropatía Diabética Dolorosa, o un código de diabetes y un código general de dolor neuropático, o un código de  Neuropatía diabética (o diabetes y neuralgia) con una prescripción para un tratamiento de Dolor Neuropático iniciado en el término de 28 días de la fecha del código de la neuropatía /neuralgia</a:t>
            </a:r>
          </a:p>
          <a:p>
            <a:pPr marL="173867" indent="-173867">
              <a:buFont typeface="Arial" pitchFamily="34" charset="0"/>
              <a:buChar char="•"/>
            </a:pPr>
            <a:r>
              <a:rPr lang="es-MX" sz="1000" dirty="0" smtClean="0"/>
              <a:t>Neuralgia Postherpética: código específico de Neuralgia Postherpética, o un código de zoster agudo más un código de  neuropatía , o Dolor Neuropático, entre 3 y 6 meses después de el primer ingreso de zoster agudo</a:t>
            </a:r>
          </a:p>
          <a:p>
            <a:pPr marL="173867" indent="-173867">
              <a:buFont typeface="Arial" pitchFamily="34" charset="0"/>
              <a:buChar char="•"/>
            </a:pPr>
            <a:r>
              <a:rPr lang="es-MX" sz="1000" dirty="0" smtClean="0"/>
              <a:t>Dolor de extremidad fantasma: código específico de Dolor de extremidad fantasma, o un código de  amputación más un código de  neuropatía  o Dolor Neuropático entre tres y 24 meses después del primer código de amputación. </a:t>
            </a:r>
            <a:endParaRPr lang="es-MX" altLang="ja-JP" sz="1000" dirty="0" smtClean="0"/>
          </a:p>
          <a:p>
            <a:r>
              <a:rPr lang="es-MX" altLang="ja-JP" sz="1000" dirty="0" smtClean="0"/>
              <a:t>Sin embargo,  es importante mencionar que esta definición puede haber resultado en la sobre estimación de la incidencia de dolor neuropático de espalda porque la definición del estudio carecía de especificidad</a:t>
            </a:r>
            <a:r>
              <a:rPr lang="es-MX" sz="1000" dirty="0" smtClean="0"/>
              <a:t>. Por ejemplo, los pacientes con dolor de espalda o radiculopatía tratados con tramadol habrían sido incluidos en el análisis aunque tramadol también es usado generalmente en dolor nociceptivo.</a:t>
            </a:r>
          </a:p>
          <a:p>
            <a:endParaRPr lang="es-MX" sz="1000" dirty="0" smtClean="0"/>
          </a:p>
          <a:p>
            <a:r>
              <a:rPr lang="es-MX" altLang="ja-JP" sz="1000" b="1" dirty="0" smtClean="0"/>
              <a:t>Referencia</a:t>
            </a:r>
          </a:p>
          <a:p>
            <a:r>
              <a:rPr lang="en-CA" sz="1000" dirty="0" smtClean="0"/>
              <a:t>Hall GC </a:t>
            </a:r>
            <a:r>
              <a:rPr lang="en-CA" sz="1000" i="1" dirty="0" smtClean="0"/>
              <a:t>et al. </a:t>
            </a:r>
            <a:r>
              <a:rPr lang="en-CA" sz="1000" dirty="0" smtClean="0"/>
              <a:t>An observational descriptive study of the epidemiology and treatment of neuropathic pain in a UK general population. </a:t>
            </a:r>
            <a:r>
              <a:rPr lang="en-CA" sz="1000" i="1" dirty="0" smtClean="0"/>
              <a:t>BMC Fam Pract</a:t>
            </a:r>
            <a:r>
              <a:rPr lang="en-CA" sz="1000" dirty="0" smtClean="0"/>
              <a:t> 2013; 14:28.</a:t>
            </a:r>
          </a:p>
          <a:p>
            <a:endParaRPr lang="es-MX" altLang="ja-JP" sz="1000" dirty="0"/>
          </a:p>
        </p:txBody>
      </p:sp>
      <p:sp>
        <p:nvSpPr>
          <p:cNvPr id="5" name="Slide Number Placeholder 3"/>
          <p:cNvSpPr>
            <a:spLocks noGrp="1"/>
          </p:cNvSpPr>
          <p:nvPr>
            <p:ph type="sldNum" sz="quarter" idx="5"/>
          </p:nvPr>
        </p:nvSpPr>
        <p:spPr>
          <a:xfrm>
            <a:off x="3970938" y="8902344"/>
            <a:ext cx="3037840" cy="468630"/>
          </a:xfrm>
        </p:spPr>
        <p:txBody>
          <a:bodyPr/>
          <a:lstStyle/>
          <a:p>
            <a:fld id="{C3688213-33A5-40D6-90A0-AF4F9B3FAB42}" type="slidenum">
              <a:rPr lang="en-CA" smtClean="0"/>
              <a:pPr/>
              <a:t>8</a:t>
            </a:fld>
            <a:endParaRPr lang="en-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2"/>
          <p:cNvSpPr>
            <a:spLocks noGrp="1" noRot="1" noChangeAspect="1" noChangeArrowheads="1" noTextEdit="1"/>
          </p:cNvSpPr>
          <p:nvPr>
            <p:ph type="sldImg"/>
          </p:nvPr>
        </p:nvSpPr>
        <p:spPr>
          <a:ln/>
        </p:spPr>
      </p:sp>
      <p:sp>
        <p:nvSpPr>
          <p:cNvPr id="340994" name="Rectangle 3"/>
          <p:cNvSpPr>
            <a:spLocks noGrp="1" noChangeArrowheads="1"/>
          </p:cNvSpPr>
          <p:nvPr>
            <p:ph type="body" idx="1"/>
          </p:nvPr>
        </p:nvSpPr>
        <p:spPr>
          <a:noFill/>
          <a:ln w="9525"/>
        </p:spPr>
        <p:txBody>
          <a:bodyPr lIns="91756" tIns="45073" rIns="91756" bIns="45073"/>
          <a:lstStyle/>
          <a:p>
            <a:r>
              <a:rPr lang="es-MX" b="1" dirty="0" smtClean="0">
                <a:ea typeface="MS PGothic" pitchFamily="34" charset="-128"/>
              </a:rPr>
              <a:t>Notas del Conferencista</a:t>
            </a:r>
          </a:p>
          <a:p>
            <a:r>
              <a:rPr lang="es-MX" dirty="0" smtClean="0">
                <a:ea typeface="MS PGothic" pitchFamily="34" charset="-128"/>
              </a:rPr>
              <a:t>La Neuropatía Diabética Dolorosa es común. En un estudio de pacientes tipo 2 en clínicas de Atención Primaria de Swansea, Davies </a:t>
            </a:r>
            <a:r>
              <a:rPr lang="es-MX" i="1" dirty="0" smtClean="0">
                <a:ea typeface="MS PGothic" pitchFamily="34" charset="-128"/>
              </a:rPr>
              <a:t>et al </a:t>
            </a:r>
            <a:r>
              <a:rPr lang="es-MX" dirty="0" smtClean="0">
                <a:ea typeface="MS PGothic" pitchFamily="34" charset="-128"/>
              </a:rPr>
              <a:t>se reportó una tasa de prevalencia del 26% para Neuropatía Diabética Dolorosa que estuvo asociada con una menor calidad de vida. Además, de estos pacientes, la vasta mayoría reportaron dolor moderado a severo.</a:t>
            </a:r>
          </a:p>
          <a:p>
            <a:endParaRPr lang="es-MX" dirty="0" smtClean="0">
              <a:ea typeface="MS PGothic" pitchFamily="34" charset="-128"/>
            </a:endParaRPr>
          </a:p>
          <a:p>
            <a:r>
              <a:rPr lang="es-MX" b="1" dirty="0" smtClean="0">
                <a:ea typeface="MS PGothic" pitchFamily="34" charset="-128"/>
              </a:rPr>
              <a:t>Referencia</a:t>
            </a:r>
          </a:p>
          <a:p>
            <a:r>
              <a:rPr lang="en-CA" dirty="0" smtClean="0">
                <a:ea typeface="MS PGothic" pitchFamily="34" charset="-128"/>
              </a:rPr>
              <a:t>Davies M </a:t>
            </a:r>
            <a:r>
              <a:rPr lang="en-CA" i="1" dirty="0" smtClean="0">
                <a:ea typeface="MS PGothic" pitchFamily="34" charset="-128"/>
              </a:rPr>
              <a:t>et al. </a:t>
            </a:r>
            <a:r>
              <a:rPr lang="en-CA" dirty="0" smtClean="0">
                <a:ea typeface="MS PGothic" pitchFamily="34" charset="-128"/>
              </a:rPr>
              <a:t>The prevalence, severity, and impact of painful diabetic peripheral neuropathy in type 2 diabetes. </a:t>
            </a:r>
            <a:r>
              <a:rPr lang="en-CA" i="1" dirty="0" smtClean="0">
                <a:ea typeface="MS PGothic" pitchFamily="34" charset="-128"/>
              </a:rPr>
              <a:t>Diabetes Care</a:t>
            </a:r>
            <a:r>
              <a:rPr lang="en-CA" dirty="0" smtClean="0">
                <a:ea typeface="MS PGothic" pitchFamily="34" charset="-128"/>
              </a:rPr>
              <a:t> 2006; 29(7):1518-22.</a:t>
            </a:r>
            <a:endParaRPr lang="en-GB" dirty="0" smtClean="0">
              <a:ea typeface="MS PGothic" pitchFamily="34" charset="-128"/>
            </a:endParaRPr>
          </a:p>
          <a:p>
            <a:r>
              <a:rPr lang="es-MX" dirty="0" smtClean="0">
                <a:ea typeface="MS PGothic" pitchFamily="34" charset="-128"/>
              </a:rPr>
              <a:t> </a:t>
            </a:r>
          </a:p>
        </p:txBody>
      </p:sp>
      <p:sp>
        <p:nvSpPr>
          <p:cNvPr id="5" name="Slide Number Placeholder 3"/>
          <p:cNvSpPr>
            <a:spLocks noGrp="1"/>
          </p:cNvSpPr>
          <p:nvPr>
            <p:ph type="sldNum" sz="quarter" idx="5"/>
          </p:nvPr>
        </p:nvSpPr>
        <p:spPr>
          <a:xfrm>
            <a:off x="3970938" y="8902344"/>
            <a:ext cx="3037840" cy="468630"/>
          </a:xfrm>
        </p:spPr>
        <p:txBody>
          <a:bodyPr/>
          <a:lstStyle/>
          <a:p>
            <a:fld id="{C3688213-33A5-40D6-90A0-AF4F9B3FAB42}" type="slidenum">
              <a:rPr lang="en-CA" smtClean="0"/>
              <a:pPr/>
              <a:t>9</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1831766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lIns="91440" tIns="45720" rIns="91440" bIns="45720" rtlCol="0" anchor="ctr">
            <a:normAutofit/>
          </a:bodyPr>
          <a:lstStyle>
            <a:lvl1pPr>
              <a:defRPr lang="en-CA" dirty="0"/>
            </a:lvl1pPr>
          </a:lstStyle>
          <a:p>
            <a:pPr lvl="0"/>
            <a:r>
              <a:rPr lang="en-US" dirty="0" smtClean="0"/>
              <a:t>Click to edit Master title style</a:t>
            </a:r>
            <a:endParaRPr lang="en-CA"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1918234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336028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0349" y="437028"/>
            <a:ext cx="7920038" cy="838200"/>
          </a:xfrm>
        </p:spPr>
        <p:txBody>
          <a:bodyPr vert="horz" lIns="91440" tIns="45720" rIns="91440" bIns="45720" rtlCol="0" anchor="ctr">
            <a:normAutofit/>
          </a:bodyPr>
          <a:lstStyle>
            <a:lvl1pPr>
              <a:defRPr lang="es-MX" sz="4000"/>
            </a:lvl1pPr>
          </a:lstStyle>
          <a:p>
            <a:pPr lvl="0">
              <a:lnSpc>
                <a:spcPct val="85000"/>
              </a:lnSpc>
            </a:pPr>
            <a:r>
              <a:rPr lang="en-US" dirty="0" smtClean="0"/>
              <a:t>Click to edit Master title style</a:t>
            </a:r>
            <a:endParaRPr lang="es-MX" dirty="0"/>
          </a:p>
        </p:txBody>
      </p:sp>
      <p:sp>
        <p:nvSpPr>
          <p:cNvPr id="3" name="Chart Placeholder 2"/>
          <p:cNvSpPr>
            <a:spLocks noGrp="1"/>
          </p:cNvSpPr>
          <p:nvPr>
            <p:ph type="chart" idx="1"/>
          </p:nvPr>
        </p:nvSpPr>
        <p:spPr>
          <a:xfrm>
            <a:off x="469808" y="1588806"/>
            <a:ext cx="8095967" cy="4368800"/>
          </a:xfrm>
        </p:spPr>
        <p:txBody>
          <a:bodyPr vert="horz" lIns="91440" tIns="45720" rIns="91440" bIns="45720" rtlCol="0">
            <a:normAutofit/>
          </a:bodyPr>
          <a:lstStyle>
            <a:lvl1pPr>
              <a:defRPr lang="es-MX" noProof="0" smtClean="0"/>
            </a:lvl1pPr>
          </a:lstStyle>
          <a:p>
            <a:pPr lvl="0"/>
            <a:endParaRPr lang="es-MX" noProof="0" dirty="0" smtClean="0"/>
          </a:p>
        </p:txBody>
      </p:sp>
    </p:spTree>
    <p:extLst>
      <p:ext uri="{BB962C8B-B14F-4D97-AF65-F5344CB8AC3E}">
        <p14:creationId xmlns:p14="http://schemas.microsoft.com/office/powerpoint/2010/main" val="1470087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90578"/>
            <a:ext cx="8229600" cy="5259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4117638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50380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36241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893648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vert="horz" lIns="91440" tIns="45720" rIns="91440" bIns="45720" rtlCol="0" anchor="ctr">
            <a:normAutofit/>
          </a:bodyPr>
          <a:lstStyle>
            <a:lvl1pPr>
              <a:defRPr lang="en-CA" sz="4000"/>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43172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vert="horz" lIns="91440" tIns="45720" rIns="91440" bIns="45720" rtlCol="0" anchor="ctr">
            <a:normAutofit/>
          </a:bodyPr>
          <a:lstStyle>
            <a:lvl1pPr>
              <a:defRPr lang="en-CA" sz="4000"/>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03108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vert="horz" lIns="91440" tIns="45720" rIns="91440" bIns="45720" rtlCol="0" anchor="ctr">
            <a:normAutofit/>
          </a:bodyPr>
          <a:lstStyle>
            <a:lvl1pPr>
              <a:defRPr lang="en-CA" sz="4000"/>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4064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2397"/>
            <a:ext cx="8229600" cy="1143000"/>
          </a:xfrm>
        </p:spPr>
        <p:txBody>
          <a:bodyPr vert="horz" lIns="91440" tIns="45720" rIns="91440" bIns="45720" rtlCol="0" anchor="ctr">
            <a:normAutofit/>
          </a:bodyPr>
          <a:lstStyle>
            <a:lvl1pPr>
              <a:defRPr lang="en-CA" dirty="0">
                <a:solidFill>
                  <a:srgbClr val="002060"/>
                </a:solidFill>
              </a:defRPr>
            </a:lvl1pPr>
          </a:lstStyle>
          <a:p>
            <a:pPr lvl="0"/>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1290897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080385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45142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59288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vert="horz" lIns="91440" tIns="45720" rIns="91440" bIns="45720" rtlCol="0" anchor="ctr">
            <a:normAutofit/>
          </a:bodyPr>
          <a:lstStyle>
            <a:lvl1pPr>
              <a:defRPr lang="en-CA" sz="4000"/>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41735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280977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0349" y="477369"/>
            <a:ext cx="7920038" cy="838200"/>
          </a:xfrm>
        </p:spPr>
        <p:txBody>
          <a:bodyPr vert="horz" lIns="91440" tIns="45720" rIns="91440" bIns="45720" rtlCol="0" anchor="ctr">
            <a:normAutofit/>
          </a:bodyPr>
          <a:lstStyle>
            <a:lvl1pPr>
              <a:defRPr lang="es-MX" sz="4000"/>
            </a:lvl1pPr>
          </a:lstStyle>
          <a:p>
            <a:pPr lvl="0">
              <a:lnSpc>
                <a:spcPct val="85000"/>
              </a:lnSpc>
            </a:pPr>
            <a:r>
              <a:rPr lang="en-US" smtClean="0"/>
              <a:t>Click to edit Master title style</a:t>
            </a:r>
            <a:endParaRPr lang="es-MX"/>
          </a:p>
        </p:txBody>
      </p:sp>
      <p:sp>
        <p:nvSpPr>
          <p:cNvPr id="3" name="Chart Placeholder 2"/>
          <p:cNvSpPr>
            <a:spLocks noGrp="1"/>
          </p:cNvSpPr>
          <p:nvPr>
            <p:ph type="chart" idx="1"/>
          </p:nvPr>
        </p:nvSpPr>
        <p:spPr>
          <a:xfrm>
            <a:off x="456362" y="1588806"/>
            <a:ext cx="8176650" cy="4368800"/>
          </a:xfrm>
        </p:spPr>
        <p:txBody>
          <a:bodyPr/>
          <a:lstStyle/>
          <a:p>
            <a:pPr lvl="0"/>
            <a:endParaRPr lang="es-MX" noProof="0" dirty="0" smtClean="0"/>
          </a:p>
        </p:txBody>
      </p:sp>
    </p:spTree>
    <p:extLst>
      <p:ext uri="{BB962C8B-B14F-4D97-AF65-F5344CB8AC3E}">
        <p14:creationId xmlns:p14="http://schemas.microsoft.com/office/powerpoint/2010/main" val="325485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9057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8407738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65230" y="1592823"/>
            <a:ext cx="83694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14063" y="366431"/>
            <a:ext cx="8701088" cy="1047750"/>
          </a:xfrm>
          <a:prstGeom prst="rect">
            <a:avLst/>
          </a:prstGeom>
        </p:spPr>
        <p:txBody>
          <a:bodyPr vert="horz" lIns="91440" tIns="45720" rIns="91440" bIns="45720" rtlCol="0" anchor="ctr">
            <a:normAutofit/>
          </a:bodyPr>
          <a:lstStyle>
            <a:lvl1pPr>
              <a:defRPr lang="en-AU" sz="4000"/>
            </a:lvl1pPr>
          </a:lstStyle>
          <a:p>
            <a:pPr lvl="0">
              <a:lnSpc>
                <a:spcPct val="85000"/>
              </a:lnSpc>
            </a:pPr>
            <a:r>
              <a:rPr lang="en-US" smtClean="0"/>
              <a:t>Click to edit Master title style</a:t>
            </a:r>
            <a:endParaRPr lang="en-AU"/>
          </a:p>
        </p:txBody>
      </p:sp>
    </p:spTree>
    <p:extLst>
      <p:ext uri="{BB962C8B-B14F-4D97-AF65-F5344CB8AC3E}">
        <p14:creationId xmlns:p14="http://schemas.microsoft.com/office/powerpoint/2010/main" val="1854444395"/>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076052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chemeClr val="bg1"/>
                </a:solidFill>
              </a:defRPr>
            </a:lvl1p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5073774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89898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4225707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lvl1pPr>
          </a:lstStyle>
          <a:p>
            <a:r>
              <a:rPr lang="en-CA" dirty="0" smtClean="0">
                <a:solidFill>
                  <a:prstClr val="black"/>
                </a:solidFill>
              </a:rPr>
              <a:t/>
            </a:r>
            <a:br>
              <a:rPr lang="en-CA" dirty="0" smtClean="0">
                <a:solidFill>
                  <a:prstClr val="black"/>
                </a:solidFill>
              </a:rPr>
            </a:br>
            <a:fld id="{903B8EED-60FF-4798-B00A-5F8F0039E366}" type="slidenum">
              <a:rPr lang="en-CA" smtClean="0"/>
              <a:pPr/>
              <a:t>‹#›</a:t>
            </a:fld>
            <a:endParaRPr lang="en-CA" dirty="0"/>
          </a:p>
        </p:txBody>
      </p:sp>
    </p:spTree>
    <p:extLst>
      <p:ext uri="{BB962C8B-B14F-4D97-AF65-F5344CB8AC3E}">
        <p14:creationId xmlns:p14="http://schemas.microsoft.com/office/powerpoint/2010/main" val="83637617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383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383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8"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217475132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10"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39166489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157487839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lvl1p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737258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8"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3318216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8"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16155135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3891617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2737251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65230" y="1592823"/>
            <a:ext cx="8382935"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27510" y="364190"/>
            <a:ext cx="8701088" cy="1047750"/>
          </a:xfrm>
          <a:prstGeom prst="rect">
            <a:avLst/>
          </a:prstGeom>
        </p:spPr>
        <p:txBody>
          <a:bodyPr vert="horz" lIns="91440" tIns="45720" rIns="91440" bIns="45720" rtlCol="0" anchor="ctr">
            <a:normAutofit/>
          </a:bodyPr>
          <a:lstStyle>
            <a:lvl1pPr>
              <a:defRPr lang="en-AU" dirty="0"/>
            </a:lvl1pPr>
          </a:lstStyle>
          <a:p>
            <a:pPr lvl="0"/>
            <a:r>
              <a:rPr lang="en-US" dirty="0" smtClean="0"/>
              <a:t>Click to edit Master title style</a:t>
            </a:r>
            <a:endParaRPr lang="en-AU" dirty="0"/>
          </a:p>
        </p:txBody>
      </p:sp>
      <p:sp>
        <p:nvSpPr>
          <p:cNvPr id="6"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193401787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2397"/>
            <a:ext cx="8229600" cy="1143000"/>
          </a:xfrm>
        </p:spPr>
        <p:txBody>
          <a:bodyPr vert="horz" lIns="91440" tIns="45720" rIns="91440" bIns="45720" rtlCol="0" anchor="ctr">
            <a:normAutofit/>
          </a:bodyPr>
          <a:lstStyle>
            <a:lvl1pPr>
              <a:defRPr lang="en-CA" dirty="0"/>
            </a:lvl1pPr>
          </a:lstStyle>
          <a:p>
            <a:pPr lvl="0"/>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3047419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66725" y="1589088"/>
            <a:ext cx="8340725"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23775" y="361203"/>
            <a:ext cx="8701088" cy="1047750"/>
          </a:xfrm>
          <a:prstGeom prst="rect">
            <a:avLst/>
          </a:prstGeom>
        </p:spPr>
        <p:txBody>
          <a:bodyPr vert="horz" lIns="91440" tIns="45720" rIns="91440" bIns="45720" rtlCol="0" anchor="ctr">
            <a:normAutofit/>
          </a:bodyPr>
          <a:lstStyle>
            <a:lvl1pPr>
              <a:defRPr lang="en-AU" dirty="0"/>
            </a:lvl1pPr>
          </a:lstStyle>
          <a:p>
            <a:pPr lvl="0"/>
            <a:r>
              <a:rPr lang="en-US" dirty="0" smtClean="0"/>
              <a:t>Click to edit Master title style</a:t>
            </a:r>
            <a:endParaRPr lang="en-AU" dirty="0"/>
          </a:p>
        </p:txBody>
      </p:sp>
      <p:sp>
        <p:nvSpPr>
          <p:cNvPr id="5"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3229263404"/>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79425" y="1589088"/>
            <a:ext cx="8328025"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23775" y="361203"/>
            <a:ext cx="8701088" cy="1047750"/>
          </a:xfrm>
          <a:prstGeom prst="rect">
            <a:avLst/>
          </a:prstGeom>
        </p:spPr>
        <p:txBody>
          <a:bodyPr vert="horz" lIns="91440" tIns="45720" rIns="91440" bIns="45720" rtlCol="0" anchor="ctr">
            <a:normAutofit/>
          </a:bodyPr>
          <a:lstStyle>
            <a:lvl1pPr>
              <a:defRPr lang="en-AU"/>
            </a:lvl1pPr>
          </a:lstStyle>
          <a:p>
            <a:pPr lvl="0"/>
            <a:r>
              <a:rPr lang="en-US" dirty="0" smtClean="0"/>
              <a:t>Click to edit Master title style</a:t>
            </a:r>
            <a:endParaRPr lang="en-AU" dirty="0"/>
          </a:p>
        </p:txBody>
      </p:sp>
      <p:sp>
        <p:nvSpPr>
          <p:cNvPr id="5"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lvl1p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4203001316"/>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03342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a:xfrm>
            <a:off x="457200" y="1627094"/>
            <a:ext cx="8229600" cy="45259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rgbClr val="002060"/>
              </a:buClr>
              <a:defRPr lang="en-US" dirty="0" smtClean="0"/>
            </a:lvl1pPr>
            <a:lvl2pPr>
              <a:defRPr lang="en-US" dirty="0" smtClean="0"/>
            </a:lvl2pPr>
            <a:lvl3pPr>
              <a:defRPr lang="en-US" dirty="0" smtClean="0"/>
            </a:lvl3pPr>
            <a:lvl4pPr>
              <a:defRPr lang="en-US" dirty="0" smtClean="0"/>
            </a:lvl4pPr>
            <a:lvl5pPr>
              <a:defRPr lang="en-CA" dirty="0"/>
            </a:lvl5pPr>
          </a:lstStyle>
          <a:p>
            <a:pPr lvl="0" eaLnBrk="0" fontAlgn="base" hangingPunct="0">
              <a:spcAft>
                <a:spcPct val="0"/>
              </a:spcAft>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758880" y="6448251"/>
            <a:ext cx="2133600" cy="365125"/>
          </a:xfr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80566899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5844376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8029273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2060"/>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400" smtClean="0"/>
            </a:lvl1pPr>
            <a:lvl2pPr>
              <a:defRPr lang="en-US" sz="2000" smtClean="0"/>
            </a:lvl2pPr>
            <a:lvl3pPr>
              <a:defRPr lang="en-US" sz="1800" smtClean="0"/>
            </a:lvl3pPr>
            <a:lvl4pPr>
              <a:defRPr lang="en-US" sz="1600" smtClean="0"/>
            </a:lvl4pPr>
            <a:lvl5pPr>
              <a:defRPr lang="en-CA" sz="1600"/>
            </a:lvl5pPr>
          </a:lstStyle>
          <a:p>
            <a:pPr lvl="0">
              <a:buClr>
                <a:srgbClr val="002060"/>
              </a:buClr>
            </a:pPr>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1224063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6612410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9" name="Picture 7" descr="PPT_fond_23mai2013_3.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31164" b="31164"/>
          <a:stretch/>
        </p:blipFill>
        <p:spPr>
          <a:xfrm>
            <a:off x="0" y="0"/>
            <a:ext cx="9144000" cy="2583543"/>
          </a:xfrm>
          <a:prstGeom prst="rect">
            <a:avLst/>
          </a:prstGeom>
        </p:spPr>
      </p:pic>
    </p:spTree>
    <p:extLst>
      <p:ext uri="{BB962C8B-B14F-4D97-AF65-F5344CB8AC3E}">
        <p14:creationId xmlns:p14="http://schemas.microsoft.com/office/powerpoint/2010/main" val="185720997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8701089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844"/>
            <a:ext cx="8229600" cy="1143000"/>
          </a:xfrm>
        </p:spPr>
        <p:txBody>
          <a:bodyPr vert="horz" lIns="91440" tIns="45720" rIns="91440" bIns="45720" rtlCol="0" anchor="ctr">
            <a:normAutofit/>
          </a:bodyPr>
          <a:lstStyle>
            <a:lvl1pPr>
              <a:defRPr lang="en-CA"/>
            </a:lvl1pPr>
          </a:lstStyle>
          <a:p>
            <a:pPr lvl="0"/>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479420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87674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73723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166566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9088545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0113039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2984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943656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3438032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4594862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439753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5824"/>
            <a:ext cx="8229600" cy="1143000"/>
          </a:xfrm>
        </p:spPr>
        <p:txBody>
          <a:bodyPr vert="horz" lIns="91440" tIns="45720" rIns="91440" bIns="45720" rtlCol="0" anchor="ctr">
            <a:normAutofit/>
          </a:bodyPr>
          <a:lstStyle>
            <a:lvl1pPr>
              <a:defRPr lang="en-CA" dirty="0"/>
            </a:lvl1pPr>
          </a:lstStyle>
          <a:p>
            <a:pPr lvl="0"/>
            <a:r>
              <a:rPr lang="en-US" dirty="0" smtClean="0"/>
              <a:t>Click to edit Master title style</a:t>
            </a:r>
            <a:br>
              <a:rPr lang="en-US" dirty="0" smtClean="0"/>
            </a:br>
            <a:r>
              <a:rPr lang="en-US" dirty="0" err="1" smtClean="0"/>
              <a:t>xxxxxxxxxxxx</a:t>
            </a:r>
            <a:endParaRPr lang="en-CA" dirty="0"/>
          </a:p>
        </p:txBody>
      </p:sp>
      <p:sp>
        <p:nvSpPr>
          <p:cNvPr id="3" name="Date Placeholder 2"/>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3637339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6610975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3468954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0736347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87403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4203465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42399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2735985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4.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12738"/>
            <a:ext cx="8229600" cy="1143000"/>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err="1" smtClean="0"/>
              <a:t>xxxxxxxxxxxxx</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1489489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a:lvl1pPr algn="ctr" defTabSz="914400" rtl="0" eaLnBrk="1" latinLnBrk="0" hangingPunct="1">
        <a:lnSpc>
          <a:spcPct val="85000"/>
        </a:lnSpc>
        <a:spcBef>
          <a:spcPct val="0"/>
        </a:spcBef>
        <a:buNone/>
        <a:defRPr sz="40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14979"/>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3396461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xStyles>
    <p:titleStyle>
      <a:lvl1pPr algn="ctr" defTabSz="914400" rtl="0" eaLnBrk="1" latinLnBrk="0" hangingPunct="1">
        <a:spcBef>
          <a:spcPct val="0"/>
        </a:spcBef>
        <a:buNone/>
        <a:defRPr lang="en-CA" sz="400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254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9" name="Slide Number Placeholder 3"/>
          <p:cNvSpPr>
            <a:spLocks noGrp="1"/>
          </p:cNvSpPr>
          <p:nvPr>
            <p:ph type="sldNum" sz="quarter" idx="4"/>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2852394119"/>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Lst>
  <p:hf hdr="0" ftr="0" dt="0"/>
  <p:txStyles>
    <p:titleStyle>
      <a:lvl1pPr algn="ctr" defTabSz="914400" rtl="0" eaLnBrk="1" latinLnBrk="0" hangingPunct="1">
        <a:lnSpc>
          <a:spcPct val="85000"/>
        </a:lnSpc>
        <a:spcBef>
          <a:spcPct val="0"/>
        </a:spcBef>
        <a:buNone/>
        <a:defRPr sz="40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33761"/>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1471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3045877"/>
      </p:ext>
    </p:extLst>
  </p:cSld>
  <p:clrMap bg1="dk1" tx1="lt1" bg2="dk2"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iming>
    <p:tnLst>
      <p:par>
        <p:cTn id="1" dur="indefinite" restart="never" nodeType="tmRoot"/>
      </p:par>
    </p:tnLst>
  </p:timing>
  <p:hf hdr="0" ftr="0" dt="0"/>
  <p:txStyles>
    <p:titleStyle>
      <a:lvl1pPr algn="ctr" defTabSz="914400" rtl="0" eaLnBrk="1" latinLnBrk="0" hangingPunct="1">
        <a:spcBef>
          <a:spcPct val="0"/>
        </a:spcBef>
        <a:buNone/>
        <a:defRPr lang="en-CA" sz="4000" b="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itchFamily="34" charset="0"/>
        <a:buChar char="•"/>
        <a:defRPr lang="en-US" sz="3200" kern="1200" dirty="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dirty="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2922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smtClean="0"/>
              <a:t>Click to edit Master text styles</a:t>
            </a:r>
          </a:p>
          <a:p>
            <a:pPr lvl="1" eaLnBrk="0" fontAlgn="base" hangingPunct="0">
              <a:spcAft>
                <a:spcPct val="0"/>
              </a:spcAft>
            </a:pPr>
            <a:r>
              <a:rPr lang="en-US" smtClean="0"/>
              <a:t>Second level</a:t>
            </a:r>
          </a:p>
          <a:p>
            <a:pPr lvl="2" eaLnBrk="0" fontAlgn="base" hangingPunct="0">
              <a:spcAft>
                <a:spcPct val="0"/>
              </a:spcAft>
            </a:pPr>
            <a:r>
              <a:rPr lang="en-US" smtClean="0"/>
              <a:t>Third level</a:t>
            </a:r>
          </a:p>
          <a:p>
            <a:pPr lvl="3" eaLnBrk="0" fontAlgn="base" hangingPunct="0">
              <a:spcAft>
                <a:spcPct val="0"/>
              </a:spcAft>
            </a:pPr>
            <a:r>
              <a:rPr lang="en-US" smtClean="0"/>
              <a:t>Fourth level</a:t>
            </a:r>
          </a:p>
          <a:p>
            <a:pPr lvl="4" eaLnBrk="0" fontAlgn="base" hangingPunct="0">
              <a:spcAft>
                <a:spcPct val="0"/>
              </a:spcAft>
            </a:pPr>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t="16460" r="14211" b="38980"/>
          <a:stretch/>
        </p:blipFill>
        <p:spPr>
          <a:xfrm>
            <a:off x="1855107" y="7937"/>
            <a:ext cx="7288893" cy="1370919"/>
          </a:xfrm>
          <a:prstGeom prst="rect">
            <a:avLst/>
          </a:prstGeom>
        </p:spPr>
      </p:pic>
      <p:sp>
        <p:nvSpPr>
          <p:cNvPr id="2" name="Title Placeholder 1"/>
          <p:cNvSpPr>
            <a:spLocks noGrp="1"/>
          </p:cNvSpPr>
          <p:nvPr>
            <p:ph type="title"/>
          </p:nvPr>
        </p:nvSpPr>
        <p:spPr>
          <a:xfrm>
            <a:off x="457200" y="328426"/>
            <a:ext cx="8229600" cy="1143000"/>
          </a:xfrm>
          <a:prstGeom prst="rect">
            <a:avLst/>
          </a:prstGeom>
        </p:spPr>
        <p:txBody>
          <a:bodyPr vert="horz" lIns="91440" tIns="45720" rIns="91440" bIns="45720" rtlCol="0" anchor="ctr">
            <a:normAutofit/>
          </a:bodyPr>
          <a:lstStyle/>
          <a:p>
            <a:pPr lvl="0">
              <a:lnSpc>
                <a:spcPct val="85000"/>
              </a:lnSpc>
            </a:pPr>
            <a:r>
              <a:rPr lang="en-US" smtClean="0"/>
              <a:t>Click to edit Master title style</a:t>
            </a:r>
            <a:endParaRPr lang="en-CA"/>
          </a:p>
        </p:txBody>
      </p:sp>
    </p:spTree>
    <p:extLst>
      <p:ext uri="{BB962C8B-B14F-4D97-AF65-F5344CB8AC3E}">
        <p14:creationId xmlns:p14="http://schemas.microsoft.com/office/powerpoint/2010/main" val="3224843141"/>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ctr" defTabSz="914400" rtl="0" eaLnBrk="1" latinLnBrk="0" hangingPunct="1">
        <a:spcBef>
          <a:spcPct val="0"/>
        </a:spcBef>
        <a:buNone/>
        <a:defRPr lang="en-CA" sz="4000" b="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3.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hyperlink" Target="http://www.who.int/diabetes/facts/world_figures/en/" TargetMode="External"/><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7.xml"/><Relationship Id="rId1" Type="http://schemas.openxmlformats.org/officeDocument/2006/relationships/tags" Target="../tags/tag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251520" y="5013176"/>
            <a:ext cx="4968552" cy="1752600"/>
          </a:xfrm>
        </p:spPr>
        <p:txBody>
          <a:bodyPr anchor="ctr">
            <a:normAutofit/>
          </a:bodyPr>
          <a:lstStyle/>
          <a:p>
            <a:r>
              <a:rPr lang="es-MX" sz="2400" dirty="0" smtClean="0">
                <a:solidFill>
                  <a:schemeClr val="accent2"/>
                </a:solidFill>
              </a:rPr>
              <a:t>Una Guía Práctica para Entender, Evaluar y Manejar el Dolor Neuropático</a:t>
            </a:r>
            <a:endParaRPr lang="es-MX" sz="2400" dirty="0">
              <a:solidFill>
                <a:schemeClr val="accent2"/>
              </a:solidFill>
            </a:endParaRPr>
          </a:p>
        </p:txBody>
      </p:sp>
    </p:spTree>
    <p:extLst>
      <p:ext uri="{BB962C8B-B14F-4D97-AF65-F5344CB8AC3E}">
        <p14:creationId xmlns:p14="http://schemas.microsoft.com/office/powerpoint/2010/main" val="4163832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7" name="Text Box 33"/>
          <p:cNvSpPr txBox="1">
            <a:spLocks noChangeArrowheads="1"/>
          </p:cNvSpPr>
          <p:nvPr/>
        </p:nvSpPr>
        <p:spPr bwMode="auto">
          <a:xfrm rot="-5400000">
            <a:off x="634207" y="1446014"/>
            <a:ext cx="977900" cy="1589087"/>
          </a:xfrm>
          <a:prstGeom prst="rect">
            <a:avLst/>
          </a:prstGeom>
          <a:solidFill>
            <a:schemeClr val="bg2"/>
          </a:solidFill>
          <a:ln w="12700">
            <a:noFill/>
            <a:miter lim="800000"/>
            <a:headEnd/>
            <a:tailEnd/>
          </a:ln>
        </p:spPr>
        <p:txBody>
          <a:bodyPr/>
          <a:lstStyle/>
          <a:p>
            <a:pPr algn="ctr" eaLnBrk="0" hangingPunct="0"/>
            <a:r>
              <a:rPr lang="es-MX" sz="1400" b="1" dirty="0" smtClean="0">
                <a:solidFill>
                  <a:srgbClr val="002060"/>
                </a:solidFill>
              </a:rPr>
              <a:t>Total</a:t>
            </a:r>
            <a:endParaRPr lang="es-MX" sz="1400" dirty="0">
              <a:solidFill>
                <a:srgbClr val="002060"/>
              </a:solidFill>
            </a:endParaRPr>
          </a:p>
        </p:txBody>
      </p:sp>
      <p:sp>
        <p:nvSpPr>
          <p:cNvPr id="122888" name="Text Box 33"/>
          <p:cNvSpPr txBox="1">
            <a:spLocks noChangeArrowheads="1"/>
          </p:cNvSpPr>
          <p:nvPr/>
        </p:nvSpPr>
        <p:spPr bwMode="auto">
          <a:xfrm rot="16200000">
            <a:off x="632885" y="2714162"/>
            <a:ext cx="980546" cy="1589087"/>
          </a:xfrm>
          <a:prstGeom prst="rect">
            <a:avLst/>
          </a:prstGeom>
          <a:solidFill>
            <a:schemeClr val="bg2"/>
          </a:solidFill>
          <a:ln w="12700">
            <a:noFill/>
            <a:miter lim="800000"/>
            <a:headEnd/>
            <a:tailEnd/>
          </a:ln>
        </p:spPr>
        <p:txBody>
          <a:bodyPr/>
          <a:lstStyle/>
          <a:p>
            <a:pPr algn="ctr" eaLnBrk="0" hangingPunct="0"/>
            <a:r>
              <a:rPr lang="es-MX" sz="1400" b="1" dirty="0" smtClean="0">
                <a:solidFill>
                  <a:srgbClr val="002060"/>
                </a:solidFill>
              </a:rPr>
              <a:t>40–64</a:t>
            </a:r>
            <a:endParaRPr lang="es-MX" sz="1400" dirty="0">
              <a:solidFill>
                <a:srgbClr val="002060"/>
              </a:solidFill>
            </a:endParaRPr>
          </a:p>
        </p:txBody>
      </p:sp>
      <p:sp>
        <p:nvSpPr>
          <p:cNvPr id="122889" name="Text Box 33"/>
          <p:cNvSpPr txBox="1">
            <a:spLocks noChangeArrowheads="1"/>
          </p:cNvSpPr>
          <p:nvPr/>
        </p:nvSpPr>
        <p:spPr bwMode="auto">
          <a:xfrm rot="16200000">
            <a:off x="638188" y="3950853"/>
            <a:ext cx="969939" cy="1589087"/>
          </a:xfrm>
          <a:prstGeom prst="rect">
            <a:avLst/>
          </a:prstGeom>
          <a:solidFill>
            <a:schemeClr val="bg2"/>
          </a:solidFill>
          <a:ln w="12700">
            <a:noFill/>
            <a:miter lim="800000"/>
            <a:headEnd/>
            <a:tailEnd/>
          </a:ln>
        </p:spPr>
        <p:txBody>
          <a:bodyPr/>
          <a:lstStyle/>
          <a:p>
            <a:pPr algn="ctr" eaLnBrk="0" hangingPunct="0"/>
            <a:r>
              <a:rPr lang="es-MX" sz="1400" b="1" dirty="0" smtClean="0">
                <a:solidFill>
                  <a:srgbClr val="002060"/>
                </a:solidFill>
              </a:rPr>
              <a:t>65+</a:t>
            </a:r>
            <a:endParaRPr lang="es-MX" sz="1400" dirty="0">
              <a:solidFill>
                <a:srgbClr val="002060"/>
              </a:solidFill>
            </a:endParaRPr>
          </a:p>
        </p:txBody>
      </p:sp>
      <p:sp>
        <p:nvSpPr>
          <p:cNvPr id="122890" name="Rectangle 5"/>
          <p:cNvSpPr>
            <a:spLocks noGrp="1" noChangeArrowheads="1"/>
          </p:cNvSpPr>
          <p:nvPr>
            <p:ph type="title"/>
          </p:nvPr>
        </p:nvSpPr>
        <p:spPr>
          <a:xfrm>
            <a:off x="0" y="260124"/>
            <a:ext cx="9144000" cy="1143000"/>
          </a:xfrm>
        </p:spPr>
        <p:txBody>
          <a:bodyPr vert="horz" lIns="91440" tIns="45720" rIns="91440" bIns="45720" rtlCol="0" anchor="ctr">
            <a:noAutofit/>
          </a:bodyPr>
          <a:lstStyle/>
          <a:p>
            <a:pPr>
              <a:lnSpc>
                <a:spcPct val="85000"/>
              </a:lnSpc>
            </a:pPr>
            <a:r>
              <a:rPr lang="es-MX" sz="2400" dirty="0" smtClean="0"/>
              <a:t>La Prevalencia de Neuropatía Periférica entre Adultos de</a:t>
            </a:r>
            <a:br>
              <a:rPr lang="es-MX" sz="2400" dirty="0" smtClean="0"/>
            </a:br>
            <a:r>
              <a:rPr lang="es-MX" sz="2400" dirty="0" smtClean="0"/>
              <a:t>40 Años y Mayores Aumenta con el estatus Diabético Positivo y la Edad</a:t>
            </a:r>
            <a:endParaRPr lang="es-MX" sz="2400" dirty="0"/>
          </a:p>
        </p:txBody>
      </p:sp>
      <p:sp>
        <p:nvSpPr>
          <p:cNvPr id="122891" name="Text Box 6"/>
          <p:cNvSpPr txBox="1">
            <a:spLocks noChangeArrowheads="1"/>
          </p:cNvSpPr>
          <p:nvPr/>
        </p:nvSpPr>
        <p:spPr bwMode="auto">
          <a:xfrm>
            <a:off x="204081" y="6112952"/>
            <a:ext cx="8528050" cy="707886"/>
          </a:xfrm>
          <a:prstGeom prst="rect">
            <a:avLst/>
          </a:prstGeom>
          <a:noFill/>
          <a:ln w="9525">
            <a:noFill/>
            <a:miter lim="800000"/>
            <a:headEnd/>
            <a:tailEnd/>
          </a:ln>
        </p:spPr>
        <p:txBody>
          <a:bodyPr lIns="0" tIns="0" rIns="0" bIns="0" anchor="b">
            <a:spAutoFit/>
          </a:bodyPr>
          <a:lstStyle/>
          <a:p>
            <a:r>
              <a:rPr lang="es-MX" sz="1200" b="1" dirty="0" smtClean="0">
                <a:solidFill>
                  <a:srgbClr val="002060"/>
                </a:solidFill>
              </a:rPr>
              <a:t>Fuente: Encuesta Nacional de Examen de Salud y Nutrición (NHANES).  1999–2004.</a:t>
            </a:r>
          </a:p>
          <a:p>
            <a:r>
              <a:rPr lang="es-MX" sz="1200" b="1" dirty="0" smtClean="0">
                <a:solidFill>
                  <a:srgbClr val="002060"/>
                </a:solidFill>
              </a:rPr>
              <a:t>Las personas sintomáticas reportaron entumecimiento/pérdida de sensaciones o sensaciones dolorosas/hormigueo en los pies durante los últimos 3 meses; edad-sexo ajustado a la población estándar del año 2000 de los Estados Unidos.</a:t>
            </a:r>
          </a:p>
          <a:p>
            <a:r>
              <a:rPr lang="en-CA" sz="1000" dirty="0" smtClean="0">
                <a:solidFill>
                  <a:srgbClr val="002060"/>
                </a:solidFill>
              </a:rPr>
              <a:t>Pfizer  Medical Division. </a:t>
            </a:r>
            <a:r>
              <a:rPr lang="en-CA" sz="1000" i="1" dirty="0" smtClean="0">
                <a:solidFill>
                  <a:srgbClr val="002060"/>
                </a:solidFill>
              </a:rPr>
              <a:t>The Burden of Pain Among Adults in the United States.</a:t>
            </a:r>
            <a:r>
              <a:rPr lang="en-CA" sz="1000" dirty="0" smtClean="0">
                <a:solidFill>
                  <a:srgbClr val="002060"/>
                </a:solidFill>
              </a:rPr>
              <a:t> Pfizer Inc.; New York, NY: 2008.</a:t>
            </a:r>
            <a:endParaRPr lang="en-US" sz="1000" dirty="0">
              <a:solidFill>
                <a:srgbClr val="002060"/>
              </a:solidFill>
            </a:endParaRPr>
          </a:p>
        </p:txBody>
      </p:sp>
      <p:graphicFrame>
        <p:nvGraphicFramePr>
          <p:cNvPr id="122886" name="Object 3"/>
          <p:cNvGraphicFramePr>
            <a:graphicFrameLocks noChangeAspect="1"/>
          </p:cNvGraphicFramePr>
          <p:nvPr>
            <p:extLst>
              <p:ext uri="{D42A27DB-BD31-4B8C-83A1-F6EECF244321}">
                <p14:modId xmlns:p14="http://schemas.microsoft.com/office/powerpoint/2010/main" val="846046791"/>
              </p:ext>
            </p:extLst>
          </p:nvPr>
        </p:nvGraphicFramePr>
        <p:xfrm>
          <a:off x="673100" y="1689100"/>
          <a:ext cx="8331200" cy="4657725"/>
        </p:xfrm>
        <a:graphic>
          <a:graphicData uri="http://schemas.openxmlformats.org/presentationml/2006/ole">
            <mc:AlternateContent xmlns:mc="http://schemas.openxmlformats.org/markup-compatibility/2006">
              <mc:Choice xmlns:v="urn:schemas-microsoft-com:vml" Requires="v">
                <p:oleObj spid="_x0000_s1027" name="Worksheet" r:id="rId5" imgW="8324976" imgH="4657704" progId="Excel.Sheet.8">
                  <p:embed/>
                </p:oleObj>
              </mc:Choice>
              <mc:Fallback>
                <p:oleObj name="Worksheet" r:id="rId5" imgW="8324976" imgH="4657704"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100" y="1689100"/>
                        <a:ext cx="8331200" cy="465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81481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701" name="Group 213"/>
          <p:cNvGraphicFramePr>
            <a:graphicFrameLocks noGrp="1"/>
          </p:cNvGraphicFramePr>
          <p:nvPr>
            <p:extLst>
              <p:ext uri="{D42A27DB-BD31-4B8C-83A1-F6EECF244321}">
                <p14:modId xmlns:p14="http://schemas.microsoft.com/office/powerpoint/2010/main" val="4128153589"/>
              </p:ext>
            </p:extLst>
          </p:nvPr>
        </p:nvGraphicFramePr>
        <p:xfrm>
          <a:off x="410018" y="1897152"/>
          <a:ext cx="7984278" cy="4311652"/>
        </p:xfrm>
        <a:graphic>
          <a:graphicData uri="http://schemas.openxmlformats.org/drawingml/2006/table">
            <a:tbl>
              <a:tblPr/>
              <a:tblGrid>
                <a:gridCol w="3534410"/>
                <a:gridCol w="1943735"/>
                <a:gridCol w="2506133"/>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endParaRPr kumimoji="0" lang="es-MX" sz="2400" b="1" i="0" u="none" strike="noStrike" cap="none" normalizeH="0" baseline="0" noProof="0" dirty="0" smtClean="0">
                        <a:ln>
                          <a:noFill/>
                        </a:ln>
                        <a:solidFill>
                          <a:schemeClr val="bg1"/>
                        </a:solidFill>
                        <a:effectLst/>
                        <a:latin typeface="Arial" charset="0"/>
                        <a:cs typeface="Arial" charset="0"/>
                      </a:endParaRP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C6FC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chemeClr val="bg1"/>
                          </a:solidFill>
                          <a:effectLst/>
                          <a:latin typeface="Arial" charset="0"/>
                          <a:cs typeface="Arial" charset="0"/>
                        </a:rPr>
                        <a:t>2000</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C6FC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chemeClr val="bg1"/>
                          </a:solidFill>
                          <a:effectLst/>
                          <a:latin typeface="Arial" charset="0"/>
                          <a:cs typeface="Arial" charset="0"/>
                        </a:rPr>
                        <a:t>2030</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C6FCF"/>
                    </a:solidFill>
                  </a:tcPr>
                </a:tc>
              </a:tr>
              <a:tr h="560388">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rgbClr val="002060"/>
                          </a:solidFill>
                          <a:effectLst/>
                          <a:latin typeface="+mn-lt"/>
                          <a:cs typeface="Arial" charset="0"/>
                        </a:rPr>
                        <a:t>América</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rgbClr val="002060"/>
                          </a:solidFill>
                          <a:effectLst/>
                          <a:latin typeface="+mn-lt"/>
                          <a:cs typeface="Arial" charset="0"/>
                        </a:rPr>
                        <a:t>33,016,000</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rgbClr val="002060"/>
                          </a:solidFill>
                          <a:effectLst/>
                          <a:latin typeface="+mn-lt"/>
                          <a:cs typeface="Arial" charset="0"/>
                        </a:rPr>
                        <a:t>66,812,000</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560388">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rgbClr val="002060"/>
                          </a:solidFill>
                          <a:effectLst/>
                          <a:latin typeface="+mn-lt"/>
                          <a:cs typeface="Arial" charset="0"/>
                        </a:rPr>
                        <a:t>África</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rgbClr val="002060"/>
                          </a:solidFill>
                          <a:effectLst/>
                          <a:latin typeface="+mn-lt"/>
                          <a:cs typeface="Arial" charset="0"/>
                        </a:rPr>
                        <a:t>7,020,000</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rgbClr val="002060"/>
                          </a:solidFill>
                          <a:effectLst/>
                          <a:latin typeface="+mn-lt"/>
                          <a:cs typeface="Arial" charset="0"/>
                        </a:rPr>
                        <a:t>18,324,000</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r h="554038">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rgbClr val="002060"/>
                          </a:solidFill>
                          <a:effectLst/>
                          <a:latin typeface="+mn-lt"/>
                          <a:cs typeface="Arial" charset="0"/>
                        </a:rPr>
                        <a:t>Este del Mediterráneo</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rgbClr val="002060"/>
                          </a:solidFill>
                          <a:effectLst/>
                          <a:latin typeface="+mn-lt"/>
                          <a:cs typeface="Arial" charset="0"/>
                        </a:rPr>
                        <a:t>15,188,000</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rgbClr val="002060"/>
                          </a:solidFill>
                          <a:effectLst/>
                          <a:latin typeface="+mn-lt"/>
                          <a:cs typeface="Arial" charset="0"/>
                        </a:rPr>
                        <a:t>42,600,000</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560388">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rgbClr val="002060"/>
                          </a:solidFill>
                          <a:effectLst/>
                          <a:latin typeface="+mn-lt"/>
                          <a:cs typeface="Arial" charset="0"/>
                        </a:rPr>
                        <a:t>Europa</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rgbClr val="002060"/>
                          </a:solidFill>
                          <a:effectLst/>
                          <a:latin typeface="+mn-lt"/>
                          <a:cs typeface="Arial" charset="0"/>
                        </a:rPr>
                        <a:t>33,332,000</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rgbClr val="002060"/>
                          </a:solidFill>
                          <a:effectLst/>
                          <a:latin typeface="+mn-lt"/>
                          <a:cs typeface="Arial" charset="0"/>
                        </a:rPr>
                        <a:t>47,973,000</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rgbClr val="002060"/>
                          </a:solidFill>
                          <a:effectLst/>
                          <a:latin typeface="+mn-lt"/>
                          <a:cs typeface="Arial" charset="0"/>
                        </a:rPr>
                        <a:t>Asia del Sur-Oriental</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rgbClr val="002060"/>
                          </a:solidFill>
                          <a:effectLst/>
                          <a:latin typeface="+mn-lt"/>
                          <a:cs typeface="Arial" charset="0"/>
                        </a:rPr>
                        <a:t>46,903,000</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rgbClr val="002060"/>
                          </a:solidFill>
                          <a:effectLst/>
                          <a:latin typeface="+mn-lt"/>
                          <a:cs typeface="Arial" charset="0"/>
                        </a:rPr>
                        <a:t>119,541,000</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rgbClr val="002060"/>
                          </a:solidFill>
                          <a:effectLst/>
                          <a:latin typeface="+mn-lt"/>
                          <a:cs typeface="Arial" charset="0"/>
                        </a:rPr>
                        <a:t>Pacífico Occidental</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rgbClr val="002060"/>
                          </a:solidFill>
                          <a:effectLst/>
                          <a:latin typeface="+mn-lt"/>
                          <a:cs typeface="Arial" charset="0"/>
                        </a:rPr>
                        <a:t>35,771,000</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rgbClr val="002060"/>
                          </a:solidFill>
                          <a:effectLst/>
                          <a:latin typeface="+mn-lt"/>
                          <a:cs typeface="Arial" charset="0"/>
                        </a:rPr>
                        <a:t>71,050,000</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rgbClr val="002060"/>
                          </a:solidFill>
                          <a:effectLst/>
                          <a:latin typeface="+mn-lt"/>
                          <a:cs typeface="Arial" charset="0"/>
                        </a:rPr>
                        <a:t>A nivel mundial</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rgbClr val="002060"/>
                          </a:solidFill>
                          <a:effectLst/>
                          <a:latin typeface="+mn-lt"/>
                          <a:cs typeface="Arial" charset="0"/>
                        </a:rPr>
                        <a:t>171,000,000</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50000"/>
                        <a:buFont typeface="Monotype Sorts" pitchFamily="2" charset="2"/>
                        <a:buNone/>
                        <a:tabLst/>
                      </a:pPr>
                      <a:r>
                        <a:rPr kumimoji="0" lang="es-MX" sz="2400" b="1" i="0" u="none" strike="noStrike" cap="none" normalizeH="0" baseline="0" noProof="0" dirty="0" smtClean="0">
                          <a:ln>
                            <a:noFill/>
                          </a:ln>
                          <a:solidFill>
                            <a:srgbClr val="002060"/>
                          </a:solidFill>
                          <a:effectLst/>
                          <a:latin typeface="+mn-lt"/>
                          <a:cs typeface="Arial" charset="0"/>
                        </a:rPr>
                        <a:t>366,000,000</a:t>
                      </a:r>
                    </a:p>
                  </a:txBody>
                  <a:tcPr marL="81280" marR="8128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r>
            </a:tbl>
          </a:graphicData>
        </a:graphic>
      </p:graphicFrame>
      <p:sp>
        <p:nvSpPr>
          <p:cNvPr id="63566" name="Rectangle 78"/>
          <p:cNvSpPr>
            <a:spLocks noChangeArrowheads="1"/>
          </p:cNvSpPr>
          <p:nvPr/>
        </p:nvSpPr>
        <p:spPr bwMode="auto">
          <a:xfrm>
            <a:off x="121257" y="6467878"/>
            <a:ext cx="8830810" cy="39170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19" tIns="41559" rIns="83119" bIns="41559" anchor="b">
            <a:spAutoFit/>
          </a:bodyPr>
          <a:lstStyle/>
          <a:p>
            <a:pPr marL="179388" indent="-179388" defTabSz="831850" eaLnBrk="0" hangingPunct="0">
              <a:buFontTx/>
              <a:buAutoNum type="arabicPeriod"/>
            </a:pPr>
            <a:r>
              <a:rPr lang="en-US" sz="1000" dirty="0">
                <a:solidFill>
                  <a:schemeClr val="tx2"/>
                </a:solidFill>
              </a:rPr>
              <a:t>Sadosky A </a:t>
            </a:r>
            <a:r>
              <a:rPr lang="en-US" sz="1000" i="1" dirty="0">
                <a:solidFill>
                  <a:schemeClr val="tx2"/>
                </a:solidFill>
              </a:rPr>
              <a:t>et al. Pain </a:t>
            </a:r>
            <a:r>
              <a:rPr lang="en-US" sz="1000" i="1" dirty="0" smtClean="0">
                <a:solidFill>
                  <a:schemeClr val="tx2"/>
                </a:solidFill>
              </a:rPr>
              <a:t>Pract</a:t>
            </a:r>
            <a:r>
              <a:rPr lang="en-US" sz="1000" dirty="0" smtClean="0">
                <a:solidFill>
                  <a:schemeClr val="tx2"/>
                </a:solidFill>
              </a:rPr>
              <a:t> </a:t>
            </a:r>
            <a:r>
              <a:rPr lang="en-US" sz="1000" dirty="0">
                <a:solidFill>
                  <a:schemeClr val="tx2"/>
                </a:solidFill>
              </a:rPr>
              <a:t>2008</a:t>
            </a:r>
            <a:r>
              <a:rPr lang="en-US" sz="1000" dirty="0" smtClean="0">
                <a:solidFill>
                  <a:schemeClr val="tx2"/>
                </a:solidFill>
              </a:rPr>
              <a:t>; 8(1):45-56</a:t>
            </a:r>
            <a:r>
              <a:rPr lang="en-US" sz="1000" dirty="0">
                <a:solidFill>
                  <a:schemeClr val="tx2"/>
                </a:solidFill>
              </a:rPr>
              <a:t>;</a:t>
            </a:r>
            <a:endParaRPr lang="en-US" sz="1000" b="1" dirty="0">
              <a:solidFill>
                <a:schemeClr val="tx2"/>
              </a:solidFill>
              <a:cs typeface="Times New Roman" pitchFamily="18" charset="0"/>
            </a:endParaRPr>
          </a:p>
          <a:p>
            <a:pPr marL="179388" indent="-179388" defTabSz="831850" eaLnBrk="0" hangingPunct="0">
              <a:buAutoNum type="arabicPeriod"/>
            </a:pPr>
            <a:r>
              <a:rPr lang="en-US" sz="1000" dirty="0" smtClean="0">
                <a:solidFill>
                  <a:schemeClr val="tx2"/>
                </a:solidFill>
                <a:cs typeface="Times New Roman" pitchFamily="18" charset="0"/>
              </a:rPr>
              <a:t>World Health Organization. </a:t>
            </a:r>
            <a:r>
              <a:rPr lang="en-US" sz="1000" i="1" dirty="0" smtClean="0">
                <a:solidFill>
                  <a:schemeClr val="tx2"/>
                </a:solidFill>
                <a:cs typeface="Times New Roman" pitchFamily="18" charset="0"/>
              </a:rPr>
              <a:t>Country and Regional Data on Diabetes. </a:t>
            </a:r>
            <a:r>
              <a:rPr lang="en-US" sz="1000" dirty="0" smtClean="0">
                <a:solidFill>
                  <a:schemeClr val="tx2"/>
                </a:solidFill>
                <a:cs typeface="Times New Roman" pitchFamily="18" charset="0"/>
              </a:rPr>
              <a:t>Available at: </a:t>
            </a:r>
            <a:r>
              <a:rPr lang="en-US" sz="1000" dirty="0" smtClean="0">
                <a:solidFill>
                  <a:schemeClr val="tx2"/>
                </a:solidFill>
                <a:cs typeface="Times New Roman" pitchFamily="18" charset="0"/>
                <a:hlinkClick r:id="rId3"/>
              </a:rPr>
              <a:t>http</a:t>
            </a:r>
            <a:r>
              <a:rPr lang="en-US" sz="1000" dirty="0">
                <a:solidFill>
                  <a:schemeClr val="tx2"/>
                </a:solidFill>
                <a:cs typeface="Times New Roman" pitchFamily="18" charset="0"/>
                <a:hlinkClick r:id="rId3"/>
              </a:rPr>
              <a:t>://www.who.int/diabetes/facts/world_figures/en</a:t>
            </a:r>
            <a:r>
              <a:rPr lang="en-US" sz="1000" dirty="0" smtClean="0">
                <a:solidFill>
                  <a:schemeClr val="tx2"/>
                </a:solidFill>
                <a:cs typeface="Times New Roman" pitchFamily="18" charset="0"/>
                <a:hlinkClick r:id="rId3"/>
              </a:rPr>
              <a:t>/</a:t>
            </a:r>
            <a:r>
              <a:rPr lang="en-US" sz="1000" dirty="0" smtClean="0">
                <a:solidFill>
                  <a:schemeClr val="tx2"/>
                </a:solidFill>
                <a:cs typeface="Times New Roman" pitchFamily="18" charset="0"/>
              </a:rPr>
              <a:t>. Accessed: August 23, 2013.</a:t>
            </a:r>
          </a:p>
        </p:txBody>
      </p:sp>
      <p:sp>
        <p:nvSpPr>
          <p:cNvPr id="2" name="Rectangle 1"/>
          <p:cNvSpPr/>
          <p:nvPr/>
        </p:nvSpPr>
        <p:spPr>
          <a:xfrm>
            <a:off x="2788375" y="1527764"/>
            <a:ext cx="3555460" cy="369332"/>
          </a:xfrm>
          <a:prstGeom prst="rect">
            <a:avLst/>
          </a:prstGeom>
        </p:spPr>
        <p:txBody>
          <a:bodyPr wrap="none">
            <a:spAutoFit/>
          </a:bodyPr>
          <a:lstStyle/>
          <a:p>
            <a:pPr algn="ctr"/>
            <a:r>
              <a:rPr lang="es-MX" b="1" dirty="0" smtClean="0">
                <a:solidFill>
                  <a:srgbClr val="002060"/>
                </a:solidFill>
              </a:rPr>
              <a:t>Prevalencia Estimada de Diabetes</a:t>
            </a:r>
            <a:r>
              <a:rPr lang="es-MX" b="1" baseline="30000" dirty="0" smtClean="0">
                <a:solidFill>
                  <a:srgbClr val="002060"/>
                </a:solidFill>
              </a:rPr>
              <a:t>2</a:t>
            </a:r>
            <a:endParaRPr lang="es-MX" b="1" baseline="30000" dirty="0">
              <a:solidFill>
                <a:srgbClr val="002060"/>
              </a:solidFill>
            </a:endParaRPr>
          </a:p>
        </p:txBody>
      </p:sp>
      <p:sp>
        <p:nvSpPr>
          <p:cNvPr id="5" name="Title 4"/>
          <p:cNvSpPr>
            <a:spLocks noGrp="1"/>
          </p:cNvSpPr>
          <p:nvPr>
            <p:ph type="title"/>
          </p:nvPr>
        </p:nvSpPr>
        <p:spPr>
          <a:xfrm>
            <a:off x="0" y="289152"/>
            <a:ext cx="9144000" cy="1143000"/>
          </a:xfrm>
        </p:spPr>
        <p:txBody>
          <a:bodyPr vert="horz" lIns="91440" tIns="45720" rIns="91440" bIns="45720" rtlCol="0" anchor="ctr">
            <a:noAutofit/>
          </a:bodyPr>
          <a:lstStyle/>
          <a:p>
            <a:pPr>
              <a:lnSpc>
                <a:spcPct val="85000"/>
              </a:lnSpc>
            </a:pPr>
            <a:r>
              <a:rPr lang="es-MX" sz="3200" dirty="0" smtClean="0">
                <a:solidFill>
                  <a:srgbClr val="002060"/>
                </a:solidFill>
                <a:latin typeface="+mn-lt"/>
              </a:rPr>
              <a:t>Hasta 26% de las Personas con Diabetes Desarrollan Neuropatía Diabética Periférica Dolorosa </a:t>
            </a:r>
            <a:r>
              <a:rPr lang="es-MX" sz="3200" baseline="30000" dirty="0" smtClean="0">
                <a:solidFill>
                  <a:srgbClr val="002060"/>
                </a:solidFill>
                <a:latin typeface="+mn-lt"/>
              </a:rPr>
              <a:t>1</a:t>
            </a:r>
            <a:endParaRPr lang="es-MX" sz="3200" baseline="30000" dirty="0">
              <a:solidFill>
                <a:srgbClr val="002060"/>
              </a:solidFill>
              <a:latin typeface="+mn-lt"/>
            </a:endParaRPr>
          </a:p>
        </p:txBody>
      </p:sp>
    </p:spTree>
    <p:extLst>
      <p:ext uri="{BB962C8B-B14F-4D97-AF65-F5344CB8AC3E}">
        <p14:creationId xmlns:p14="http://schemas.microsoft.com/office/powerpoint/2010/main" val="2821978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p:cNvSpPr txBox="1">
            <a:spLocks noChangeArrowheads="1"/>
          </p:cNvSpPr>
          <p:nvPr/>
        </p:nvSpPr>
        <p:spPr bwMode="auto">
          <a:xfrm>
            <a:off x="322404" y="1519236"/>
            <a:ext cx="8493120" cy="643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8" charset="0"/>
                <a:ea typeface="msgothic" charset="0"/>
                <a:cs typeface="msgothic" charset="0"/>
              </a:defRPr>
            </a:lvl9pPr>
          </a:lstStyle>
          <a:p>
            <a:pPr algn="ctr">
              <a:tabLst>
                <a:tab pos="723900" algn="l"/>
                <a:tab pos="2171700" algn="l"/>
                <a:tab pos="2895600" algn="l"/>
                <a:tab pos="3619500" algn="l"/>
                <a:tab pos="4343400" algn="l"/>
                <a:tab pos="5067300" algn="l"/>
                <a:tab pos="5791200" algn="l"/>
                <a:tab pos="6515100" algn="l"/>
                <a:tab pos="7239000" algn="l"/>
                <a:tab pos="7962900" algn="l"/>
                <a:tab pos="8686800" algn="l"/>
              </a:tabLst>
            </a:pPr>
            <a:r>
              <a:rPr lang="es-MX" sz="1600" b="1" dirty="0" smtClean="0">
                <a:solidFill>
                  <a:srgbClr val="002060"/>
                </a:solidFill>
                <a:latin typeface="+mn-lt"/>
              </a:rPr>
              <a:t>Porcentaje de Prevalencia de Síntomas Neuropáticos en 15,659 Pacientes Diabéticos</a:t>
            </a:r>
            <a:br>
              <a:rPr lang="es-MX" sz="1600" b="1" dirty="0" smtClean="0">
                <a:solidFill>
                  <a:srgbClr val="002060"/>
                </a:solidFill>
                <a:latin typeface="+mn-lt"/>
              </a:rPr>
            </a:br>
            <a:r>
              <a:rPr lang="es-MX" sz="1600" b="1" dirty="0" smtClean="0">
                <a:solidFill>
                  <a:srgbClr val="002060"/>
                </a:solidFill>
                <a:latin typeface="+mn-lt"/>
              </a:rPr>
              <a:t>Caracterizados por su Nivel de Neuropatía Clínica</a:t>
            </a:r>
            <a:endParaRPr lang="es-MX" sz="1600" b="1" dirty="0">
              <a:solidFill>
                <a:srgbClr val="002060"/>
              </a:solidFill>
              <a:latin typeface="+mn-lt"/>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226" y="2176761"/>
            <a:ext cx="7804800" cy="42196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itle 1"/>
          <p:cNvSpPr txBox="1">
            <a:spLocks/>
          </p:cNvSpPr>
          <p:nvPr/>
        </p:nvSpPr>
        <p:spPr>
          <a:xfrm>
            <a:off x="457200" y="0"/>
            <a:ext cx="8229600" cy="1143000"/>
          </a:xfrm>
          <a:prstGeom prst="rect">
            <a:avLst/>
          </a:prstGeom>
        </p:spPr>
        <p:txBody>
          <a:bodyPr vert="horz" lIns="91440" tIns="45720" rIns="91440" bIns="45720" rtlCol="0" anchor="ctr">
            <a:noAutofit/>
          </a:bodyPr>
          <a:lstStyle>
            <a:lvl1pPr algn="ctr">
              <a:lnSpc>
                <a:spcPct val="85000"/>
              </a:lnSpc>
              <a:spcBef>
                <a:spcPct val="0"/>
              </a:spcBef>
              <a:buNone/>
              <a:defRPr sz="3200">
                <a:solidFill>
                  <a:srgbClr val="002060"/>
                </a:solidFill>
                <a:ea typeface="+mj-ea"/>
                <a:cs typeface="+mj-cs"/>
              </a:defRPr>
            </a:lvl1pPr>
          </a:lstStyle>
          <a:p>
            <a:r>
              <a:rPr lang="es-MX" dirty="0" smtClean="0"/>
              <a:t>Los pacientes con Neuropatía Severa Tienden Más a Experimentar Dolor Relacionado con  </a:t>
            </a:r>
            <a:br>
              <a:rPr lang="es-MX" dirty="0" smtClean="0"/>
            </a:br>
            <a:r>
              <a:rPr lang="es-MX" dirty="0" smtClean="0"/>
              <a:t>Neuropatía Diabética Periférica</a:t>
            </a:r>
            <a:endParaRPr lang="es-MX" dirty="0"/>
          </a:p>
        </p:txBody>
      </p:sp>
      <p:sp>
        <p:nvSpPr>
          <p:cNvPr id="9" name="Text Box 4"/>
          <p:cNvSpPr txBox="1">
            <a:spLocks noChangeArrowheads="1"/>
          </p:cNvSpPr>
          <p:nvPr/>
        </p:nvSpPr>
        <p:spPr bwMode="auto">
          <a:xfrm>
            <a:off x="204007" y="6442214"/>
            <a:ext cx="4968552" cy="44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r>
              <a:rPr lang="en-GB" sz="1100" b="1" dirty="0" smtClean="0">
                <a:solidFill>
                  <a:srgbClr val="002060"/>
                </a:solidFill>
                <a:latin typeface="+mn-lt"/>
              </a:rPr>
              <a:t>NDS = </a:t>
            </a:r>
            <a:r>
              <a:rPr lang="es-MX" sz="1100" b="1" dirty="0" smtClean="0">
                <a:solidFill>
                  <a:srgbClr val="002060"/>
                </a:solidFill>
                <a:latin typeface="+mn-lt"/>
              </a:rPr>
              <a:t>puntaje de discapacidad por neuropatía</a:t>
            </a:r>
            <a:endParaRPr lang="en-GB" sz="1100" b="1" dirty="0" smtClean="0">
              <a:solidFill>
                <a:srgbClr val="002060"/>
              </a:solidFill>
              <a:latin typeface="+mn-lt"/>
            </a:endParaRPr>
          </a:p>
          <a:p>
            <a:r>
              <a:rPr lang="en-GB" sz="1000" dirty="0" smtClean="0">
                <a:solidFill>
                  <a:srgbClr val="002060"/>
                </a:solidFill>
                <a:latin typeface="+mn-lt"/>
              </a:rPr>
              <a:t>Abbott </a:t>
            </a:r>
            <a:r>
              <a:rPr lang="en-GB" sz="1000" dirty="0">
                <a:solidFill>
                  <a:srgbClr val="002060"/>
                </a:solidFill>
                <a:latin typeface="+mn-lt"/>
              </a:rPr>
              <a:t>CA </a:t>
            </a:r>
            <a:r>
              <a:rPr lang="en-GB" sz="1000" i="1" dirty="0" smtClean="0">
                <a:solidFill>
                  <a:srgbClr val="002060"/>
                </a:solidFill>
                <a:latin typeface="+mn-lt"/>
              </a:rPr>
              <a:t>et al. Diabetes Care </a:t>
            </a:r>
            <a:r>
              <a:rPr lang="en-GB" sz="1000" dirty="0" smtClean="0">
                <a:solidFill>
                  <a:srgbClr val="002060"/>
                </a:solidFill>
                <a:latin typeface="+mn-lt"/>
              </a:rPr>
              <a:t>2011; 34(10):2220-4.</a:t>
            </a:r>
            <a:endParaRPr lang="en-GB" sz="1000" dirty="0">
              <a:solidFill>
                <a:srgbClr val="002060"/>
              </a:solidFill>
              <a:latin typeface="+mn-lt"/>
            </a:endParaRPr>
          </a:p>
        </p:txBody>
      </p:sp>
      <p:sp>
        <p:nvSpPr>
          <p:cNvPr id="10" name="9 CuadroTexto"/>
          <p:cNvSpPr txBox="1"/>
          <p:nvPr/>
        </p:nvSpPr>
        <p:spPr>
          <a:xfrm>
            <a:off x="2653633" y="3002507"/>
            <a:ext cx="4722768" cy="784830"/>
          </a:xfrm>
          <a:prstGeom prst="rect">
            <a:avLst/>
          </a:prstGeom>
          <a:solidFill>
            <a:schemeClr val="tx1"/>
          </a:solidFill>
        </p:spPr>
        <p:txBody>
          <a:bodyPr wrap="none" rtlCol="0">
            <a:spAutoFit/>
          </a:bodyPr>
          <a:lstStyle/>
          <a:p>
            <a:r>
              <a:rPr lang="es-MX" sz="4500" b="1" spc="-100" dirty="0" smtClean="0">
                <a:solidFill>
                  <a:srgbClr val="FF0000"/>
                </a:solidFill>
              </a:rPr>
              <a:t>REAHACER IMAGEN</a:t>
            </a:r>
            <a:endParaRPr lang="es-MX" sz="4500" b="1" spc="-100" dirty="0">
              <a:solidFill>
                <a:srgbClr val="FF0000"/>
              </a:solidFill>
            </a:endParaRPr>
          </a:p>
        </p:txBody>
      </p:sp>
    </p:spTree>
    <p:extLst>
      <p:ext uri="{BB962C8B-B14F-4D97-AF65-F5344CB8AC3E}">
        <p14:creationId xmlns:p14="http://schemas.microsoft.com/office/powerpoint/2010/main" val="2538408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045"/>
            <a:ext cx="9144000" cy="1143000"/>
          </a:xfrm>
        </p:spPr>
        <p:txBody>
          <a:bodyPr vert="horz" lIns="91440" tIns="45720" rIns="91440" bIns="45720" rtlCol="0" anchor="ctr">
            <a:noAutofit/>
          </a:bodyPr>
          <a:lstStyle/>
          <a:p>
            <a:pPr>
              <a:lnSpc>
                <a:spcPct val="85000"/>
              </a:lnSpc>
            </a:pPr>
            <a:r>
              <a:rPr lang="es-MX" sz="3200" dirty="0" smtClean="0">
                <a:latin typeface="+mn-lt"/>
              </a:rPr>
              <a:t>Los F</a:t>
            </a:r>
            <a:r>
              <a:rPr lang="es-MX" sz="3200" dirty="0" smtClean="0">
                <a:solidFill>
                  <a:srgbClr val="002060"/>
                </a:solidFill>
                <a:latin typeface="+mn-lt"/>
              </a:rPr>
              <a:t>actores de Riesgo de Neuropatía Diabética Dolorosa Incluyen Género, Etnicidad y Diabetes Tipo 2</a:t>
            </a:r>
            <a:endParaRPr lang="es-MX" sz="3200" dirty="0">
              <a:solidFill>
                <a:srgbClr val="002060"/>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2438963"/>
              </p:ext>
            </p:extLst>
          </p:nvPr>
        </p:nvGraphicFramePr>
        <p:xfrm>
          <a:off x="457200" y="1789113"/>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4"/>
          <p:cNvSpPr txBox="1">
            <a:spLocks noChangeArrowheads="1"/>
          </p:cNvSpPr>
          <p:nvPr/>
        </p:nvSpPr>
        <p:spPr bwMode="auto">
          <a:xfrm>
            <a:off x="204007" y="6442214"/>
            <a:ext cx="4968552" cy="447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r>
              <a:rPr lang="es-MX" sz="1200" b="1" dirty="0" smtClean="0">
                <a:solidFill>
                  <a:srgbClr val="002060"/>
                </a:solidFill>
                <a:latin typeface="+mn-lt"/>
              </a:rPr>
              <a:t>OR = razón de momios; IC= intervalo de confianza</a:t>
            </a:r>
          </a:p>
          <a:p>
            <a:r>
              <a:rPr lang="es-MX" sz="1000" dirty="0" smtClean="0">
                <a:solidFill>
                  <a:srgbClr val="002060"/>
                </a:solidFill>
                <a:latin typeface="+mn-lt"/>
              </a:rPr>
              <a:t>Abbott CA </a:t>
            </a:r>
            <a:r>
              <a:rPr lang="es-MX" sz="1000" i="1" dirty="0" smtClean="0">
                <a:solidFill>
                  <a:srgbClr val="002060"/>
                </a:solidFill>
                <a:latin typeface="+mn-lt"/>
              </a:rPr>
              <a:t>et al. Diabetes Care </a:t>
            </a:r>
            <a:r>
              <a:rPr lang="es-MX" sz="1000" dirty="0" smtClean="0">
                <a:solidFill>
                  <a:srgbClr val="002060"/>
                </a:solidFill>
                <a:latin typeface="+mn-lt"/>
              </a:rPr>
              <a:t>2011; 34(10):2220-4.</a:t>
            </a:r>
            <a:endParaRPr lang="es-MX" sz="1000" dirty="0">
              <a:solidFill>
                <a:srgbClr val="002060"/>
              </a:solidFill>
              <a:latin typeface="+mn-lt"/>
            </a:endParaRPr>
          </a:p>
        </p:txBody>
      </p:sp>
    </p:spTree>
    <p:extLst>
      <p:ext uri="{BB962C8B-B14F-4D97-AF65-F5344CB8AC3E}">
        <p14:creationId xmlns:p14="http://schemas.microsoft.com/office/powerpoint/2010/main" val="2189210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03" name="Rectangle 2"/>
          <p:cNvSpPr>
            <a:spLocks noChangeArrowheads="1"/>
          </p:cNvSpPr>
          <p:nvPr/>
        </p:nvSpPr>
        <p:spPr bwMode="auto">
          <a:xfrm>
            <a:off x="115888" y="6449170"/>
            <a:ext cx="6994040" cy="415498"/>
          </a:xfrm>
          <a:prstGeom prst="rect">
            <a:avLst/>
          </a:prstGeom>
          <a:noFill/>
          <a:ln w="12700">
            <a:noFill/>
            <a:miter lim="800000"/>
            <a:headEnd/>
            <a:tailEnd/>
          </a:ln>
        </p:spPr>
        <p:txBody>
          <a:bodyPr wrap="square" anchor="b">
            <a:spAutoFit/>
          </a:bodyPr>
          <a:lstStyle/>
          <a:p>
            <a:pPr eaLnBrk="0" hangingPunct="0"/>
            <a:r>
              <a:rPr lang="es-MX" sz="1100" b="1" dirty="0" smtClean="0">
                <a:solidFill>
                  <a:srgbClr val="002060"/>
                </a:solidFill>
              </a:rPr>
              <a:t>A1C = hemoglobina glucosilada; IMC = índice de masa corporal; IC= intervalo de confianza; OR = razón de momios</a:t>
            </a:r>
          </a:p>
          <a:p>
            <a:pPr eaLnBrk="0" hangingPunct="0"/>
            <a:r>
              <a:rPr lang="es-MX" sz="1000" dirty="0" smtClean="0">
                <a:solidFill>
                  <a:srgbClr val="002060"/>
                </a:solidFill>
              </a:rPr>
              <a:t>Tesfaye S </a:t>
            </a:r>
            <a:r>
              <a:rPr lang="es-MX" sz="1000" i="1" dirty="0" smtClean="0">
                <a:solidFill>
                  <a:srgbClr val="002060"/>
                </a:solidFill>
              </a:rPr>
              <a:t>et al.  N Engl J Med</a:t>
            </a:r>
            <a:r>
              <a:rPr lang="es-MX" sz="1000" dirty="0" smtClean="0">
                <a:solidFill>
                  <a:srgbClr val="002060"/>
                </a:solidFill>
              </a:rPr>
              <a:t> 2005; 352(4):341-50.</a:t>
            </a:r>
            <a:endParaRPr lang="es-MX" sz="1000" dirty="0">
              <a:solidFill>
                <a:srgbClr val="002060"/>
              </a:solidFill>
            </a:endParaRPr>
          </a:p>
        </p:txBody>
      </p:sp>
      <p:sp>
        <p:nvSpPr>
          <p:cNvPr id="189504" name="Text Box 3"/>
          <p:cNvSpPr txBox="1">
            <a:spLocks noChangeArrowheads="1"/>
          </p:cNvSpPr>
          <p:nvPr/>
        </p:nvSpPr>
        <p:spPr bwMode="auto">
          <a:xfrm>
            <a:off x="4591050" y="1241425"/>
            <a:ext cx="184731" cy="461665"/>
          </a:xfrm>
          <a:prstGeom prst="rect">
            <a:avLst/>
          </a:prstGeom>
          <a:noFill/>
          <a:ln w="9525">
            <a:noFill/>
            <a:miter lim="800000"/>
            <a:headEnd/>
            <a:tailEnd/>
          </a:ln>
        </p:spPr>
        <p:txBody>
          <a:bodyPr wrap="none">
            <a:spAutoFit/>
          </a:bodyPr>
          <a:lstStyle/>
          <a:p>
            <a:endParaRPr lang="es-MX" sz="2400" b="0" dirty="0">
              <a:solidFill>
                <a:schemeClr val="tx1"/>
              </a:solidFill>
              <a:latin typeface="Times New Roman" pitchFamily="18" charset="0"/>
              <a:cs typeface="Times New Roman" pitchFamily="18" charset="0"/>
            </a:endParaRPr>
          </a:p>
        </p:txBody>
      </p:sp>
      <p:sp>
        <p:nvSpPr>
          <p:cNvPr id="189505" name="Text Box 4"/>
          <p:cNvSpPr txBox="1">
            <a:spLocks noChangeArrowheads="1"/>
          </p:cNvSpPr>
          <p:nvPr/>
        </p:nvSpPr>
        <p:spPr bwMode="auto">
          <a:xfrm>
            <a:off x="541338" y="5489575"/>
            <a:ext cx="1931041" cy="430887"/>
          </a:xfrm>
          <a:prstGeom prst="rect">
            <a:avLst/>
          </a:prstGeom>
          <a:solidFill>
            <a:srgbClr val="0C6FCF"/>
          </a:solidFill>
          <a:ln w="9525">
            <a:solidFill>
              <a:schemeClr val="folHlink"/>
            </a:solidFill>
            <a:miter lim="800000"/>
            <a:headEnd/>
            <a:tailEnd/>
          </a:ln>
        </p:spPr>
        <p:txBody>
          <a:bodyPr wrap="none">
            <a:spAutoFit/>
          </a:bodyPr>
          <a:lstStyle/>
          <a:p>
            <a:r>
              <a:rPr lang="es-MX" sz="2200" dirty="0" smtClean="0">
                <a:solidFill>
                  <a:schemeClr val="bg1"/>
                </a:solidFill>
                <a:cs typeface="Times New Roman" pitchFamily="18" charset="0"/>
              </a:rPr>
              <a:t>Colesterol total</a:t>
            </a:r>
            <a:endParaRPr lang="es-MX" sz="2200" dirty="0">
              <a:solidFill>
                <a:schemeClr val="bg1"/>
              </a:solidFill>
              <a:cs typeface="Times New Roman" pitchFamily="18" charset="0"/>
            </a:endParaRPr>
          </a:p>
        </p:txBody>
      </p:sp>
      <p:sp>
        <p:nvSpPr>
          <p:cNvPr id="189506" name="Text Box 5"/>
          <p:cNvSpPr txBox="1">
            <a:spLocks noChangeArrowheads="1"/>
          </p:cNvSpPr>
          <p:nvPr/>
        </p:nvSpPr>
        <p:spPr bwMode="auto">
          <a:xfrm>
            <a:off x="541338" y="4960938"/>
            <a:ext cx="1609480" cy="430887"/>
          </a:xfrm>
          <a:prstGeom prst="rect">
            <a:avLst/>
          </a:prstGeom>
          <a:solidFill>
            <a:srgbClr val="8064A2"/>
          </a:solidFill>
          <a:ln w="9525">
            <a:noFill/>
            <a:miter lim="800000"/>
            <a:headEnd/>
            <a:tailEnd/>
          </a:ln>
        </p:spPr>
        <p:txBody>
          <a:bodyPr wrap="none">
            <a:spAutoFit/>
          </a:bodyPr>
          <a:lstStyle/>
          <a:p>
            <a:r>
              <a:rPr lang="es-MX" sz="2200" dirty="0" smtClean="0">
                <a:solidFill>
                  <a:schemeClr val="bg1"/>
                </a:solidFill>
                <a:cs typeface="Times New Roman" pitchFamily="18" charset="0"/>
              </a:rPr>
              <a:t>Triglicéridos</a:t>
            </a:r>
            <a:endParaRPr lang="es-MX" sz="2200" dirty="0">
              <a:solidFill>
                <a:schemeClr val="bg1"/>
              </a:solidFill>
              <a:cs typeface="Times New Roman" pitchFamily="18" charset="0"/>
            </a:endParaRPr>
          </a:p>
        </p:txBody>
      </p:sp>
      <p:sp>
        <p:nvSpPr>
          <p:cNvPr id="189507" name="Text Box 6"/>
          <p:cNvSpPr txBox="1">
            <a:spLocks noChangeArrowheads="1"/>
          </p:cNvSpPr>
          <p:nvPr/>
        </p:nvSpPr>
        <p:spPr bwMode="auto">
          <a:xfrm>
            <a:off x="541338" y="4433888"/>
            <a:ext cx="649537" cy="430887"/>
          </a:xfrm>
          <a:prstGeom prst="rect">
            <a:avLst/>
          </a:prstGeom>
          <a:solidFill>
            <a:srgbClr val="5AA9F5"/>
          </a:solidFill>
          <a:ln w="9525">
            <a:noFill/>
            <a:miter lim="800000"/>
            <a:headEnd/>
            <a:tailEnd/>
          </a:ln>
        </p:spPr>
        <p:txBody>
          <a:bodyPr wrap="none">
            <a:spAutoFit/>
          </a:bodyPr>
          <a:lstStyle/>
          <a:p>
            <a:r>
              <a:rPr lang="es-MX" sz="2200" dirty="0" smtClean="0">
                <a:solidFill>
                  <a:schemeClr val="bg1"/>
                </a:solidFill>
                <a:cs typeface="Times New Roman" pitchFamily="18" charset="0"/>
              </a:rPr>
              <a:t>IMC</a:t>
            </a:r>
            <a:endParaRPr lang="es-MX" sz="2200" dirty="0">
              <a:solidFill>
                <a:schemeClr val="bg1"/>
              </a:solidFill>
              <a:cs typeface="Times New Roman" pitchFamily="18" charset="0"/>
            </a:endParaRPr>
          </a:p>
        </p:txBody>
      </p:sp>
      <p:sp>
        <p:nvSpPr>
          <p:cNvPr id="189508" name="Text Box 7"/>
          <p:cNvSpPr txBox="1">
            <a:spLocks noChangeArrowheads="1"/>
          </p:cNvSpPr>
          <p:nvPr/>
        </p:nvSpPr>
        <p:spPr bwMode="auto">
          <a:xfrm>
            <a:off x="541338" y="3905250"/>
            <a:ext cx="2867388" cy="430887"/>
          </a:xfrm>
          <a:prstGeom prst="rect">
            <a:avLst/>
          </a:prstGeom>
          <a:solidFill>
            <a:srgbClr val="F78B30"/>
          </a:solidFill>
          <a:ln w="9525">
            <a:solidFill>
              <a:srgbClr val="FF9966"/>
            </a:solidFill>
            <a:miter lim="800000"/>
            <a:headEnd/>
            <a:tailEnd/>
          </a:ln>
        </p:spPr>
        <p:txBody>
          <a:bodyPr wrap="none">
            <a:spAutoFit/>
          </a:bodyPr>
          <a:lstStyle/>
          <a:p>
            <a:r>
              <a:rPr lang="es-MX" sz="2200" dirty="0" smtClean="0">
                <a:solidFill>
                  <a:schemeClr val="bg1"/>
                </a:solidFill>
                <a:cs typeface="Times New Roman" pitchFamily="18" charset="0"/>
              </a:rPr>
              <a:t>Duración de la diabetes</a:t>
            </a:r>
            <a:endParaRPr lang="es-MX" sz="2200" dirty="0">
              <a:solidFill>
                <a:schemeClr val="bg1"/>
              </a:solidFill>
              <a:cs typeface="Times New Roman" pitchFamily="18" charset="0"/>
            </a:endParaRPr>
          </a:p>
        </p:txBody>
      </p:sp>
      <p:sp>
        <p:nvSpPr>
          <p:cNvPr id="189509" name="Text Box 8"/>
          <p:cNvSpPr txBox="1">
            <a:spLocks noChangeArrowheads="1"/>
          </p:cNvSpPr>
          <p:nvPr/>
        </p:nvSpPr>
        <p:spPr bwMode="auto">
          <a:xfrm>
            <a:off x="541338" y="3378200"/>
            <a:ext cx="1994457" cy="430887"/>
          </a:xfrm>
          <a:prstGeom prst="rect">
            <a:avLst/>
          </a:prstGeom>
          <a:solidFill>
            <a:srgbClr val="92D050"/>
          </a:solidFill>
          <a:ln w="9525">
            <a:noFill/>
            <a:miter lim="800000"/>
            <a:headEnd/>
            <a:tailEnd/>
          </a:ln>
        </p:spPr>
        <p:txBody>
          <a:bodyPr wrap="none">
            <a:spAutoFit/>
          </a:bodyPr>
          <a:lstStyle>
            <a:defPPr>
              <a:defRPr lang="en-US"/>
            </a:defPPr>
            <a:lvl1pPr>
              <a:defRPr sz="2200">
                <a:solidFill>
                  <a:schemeClr val="bg1"/>
                </a:solidFill>
                <a:latin typeface="Arial" charset="0"/>
                <a:cs typeface="Times New Roman" pitchFamily="18" charset="0"/>
              </a:defRPr>
            </a:lvl1pPr>
          </a:lstStyle>
          <a:p>
            <a:r>
              <a:rPr lang="es-MX" dirty="0" smtClean="0">
                <a:latin typeface="+mn-lt"/>
              </a:rPr>
              <a:t>Cambio en  A1C</a:t>
            </a:r>
            <a:endParaRPr lang="es-MX" dirty="0">
              <a:latin typeface="+mn-lt"/>
            </a:endParaRPr>
          </a:p>
        </p:txBody>
      </p:sp>
      <p:sp>
        <p:nvSpPr>
          <p:cNvPr id="189510" name="Text Box 9"/>
          <p:cNvSpPr txBox="1">
            <a:spLocks noChangeArrowheads="1"/>
          </p:cNvSpPr>
          <p:nvPr/>
        </p:nvSpPr>
        <p:spPr bwMode="auto">
          <a:xfrm>
            <a:off x="541338" y="2849563"/>
            <a:ext cx="641522" cy="430887"/>
          </a:xfrm>
          <a:prstGeom prst="rect">
            <a:avLst/>
          </a:prstGeom>
          <a:solidFill>
            <a:srgbClr val="92D050"/>
          </a:solidFill>
          <a:ln w="9525">
            <a:noFill/>
            <a:miter lim="800000"/>
            <a:headEnd/>
            <a:tailEnd/>
          </a:ln>
        </p:spPr>
        <p:txBody>
          <a:bodyPr wrap="none">
            <a:spAutoFit/>
          </a:bodyPr>
          <a:lstStyle/>
          <a:p>
            <a:r>
              <a:rPr lang="es-MX" sz="2200" dirty="0" smtClean="0">
                <a:solidFill>
                  <a:schemeClr val="bg1"/>
                </a:solidFill>
                <a:cs typeface="Times New Roman" pitchFamily="18" charset="0"/>
              </a:rPr>
              <a:t>A1C</a:t>
            </a:r>
            <a:endParaRPr lang="es-MX" sz="2200" dirty="0">
              <a:solidFill>
                <a:schemeClr val="bg1"/>
              </a:solidFill>
              <a:cs typeface="Times New Roman" pitchFamily="18" charset="0"/>
            </a:endParaRPr>
          </a:p>
        </p:txBody>
      </p:sp>
      <p:sp>
        <p:nvSpPr>
          <p:cNvPr id="189511" name="Text Box 10"/>
          <p:cNvSpPr txBox="1">
            <a:spLocks noChangeArrowheads="1"/>
          </p:cNvSpPr>
          <p:nvPr/>
        </p:nvSpPr>
        <p:spPr bwMode="auto">
          <a:xfrm>
            <a:off x="541338" y="2322513"/>
            <a:ext cx="920445" cy="430887"/>
          </a:xfrm>
          <a:prstGeom prst="rect">
            <a:avLst/>
          </a:prstGeom>
          <a:solidFill>
            <a:srgbClr val="DDBB30"/>
          </a:solidFill>
          <a:ln w="9525">
            <a:noFill/>
            <a:miter lim="800000"/>
            <a:headEnd/>
            <a:tailEnd/>
          </a:ln>
        </p:spPr>
        <p:txBody>
          <a:bodyPr wrap="none">
            <a:spAutoFit/>
          </a:bodyPr>
          <a:lstStyle/>
          <a:p>
            <a:r>
              <a:rPr lang="es-MX" sz="2200" dirty="0" smtClean="0">
                <a:solidFill>
                  <a:schemeClr val="bg1"/>
                </a:solidFill>
                <a:cs typeface="Times New Roman" pitchFamily="18" charset="0"/>
              </a:rPr>
              <a:t>Fumar</a:t>
            </a:r>
            <a:endParaRPr lang="es-MX" sz="2200" dirty="0">
              <a:solidFill>
                <a:schemeClr val="bg1"/>
              </a:solidFill>
              <a:cs typeface="Times New Roman" pitchFamily="18" charset="0"/>
            </a:endParaRPr>
          </a:p>
        </p:txBody>
      </p:sp>
      <p:sp>
        <p:nvSpPr>
          <p:cNvPr id="189512" name="Text Box 11"/>
          <p:cNvSpPr txBox="1">
            <a:spLocks noChangeArrowheads="1"/>
          </p:cNvSpPr>
          <p:nvPr/>
        </p:nvSpPr>
        <p:spPr bwMode="auto">
          <a:xfrm>
            <a:off x="541338" y="1795463"/>
            <a:ext cx="1726948" cy="430887"/>
          </a:xfrm>
          <a:prstGeom prst="rect">
            <a:avLst/>
          </a:prstGeom>
          <a:solidFill>
            <a:srgbClr val="C03932"/>
          </a:solidFill>
          <a:ln w="9525">
            <a:noFill/>
            <a:miter lim="800000"/>
            <a:headEnd/>
            <a:tailEnd/>
          </a:ln>
        </p:spPr>
        <p:txBody>
          <a:bodyPr wrap="none">
            <a:spAutoFit/>
          </a:bodyPr>
          <a:lstStyle/>
          <a:p>
            <a:r>
              <a:rPr lang="es-MX" sz="2200" dirty="0" smtClean="0">
                <a:solidFill>
                  <a:schemeClr val="bg1"/>
                </a:solidFill>
                <a:cs typeface="Times New Roman" pitchFamily="18" charset="0"/>
              </a:rPr>
              <a:t>Hipertensión</a:t>
            </a:r>
            <a:endParaRPr lang="es-MX" sz="2200" dirty="0">
              <a:solidFill>
                <a:schemeClr val="bg1"/>
              </a:solidFill>
              <a:cs typeface="Times New Roman" pitchFamily="18" charset="0"/>
            </a:endParaRPr>
          </a:p>
        </p:txBody>
      </p:sp>
      <p:sp>
        <p:nvSpPr>
          <p:cNvPr id="189452" name="Text Box 12"/>
          <p:cNvSpPr txBox="1">
            <a:spLocks noChangeArrowheads="1"/>
          </p:cNvSpPr>
          <p:nvPr/>
        </p:nvSpPr>
        <p:spPr bwMode="auto">
          <a:xfrm>
            <a:off x="4009378" y="1647825"/>
            <a:ext cx="593432" cy="369332"/>
          </a:xfrm>
          <a:prstGeom prst="rect">
            <a:avLst/>
          </a:prstGeom>
          <a:noFill/>
          <a:ln w="9525">
            <a:noFill/>
            <a:miter lim="800000"/>
            <a:headEnd/>
            <a:tailEnd/>
          </a:ln>
          <a:effectLst/>
        </p:spPr>
        <p:txBody>
          <a:bodyPr wrap="none">
            <a:spAutoFit/>
          </a:bodyPr>
          <a:lstStyle/>
          <a:p>
            <a:pPr algn="ctr">
              <a:defRPr/>
            </a:pPr>
            <a:r>
              <a:rPr lang="es-MX" dirty="0" smtClean="0">
                <a:solidFill>
                  <a:srgbClr val="C03932"/>
                </a:solidFill>
                <a:cs typeface="Times New Roman" pitchFamily="18" charset="0"/>
              </a:rPr>
              <a:t>1.57</a:t>
            </a:r>
            <a:endParaRPr lang="es-MX" dirty="0">
              <a:solidFill>
                <a:srgbClr val="C03932"/>
              </a:solidFill>
              <a:cs typeface="Times New Roman" pitchFamily="18" charset="0"/>
            </a:endParaRPr>
          </a:p>
        </p:txBody>
      </p:sp>
      <p:sp>
        <p:nvSpPr>
          <p:cNvPr id="189453" name="Text Box 13"/>
          <p:cNvSpPr txBox="1">
            <a:spLocks noChangeArrowheads="1"/>
          </p:cNvSpPr>
          <p:nvPr/>
        </p:nvSpPr>
        <p:spPr bwMode="auto">
          <a:xfrm>
            <a:off x="3833166" y="2209799"/>
            <a:ext cx="593432" cy="369332"/>
          </a:xfrm>
          <a:prstGeom prst="rect">
            <a:avLst/>
          </a:prstGeom>
          <a:noFill/>
          <a:ln w="9525">
            <a:noFill/>
            <a:miter lim="800000"/>
            <a:headEnd/>
            <a:tailEnd/>
          </a:ln>
          <a:effectLst/>
        </p:spPr>
        <p:txBody>
          <a:bodyPr wrap="none">
            <a:spAutoFit/>
          </a:bodyPr>
          <a:lstStyle/>
          <a:p>
            <a:pPr algn="ctr">
              <a:defRPr/>
            </a:pPr>
            <a:r>
              <a:rPr lang="es-MX" dirty="0" smtClean="0">
                <a:solidFill>
                  <a:srgbClr val="DDBB30"/>
                </a:solidFill>
                <a:cs typeface="Times New Roman" pitchFamily="18" charset="0"/>
              </a:rPr>
              <a:t>1.38</a:t>
            </a:r>
            <a:endParaRPr lang="es-MX" dirty="0">
              <a:solidFill>
                <a:srgbClr val="DDBB30"/>
              </a:solidFill>
              <a:cs typeface="Times New Roman" pitchFamily="18" charset="0"/>
            </a:endParaRPr>
          </a:p>
        </p:txBody>
      </p:sp>
      <p:sp>
        <p:nvSpPr>
          <p:cNvPr id="189454" name="Text Box 14"/>
          <p:cNvSpPr txBox="1">
            <a:spLocks noChangeArrowheads="1"/>
          </p:cNvSpPr>
          <p:nvPr/>
        </p:nvSpPr>
        <p:spPr bwMode="auto">
          <a:xfrm>
            <a:off x="3931591" y="2795588"/>
            <a:ext cx="593432" cy="369332"/>
          </a:xfrm>
          <a:prstGeom prst="rect">
            <a:avLst/>
          </a:prstGeom>
          <a:noFill/>
          <a:ln w="9525">
            <a:noFill/>
            <a:miter lim="800000"/>
            <a:headEnd/>
            <a:tailEnd/>
          </a:ln>
          <a:effectLst/>
        </p:spPr>
        <p:txBody>
          <a:bodyPr wrap="none">
            <a:spAutoFit/>
          </a:bodyPr>
          <a:lstStyle/>
          <a:p>
            <a:pPr algn="ctr">
              <a:defRPr/>
            </a:pPr>
            <a:r>
              <a:rPr lang="es-MX" dirty="0" smtClean="0">
                <a:solidFill>
                  <a:srgbClr val="92D050"/>
                </a:solidFill>
                <a:cs typeface="Times New Roman" pitchFamily="18" charset="0"/>
              </a:rPr>
              <a:t>1.48</a:t>
            </a:r>
            <a:endParaRPr lang="es-MX" dirty="0">
              <a:solidFill>
                <a:srgbClr val="92D050"/>
              </a:solidFill>
              <a:cs typeface="Times New Roman" pitchFamily="18" charset="0"/>
            </a:endParaRPr>
          </a:p>
        </p:txBody>
      </p:sp>
      <p:sp>
        <p:nvSpPr>
          <p:cNvPr id="189455" name="Text Box 15"/>
          <p:cNvSpPr txBox="1">
            <a:spLocks noChangeArrowheads="1"/>
          </p:cNvSpPr>
          <p:nvPr/>
        </p:nvSpPr>
        <p:spPr bwMode="auto">
          <a:xfrm>
            <a:off x="3814116" y="3324225"/>
            <a:ext cx="593432" cy="369332"/>
          </a:xfrm>
          <a:prstGeom prst="rect">
            <a:avLst/>
          </a:prstGeom>
          <a:noFill/>
          <a:ln w="9525">
            <a:noFill/>
            <a:miter lim="800000"/>
            <a:headEnd/>
            <a:tailEnd/>
          </a:ln>
          <a:effectLst/>
        </p:spPr>
        <p:txBody>
          <a:bodyPr wrap="none">
            <a:spAutoFit/>
          </a:bodyPr>
          <a:lstStyle>
            <a:defPPr>
              <a:defRPr lang="en-US"/>
            </a:defPPr>
            <a:lvl1pPr algn="ctr">
              <a:defRPr>
                <a:solidFill>
                  <a:srgbClr val="92D050"/>
                </a:solidFill>
                <a:cs typeface="Times New Roman" pitchFamily="18" charset="0"/>
              </a:defRPr>
            </a:lvl1pPr>
          </a:lstStyle>
          <a:p>
            <a:r>
              <a:rPr lang="es-MX" dirty="0" smtClean="0"/>
              <a:t>1.36</a:t>
            </a:r>
            <a:endParaRPr lang="es-MX" dirty="0"/>
          </a:p>
        </p:txBody>
      </p:sp>
      <p:sp>
        <p:nvSpPr>
          <p:cNvPr id="189456" name="Text Box 16"/>
          <p:cNvSpPr txBox="1">
            <a:spLocks noChangeArrowheads="1"/>
          </p:cNvSpPr>
          <p:nvPr/>
        </p:nvSpPr>
        <p:spPr bwMode="auto">
          <a:xfrm>
            <a:off x="3743325" y="3832225"/>
            <a:ext cx="908050" cy="369332"/>
          </a:xfrm>
          <a:prstGeom prst="rect">
            <a:avLst/>
          </a:prstGeom>
          <a:noFill/>
          <a:ln w="9525">
            <a:noFill/>
            <a:miter lim="800000"/>
            <a:headEnd/>
            <a:tailEnd/>
          </a:ln>
          <a:effectLst/>
        </p:spPr>
        <p:txBody>
          <a:bodyPr>
            <a:spAutoFit/>
          </a:bodyPr>
          <a:lstStyle/>
          <a:p>
            <a:pPr algn="ctr">
              <a:defRPr/>
            </a:pPr>
            <a:r>
              <a:rPr lang="es-MX" dirty="0" smtClean="0">
                <a:solidFill>
                  <a:srgbClr val="F78B30"/>
                </a:solidFill>
                <a:cs typeface="Times New Roman" pitchFamily="18" charset="0"/>
              </a:rPr>
              <a:t>1.40</a:t>
            </a:r>
            <a:endParaRPr lang="es-MX" dirty="0">
              <a:solidFill>
                <a:srgbClr val="F78B30"/>
              </a:solidFill>
              <a:cs typeface="Times New Roman" pitchFamily="18" charset="0"/>
            </a:endParaRPr>
          </a:p>
        </p:txBody>
      </p:sp>
      <p:sp>
        <p:nvSpPr>
          <p:cNvPr id="189457" name="Text Box 17"/>
          <p:cNvSpPr txBox="1">
            <a:spLocks noChangeArrowheads="1"/>
          </p:cNvSpPr>
          <p:nvPr/>
        </p:nvSpPr>
        <p:spPr bwMode="auto">
          <a:xfrm>
            <a:off x="3657600" y="4348163"/>
            <a:ext cx="593432" cy="369332"/>
          </a:xfrm>
          <a:prstGeom prst="rect">
            <a:avLst/>
          </a:prstGeom>
          <a:noFill/>
          <a:ln w="9525">
            <a:noFill/>
            <a:miter lim="800000"/>
            <a:headEnd/>
            <a:tailEnd/>
          </a:ln>
          <a:effectLst/>
        </p:spPr>
        <p:txBody>
          <a:bodyPr wrap="none">
            <a:spAutoFit/>
          </a:bodyPr>
          <a:lstStyle/>
          <a:p>
            <a:pPr>
              <a:defRPr/>
            </a:pPr>
            <a:r>
              <a:rPr lang="es-MX" dirty="0" smtClean="0">
                <a:solidFill>
                  <a:srgbClr val="5AA9F5"/>
                </a:solidFill>
                <a:cs typeface="Times New Roman" pitchFamily="18" charset="0"/>
              </a:rPr>
              <a:t>1.27</a:t>
            </a:r>
            <a:endParaRPr lang="es-MX" dirty="0">
              <a:solidFill>
                <a:srgbClr val="5AA9F5"/>
              </a:solidFill>
              <a:cs typeface="Times New Roman" pitchFamily="18" charset="0"/>
            </a:endParaRPr>
          </a:p>
        </p:txBody>
      </p:sp>
      <p:sp>
        <p:nvSpPr>
          <p:cNvPr id="189458" name="Text Box 18"/>
          <p:cNvSpPr txBox="1">
            <a:spLocks noChangeArrowheads="1"/>
          </p:cNvSpPr>
          <p:nvPr/>
        </p:nvSpPr>
        <p:spPr bwMode="auto">
          <a:xfrm>
            <a:off x="3575050" y="4879975"/>
            <a:ext cx="593432" cy="369332"/>
          </a:xfrm>
          <a:prstGeom prst="rect">
            <a:avLst/>
          </a:prstGeom>
          <a:noFill/>
          <a:ln w="9525">
            <a:noFill/>
            <a:miter lim="800000"/>
            <a:headEnd/>
            <a:tailEnd/>
          </a:ln>
          <a:effectLst/>
        </p:spPr>
        <p:txBody>
          <a:bodyPr wrap="none">
            <a:spAutoFit/>
          </a:bodyPr>
          <a:lstStyle/>
          <a:p>
            <a:pPr>
              <a:defRPr/>
            </a:pPr>
            <a:r>
              <a:rPr lang="es-MX" dirty="0" smtClean="0">
                <a:solidFill>
                  <a:srgbClr val="8064A2"/>
                </a:solidFill>
                <a:cs typeface="Times New Roman" pitchFamily="18" charset="0"/>
              </a:rPr>
              <a:t>1.21</a:t>
            </a:r>
            <a:endParaRPr lang="es-MX" dirty="0">
              <a:solidFill>
                <a:srgbClr val="8064A2"/>
              </a:solidFill>
              <a:cs typeface="Times New Roman" pitchFamily="18" charset="0"/>
            </a:endParaRPr>
          </a:p>
        </p:txBody>
      </p:sp>
      <p:sp>
        <p:nvSpPr>
          <p:cNvPr id="189459" name="Text Box 19"/>
          <p:cNvSpPr txBox="1">
            <a:spLocks noChangeArrowheads="1"/>
          </p:cNvSpPr>
          <p:nvPr/>
        </p:nvSpPr>
        <p:spPr bwMode="auto">
          <a:xfrm>
            <a:off x="3455988" y="5368925"/>
            <a:ext cx="593432" cy="369332"/>
          </a:xfrm>
          <a:prstGeom prst="rect">
            <a:avLst/>
          </a:prstGeom>
          <a:noFill/>
          <a:ln w="9525">
            <a:noFill/>
            <a:miter lim="800000"/>
            <a:headEnd/>
            <a:tailEnd/>
          </a:ln>
          <a:effectLst/>
        </p:spPr>
        <p:txBody>
          <a:bodyPr wrap="none">
            <a:spAutoFit/>
          </a:bodyPr>
          <a:lstStyle/>
          <a:p>
            <a:pPr>
              <a:defRPr/>
            </a:pPr>
            <a:r>
              <a:rPr lang="es-MX" dirty="0" smtClean="0">
                <a:solidFill>
                  <a:srgbClr val="0C6FCF"/>
                </a:solidFill>
                <a:cs typeface="Times New Roman" pitchFamily="18" charset="0"/>
              </a:rPr>
              <a:t>1.15</a:t>
            </a:r>
            <a:endParaRPr lang="es-MX" dirty="0">
              <a:solidFill>
                <a:srgbClr val="0C6FCF"/>
              </a:solidFill>
              <a:cs typeface="Times New Roman" pitchFamily="18" charset="0"/>
            </a:endParaRPr>
          </a:p>
        </p:txBody>
      </p:sp>
      <p:sp>
        <p:nvSpPr>
          <p:cNvPr id="189521" name="Line 20"/>
          <p:cNvSpPr>
            <a:spLocks noChangeShapeType="1"/>
          </p:cNvSpPr>
          <p:nvPr/>
        </p:nvSpPr>
        <p:spPr bwMode="auto">
          <a:xfrm>
            <a:off x="1960563" y="6162675"/>
            <a:ext cx="6034087" cy="1588"/>
          </a:xfrm>
          <a:prstGeom prst="line">
            <a:avLst/>
          </a:prstGeom>
          <a:noFill/>
          <a:ln w="19050">
            <a:solidFill>
              <a:srgbClr val="002060"/>
            </a:solidFill>
            <a:round/>
            <a:headEnd/>
            <a:tailEnd/>
          </a:ln>
        </p:spPr>
        <p:txBody>
          <a:bodyPr/>
          <a:lstStyle/>
          <a:p>
            <a:endParaRPr lang="es-MX" dirty="0"/>
          </a:p>
        </p:txBody>
      </p:sp>
      <p:sp>
        <p:nvSpPr>
          <p:cNvPr id="189522" name="Line 21"/>
          <p:cNvSpPr>
            <a:spLocks noChangeShapeType="1"/>
          </p:cNvSpPr>
          <p:nvPr/>
        </p:nvSpPr>
        <p:spPr bwMode="auto">
          <a:xfrm flipV="1">
            <a:off x="1958975" y="6156325"/>
            <a:ext cx="3175" cy="76200"/>
          </a:xfrm>
          <a:prstGeom prst="line">
            <a:avLst/>
          </a:prstGeom>
          <a:noFill/>
          <a:ln w="19050">
            <a:solidFill>
              <a:srgbClr val="002060"/>
            </a:solidFill>
            <a:round/>
            <a:headEnd/>
            <a:tailEnd/>
          </a:ln>
        </p:spPr>
        <p:txBody>
          <a:bodyPr/>
          <a:lstStyle/>
          <a:p>
            <a:endParaRPr lang="es-MX" dirty="0"/>
          </a:p>
        </p:txBody>
      </p:sp>
      <p:sp>
        <p:nvSpPr>
          <p:cNvPr id="189523" name="Line 22"/>
          <p:cNvSpPr>
            <a:spLocks noChangeShapeType="1"/>
          </p:cNvSpPr>
          <p:nvPr/>
        </p:nvSpPr>
        <p:spPr bwMode="auto">
          <a:xfrm flipV="1">
            <a:off x="4979988" y="6156325"/>
            <a:ext cx="1587" cy="76200"/>
          </a:xfrm>
          <a:prstGeom prst="line">
            <a:avLst/>
          </a:prstGeom>
          <a:noFill/>
          <a:ln w="19050">
            <a:solidFill>
              <a:srgbClr val="002060"/>
            </a:solidFill>
            <a:round/>
            <a:headEnd/>
            <a:tailEnd/>
          </a:ln>
        </p:spPr>
        <p:txBody>
          <a:bodyPr/>
          <a:lstStyle/>
          <a:p>
            <a:endParaRPr lang="es-MX" dirty="0"/>
          </a:p>
        </p:txBody>
      </p:sp>
      <p:sp>
        <p:nvSpPr>
          <p:cNvPr id="189524" name="Line 23"/>
          <p:cNvSpPr>
            <a:spLocks noChangeShapeType="1"/>
          </p:cNvSpPr>
          <p:nvPr/>
        </p:nvSpPr>
        <p:spPr bwMode="auto">
          <a:xfrm flipV="1">
            <a:off x="6491288" y="6156325"/>
            <a:ext cx="1587" cy="76200"/>
          </a:xfrm>
          <a:prstGeom prst="line">
            <a:avLst/>
          </a:prstGeom>
          <a:noFill/>
          <a:ln w="19050">
            <a:solidFill>
              <a:srgbClr val="002060"/>
            </a:solidFill>
            <a:round/>
            <a:headEnd/>
            <a:tailEnd/>
          </a:ln>
        </p:spPr>
        <p:txBody>
          <a:bodyPr/>
          <a:lstStyle/>
          <a:p>
            <a:endParaRPr lang="es-MX" dirty="0"/>
          </a:p>
        </p:txBody>
      </p:sp>
      <p:sp>
        <p:nvSpPr>
          <p:cNvPr id="189525" name="Line 24"/>
          <p:cNvSpPr>
            <a:spLocks noChangeShapeType="1"/>
          </p:cNvSpPr>
          <p:nvPr/>
        </p:nvSpPr>
        <p:spPr bwMode="auto">
          <a:xfrm flipV="1">
            <a:off x="7999413" y="6156325"/>
            <a:ext cx="1587" cy="76200"/>
          </a:xfrm>
          <a:prstGeom prst="line">
            <a:avLst/>
          </a:prstGeom>
          <a:noFill/>
          <a:ln w="19050">
            <a:solidFill>
              <a:srgbClr val="002060"/>
            </a:solidFill>
            <a:round/>
            <a:headEnd/>
            <a:tailEnd/>
          </a:ln>
        </p:spPr>
        <p:txBody>
          <a:bodyPr/>
          <a:lstStyle/>
          <a:p>
            <a:endParaRPr lang="es-MX" dirty="0"/>
          </a:p>
        </p:txBody>
      </p:sp>
      <p:sp>
        <p:nvSpPr>
          <p:cNvPr id="189526" name="Line 25"/>
          <p:cNvSpPr>
            <a:spLocks noChangeShapeType="1"/>
          </p:cNvSpPr>
          <p:nvPr/>
        </p:nvSpPr>
        <p:spPr bwMode="auto">
          <a:xfrm>
            <a:off x="3294063" y="5734050"/>
            <a:ext cx="762000" cy="1588"/>
          </a:xfrm>
          <a:prstGeom prst="line">
            <a:avLst/>
          </a:prstGeom>
          <a:noFill/>
          <a:ln w="38100">
            <a:solidFill>
              <a:schemeClr val="folHlink"/>
            </a:solidFill>
            <a:round/>
            <a:headEnd/>
            <a:tailEnd/>
          </a:ln>
        </p:spPr>
        <p:txBody>
          <a:bodyPr/>
          <a:lstStyle/>
          <a:p>
            <a:endParaRPr lang="es-MX" dirty="0"/>
          </a:p>
        </p:txBody>
      </p:sp>
      <p:sp>
        <p:nvSpPr>
          <p:cNvPr id="189527" name="Rectangle 26"/>
          <p:cNvSpPr>
            <a:spLocks noChangeArrowheads="1"/>
          </p:cNvSpPr>
          <p:nvPr/>
        </p:nvSpPr>
        <p:spPr bwMode="auto">
          <a:xfrm>
            <a:off x="3675063" y="5662613"/>
            <a:ext cx="177800" cy="160337"/>
          </a:xfrm>
          <a:prstGeom prst="rect">
            <a:avLst/>
          </a:prstGeom>
          <a:solidFill>
            <a:schemeClr val="folHlink"/>
          </a:solidFill>
          <a:ln w="9525">
            <a:solidFill>
              <a:schemeClr val="folHlink"/>
            </a:solidFill>
            <a:miter lim="800000"/>
            <a:headEnd/>
            <a:tailEnd/>
          </a:ln>
        </p:spPr>
        <p:txBody>
          <a:bodyPr wrap="none" anchor="ctr"/>
          <a:lstStyle/>
          <a:p>
            <a:pPr>
              <a:spcBef>
                <a:spcPct val="20000"/>
              </a:spcBef>
              <a:spcAft>
                <a:spcPct val="10000"/>
              </a:spcAft>
              <a:buClr>
                <a:srgbClr val="0099CC"/>
              </a:buClr>
              <a:buSzPct val="65000"/>
              <a:buFont typeface="Wingdings" pitchFamily="2" charset="2"/>
              <a:buChar char="n"/>
            </a:pPr>
            <a:endParaRPr lang="es-MX" dirty="0"/>
          </a:p>
        </p:txBody>
      </p:sp>
      <p:sp>
        <p:nvSpPr>
          <p:cNvPr id="189528" name="Line 27"/>
          <p:cNvSpPr>
            <a:spLocks noChangeShapeType="1"/>
          </p:cNvSpPr>
          <p:nvPr/>
        </p:nvSpPr>
        <p:spPr bwMode="auto">
          <a:xfrm>
            <a:off x="3294063" y="5662613"/>
            <a:ext cx="1587" cy="160337"/>
          </a:xfrm>
          <a:prstGeom prst="line">
            <a:avLst/>
          </a:prstGeom>
          <a:noFill/>
          <a:ln w="38100">
            <a:solidFill>
              <a:schemeClr val="folHlink"/>
            </a:solidFill>
            <a:round/>
            <a:headEnd/>
            <a:tailEnd/>
          </a:ln>
        </p:spPr>
        <p:txBody>
          <a:bodyPr/>
          <a:lstStyle/>
          <a:p>
            <a:endParaRPr lang="es-MX" dirty="0"/>
          </a:p>
        </p:txBody>
      </p:sp>
      <p:sp>
        <p:nvSpPr>
          <p:cNvPr id="189529" name="Line 28"/>
          <p:cNvSpPr>
            <a:spLocks noChangeShapeType="1"/>
          </p:cNvSpPr>
          <p:nvPr/>
        </p:nvSpPr>
        <p:spPr bwMode="auto">
          <a:xfrm>
            <a:off x="4056063" y="5662613"/>
            <a:ext cx="1587" cy="160337"/>
          </a:xfrm>
          <a:prstGeom prst="line">
            <a:avLst/>
          </a:prstGeom>
          <a:noFill/>
          <a:ln w="38100">
            <a:solidFill>
              <a:schemeClr val="folHlink"/>
            </a:solidFill>
            <a:round/>
            <a:headEnd/>
            <a:tailEnd/>
          </a:ln>
        </p:spPr>
        <p:txBody>
          <a:bodyPr/>
          <a:lstStyle/>
          <a:p>
            <a:endParaRPr lang="es-MX" dirty="0"/>
          </a:p>
        </p:txBody>
      </p:sp>
      <p:sp>
        <p:nvSpPr>
          <p:cNvPr id="189530" name="Line 29"/>
          <p:cNvSpPr>
            <a:spLocks noChangeShapeType="1"/>
          </p:cNvSpPr>
          <p:nvPr/>
        </p:nvSpPr>
        <p:spPr bwMode="auto">
          <a:xfrm>
            <a:off x="3548063" y="5233988"/>
            <a:ext cx="698500" cy="1587"/>
          </a:xfrm>
          <a:prstGeom prst="line">
            <a:avLst/>
          </a:prstGeom>
          <a:noFill/>
          <a:ln w="38100">
            <a:solidFill>
              <a:srgbClr val="8064A2"/>
            </a:solidFill>
            <a:round/>
            <a:headEnd/>
            <a:tailEnd/>
          </a:ln>
        </p:spPr>
        <p:txBody>
          <a:bodyPr/>
          <a:lstStyle/>
          <a:p>
            <a:endParaRPr lang="es-MX" dirty="0"/>
          </a:p>
        </p:txBody>
      </p:sp>
      <p:sp>
        <p:nvSpPr>
          <p:cNvPr id="189531" name="Rectangle 30"/>
          <p:cNvSpPr>
            <a:spLocks noChangeArrowheads="1"/>
          </p:cNvSpPr>
          <p:nvPr/>
        </p:nvSpPr>
        <p:spPr bwMode="auto">
          <a:xfrm>
            <a:off x="3803650" y="5162550"/>
            <a:ext cx="174625" cy="158750"/>
          </a:xfrm>
          <a:prstGeom prst="rect">
            <a:avLst/>
          </a:prstGeom>
          <a:solidFill>
            <a:srgbClr val="8064A2"/>
          </a:solidFill>
          <a:ln w="9525">
            <a:solidFill>
              <a:srgbClr val="8064A2"/>
            </a:solidFill>
            <a:miter lim="800000"/>
            <a:headEnd/>
            <a:tailEnd/>
          </a:ln>
        </p:spPr>
        <p:txBody>
          <a:bodyPr wrap="none" anchor="ctr"/>
          <a:lstStyle/>
          <a:p>
            <a:pPr>
              <a:spcBef>
                <a:spcPct val="20000"/>
              </a:spcBef>
              <a:spcAft>
                <a:spcPct val="10000"/>
              </a:spcAft>
              <a:buClr>
                <a:srgbClr val="0099CC"/>
              </a:buClr>
              <a:buSzPct val="65000"/>
              <a:buFont typeface="Wingdings" pitchFamily="2" charset="2"/>
              <a:buChar char="n"/>
            </a:pPr>
            <a:endParaRPr lang="es-MX" dirty="0"/>
          </a:p>
        </p:txBody>
      </p:sp>
      <p:sp>
        <p:nvSpPr>
          <p:cNvPr id="189532" name="Rectangle 31"/>
          <p:cNvSpPr>
            <a:spLocks noChangeArrowheads="1"/>
          </p:cNvSpPr>
          <p:nvPr/>
        </p:nvSpPr>
        <p:spPr bwMode="auto">
          <a:xfrm>
            <a:off x="3865563" y="4641850"/>
            <a:ext cx="176212" cy="160338"/>
          </a:xfrm>
          <a:prstGeom prst="rect">
            <a:avLst/>
          </a:prstGeom>
          <a:solidFill>
            <a:srgbClr val="5AA9F5"/>
          </a:solidFill>
          <a:ln w="9525">
            <a:solidFill>
              <a:srgbClr val="5AA9F5"/>
            </a:solidFill>
            <a:miter lim="800000"/>
            <a:headEnd/>
            <a:tailEnd/>
          </a:ln>
        </p:spPr>
        <p:txBody>
          <a:bodyPr wrap="none" anchor="ctr"/>
          <a:lstStyle/>
          <a:p>
            <a:pPr>
              <a:spcBef>
                <a:spcPct val="20000"/>
              </a:spcBef>
              <a:spcAft>
                <a:spcPct val="10000"/>
              </a:spcAft>
              <a:buClr>
                <a:srgbClr val="0099CC"/>
              </a:buClr>
              <a:buSzPct val="65000"/>
              <a:buFont typeface="Wingdings" pitchFamily="2" charset="2"/>
              <a:buChar char="n"/>
            </a:pPr>
            <a:endParaRPr lang="es-MX" dirty="0"/>
          </a:p>
        </p:txBody>
      </p:sp>
      <p:sp>
        <p:nvSpPr>
          <p:cNvPr id="189533" name="Line 32"/>
          <p:cNvSpPr>
            <a:spLocks noChangeShapeType="1"/>
          </p:cNvSpPr>
          <p:nvPr/>
        </p:nvSpPr>
        <p:spPr bwMode="auto">
          <a:xfrm>
            <a:off x="3613150" y="3676650"/>
            <a:ext cx="1014413" cy="1588"/>
          </a:xfrm>
          <a:prstGeom prst="line">
            <a:avLst/>
          </a:prstGeom>
          <a:noFill/>
          <a:ln w="38100">
            <a:solidFill>
              <a:srgbClr val="92D050"/>
            </a:solidFill>
            <a:round/>
            <a:headEnd/>
            <a:tailEnd/>
          </a:ln>
        </p:spPr>
        <p:txBody>
          <a:bodyPr/>
          <a:lstStyle/>
          <a:p>
            <a:endParaRPr lang="es-MX" dirty="0"/>
          </a:p>
        </p:txBody>
      </p:sp>
      <p:sp>
        <p:nvSpPr>
          <p:cNvPr id="189534" name="Line 33"/>
          <p:cNvSpPr>
            <a:spLocks noChangeShapeType="1"/>
          </p:cNvSpPr>
          <p:nvPr/>
        </p:nvSpPr>
        <p:spPr bwMode="auto">
          <a:xfrm>
            <a:off x="3675063" y="3162300"/>
            <a:ext cx="1081087" cy="1588"/>
          </a:xfrm>
          <a:prstGeom prst="line">
            <a:avLst/>
          </a:prstGeom>
          <a:noFill/>
          <a:ln w="38100">
            <a:solidFill>
              <a:srgbClr val="92D050"/>
            </a:solidFill>
            <a:round/>
            <a:headEnd/>
            <a:tailEnd/>
          </a:ln>
        </p:spPr>
        <p:txBody>
          <a:bodyPr/>
          <a:lstStyle/>
          <a:p>
            <a:endParaRPr lang="es-MX" dirty="0"/>
          </a:p>
        </p:txBody>
      </p:sp>
      <p:sp>
        <p:nvSpPr>
          <p:cNvPr id="189535" name="Line 34"/>
          <p:cNvSpPr>
            <a:spLocks noChangeShapeType="1"/>
          </p:cNvSpPr>
          <p:nvPr/>
        </p:nvSpPr>
        <p:spPr bwMode="auto">
          <a:xfrm>
            <a:off x="3548063" y="2590800"/>
            <a:ext cx="1270000" cy="1588"/>
          </a:xfrm>
          <a:prstGeom prst="line">
            <a:avLst/>
          </a:prstGeom>
          <a:noFill/>
          <a:ln w="38100">
            <a:solidFill>
              <a:srgbClr val="DDBB30"/>
            </a:solidFill>
            <a:round/>
            <a:headEnd/>
            <a:tailEnd/>
          </a:ln>
        </p:spPr>
        <p:txBody>
          <a:bodyPr/>
          <a:lstStyle/>
          <a:p>
            <a:endParaRPr lang="es-MX" dirty="0"/>
          </a:p>
        </p:txBody>
      </p:sp>
      <p:sp>
        <p:nvSpPr>
          <p:cNvPr id="189536" name="Rectangle 35"/>
          <p:cNvSpPr>
            <a:spLocks noChangeArrowheads="1"/>
          </p:cNvSpPr>
          <p:nvPr/>
        </p:nvSpPr>
        <p:spPr bwMode="auto">
          <a:xfrm>
            <a:off x="4246563" y="1947863"/>
            <a:ext cx="177800" cy="158750"/>
          </a:xfrm>
          <a:prstGeom prst="rect">
            <a:avLst/>
          </a:prstGeom>
          <a:solidFill>
            <a:srgbClr val="C03932"/>
          </a:solidFill>
          <a:ln w="9525">
            <a:solidFill>
              <a:srgbClr val="C03932"/>
            </a:solidFill>
            <a:miter lim="800000"/>
            <a:headEnd/>
            <a:tailEnd/>
          </a:ln>
        </p:spPr>
        <p:txBody>
          <a:bodyPr wrap="none" anchor="ctr"/>
          <a:lstStyle/>
          <a:p>
            <a:pPr>
              <a:spcBef>
                <a:spcPct val="20000"/>
              </a:spcBef>
              <a:spcAft>
                <a:spcPct val="10000"/>
              </a:spcAft>
              <a:buClr>
                <a:srgbClr val="0099CC"/>
              </a:buClr>
              <a:buSzPct val="65000"/>
              <a:buFont typeface="Wingdings" pitchFamily="2" charset="2"/>
              <a:buChar char="n"/>
            </a:pPr>
            <a:endParaRPr lang="es-MX" dirty="0"/>
          </a:p>
        </p:txBody>
      </p:sp>
      <p:sp>
        <p:nvSpPr>
          <p:cNvPr id="189537" name="Line 36"/>
          <p:cNvSpPr>
            <a:spLocks noChangeShapeType="1"/>
          </p:cNvSpPr>
          <p:nvPr/>
        </p:nvSpPr>
        <p:spPr bwMode="auto">
          <a:xfrm>
            <a:off x="5645150" y="1947863"/>
            <a:ext cx="1588" cy="158750"/>
          </a:xfrm>
          <a:prstGeom prst="line">
            <a:avLst/>
          </a:prstGeom>
          <a:noFill/>
          <a:ln w="38100">
            <a:solidFill>
              <a:srgbClr val="FF3399"/>
            </a:solidFill>
            <a:round/>
            <a:headEnd/>
            <a:tailEnd/>
          </a:ln>
        </p:spPr>
        <p:txBody>
          <a:bodyPr/>
          <a:lstStyle/>
          <a:p>
            <a:endParaRPr lang="es-MX" dirty="0"/>
          </a:p>
        </p:txBody>
      </p:sp>
      <p:sp>
        <p:nvSpPr>
          <p:cNvPr id="189538" name="Line 37"/>
          <p:cNvSpPr>
            <a:spLocks noChangeShapeType="1"/>
          </p:cNvSpPr>
          <p:nvPr/>
        </p:nvSpPr>
        <p:spPr bwMode="auto">
          <a:xfrm>
            <a:off x="3548063" y="1947863"/>
            <a:ext cx="1587" cy="158750"/>
          </a:xfrm>
          <a:prstGeom prst="line">
            <a:avLst/>
          </a:prstGeom>
          <a:noFill/>
          <a:ln w="38100">
            <a:solidFill>
              <a:srgbClr val="C03932"/>
            </a:solidFill>
            <a:round/>
            <a:headEnd/>
            <a:tailEnd/>
          </a:ln>
        </p:spPr>
        <p:txBody>
          <a:bodyPr/>
          <a:lstStyle/>
          <a:p>
            <a:endParaRPr lang="es-MX" dirty="0"/>
          </a:p>
        </p:txBody>
      </p:sp>
      <p:sp>
        <p:nvSpPr>
          <p:cNvPr id="189539" name="Line 38"/>
          <p:cNvSpPr>
            <a:spLocks noChangeShapeType="1"/>
          </p:cNvSpPr>
          <p:nvPr/>
        </p:nvSpPr>
        <p:spPr bwMode="auto">
          <a:xfrm>
            <a:off x="3548063" y="2519363"/>
            <a:ext cx="1587" cy="160337"/>
          </a:xfrm>
          <a:prstGeom prst="line">
            <a:avLst/>
          </a:prstGeom>
          <a:noFill/>
          <a:ln w="38100">
            <a:solidFill>
              <a:srgbClr val="DDBB30"/>
            </a:solidFill>
            <a:round/>
            <a:headEnd/>
            <a:tailEnd/>
          </a:ln>
        </p:spPr>
        <p:txBody>
          <a:bodyPr/>
          <a:lstStyle/>
          <a:p>
            <a:endParaRPr lang="es-MX" dirty="0"/>
          </a:p>
        </p:txBody>
      </p:sp>
      <p:sp>
        <p:nvSpPr>
          <p:cNvPr id="189540" name="Line 39"/>
          <p:cNvSpPr>
            <a:spLocks noChangeShapeType="1"/>
          </p:cNvSpPr>
          <p:nvPr/>
        </p:nvSpPr>
        <p:spPr bwMode="auto">
          <a:xfrm>
            <a:off x="4818063" y="2519363"/>
            <a:ext cx="1587" cy="160337"/>
          </a:xfrm>
          <a:prstGeom prst="line">
            <a:avLst/>
          </a:prstGeom>
          <a:noFill/>
          <a:ln w="38100">
            <a:solidFill>
              <a:srgbClr val="DDBB30"/>
            </a:solidFill>
            <a:round/>
            <a:headEnd/>
            <a:tailEnd/>
          </a:ln>
        </p:spPr>
        <p:txBody>
          <a:bodyPr/>
          <a:lstStyle/>
          <a:p>
            <a:endParaRPr lang="es-MX" dirty="0"/>
          </a:p>
        </p:txBody>
      </p:sp>
      <p:sp>
        <p:nvSpPr>
          <p:cNvPr id="189541" name="Line 40"/>
          <p:cNvSpPr>
            <a:spLocks noChangeShapeType="1"/>
          </p:cNvSpPr>
          <p:nvPr/>
        </p:nvSpPr>
        <p:spPr bwMode="auto">
          <a:xfrm>
            <a:off x="3675063" y="3090863"/>
            <a:ext cx="1587" cy="160337"/>
          </a:xfrm>
          <a:prstGeom prst="line">
            <a:avLst/>
          </a:prstGeom>
          <a:noFill/>
          <a:ln w="38100">
            <a:solidFill>
              <a:srgbClr val="92D050"/>
            </a:solidFill>
            <a:round/>
            <a:headEnd/>
            <a:tailEnd/>
          </a:ln>
        </p:spPr>
        <p:txBody>
          <a:bodyPr/>
          <a:lstStyle/>
          <a:p>
            <a:endParaRPr lang="es-MX" dirty="0"/>
          </a:p>
        </p:txBody>
      </p:sp>
      <p:sp>
        <p:nvSpPr>
          <p:cNvPr id="189542" name="Line 41"/>
          <p:cNvSpPr>
            <a:spLocks noChangeShapeType="1"/>
          </p:cNvSpPr>
          <p:nvPr/>
        </p:nvSpPr>
        <p:spPr bwMode="auto">
          <a:xfrm>
            <a:off x="3613150" y="3605213"/>
            <a:ext cx="1588" cy="158750"/>
          </a:xfrm>
          <a:prstGeom prst="line">
            <a:avLst/>
          </a:prstGeom>
          <a:noFill/>
          <a:ln w="38100">
            <a:solidFill>
              <a:srgbClr val="92D050"/>
            </a:solidFill>
            <a:round/>
            <a:headEnd/>
            <a:tailEnd/>
          </a:ln>
        </p:spPr>
        <p:txBody>
          <a:bodyPr/>
          <a:lstStyle/>
          <a:p>
            <a:endParaRPr lang="es-MX" dirty="0"/>
          </a:p>
        </p:txBody>
      </p:sp>
      <p:sp>
        <p:nvSpPr>
          <p:cNvPr id="189543" name="Line 42"/>
          <p:cNvSpPr>
            <a:spLocks noChangeShapeType="1"/>
          </p:cNvSpPr>
          <p:nvPr/>
        </p:nvSpPr>
        <p:spPr bwMode="auto">
          <a:xfrm>
            <a:off x="3675063" y="4119563"/>
            <a:ext cx="1587" cy="160337"/>
          </a:xfrm>
          <a:prstGeom prst="line">
            <a:avLst/>
          </a:prstGeom>
          <a:noFill/>
          <a:ln w="38100">
            <a:solidFill>
              <a:srgbClr val="F78B30"/>
            </a:solidFill>
            <a:round/>
            <a:headEnd/>
            <a:tailEnd/>
          </a:ln>
        </p:spPr>
        <p:txBody>
          <a:bodyPr/>
          <a:lstStyle/>
          <a:p>
            <a:endParaRPr lang="es-MX" dirty="0"/>
          </a:p>
        </p:txBody>
      </p:sp>
      <p:sp>
        <p:nvSpPr>
          <p:cNvPr id="189544" name="Line 43"/>
          <p:cNvSpPr>
            <a:spLocks noChangeShapeType="1"/>
          </p:cNvSpPr>
          <p:nvPr/>
        </p:nvSpPr>
        <p:spPr bwMode="auto">
          <a:xfrm>
            <a:off x="3613150" y="4641850"/>
            <a:ext cx="1588" cy="160338"/>
          </a:xfrm>
          <a:prstGeom prst="line">
            <a:avLst/>
          </a:prstGeom>
          <a:noFill/>
          <a:ln w="38100">
            <a:solidFill>
              <a:srgbClr val="5AA9F5"/>
            </a:solidFill>
            <a:round/>
            <a:headEnd/>
            <a:tailEnd/>
          </a:ln>
        </p:spPr>
        <p:txBody>
          <a:bodyPr/>
          <a:lstStyle/>
          <a:p>
            <a:endParaRPr lang="es-MX" dirty="0"/>
          </a:p>
        </p:txBody>
      </p:sp>
      <p:sp>
        <p:nvSpPr>
          <p:cNvPr id="189545" name="Line 44"/>
          <p:cNvSpPr>
            <a:spLocks noChangeShapeType="1"/>
          </p:cNvSpPr>
          <p:nvPr/>
        </p:nvSpPr>
        <p:spPr bwMode="auto">
          <a:xfrm>
            <a:off x="4756150" y="3090863"/>
            <a:ext cx="1588" cy="160337"/>
          </a:xfrm>
          <a:prstGeom prst="line">
            <a:avLst/>
          </a:prstGeom>
          <a:noFill/>
          <a:ln w="38100">
            <a:solidFill>
              <a:srgbClr val="92D050"/>
            </a:solidFill>
            <a:round/>
            <a:headEnd/>
            <a:tailEnd/>
          </a:ln>
        </p:spPr>
        <p:txBody>
          <a:bodyPr/>
          <a:lstStyle/>
          <a:p>
            <a:endParaRPr lang="es-MX" dirty="0"/>
          </a:p>
        </p:txBody>
      </p:sp>
      <p:sp>
        <p:nvSpPr>
          <p:cNvPr id="189546" name="Line 45"/>
          <p:cNvSpPr>
            <a:spLocks noChangeShapeType="1"/>
          </p:cNvSpPr>
          <p:nvPr/>
        </p:nvSpPr>
        <p:spPr bwMode="auto">
          <a:xfrm>
            <a:off x="4627563" y="3605213"/>
            <a:ext cx="1587" cy="158750"/>
          </a:xfrm>
          <a:prstGeom prst="line">
            <a:avLst/>
          </a:prstGeom>
          <a:noFill/>
          <a:ln w="38100">
            <a:solidFill>
              <a:srgbClr val="92D050"/>
            </a:solidFill>
            <a:round/>
            <a:headEnd/>
            <a:tailEnd/>
          </a:ln>
        </p:spPr>
        <p:txBody>
          <a:bodyPr/>
          <a:lstStyle/>
          <a:p>
            <a:endParaRPr lang="es-MX" dirty="0"/>
          </a:p>
        </p:txBody>
      </p:sp>
      <p:sp>
        <p:nvSpPr>
          <p:cNvPr id="189547" name="Line 46"/>
          <p:cNvSpPr>
            <a:spLocks noChangeShapeType="1"/>
          </p:cNvSpPr>
          <p:nvPr/>
        </p:nvSpPr>
        <p:spPr bwMode="auto">
          <a:xfrm>
            <a:off x="4627563" y="4119563"/>
            <a:ext cx="1587" cy="160337"/>
          </a:xfrm>
          <a:prstGeom prst="line">
            <a:avLst/>
          </a:prstGeom>
          <a:noFill/>
          <a:ln w="38100">
            <a:solidFill>
              <a:srgbClr val="FF9966"/>
            </a:solidFill>
            <a:round/>
            <a:headEnd/>
            <a:tailEnd/>
          </a:ln>
        </p:spPr>
        <p:txBody>
          <a:bodyPr/>
          <a:lstStyle/>
          <a:p>
            <a:endParaRPr lang="es-MX" dirty="0"/>
          </a:p>
        </p:txBody>
      </p:sp>
      <p:sp>
        <p:nvSpPr>
          <p:cNvPr id="189548" name="Line 47"/>
          <p:cNvSpPr>
            <a:spLocks noChangeShapeType="1"/>
          </p:cNvSpPr>
          <p:nvPr/>
        </p:nvSpPr>
        <p:spPr bwMode="auto">
          <a:xfrm>
            <a:off x="4337050" y="4640263"/>
            <a:ext cx="1588" cy="161925"/>
          </a:xfrm>
          <a:prstGeom prst="line">
            <a:avLst/>
          </a:prstGeom>
          <a:noFill/>
          <a:ln w="38100">
            <a:solidFill>
              <a:srgbClr val="5AA9F5"/>
            </a:solidFill>
            <a:round/>
            <a:headEnd/>
            <a:tailEnd/>
          </a:ln>
        </p:spPr>
        <p:txBody>
          <a:bodyPr/>
          <a:lstStyle/>
          <a:p>
            <a:endParaRPr lang="es-MX" dirty="0"/>
          </a:p>
        </p:txBody>
      </p:sp>
      <p:sp>
        <p:nvSpPr>
          <p:cNvPr id="189549" name="Line 48"/>
          <p:cNvSpPr>
            <a:spLocks noChangeShapeType="1"/>
          </p:cNvSpPr>
          <p:nvPr/>
        </p:nvSpPr>
        <p:spPr bwMode="auto">
          <a:xfrm>
            <a:off x="4246563" y="5162550"/>
            <a:ext cx="1587" cy="158750"/>
          </a:xfrm>
          <a:prstGeom prst="line">
            <a:avLst/>
          </a:prstGeom>
          <a:noFill/>
          <a:ln w="38100">
            <a:solidFill>
              <a:srgbClr val="8064A2"/>
            </a:solidFill>
            <a:round/>
            <a:headEnd/>
            <a:tailEnd/>
          </a:ln>
        </p:spPr>
        <p:txBody>
          <a:bodyPr/>
          <a:lstStyle/>
          <a:p>
            <a:endParaRPr lang="es-MX" dirty="0"/>
          </a:p>
        </p:txBody>
      </p:sp>
      <p:sp>
        <p:nvSpPr>
          <p:cNvPr id="189550" name="Rectangle 49"/>
          <p:cNvSpPr>
            <a:spLocks noChangeArrowheads="1"/>
          </p:cNvSpPr>
          <p:nvPr/>
        </p:nvSpPr>
        <p:spPr bwMode="auto">
          <a:xfrm>
            <a:off x="4119563" y="4119563"/>
            <a:ext cx="174625" cy="160337"/>
          </a:xfrm>
          <a:prstGeom prst="rect">
            <a:avLst/>
          </a:prstGeom>
          <a:solidFill>
            <a:srgbClr val="F78B30"/>
          </a:solidFill>
          <a:ln w="9525">
            <a:solidFill>
              <a:srgbClr val="F78B30"/>
            </a:solidFill>
            <a:miter lim="800000"/>
            <a:headEnd/>
            <a:tailEnd/>
          </a:ln>
        </p:spPr>
        <p:txBody>
          <a:bodyPr wrap="none" anchor="ctr"/>
          <a:lstStyle/>
          <a:p>
            <a:pPr>
              <a:spcBef>
                <a:spcPct val="20000"/>
              </a:spcBef>
              <a:spcAft>
                <a:spcPct val="10000"/>
              </a:spcAft>
              <a:buClr>
                <a:srgbClr val="0099CC"/>
              </a:buClr>
              <a:buSzPct val="65000"/>
              <a:buFont typeface="Wingdings" pitchFamily="2" charset="2"/>
              <a:buChar char="n"/>
            </a:pPr>
            <a:endParaRPr lang="es-MX" dirty="0"/>
          </a:p>
        </p:txBody>
      </p:sp>
      <p:sp>
        <p:nvSpPr>
          <p:cNvPr id="189551" name="Rectangle 50"/>
          <p:cNvSpPr>
            <a:spLocks noChangeArrowheads="1"/>
          </p:cNvSpPr>
          <p:nvPr/>
        </p:nvSpPr>
        <p:spPr bwMode="auto">
          <a:xfrm>
            <a:off x="4056063" y="3605213"/>
            <a:ext cx="177800" cy="158750"/>
          </a:xfrm>
          <a:prstGeom prst="rect">
            <a:avLst/>
          </a:prstGeom>
          <a:solidFill>
            <a:srgbClr val="92D050"/>
          </a:solidFill>
          <a:ln w="9525">
            <a:solidFill>
              <a:srgbClr val="92D050"/>
            </a:solidFill>
            <a:miter lim="800000"/>
            <a:headEnd/>
            <a:tailEnd/>
          </a:ln>
        </p:spPr>
        <p:txBody>
          <a:bodyPr wrap="none" anchor="ctr"/>
          <a:lstStyle/>
          <a:p>
            <a:pPr>
              <a:spcBef>
                <a:spcPct val="20000"/>
              </a:spcBef>
              <a:spcAft>
                <a:spcPct val="10000"/>
              </a:spcAft>
              <a:buClr>
                <a:srgbClr val="0099CC"/>
              </a:buClr>
              <a:buSzPct val="65000"/>
              <a:buFont typeface="Wingdings" pitchFamily="2" charset="2"/>
              <a:buChar char="n"/>
            </a:pPr>
            <a:endParaRPr lang="es-MX" dirty="0"/>
          </a:p>
        </p:txBody>
      </p:sp>
      <p:sp>
        <p:nvSpPr>
          <p:cNvPr id="189552" name="Rectangle 51"/>
          <p:cNvSpPr>
            <a:spLocks noChangeArrowheads="1"/>
          </p:cNvSpPr>
          <p:nvPr/>
        </p:nvSpPr>
        <p:spPr bwMode="auto">
          <a:xfrm>
            <a:off x="4184650" y="3090863"/>
            <a:ext cx="174625" cy="160337"/>
          </a:xfrm>
          <a:prstGeom prst="rect">
            <a:avLst/>
          </a:prstGeom>
          <a:solidFill>
            <a:srgbClr val="92D050"/>
          </a:solidFill>
          <a:ln w="9525">
            <a:solidFill>
              <a:srgbClr val="92D050"/>
            </a:solidFill>
            <a:miter lim="800000"/>
            <a:headEnd/>
            <a:tailEnd/>
          </a:ln>
        </p:spPr>
        <p:txBody>
          <a:bodyPr wrap="none" anchor="ctr"/>
          <a:lstStyle/>
          <a:p>
            <a:pPr>
              <a:spcBef>
                <a:spcPct val="20000"/>
              </a:spcBef>
              <a:spcAft>
                <a:spcPct val="10000"/>
              </a:spcAft>
              <a:buClr>
                <a:srgbClr val="0099CC"/>
              </a:buClr>
              <a:buSzPct val="65000"/>
              <a:buFont typeface="Wingdings" pitchFamily="2" charset="2"/>
              <a:buChar char="n"/>
            </a:pPr>
            <a:endParaRPr lang="es-MX" dirty="0"/>
          </a:p>
        </p:txBody>
      </p:sp>
      <p:sp>
        <p:nvSpPr>
          <p:cNvPr id="189553" name="Rectangle 52"/>
          <p:cNvSpPr>
            <a:spLocks noChangeArrowheads="1"/>
          </p:cNvSpPr>
          <p:nvPr/>
        </p:nvSpPr>
        <p:spPr bwMode="auto">
          <a:xfrm>
            <a:off x="4056063" y="2519363"/>
            <a:ext cx="176212" cy="160337"/>
          </a:xfrm>
          <a:prstGeom prst="rect">
            <a:avLst/>
          </a:prstGeom>
          <a:solidFill>
            <a:srgbClr val="DDBB30"/>
          </a:solidFill>
          <a:ln w="9525">
            <a:solidFill>
              <a:srgbClr val="DDBB30"/>
            </a:solidFill>
            <a:miter lim="800000"/>
            <a:headEnd/>
            <a:tailEnd/>
          </a:ln>
        </p:spPr>
        <p:txBody>
          <a:bodyPr wrap="none" anchor="ctr"/>
          <a:lstStyle/>
          <a:p>
            <a:pPr>
              <a:spcBef>
                <a:spcPct val="20000"/>
              </a:spcBef>
              <a:spcAft>
                <a:spcPct val="10000"/>
              </a:spcAft>
              <a:buClr>
                <a:srgbClr val="0099CC"/>
              </a:buClr>
              <a:buSzPct val="65000"/>
              <a:buFont typeface="Wingdings" pitchFamily="2" charset="2"/>
              <a:buChar char="n"/>
            </a:pPr>
            <a:endParaRPr lang="es-MX" dirty="0"/>
          </a:p>
        </p:txBody>
      </p:sp>
      <p:sp>
        <p:nvSpPr>
          <p:cNvPr id="189554" name="Line 53"/>
          <p:cNvSpPr>
            <a:spLocks noChangeShapeType="1"/>
          </p:cNvSpPr>
          <p:nvPr/>
        </p:nvSpPr>
        <p:spPr bwMode="auto">
          <a:xfrm flipV="1">
            <a:off x="3484563" y="1804988"/>
            <a:ext cx="1587" cy="4429125"/>
          </a:xfrm>
          <a:prstGeom prst="line">
            <a:avLst/>
          </a:prstGeom>
          <a:noFill/>
          <a:ln w="19050">
            <a:solidFill>
              <a:srgbClr val="002060"/>
            </a:solidFill>
            <a:round/>
            <a:headEnd/>
            <a:tailEnd/>
          </a:ln>
        </p:spPr>
        <p:txBody>
          <a:bodyPr/>
          <a:lstStyle/>
          <a:p>
            <a:endParaRPr lang="es-MX" dirty="0"/>
          </a:p>
        </p:txBody>
      </p:sp>
      <p:sp>
        <p:nvSpPr>
          <p:cNvPr id="189555" name="Line 54"/>
          <p:cNvSpPr>
            <a:spLocks noChangeShapeType="1"/>
          </p:cNvSpPr>
          <p:nvPr/>
        </p:nvSpPr>
        <p:spPr bwMode="auto">
          <a:xfrm>
            <a:off x="3548063" y="2019300"/>
            <a:ext cx="2097087" cy="1588"/>
          </a:xfrm>
          <a:prstGeom prst="line">
            <a:avLst/>
          </a:prstGeom>
          <a:noFill/>
          <a:ln w="38100">
            <a:solidFill>
              <a:srgbClr val="C03932"/>
            </a:solidFill>
            <a:round/>
            <a:headEnd/>
            <a:tailEnd/>
          </a:ln>
        </p:spPr>
        <p:txBody>
          <a:bodyPr/>
          <a:lstStyle/>
          <a:p>
            <a:endParaRPr lang="es-MX" dirty="0"/>
          </a:p>
        </p:txBody>
      </p:sp>
      <p:sp>
        <p:nvSpPr>
          <p:cNvPr id="189556" name="Line 55"/>
          <p:cNvSpPr>
            <a:spLocks noChangeShapeType="1"/>
          </p:cNvSpPr>
          <p:nvPr/>
        </p:nvSpPr>
        <p:spPr bwMode="auto">
          <a:xfrm>
            <a:off x="3675063" y="4191000"/>
            <a:ext cx="952500" cy="1588"/>
          </a:xfrm>
          <a:prstGeom prst="line">
            <a:avLst/>
          </a:prstGeom>
          <a:noFill/>
          <a:ln w="38100">
            <a:solidFill>
              <a:srgbClr val="F78B30"/>
            </a:solidFill>
            <a:round/>
            <a:headEnd/>
            <a:tailEnd/>
          </a:ln>
        </p:spPr>
        <p:txBody>
          <a:bodyPr/>
          <a:lstStyle/>
          <a:p>
            <a:endParaRPr lang="es-MX" dirty="0"/>
          </a:p>
        </p:txBody>
      </p:sp>
      <p:sp>
        <p:nvSpPr>
          <p:cNvPr id="189557" name="Line 56"/>
          <p:cNvSpPr>
            <a:spLocks noChangeShapeType="1"/>
          </p:cNvSpPr>
          <p:nvPr/>
        </p:nvSpPr>
        <p:spPr bwMode="auto">
          <a:xfrm>
            <a:off x="3548063" y="5162550"/>
            <a:ext cx="1587" cy="158750"/>
          </a:xfrm>
          <a:prstGeom prst="line">
            <a:avLst/>
          </a:prstGeom>
          <a:noFill/>
          <a:ln w="38100">
            <a:solidFill>
              <a:srgbClr val="8064A2"/>
            </a:solidFill>
            <a:round/>
            <a:headEnd/>
            <a:tailEnd/>
          </a:ln>
        </p:spPr>
        <p:txBody>
          <a:bodyPr/>
          <a:lstStyle/>
          <a:p>
            <a:endParaRPr lang="es-MX" dirty="0"/>
          </a:p>
        </p:txBody>
      </p:sp>
      <p:sp>
        <p:nvSpPr>
          <p:cNvPr id="189497" name="Text Box 57"/>
          <p:cNvSpPr txBox="1">
            <a:spLocks noChangeArrowheads="1"/>
          </p:cNvSpPr>
          <p:nvPr/>
        </p:nvSpPr>
        <p:spPr bwMode="auto">
          <a:xfrm>
            <a:off x="5892800" y="4251325"/>
            <a:ext cx="3117585" cy="923330"/>
          </a:xfrm>
          <a:prstGeom prst="rect">
            <a:avLst/>
          </a:prstGeom>
          <a:noFill/>
          <a:ln w="9525">
            <a:solidFill>
              <a:srgbClr val="002060"/>
            </a:solidFill>
            <a:miter lim="800000"/>
            <a:headEnd/>
            <a:tailEnd/>
          </a:ln>
          <a:effectLst/>
        </p:spPr>
        <p:txBody>
          <a:bodyPr wrap="none">
            <a:spAutoFit/>
          </a:bodyPr>
          <a:lstStyle/>
          <a:p>
            <a:pPr>
              <a:defRPr/>
            </a:pPr>
            <a:r>
              <a:rPr lang="es-MX" sz="1800" dirty="0" smtClean="0">
                <a:solidFill>
                  <a:srgbClr val="002060"/>
                </a:solidFill>
                <a:cs typeface="Times New Roman" pitchFamily="18" charset="0"/>
              </a:rPr>
              <a:t>Modelo 1:</a:t>
            </a:r>
          </a:p>
          <a:p>
            <a:pPr>
              <a:defRPr/>
            </a:pPr>
            <a:r>
              <a:rPr lang="es-MX" sz="1800" dirty="0" smtClean="0">
                <a:solidFill>
                  <a:srgbClr val="002060"/>
                </a:solidFill>
                <a:cs typeface="Times New Roman" pitchFamily="18" charset="0"/>
              </a:rPr>
              <a:t>Sin enfermedad cardiovascular </a:t>
            </a:r>
            <a:br>
              <a:rPr lang="es-MX" sz="1800" dirty="0" smtClean="0">
                <a:solidFill>
                  <a:srgbClr val="002060"/>
                </a:solidFill>
                <a:cs typeface="Times New Roman" pitchFamily="18" charset="0"/>
              </a:rPr>
            </a:br>
            <a:r>
              <a:rPr lang="es-MX" sz="1800" dirty="0" smtClean="0">
                <a:solidFill>
                  <a:srgbClr val="002060"/>
                </a:solidFill>
                <a:cs typeface="Times New Roman" pitchFamily="18" charset="0"/>
              </a:rPr>
              <a:t>y retinopatía</a:t>
            </a:r>
            <a:endParaRPr lang="es-MX" sz="1800" dirty="0">
              <a:solidFill>
                <a:srgbClr val="002060"/>
              </a:solidFill>
              <a:cs typeface="Times New Roman" pitchFamily="18" charset="0"/>
            </a:endParaRPr>
          </a:p>
        </p:txBody>
      </p:sp>
      <p:sp>
        <p:nvSpPr>
          <p:cNvPr id="189498" name="Text Box 58"/>
          <p:cNvSpPr txBox="1">
            <a:spLocks noChangeArrowheads="1"/>
          </p:cNvSpPr>
          <p:nvPr/>
        </p:nvSpPr>
        <p:spPr bwMode="auto">
          <a:xfrm>
            <a:off x="3063875" y="6274571"/>
            <a:ext cx="2590800" cy="258532"/>
          </a:xfrm>
          <a:prstGeom prst="rect">
            <a:avLst/>
          </a:prstGeom>
          <a:noFill/>
          <a:ln w="9525">
            <a:noFill/>
            <a:miter lim="800000"/>
            <a:headEnd/>
            <a:tailEnd/>
          </a:ln>
          <a:effectLst/>
        </p:spPr>
        <p:txBody>
          <a:bodyPr anchor="ctr">
            <a:spAutoFit/>
          </a:bodyPr>
          <a:lstStyle/>
          <a:p>
            <a:pPr>
              <a:lnSpc>
                <a:spcPct val="90000"/>
              </a:lnSpc>
              <a:defRPr/>
            </a:pPr>
            <a:r>
              <a:rPr lang="es-MX" sz="1200" b="1" dirty="0" smtClean="0">
                <a:solidFill>
                  <a:srgbClr val="002060"/>
                </a:solidFill>
                <a:cs typeface="+mn-cs"/>
                <a:sym typeface="Wingdings" pitchFamily="2" charset="2"/>
              </a:rPr>
              <a:t>OR (95% CI)</a:t>
            </a:r>
            <a:endParaRPr lang="es-MX" sz="1200" b="1" dirty="0">
              <a:solidFill>
                <a:srgbClr val="002060"/>
              </a:solidFill>
              <a:cs typeface="+mn-cs"/>
            </a:endParaRPr>
          </a:p>
        </p:txBody>
      </p:sp>
      <p:sp>
        <p:nvSpPr>
          <p:cNvPr id="189560" name="Text Box 59"/>
          <p:cNvSpPr txBox="1">
            <a:spLocks noChangeArrowheads="1"/>
          </p:cNvSpPr>
          <p:nvPr/>
        </p:nvSpPr>
        <p:spPr bwMode="auto">
          <a:xfrm>
            <a:off x="5795963" y="2063560"/>
            <a:ext cx="3240087" cy="590931"/>
          </a:xfrm>
          <a:prstGeom prst="rect">
            <a:avLst/>
          </a:prstGeom>
          <a:solidFill>
            <a:srgbClr val="A3A3A3"/>
          </a:solidFill>
          <a:ln w="9525">
            <a:noFill/>
            <a:miter lim="800000"/>
            <a:headEnd/>
            <a:tailEnd/>
          </a:ln>
        </p:spPr>
        <p:txBody>
          <a:bodyPr anchor="ctr">
            <a:spAutoFit/>
          </a:bodyPr>
          <a:lstStyle/>
          <a:p>
            <a:pPr>
              <a:lnSpc>
                <a:spcPct val="90000"/>
              </a:lnSpc>
            </a:pPr>
            <a:r>
              <a:rPr lang="es-MX" dirty="0" smtClean="0">
                <a:solidFill>
                  <a:schemeClr val="bg1"/>
                </a:solidFill>
                <a:sym typeface="Wingdings" pitchFamily="2" charset="2"/>
              </a:rPr>
              <a:t>n = 1101 con diabetes tipo 1 </a:t>
            </a:r>
            <a:br>
              <a:rPr lang="es-MX" dirty="0" smtClean="0">
                <a:solidFill>
                  <a:schemeClr val="bg1"/>
                </a:solidFill>
                <a:sym typeface="Wingdings" pitchFamily="2" charset="2"/>
              </a:rPr>
            </a:br>
            <a:r>
              <a:rPr lang="es-MX" dirty="0" smtClean="0">
                <a:solidFill>
                  <a:schemeClr val="bg1"/>
                </a:solidFill>
                <a:sym typeface="Wingdings" pitchFamily="2" charset="2"/>
              </a:rPr>
              <a:t>Seguimiento: 7.3 ± 0.6 años</a:t>
            </a:r>
            <a:endParaRPr lang="es-MX" dirty="0">
              <a:solidFill>
                <a:schemeClr val="bg1"/>
              </a:solidFill>
            </a:endParaRPr>
          </a:p>
        </p:txBody>
      </p:sp>
      <p:sp>
        <p:nvSpPr>
          <p:cNvPr id="189561" name="Line 60"/>
          <p:cNvSpPr>
            <a:spLocks noChangeShapeType="1"/>
          </p:cNvSpPr>
          <p:nvPr/>
        </p:nvSpPr>
        <p:spPr bwMode="auto">
          <a:xfrm>
            <a:off x="3597275" y="4721225"/>
            <a:ext cx="728663" cy="1588"/>
          </a:xfrm>
          <a:prstGeom prst="line">
            <a:avLst/>
          </a:prstGeom>
          <a:noFill/>
          <a:ln w="38100">
            <a:solidFill>
              <a:srgbClr val="5AA9F5"/>
            </a:solidFill>
            <a:round/>
            <a:headEnd/>
            <a:tailEnd/>
          </a:ln>
        </p:spPr>
        <p:txBody>
          <a:bodyPr/>
          <a:lstStyle/>
          <a:p>
            <a:endParaRPr lang="es-MX" dirty="0"/>
          </a:p>
        </p:txBody>
      </p:sp>
      <p:sp>
        <p:nvSpPr>
          <p:cNvPr id="3" name="Title 2"/>
          <p:cNvSpPr>
            <a:spLocks noGrp="1"/>
          </p:cNvSpPr>
          <p:nvPr>
            <p:ph type="title"/>
          </p:nvPr>
        </p:nvSpPr>
        <p:spPr>
          <a:xfrm>
            <a:off x="457200" y="315582"/>
            <a:ext cx="8229600" cy="1143000"/>
          </a:xfrm>
        </p:spPr>
        <p:txBody>
          <a:bodyPr vert="horz" lIns="91440" tIns="45720" rIns="91440" bIns="45720" rtlCol="0" anchor="ctr">
            <a:noAutofit/>
          </a:bodyPr>
          <a:lstStyle/>
          <a:p>
            <a:r>
              <a:rPr lang="es-MX" sz="4000" dirty="0" smtClean="0">
                <a:solidFill>
                  <a:srgbClr val="002060"/>
                </a:solidFill>
                <a:latin typeface="+mn-lt"/>
              </a:rPr>
              <a:t>Factores de Riesgo </a:t>
            </a:r>
            <a:r>
              <a:rPr lang="es-MX" dirty="0" smtClean="0">
                <a:solidFill>
                  <a:srgbClr val="002060"/>
                </a:solidFill>
              </a:rPr>
              <a:t>Vasculares y </a:t>
            </a:r>
            <a:r>
              <a:rPr lang="es-MX" sz="4000" dirty="0" smtClean="0">
                <a:solidFill>
                  <a:srgbClr val="002060"/>
                </a:solidFill>
                <a:latin typeface="+mn-lt"/>
              </a:rPr>
              <a:t/>
            </a:r>
            <a:br>
              <a:rPr lang="es-MX" sz="4000" dirty="0" smtClean="0">
                <a:solidFill>
                  <a:srgbClr val="002060"/>
                </a:solidFill>
                <a:latin typeface="+mn-lt"/>
              </a:rPr>
            </a:br>
            <a:r>
              <a:rPr lang="es-MX" sz="4000" dirty="0" smtClean="0">
                <a:solidFill>
                  <a:srgbClr val="002060"/>
                </a:solidFill>
                <a:latin typeface="+mn-lt"/>
              </a:rPr>
              <a:t>Neuropatía Diabética</a:t>
            </a:r>
            <a:endParaRPr lang="es-MX" sz="4000" dirty="0">
              <a:solidFill>
                <a:srgbClr val="002060"/>
              </a:solidFill>
              <a:latin typeface="+mn-lt"/>
            </a:endParaRPr>
          </a:p>
        </p:txBody>
      </p:sp>
    </p:spTree>
    <p:extLst>
      <p:ext uri="{BB962C8B-B14F-4D97-AF65-F5344CB8AC3E}">
        <p14:creationId xmlns:p14="http://schemas.microsoft.com/office/powerpoint/2010/main" val="123974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582"/>
            <a:ext cx="8229600" cy="1143000"/>
          </a:xfrm>
        </p:spPr>
        <p:txBody>
          <a:bodyPr vert="horz" lIns="91440" tIns="45720" rIns="91440" bIns="45720" rtlCol="0" anchor="ctr">
            <a:noAutofit/>
          </a:bodyPr>
          <a:lstStyle/>
          <a:p>
            <a:pPr>
              <a:lnSpc>
                <a:spcPct val="85000"/>
              </a:lnSpc>
            </a:pPr>
            <a:r>
              <a:rPr lang="es-MX" sz="3600" dirty="0" smtClean="0">
                <a:latin typeface="+mn-lt"/>
              </a:rPr>
              <a:t>La I</a:t>
            </a:r>
            <a:r>
              <a:rPr lang="es-MX" sz="3600" dirty="0" smtClean="0">
                <a:solidFill>
                  <a:srgbClr val="002060"/>
                </a:solidFill>
                <a:latin typeface="+mn-lt"/>
              </a:rPr>
              <a:t>ncidencia de Herpes Zoster y Neuralgia Postherpética Puede Estar Aumentando</a:t>
            </a:r>
            <a:endParaRPr lang="es-MX" sz="3600" dirty="0">
              <a:solidFill>
                <a:srgbClr val="002060"/>
              </a:solidFill>
              <a:latin typeface="+mn-lt"/>
            </a:endParaRPr>
          </a:p>
        </p:txBody>
      </p:sp>
      <p:pic>
        <p:nvPicPr>
          <p:cNvPr id="29700" name="Picture 4" descr="http://www.ncbi.nlm.nih.gov/corecgi/tileshop/tileshop.fcgi?p=PMC3&amp;id=120129&amp;s=28&amp;r=1&amp;c=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1376" y="1628801"/>
            <a:ext cx="6484020" cy="42484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2225" y="6137152"/>
            <a:ext cx="8033315" cy="754053"/>
          </a:xfrm>
          <a:prstGeom prst="rect">
            <a:avLst/>
          </a:prstGeom>
        </p:spPr>
        <p:txBody>
          <a:bodyPr wrap="square">
            <a:spAutoFit/>
          </a:bodyPr>
          <a:lstStyle/>
          <a:p>
            <a:r>
              <a:rPr lang="es-MX" sz="1100" b="1" dirty="0" smtClean="0">
                <a:solidFill>
                  <a:schemeClr val="tx2"/>
                </a:solidFill>
              </a:rPr>
              <a:t>Incidencia anual de herpes zoster, incidencia anual de Neuralgia Postherpética, y porcentaje de pacientes con herpes zoster que desarrollaron Neuralgia Postherpética en Harvard Vanguard Medical Associates, 1996-2008. </a:t>
            </a:r>
            <a:br>
              <a:rPr lang="es-MX" sz="1100" b="1" dirty="0" smtClean="0">
                <a:solidFill>
                  <a:schemeClr val="tx2"/>
                </a:solidFill>
              </a:rPr>
            </a:br>
            <a:r>
              <a:rPr lang="es-MX" sz="1100" b="1" dirty="0" smtClean="0">
                <a:solidFill>
                  <a:schemeClr val="tx2"/>
                </a:solidFill>
              </a:rPr>
              <a:t>La cifra está ajustada por edad y sexo del Censo de los Estados Unidos del año 2000  .</a:t>
            </a:r>
            <a:endParaRPr lang="es-MX" sz="1000" b="1" dirty="0" smtClean="0">
              <a:solidFill>
                <a:schemeClr val="tx2"/>
              </a:solidFill>
            </a:endParaRPr>
          </a:p>
          <a:p>
            <a:r>
              <a:rPr lang="es-MX" sz="1000" dirty="0" smtClean="0">
                <a:solidFill>
                  <a:schemeClr val="tx2"/>
                </a:solidFill>
              </a:rPr>
              <a:t>Klompas M</a:t>
            </a:r>
            <a:r>
              <a:rPr lang="es-MX" sz="1000" i="1" dirty="0" smtClean="0">
                <a:solidFill>
                  <a:schemeClr val="tx2"/>
                </a:solidFill>
              </a:rPr>
              <a:t> et al. Mayo Clin Proc</a:t>
            </a:r>
            <a:r>
              <a:rPr lang="es-MX" sz="1000" dirty="0" smtClean="0">
                <a:solidFill>
                  <a:schemeClr val="tx2"/>
                </a:solidFill>
              </a:rPr>
              <a:t> 2011; 86(12):1146-53.</a:t>
            </a:r>
            <a:endParaRPr lang="es-MX" sz="1000" dirty="0">
              <a:solidFill>
                <a:schemeClr val="tx2"/>
              </a:solidFill>
            </a:endParaRPr>
          </a:p>
        </p:txBody>
      </p:sp>
      <p:sp>
        <p:nvSpPr>
          <p:cNvPr id="3" name="Rectangle 2"/>
          <p:cNvSpPr/>
          <p:nvPr/>
        </p:nvSpPr>
        <p:spPr>
          <a:xfrm>
            <a:off x="2594763" y="2967335"/>
            <a:ext cx="3954480" cy="923330"/>
          </a:xfrm>
          <a:prstGeom prst="rect">
            <a:avLst/>
          </a:prstGeom>
          <a:noFill/>
        </p:spPr>
        <p:txBody>
          <a:bodyPr wrap="none" lIns="91440" tIns="45720" rIns="91440" bIns="45720">
            <a:spAutoFit/>
          </a:bodyPr>
          <a:lstStyle/>
          <a:p>
            <a:pPr algn="ctr"/>
            <a:r>
              <a:rPr lang="es-MX"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REDO IMAGE</a:t>
            </a:r>
            <a:endParaRPr lang="es-MX"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CuadroTexto"/>
          <p:cNvSpPr txBox="1"/>
          <p:nvPr/>
        </p:nvSpPr>
        <p:spPr>
          <a:xfrm>
            <a:off x="2653633" y="3002507"/>
            <a:ext cx="4722768" cy="784830"/>
          </a:xfrm>
          <a:prstGeom prst="rect">
            <a:avLst/>
          </a:prstGeom>
          <a:solidFill>
            <a:schemeClr val="tx1"/>
          </a:solidFill>
        </p:spPr>
        <p:txBody>
          <a:bodyPr wrap="none" rtlCol="0">
            <a:spAutoFit/>
          </a:bodyPr>
          <a:lstStyle/>
          <a:p>
            <a:r>
              <a:rPr lang="es-MX" sz="4500" b="1" spc="-100" dirty="0" smtClean="0">
                <a:solidFill>
                  <a:srgbClr val="FF0000"/>
                </a:solidFill>
              </a:rPr>
              <a:t>REAHACER IMAGEN</a:t>
            </a:r>
            <a:endParaRPr lang="es-MX" sz="4500" b="1" spc="-100" dirty="0">
              <a:solidFill>
                <a:srgbClr val="FF0000"/>
              </a:solidFill>
            </a:endParaRPr>
          </a:p>
        </p:txBody>
      </p:sp>
    </p:spTree>
    <p:extLst>
      <p:ext uri="{BB962C8B-B14F-4D97-AF65-F5344CB8AC3E}">
        <p14:creationId xmlns:p14="http://schemas.microsoft.com/office/powerpoint/2010/main" val="1966389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88286"/>
            <a:ext cx="8229600" cy="1143000"/>
          </a:xfrm>
        </p:spPr>
        <p:txBody>
          <a:bodyPr vert="horz" lIns="91440" tIns="45720" rIns="91440" bIns="45720" rtlCol="0" anchor="ctr">
            <a:noAutofit/>
          </a:bodyPr>
          <a:lstStyle/>
          <a:p>
            <a:pPr>
              <a:lnSpc>
                <a:spcPct val="85000"/>
              </a:lnSpc>
            </a:pPr>
            <a:r>
              <a:rPr lang="es-MX" sz="4000" dirty="0" smtClean="0">
                <a:solidFill>
                  <a:srgbClr val="002060"/>
                </a:solidFill>
                <a:latin typeface="+mn-lt"/>
              </a:rPr>
              <a:t>La Incidencia de Herpes Zoster Aumenta con la Edad</a:t>
            </a:r>
            <a:r>
              <a:rPr lang="es-MX" sz="4000" baseline="30000" dirty="0" smtClean="0">
                <a:solidFill>
                  <a:srgbClr val="002060"/>
                </a:solidFill>
                <a:latin typeface="+mn-lt"/>
              </a:rPr>
              <a:t>1</a:t>
            </a:r>
            <a:endParaRPr lang="es-MX" sz="4000" baseline="30000" dirty="0">
              <a:solidFill>
                <a:srgbClr val="002060"/>
              </a:solidFill>
              <a:latin typeface="+mn-lt"/>
            </a:endParaRPr>
          </a:p>
        </p:txBody>
      </p:sp>
      <p:sp>
        <p:nvSpPr>
          <p:cNvPr id="25603" name="Rectangle 136"/>
          <p:cNvSpPr>
            <a:spLocks noChangeArrowheads="1"/>
          </p:cNvSpPr>
          <p:nvPr/>
        </p:nvSpPr>
        <p:spPr bwMode="auto">
          <a:xfrm>
            <a:off x="111987" y="6314082"/>
            <a:ext cx="6849645"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MX" sz="1200" b="1" dirty="0" smtClean="0">
                <a:solidFill>
                  <a:srgbClr val="002060"/>
                </a:solidFill>
              </a:rPr>
              <a:t>RCGP = Colegio real de Médicos Generales; UK = Reino Unido; US = Estados Unidos</a:t>
            </a:r>
          </a:p>
          <a:p>
            <a:pPr marL="179388" indent="-179388">
              <a:buAutoNum type="arabicPeriod"/>
            </a:pPr>
            <a:r>
              <a:rPr lang="en-CA" sz="1000" dirty="0" smtClean="0">
                <a:solidFill>
                  <a:srgbClr val="002060"/>
                </a:solidFill>
              </a:rPr>
              <a:t>Johnson </a:t>
            </a:r>
            <a:r>
              <a:rPr lang="en-CA" sz="1000" dirty="0">
                <a:solidFill>
                  <a:srgbClr val="002060"/>
                </a:solidFill>
              </a:rPr>
              <a:t>R </a:t>
            </a:r>
            <a:r>
              <a:rPr lang="en-CA" sz="1000" i="1" dirty="0">
                <a:solidFill>
                  <a:srgbClr val="002060"/>
                </a:solidFill>
              </a:rPr>
              <a:t>et al. Int J Infect Dis</a:t>
            </a:r>
            <a:r>
              <a:rPr lang="en-CA" sz="1000" dirty="0">
                <a:solidFill>
                  <a:srgbClr val="002060"/>
                </a:solidFill>
              </a:rPr>
              <a:t> 2007; 11(Suppl 2):</a:t>
            </a:r>
            <a:r>
              <a:rPr lang="en-CA" sz="1000" dirty="0" smtClean="0">
                <a:solidFill>
                  <a:srgbClr val="002060"/>
                </a:solidFill>
              </a:rPr>
              <a:t>S43-8;</a:t>
            </a:r>
          </a:p>
          <a:p>
            <a:pPr marL="179388" indent="-179388">
              <a:buAutoNum type="arabicPeriod"/>
            </a:pPr>
            <a:r>
              <a:rPr lang="en-US" sz="1000" dirty="0">
                <a:solidFill>
                  <a:srgbClr val="002060"/>
                </a:solidFill>
              </a:rPr>
              <a:t>Sadosky A </a:t>
            </a:r>
            <a:r>
              <a:rPr lang="en-US" sz="1000" i="1" dirty="0">
                <a:solidFill>
                  <a:srgbClr val="002060"/>
                </a:solidFill>
              </a:rPr>
              <a:t>et al</a:t>
            </a:r>
            <a:r>
              <a:rPr lang="en-US" sz="1000" dirty="0">
                <a:solidFill>
                  <a:srgbClr val="002060"/>
                </a:solidFill>
              </a:rPr>
              <a:t>. </a:t>
            </a:r>
            <a:r>
              <a:rPr lang="en-US" sz="1000" i="1" dirty="0">
                <a:solidFill>
                  <a:srgbClr val="002060"/>
                </a:solidFill>
              </a:rPr>
              <a:t>Pain </a:t>
            </a:r>
            <a:r>
              <a:rPr lang="en-US" sz="1000" i="1" dirty="0" smtClean="0">
                <a:solidFill>
                  <a:srgbClr val="002060"/>
                </a:solidFill>
              </a:rPr>
              <a:t>Pract</a:t>
            </a:r>
            <a:r>
              <a:rPr lang="en-US" sz="1000" dirty="0" smtClean="0">
                <a:solidFill>
                  <a:srgbClr val="002060"/>
                </a:solidFill>
              </a:rPr>
              <a:t> 2008; 8(1):45-56</a:t>
            </a:r>
            <a:r>
              <a:rPr lang="en-CA" sz="1000" dirty="0" smtClean="0">
                <a:solidFill>
                  <a:srgbClr val="002060"/>
                </a:solidFill>
              </a:rPr>
              <a:t>.</a:t>
            </a:r>
            <a:endParaRPr lang="en-CA" sz="1000" dirty="0">
              <a:solidFill>
                <a:srgbClr val="002060"/>
              </a:solidFill>
            </a:endParaRPr>
          </a:p>
        </p:txBody>
      </p:sp>
      <p:pic>
        <p:nvPicPr>
          <p:cNvPr id="276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1700808"/>
            <a:ext cx="7524328" cy="423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31740" y="1849898"/>
            <a:ext cx="4572000" cy="646331"/>
          </a:xfrm>
          <a:prstGeom prst="rect">
            <a:avLst/>
          </a:prstGeom>
          <a:solidFill>
            <a:schemeClr val="accent2"/>
          </a:solidFill>
        </p:spPr>
        <p:txBody>
          <a:bodyPr>
            <a:spAutoFit/>
          </a:bodyPr>
          <a:lstStyle/>
          <a:p>
            <a:pPr algn="ctr" eaLnBrk="0" hangingPunct="0"/>
            <a:r>
              <a:rPr lang="es-MX" b="1" dirty="0" smtClean="0">
                <a:solidFill>
                  <a:srgbClr val="FFFFFF"/>
                </a:solidFill>
              </a:rPr>
              <a:t>7–27% de los pacientes con herpes zoster (Herpes) desarrollan Neuralgia Postherpética</a:t>
            </a:r>
            <a:r>
              <a:rPr lang="es-MX" baseline="30000" dirty="0" smtClean="0">
                <a:solidFill>
                  <a:srgbClr val="FFFFFF"/>
                </a:solidFill>
              </a:rPr>
              <a:t>2</a:t>
            </a:r>
            <a:endParaRPr lang="es-MX" baseline="30000" dirty="0">
              <a:solidFill>
                <a:srgbClr val="FFFFFF"/>
              </a:solidFill>
            </a:endParaRPr>
          </a:p>
        </p:txBody>
      </p:sp>
      <p:sp>
        <p:nvSpPr>
          <p:cNvPr id="7" name="Rectangle 6"/>
          <p:cNvSpPr/>
          <p:nvPr/>
        </p:nvSpPr>
        <p:spPr>
          <a:xfrm>
            <a:off x="2594763" y="2967335"/>
            <a:ext cx="3954480" cy="923330"/>
          </a:xfrm>
          <a:prstGeom prst="rect">
            <a:avLst/>
          </a:prstGeom>
          <a:noFill/>
        </p:spPr>
        <p:txBody>
          <a:bodyPr wrap="none" lIns="91440" tIns="45720" rIns="91440" bIns="45720">
            <a:spAutoFit/>
          </a:bodyPr>
          <a:lstStyle/>
          <a:p>
            <a:pPr algn="ctr"/>
            <a:r>
              <a:rPr lang="es-MX"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REDO IMAGE</a:t>
            </a:r>
            <a:endParaRPr lang="es-MX"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7 CuadroTexto"/>
          <p:cNvSpPr txBox="1"/>
          <p:nvPr/>
        </p:nvSpPr>
        <p:spPr>
          <a:xfrm>
            <a:off x="2653633" y="3002507"/>
            <a:ext cx="4722768" cy="784830"/>
          </a:xfrm>
          <a:prstGeom prst="rect">
            <a:avLst/>
          </a:prstGeom>
          <a:solidFill>
            <a:schemeClr val="tx1"/>
          </a:solidFill>
        </p:spPr>
        <p:txBody>
          <a:bodyPr wrap="none" rtlCol="0">
            <a:spAutoFit/>
          </a:bodyPr>
          <a:lstStyle/>
          <a:p>
            <a:r>
              <a:rPr lang="es-MX" sz="4500" b="1" spc="-100" dirty="0" smtClean="0">
                <a:solidFill>
                  <a:srgbClr val="FF0000"/>
                </a:solidFill>
              </a:rPr>
              <a:t>REAHACER IMAGEN</a:t>
            </a:r>
            <a:endParaRPr lang="es-MX" sz="4500" b="1" spc="-100" dirty="0">
              <a:solidFill>
                <a:srgbClr val="FF0000"/>
              </a:solidFill>
            </a:endParaRPr>
          </a:p>
        </p:txBody>
      </p:sp>
    </p:spTree>
    <p:custDataLst>
      <p:tags r:id="rId1"/>
    </p:custDataLst>
    <p:extLst>
      <p:ext uri="{BB962C8B-B14F-4D97-AF65-F5344CB8AC3E}">
        <p14:creationId xmlns:p14="http://schemas.microsoft.com/office/powerpoint/2010/main" val="110460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582"/>
            <a:ext cx="8229600" cy="1143000"/>
          </a:xfrm>
        </p:spPr>
        <p:txBody>
          <a:bodyPr vert="horz" lIns="91440" tIns="45720" rIns="91440" bIns="45720" rtlCol="0" anchor="ctr">
            <a:noAutofit/>
          </a:bodyPr>
          <a:lstStyle/>
          <a:p>
            <a:pPr>
              <a:lnSpc>
                <a:spcPct val="85000"/>
              </a:lnSpc>
            </a:pPr>
            <a:r>
              <a:rPr lang="es-MX" sz="4000" dirty="0" smtClean="0">
                <a:solidFill>
                  <a:srgbClr val="002060"/>
                </a:solidFill>
                <a:latin typeface="+mn-lt"/>
              </a:rPr>
              <a:t>La </a:t>
            </a:r>
            <a:r>
              <a:rPr lang="es-MX" dirty="0" smtClean="0">
                <a:solidFill>
                  <a:srgbClr val="002060"/>
                </a:solidFill>
                <a:latin typeface="+mn-lt"/>
              </a:rPr>
              <a:t>Edad es el Principal Factor de Riesgo para el Desarrollo de </a:t>
            </a:r>
            <a:r>
              <a:rPr lang="es-MX" sz="4000" dirty="0" smtClean="0">
                <a:solidFill>
                  <a:srgbClr val="002060"/>
                </a:solidFill>
                <a:latin typeface="+mn-lt"/>
              </a:rPr>
              <a:t>Neuralgia Postherpética</a:t>
            </a:r>
            <a:endParaRPr lang="es-MX" sz="4000" dirty="0">
              <a:solidFill>
                <a:srgbClr val="002060"/>
              </a:solidFill>
              <a:latin typeface="+mn-lt"/>
            </a:endParaRPr>
          </a:p>
        </p:txBody>
      </p:sp>
      <p:sp>
        <p:nvSpPr>
          <p:cNvPr id="6" name="Rectangle 5"/>
          <p:cNvSpPr/>
          <p:nvPr/>
        </p:nvSpPr>
        <p:spPr>
          <a:xfrm>
            <a:off x="114358" y="6467978"/>
            <a:ext cx="2800767" cy="400110"/>
          </a:xfrm>
          <a:prstGeom prst="rect">
            <a:avLst/>
          </a:prstGeom>
        </p:spPr>
        <p:txBody>
          <a:bodyPr wrap="none">
            <a:spAutoFit/>
          </a:bodyPr>
          <a:lstStyle/>
          <a:p>
            <a:endParaRPr lang="en-CA" sz="1000" dirty="0" smtClean="0">
              <a:solidFill>
                <a:srgbClr val="002060"/>
              </a:solidFill>
            </a:endParaRPr>
          </a:p>
          <a:p>
            <a:r>
              <a:rPr lang="en-CA" sz="1000" dirty="0" smtClean="0">
                <a:solidFill>
                  <a:srgbClr val="002060"/>
                </a:solidFill>
              </a:rPr>
              <a:t>Jih JS </a:t>
            </a:r>
            <a:r>
              <a:rPr lang="en-CA" sz="1000" i="1" dirty="0" smtClean="0">
                <a:solidFill>
                  <a:srgbClr val="002060"/>
                </a:solidFill>
              </a:rPr>
              <a:t>et al. Acta </a:t>
            </a:r>
            <a:r>
              <a:rPr lang="en-CA" sz="1000" i="1" dirty="0">
                <a:solidFill>
                  <a:srgbClr val="002060"/>
                </a:solidFill>
              </a:rPr>
              <a:t>Derm </a:t>
            </a:r>
            <a:r>
              <a:rPr lang="en-CA" sz="1000" i="1" dirty="0" smtClean="0">
                <a:solidFill>
                  <a:srgbClr val="002060"/>
                </a:solidFill>
              </a:rPr>
              <a:t>Venereol</a:t>
            </a:r>
            <a:r>
              <a:rPr lang="en-CA" sz="1000" dirty="0" smtClean="0">
                <a:solidFill>
                  <a:srgbClr val="002060"/>
                </a:solidFill>
              </a:rPr>
              <a:t> 2009; 89(6</a:t>
            </a:r>
            <a:r>
              <a:rPr lang="en-CA" sz="1000" dirty="0">
                <a:solidFill>
                  <a:srgbClr val="002060"/>
                </a:solidFill>
              </a:rPr>
              <a:t>):612-6.</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1377" y="1536561"/>
            <a:ext cx="4752527" cy="4577745"/>
          </a:xfrm>
          <a:prstGeom prst="rect">
            <a:avLst/>
          </a:prstGeom>
        </p:spPr>
      </p:pic>
      <p:sp>
        <p:nvSpPr>
          <p:cNvPr id="5" name="Rectangle 4"/>
          <p:cNvSpPr/>
          <p:nvPr/>
        </p:nvSpPr>
        <p:spPr>
          <a:xfrm rot="16200000">
            <a:off x="-47890" y="3517911"/>
            <a:ext cx="3901437" cy="523220"/>
          </a:xfrm>
          <a:prstGeom prst="rect">
            <a:avLst/>
          </a:prstGeom>
        </p:spPr>
        <p:txBody>
          <a:bodyPr wrap="square">
            <a:spAutoFit/>
          </a:bodyPr>
          <a:lstStyle/>
          <a:p>
            <a:pPr algn="ctr"/>
            <a:r>
              <a:rPr lang="es-MX" sz="1400" b="1" dirty="0" smtClean="0"/>
              <a:t>% de los pacientes con herpes zoster que desarrollan  Neuralgia Postherpética</a:t>
            </a:r>
            <a:endParaRPr lang="es-MX" sz="1400" b="1" dirty="0"/>
          </a:p>
        </p:txBody>
      </p:sp>
      <p:sp>
        <p:nvSpPr>
          <p:cNvPr id="7" name="Rectangle 6"/>
          <p:cNvSpPr/>
          <p:nvPr/>
        </p:nvSpPr>
        <p:spPr>
          <a:xfrm>
            <a:off x="2594763" y="2967335"/>
            <a:ext cx="3954480" cy="923330"/>
          </a:xfrm>
          <a:prstGeom prst="rect">
            <a:avLst/>
          </a:prstGeom>
          <a:noFill/>
        </p:spPr>
        <p:txBody>
          <a:bodyPr wrap="none" lIns="91440" tIns="45720" rIns="91440" bIns="45720">
            <a:spAutoFit/>
          </a:bodyPr>
          <a:lstStyle/>
          <a:p>
            <a:pPr algn="ctr"/>
            <a:r>
              <a:rPr lang="es-MX"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REDO IMAGE</a:t>
            </a:r>
            <a:endParaRPr lang="es-MX"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7 CuadroTexto"/>
          <p:cNvSpPr txBox="1"/>
          <p:nvPr/>
        </p:nvSpPr>
        <p:spPr>
          <a:xfrm>
            <a:off x="2653633" y="3002507"/>
            <a:ext cx="4722768" cy="784830"/>
          </a:xfrm>
          <a:prstGeom prst="rect">
            <a:avLst/>
          </a:prstGeom>
          <a:solidFill>
            <a:schemeClr val="tx1"/>
          </a:solidFill>
        </p:spPr>
        <p:txBody>
          <a:bodyPr wrap="none" rtlCol="0">
            <a:spAutoFit/>
          </a:bodyPr>
          <a:lstStyle/>
          <a:p>
            <a:r>
              <a:rPr lang="es-MX" sz="4500" b="1" spc="-100" dirty="0" smtClean="0">
                <a:solidFill>
                  <a:srgbClr val="FF0000"/>
                </a:solidFill>
              </a:rPr>
              <a:t>REAHACER IMAGEN</a:t>
            </a:r>
            <a:endParaRPr lang="es-MX" sz="4500" b="1" spc="-100" dirty="0">
              <a:solidFill>
                <a:srgbClr val="FF0000"/>
              </a:solidFill>
            </a:endParaRPr>
          </a:p>
        </p:txBody>
      </p:sp>
    </p:spTree>
    <p:extLst>
      <p:ext uri="{BB962C8B-B14F-4D97-AF65-F5344CB8AC3E}">
        <p14:creationId xmlns:p14="http://schemas.microsoft.com/office/powerpoint/2010/main" val="3470560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5582"/>
            <a:ext cx="8229600" cy="1143000"/>
          </a:xfrm>
        </p:spPr>
        <p:txBody>
          <a:bodyPr vert="horz" lIns="91440" tIns="45720" rIns="91440" bIns="45720" rtlCol="0" anchor="ctr">
            <a:noAutofit/>
          </a:bodyPr>
          <a:lstStyle/>
          <a:p>
            <a:pPr>
              <a:lnSpc>
                <a:spcPct val="85000"/>
              </a:lnSpc>
            </a:pPr>
            <a:r>
              <a:rPr lang="es-MX" sz="3200" dirty="0" smtClean="0">
                <a:solidFill>
                  <a:srgbClr val="002060"/>
                </a:solidFill>
                <a:latin typeface="+mn-lt"/>
              </a:rPr>
              <a:t>Los Factores de Riesgo de Neuralgia Postherpética Incluyen Diabetes, Linfoma, Lupus y VIH</a:t>
            </a:r>
            <a:endParaRPr lang="es-MX" sz="3200" dirty="0">
              <a:solidFill>
                <a:srgbClr val="002060"/>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8798309"/>
              </p:ext>
            </p:extLst>
          </p:nvPr>
        </p:nvGraphicFramePr>
        <p:xfrm>
          <a:off x="539552" y="2060848"/>
          <a:ext cx="8229600" cy="3337560"/>
        </p:xfrm>
        <a:graphic>
          <a:graphicData uri="http://schemas.openxmlformats.org/drawingml/2006/table">
            <a:tbl>
              <a:tblPr firstRow="1" bandRow="1">
                <a:tableStyleId>{5C22544A-7EE6-4342-B048-85BDC9FD1C3A}</a:tableStyleId>
              </a:tblPr>
              <a:tblGrid>
                <a:gridCol w="3322712"/>
                <a:gridCol w="2952328"/>
                <a:gridCol w="1954560"/>
              </a:tblGrid>
              <a:tr h="370840">
                <a:tc>
                  <a:txBody>
                    <a:bodyPr/>
                    <a:lstStyle/>
                    <a:p>
                      <a:pPr algn="ctr"/>
                      <a:r>
                        <a:rPr lang="es-MX" noProof="0" dirty="0" smtClean="0"/>
                        <a:t>Indicador de riesgo potencial</a:t>
                      </a:r>
                      <a:endParaRPr lang="es-MX" noProof="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s-MX" noProof="0" dirty="0" smtClean="0"/>
                        <a:t>RR (95% CI)*</a:t>
                      </a:r>
                      <a:endParaRPr lang="es-MX" baseline="30000" noProof="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s-MX" i="1" noProof="0" dirty="0" smtClean="0"/>
                        <a:t>Valor p</a:t>
                      </a:r>
                      <a:endParaRPr lang="es-MX" noProof="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pPr algn="l" rtl="0" fontAlgn="ctr"/>
                      <a:r>
                        <a:rPr lang="es-MX" sz="1800" b="0" i="0" u="none" strike="noStrike" noProof="0" dirty="0" smtClean="0">
                          <a:solidFill>
                            <a:srgbClr val="002060"/>
                          </a:solidFill>
                          <a:effectLst/>
                          <a:latin typeface="Calibri"/>
                        </a:rPr>
                        <a:t>Edad ≥60 años</a:t>
                      </a:r>
                      <a:endParaRPr lang="es-MX" sz="1800" b="0" i="0" u="none" strike="noStrike" noProof="0" dirty="0">
                        <a:solidFill>
                          <a:srgbClr val="002060"/>
                        </a:solidFill>
                        <a:effectLst/>
                        <a:latin typeface="Calibri"/>
                      </a:endParaRP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rtl="0" fontAlgn="ctr"/>
                      <a:r>
                        <a:rPr lang="es-MX" sz="1800" b="0" i="0" u="none" strike="noStrike" noProof="0" dirty="0" smtClean="0">
                          <a:solidFill>
                            <a:srgbClr val="002060"/>
                          </a:solidFill>
                          <a:effectLst/>
                          <a:latin typeface="Calibri"/>
                        </a:rPr>
                        <a:t>2.344 (2.171–2.532)</a:t>
                      </a:r>
                      <a:endParaRPr lang="es-MX" sz="1800" b="0" i="0" u="none" strike="noStrike" noProof="0" dirty="0">
                        <a:solidFill>
                          <a:srgbClr val="00206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rtl="0" fontAlgn="ctr"/>
                      <a:r>
                        <a:rPr lang="es-MX" sz="1800" b="0" i="0" u="none" strike="noStrike" noProof="0" dirty="0" smtClean="0">
                          <a:solidFill>
                            <a:srgbClr val="002060"/>
                          </a:solidFill>
                          <a:effectLst/>
                          <a:latin typeface="Calibri"/>
                        </a:rPr>
                        <a:t>&lt;0.001</a:t>
                      </a:r>
                      <a:endParaRPr lang="es-MX" sz="1800" b="0" i="0" u="none" strike="noStrike" noProof="0" dirty="0">
                        <a:solidFill>
                          <a:srgbClr val="00206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370840">
                <a:tc>
                  <a:txBody>
                    <a:bodyPr/>
                    <a:lstStyle/>
                    <a:p>
                      <a:pPr algn="l" rtl="0" fontAlgn="ctr"/>
                      <a:r>
                        <a:rPr lang="es-MX" sz="1800" b="0" i="0" u="none" strike="noStrike" noProof="0" dirty="0" smtClean="0">
                          <a:solidFill>
                            <a:srgbClr val="002060"/>
                          </a:solidFill>
                          <a:effectLst/>
                          <a:latin typeface="Calibri"/>
                        </a:rPr>
                        <a:t>Lupus eritematoso sistémico</a:t>
                      </a:r>
                      <a:endParaRPr lang="es-MX" sz="1800" b="0" i="0" u="none" strike="noStrike" noProof="0" dirty="0">
                        <a:solidFill>
                          <a:srgbClr val="002060"/>
                        </a:solidFill>
                        <a:effectLst/>
                        <a:latin typeface="Calibri"/>
                      </a:endParaRP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rtl="0" fontAlgn="ctr"/>
                      <a:r>
                        <a:rPr lang="es-MX" sz="1800" b="0" i="0" u="none" strike="noStrike" noProof="0" dirty="0" smtClean="0">
                          <a:solidFill>
                            <a:srgbClr val="002060"/>
                          </a:solidFill>
                          <a:effectLst/>
                          <a:latin typeface="Calibri"/>
                        </a:rPr>
                        <a:t>2.268 (1.749–2.942)</a:t>
                      </a:r>
                      <a:endParaRPr lang="es-MX" sz="1800" b="0" i="0" u="none" strike="noStrike" noProof="0" dirty="0">
                        <a:solidFill>
                          <a:srgbClr val="00206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rtl="0" fontAlgn="ctr"/>
                      <a:r>
                        <a:rPr lang="es-MX" sz="1800" b="0" i="0" u="none" strike="noStrike" noProof="0" dirty="0" smtClean="0">
                          <a:solidFill>
                            <a:srgbClr val="002060"/>
                          </a:solidFill>
                          <a:effectLst/>
                          <a:latin typeface="Calibri"/>
                        </a:rPr>
                        <a:t>&lt;0.001</a:t>
                      </a:r>
                      <a:endParaRPr lang="es-MX" sz="1800" b="0" i="0" u="none" strike="noStrike" noProof="0" dirty="0">
                        <a:solidFill>
                          <a:srgbClr val="00206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r>
              <a:tr h="370840">
                <a:tc>
                  <a:txBody>
                    <a:bodyPr/>
                    <a:lstStyle/>
                    <a:p>
                      <a:pPr algn="l" rtl="0" fontAlgn="ctr"/>
                      <a:r>
                        <a:rPr lang="es-MX" sz="1800" b="0" i="0" u="none" strike="noStrike" noProof="0" dirty="0" smtClean="0">
                          <a:solidFill>
                            <a:srgbClr val="002060"/>
                          </a:solidFill>
                          <a:effectLst/>
                          <a:latin typeface="Calibri"/>
                        </a:rPr>
                        <a:t>Linfoma/leucemia</a:t>
                      </a:r>
                      <a:endParaRPr lang="es-MX" sz="1800" b="0" i="0" u="none" strike="noStrike" noProof="0" dirty="0">
                        <a:solidFill>
                          <a:srgbClr val="002060"/>
                        </a:solidFill>
                        <a:effectLst/>
                        <a:latin typeface="Calibri"/>
                      </a:endParaRP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algn="ctr" rtl="0" fontAlgn="ctr"/>
                      <a:r>
                        <a:rPr lang="es-MX" sz="1800" b="0" i="0" u="none" strike="noStrike" noProof="0" dirty="0" smtClean="0">
                          <a:solidFill>
                            <a:srgbClr val="002060"/>
                          </a:solidFill>
                          <a:effectLst/>
                          <a:latin typeface="Calibri"/>
                        </a:rPr>
                        <a:t>1.735 (1.319–2.282)</a:t>
                      </a:r>
                      <a:endParaRPr lang="es-MX" sz="1800" b="0" i="0" u="none" strike="noStrike" noProof="0" dirty="0">
                        <a:solidFill>
                          <a:srgbClr val="00206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algn="ctr" rtl="0" fontAlgn="ctr"/>
                      <a:r>
                        <a:rPr lang="es-MX" sz="1800" b="0" i="0" u="none" strike="noStrike" noProof="0" dirty="0" smtClean="0">
                          <a:solidFill>
                            <a:srgbClr val="002060"/>
                          </a:solidFill>
                          <a:effectLst/>
                          <a:latin typeface="Calibri"/>
                        </a:rPr>
                        <a:t>&lt;0.001</a:t>
                      </a:r>
                      <a:endParaRPr lang="es-MX" sz="1800" b="0" i="0" u="none" strike="noStrike" noProof="0" dirty="0">
                        <a:solidFill>
                          <a:srgbClr val="00206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r>
              <a:tr h="370840">
                <a:tc>
                  <a:txBody>
                    <a:bodyPr/>
                    <a:lstStyle/>
                    <a:p>
                      <a:pPr algn="l" rtl="0" fontAlgn="ctr"/>
                      <a:r>
                        <a:rPr lang="es-MX" sz="1800" b="0" i="0" u="none" strike="noStrike" noProof="0" dirty="0" smtClean="0">
                          <a:solidFill>
                            <a:srgbClr val="002060"/>
                          </a:solidFill>
                          <a:effectLst/>
                          <a:latin typeface="Calibri"/>
                        </a:rPr>
                        <a:t>Diabetes mellitus</a:t>
                      </a:r>
                      <a:endParaRPr lang="es-MX" sz="1800" b="0" i="0" u="none" strike="noStrike" noProof="0" dirty="0">
                        <a:solidFill>
                          <a:srgbClr val="002060"/>
                        </a:solidFill>
                        <a:effectLst/>
                        <a:latin typeface="Calibri"/>
                      </a:endParaRP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AA9F5"/>
                    </a:solidFill>
                  </a:tcPr>
                </a:tc>
                <a:tc>
                  <a:txBody>
                    <a:bodyPr/>
                    <a:lstStyle/>
                    <a:p>
                      <a:pPr algn="ctr" rtl="0" fontAlgn="ctr"/>
                      <a:r>
                        <a:rPr lang="es-MX" sz="1800" b="0" i="0" u="none" strike="noStrike" noProof="0" dirty="0" smtClean="0">
                          <a:solidFill>
                            <a:srgbClr val="002060"/>
                          </a:solidFill>
                          <a:effectLst/>
                          <a:latin typeface="Calibri"/>
                        </a:rPr>
                        <a:t>1.351 (1.246–1.467)</a:t>
                      </a:r>
                      <a:endParaRPr lang="es-MX" sz="1800" b="0" i="0" u="none" strike="noStrike" noProof="0" dirty="0">
                        <a:solidFill>
                          <a:srgbClr val="00206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AA9F5"/>
                    </a:solidFill>
                  </a:tcPr>
                </a:tc>
                <a:tc>
                  <a:txBody>
                    <a:bodyPr/>
                    <a:lstStyle/>
                    <a:p>
                      <a:pPr algn="ctr" rtl="0" fontAlgn="ctr"/>
                      <a:r>
                        <a:rPr lang="es-MX" sz="1800" b="0" i="0" u="none" strike="noStrike" noProof="0" dirty="0" smtClean="0">
                          <a:solidFill>
                            <a:srgbClr val="002060"/>
                          </a:solidFill>
                          <a:effectLst/>
                          <a:latin typeface="Calibri"/>
                        </a:rPr>
                        <a:t>&lt;0.001</a:t>
                      </a:r>
                      <a:endParaRPr lang="es-MX" sz="1800" b="0" i="0" u="none" strike="noStrike" noProof="0" dirty="0">
                        <a:solidFill>
                          <a:srgbClr val="00206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AA9F5"/>
                    </a:solidFill>
                  </a:tcPr>
                </a:tc>
              </a:tr>
              <a:tr h="370840">
                <a:tc>
                  <a:txBody>
                    <a:bodyPr/>
                    <a:lstStyle/>
                    <a:p>
                      <a:pPr algn="l" rtl="0" fontAlgn="ctr"/>
                      <a:r>
                        <a:rPr lang="es-MX" sz="1800" b="0" i="0" u="none" strike="noStrike" noProof="0" dirty="0" smtClean="0">
                          <a:solidFill>
                            <a:srgbClr val="002060"/>
                          </a:solidFill>
                          <a:effectLst/>
                          <a:latin typeface="Calibri"/>
                        </a:rPr>
                        <a:t>Género femenino</a:t>
                      </a:r>
                      <a:endParaRPr lang="es-MX" sz="1800" b="0" i="0" u="none" strike="noStrike" noProof="0" dirty="0">
                        <a:solidFill>
                          <a:srgbClr val="002060"/>
                        </a:solidFill>
                        <a:effectLst/>
                        <a:latin typeface="Calibri"/>
                      </a:endParaRP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algn="ctr" rtl="0" fontAlgn="ctr"/>
                      <a:r>
                        <a:rPr lang="es-MX" sz="1800" b="0" i="0" u="none" strike="noStrike" noProof="0" dirty="0" smtClean="0">
                          <a:solidFill>
                            <a:srgbClr val="002060"/>
                          </a:solidFill>
                          <a:effectLst/>
                          <a:latin typeface="Calibri"/>
                        </a:rPr>
                        <a:t>0.953 (0.886–1.025)</a:t>
                      </a:r>
                      <a:endParaRPr lang="es-MX" sz="1800" b="0" i="0" u="none" strike="noStrike" noProof="0" dirty="0">
                        <a:solidFill>
                          <a:srgbClr val="00206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algn="ctr" rtl="0" fontAlgn="ctr"/>
                      <a:r>
                        <a:rPr lang="es-MX" sz="1800" b="0" i="0" u="none" strike="noStrike" noProof="0" dirty="0" smtClean="0">
                          <a:solidFill>
                            <a:srgbClr val="002060"/>
                          </a:solidFill>
                          <a:effectLst/>
                          <a:latin typeface="Calibri"/>
                        </a:rPr>
                        <a:t>0.2</a:t>
                      </a:r>
                      <a:endParaRPr lang="es-MX" sz="1800" b="0" i="0" u="none" strike="noStrike" noProof="0" dirty="0">
                        <a:solidFill>
                          <a:srgbClr val="00206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r>
              <a:tr h="370840">
                <a:tc>
                  <a:txBody>
                    <a:bodyPr/>
                    <a:lstStyle/>
                    <a:p>
                      <a:pPr algn="l" rtl="0" fontAlgn="ctr"/>
                      <a:r>
                        <a:rPr lang="es-MX" sz="1800" b="0" i="0" u="none" strike="noStrike" noProof="0" dirty="0" smtClean="0">
                          <a:solidFill>
                            <a:srgbClr val="002060"/>
                          </a:solidFill>
                          <a:effectLst/>
                          <a:latin typeface="Calibri"/>
                        </a:rPr>
                        <a:t>Cáncer</a:t>
                      </a:r>
                      <a:r>
                        <a:rPr lang="es-MX" sz="1800" b="0" i="0" u="none" strike="noStrike" baseline="0" noProof="0" dirty="0" smtClean="0">
                          <a:solidFill>
                            <a:srgbClr val="002060"/>
                          </a:solidFill>
                          <a:effectLst/>
                          <a:latin typeface="Calibri"/>
                        </a:rPr>
                        <a:t> de hígado</a:t>
                      </a:r>
                      <a:endParaRPr lang="es-MX" sz="1800" b="0" i="0" u="none" strike="noStrike" noProof="0" dirty="0">
                        <a:solidFill>
                          <a:srgbClr val="002060"/>
                        </a:solidFill>
                        <a:effectLst/>
                        <a:latin typeface="Calibri"/>
                      </a:endParaRP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AA9F5"/>
                    </a:solidFill>
                  </a:tcPr>
                </a:tc>
                <a:tc>
                  <a:txBody>
                    <a:bodyPr/>
                    <a:lstStyle/>
                    <a:p>
                      <a:pPr algn="ctr" rtl="0" fontAlgn="ctr"/>
                      <a:r>
                        <a:rPr lang="es-MX" sz="1800" b="0" i="0" u="none" strike="noStrike" noProof="0" dirty="0" smtClean="0">
                          <a:solidFill>
                            <a:srgbClr val="002060"/>
                          </a:solidFill>
                          <a:effectLst/>
                          <a:latin typeface="Calibri"/>
                        </a:rPr>
                        <a:t>0.864 (0.651–1.148)</a:t>
                      </a:r>
                      <a:endParaRPr lang="es-MX" sz="1800" b="0" i="0" u="none" strike="noStrike" noProof="0" dirty="0">
                        <a:solidFill>
                          <a:srgbClr val="00206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AA9F5"/>
                    </a:solidFill>
                  </a:tcPr>
                </a:tc>
                <a:tc>
                  <a:txBody>
                    <a:bodyPr/>
                    <a:lstStyle/>
                    <a:p>
                      <a:pPr algn="ctr" rtl="0" fontAlgn="ctr"/>
                      <a:r>
                        <a:rPr lang="es-MX" sz="1800" b="0" i="0" u="none" strike="noStrike" noProof="0" dirty="0" smtClean="0">
                          <a:solidFill>
                            <a:srgbClr val="002060"/>
                          </a:solidFill>
                          <a:effectLst/>
                          <a:latin typeface="Calibri"/>
                        </a:rPr>
                        <a:t>0.32</a:t>
                      </a:r>
                      <a:endParaRPr lang="es-MX" sz="1800" b="0" i="0" u="none" strike="noStrike" noProof="0" dirty="0">
                        <a:solidFill>
                          <a:srgbClr val="00206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AA9F5"/>
                    </a:solidFill>
                  </a:tcPr>
                </a:tc>
              </a:tr>
              <a:tr h="370840">
                <a:tc>
                  <a:txBody>
                    <a:bodyPr/>
                    <a:lstStyle/>
                    <a:p>
                      <a:pPr algn="l" rtl="0" fontAlgn="ctr"/>
                      <a:r>
                        <a:rPr lang="es-MX" sz="1800" b="0" i="0" u="none" strike="noStrike" noProof="0" dirty="0" smtClean="0">
                          <a:solidFill>
                            <a:srgbClr val="002060"/>
                          </a:solidFill>
                          <a:effectLst/>
                          <a:latin typeface="Calibri"/>
                        </a:rPr>
                        <a:t>Cáncer de mama</a:t>
                      </a:r>
                      <a:endParaRPr lang="es-MX" sz="1800" b="0" i="0" u="none" strike="noStrike" noProof="0" dirty="0">
                        <a:solidFill>
                          <a:srgbClr val="002060"/>
                        </a:solidFill>
                        <a:effectLst/>
                        <a:latin typeface="Calibri"/>
                      </a:endParaRP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algn="ctr" rtl="0" fontAlgn="ctr"/>
                      <a:r>
                        <a:rPr lang="es-MX" sz="1800" b="0" i="0" u="none" strike="noStrike" noProof="0" dirty="0" smtClean="0">
                          <a:solidFill>
                            <a:srgbClr val="002060"/>
                          </a:solidFill>
                          <a:effectLst/>
                          <a:latin typeface="Calibri"/>
                        </a:rPr>
                        <a:t>0.748 (0.526–1.063)</a:t>
                      </a:r>
                      <a:endParaRPr lang="es-MX" sz="1800" b="0" i="0" u="none" strike="noStrike" noProof="0" dirty="0">
                        <a:solidFill>
                          <a:srgbClr val="00206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algn="ctr" rtl="0" fontAlgn="ctr"/>
                      <a:r>
                        <a:rPr lang="es-MX" sz="1800" b="0" i="0" u="none" strike="noStrike" noProof="0" dirty="0" smtClean="0">
                          <a:solidFill>
                            <a:srgbClr val="002060"/>
                          </a:solidFill>
                          <a:effectLst/>
                          <a:latin typeface="Calibri"/>
                        </a:rPr>
                        <a:t>0.11</a:t>
                      </a:r>
                      <a:endParaRPr lang="es-MX" sz="1800" b="0" i="0" u="none" strike="noStrike" noProof="0" dirty="0">
                        <a:solidFill>
                          <a:srgbClr val="00206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r>
              <a:tr h="370840">
                <a:tc>
                  <a:txBody>
                    <a:bodyPr/>
                    <a:lstStyle/>
                    <a:p>
                      <a:pPr algn="l" rtl="0" fontAlgn="ctr"/>
                      <a:r>
                        <a:rPr lang="es-MX" sz="1800" b="0" i="0" u="none" strike="noStrike" noProof="0" dirty="0" smtClean="0">
                          <a:solidFill>
                            <a:srgbClr val="002060"/>
                          </a:solidFill>
                          <a:effectLst/>
                          <a:latin typeface="Calibri"/>
                        </a:rPr>
                        <a:t>VIH/SIDA</a:t>
                      </a:r>
                      <a:endParaRPr lang="es-MX" sz="1800" b="0" i="0" u="none" strike="noStrike" noProof="0" dirty="0">
                        <a:solidFill>
                          <a:srgbClr val="002060"/>
                        </a:solidFill>
                        <a:effectLst/>
                        <a:latin typeface="Calibri"/>
                      </a:endParaRP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AA9F5"/>
                    </a:solidFill>
                  </a:tcPr>
                </a:tc>
                <a:tc>
                  <a:txBody>
                    <a:bodyPr/>
                    <a:lstStyle/>
                    <a:p>
                      <a:pPr algn="ctr" rtl="0" fontAlgn="ctr"/>
                      <a:r>
                        <a:rPr lang="es-MX" sz="1800" b="0" i="0" u="none" strike="noStrike" noProof="0" dirty="0" smtClean="0">
                          <a:solidFill>
                            <a:srgbClr val="002060"/>
                          </a:solidFill>
                          <a:effectLst/>
                          <a:latin typeface="Calibri"/>
                        </a:rPr>
                        <a:t>0.475 (0.264–0.856)</a:t>
                      </a:r>
                      <a:endParaRPr lang="es-MX" sz="1800" b="0" i="0" u="none" strike="noStrike" noProof="0" dirty="0">
                        <a:solidFill>
                          <a:srgbClr val="00206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AA9F5"/>
                    </a:solidFill>
                  </a:tcPr>
                </a:tc>
                <a:tc>
                  <a:txBody>
                    <a:bodyPr/>
                    <a:lstStyle/>
                    <a:p>
                      <a:pPr algn="ctr" rtl="0" fontAlgn="ctr"/>
                      <a:r>
                        <a:rPr lang="es-MX" sz="1800" b="0" i="0" u="none" strike="noStrike" noProof="0" dirty="0" smtClean="0">
                          <a:solidFill>
                            <a:srgbClr val="002060"/>
                          </a:solidFill>
                          <a:effectLst/>
                          <a:latin typeface="Calibri"/>
                        </a:rPr>
                        <a:t>0.01</a:t>
                      </a:r>
                      <a:endParaRPr lang="es-MX" sz="1800" b="0" i="0" u="none" strike="noStrike" noProof="0" dirty="0">
                        <a:solidFill>
                          <a:srgbClr val="00206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AA9F5"/>
                    </a:solidFill>
                  </a:tcPr>
                </a:tc>
              </a:tr>
            </a:tbl>
          </a:graphicData>
        </a:graphic>
      </p:graphicFrame>
      <p:sp>
        <p:nvSpPr>
          <p:cNvPr id="6" name="Rectangle 5"/>
          <p:cNvSpPr/>
          <p:nvPr/>
        </p:nvSpPr>
        <p:spPr>
          <a:xfrm>
            <a:off x="114183" y="6095907"/>
            <a:ext cx="4717958" cy="754053"/>
          </a:xfrm>
          <a:prstGeom prst="rect">
            <a:avLst/>
          </a:prstGeom>
        </p:spPr>
        <p:txBody>
          <a:bodyPr wrap="none">
            <a:spAutoFit/>
          </a:bodyPr>
          <a:lstStyle/>
          <a:p>
            <a:r>
              <a:rPr lang="en-CA" sz="1100" b="1" baseline="30000" dirty="0" smtClean="0">
                <a:solidFill>
                  <a:srgbClr val="002060"/>
                </a:solidFill>
              </a:rPr>
              <a:t>*</a:t>
            </a:r>
            <a:r>
              <a:rPr lang="es-MX" sz="1100" b="1" dirty="0" smtClean="0">
                <a:solidFill>
                  <a:srgbClr val="002060"/>
                </a:solidFill>
              </a:rPr>
              <a:t>Modelo ajustado por edad y sexo</a:t>
            </a:r>
          </a:p>
          <a:p>
            <a:r>
              <a:rPr lang="es-MX" sz="1100" b="1" dirty="0" smtClean="0">
                <a:solidFill>
                  <a:srgbClr val="002060"/>
                </a:solidFill>
              </a:rPr>
              <a:t>SIDA = síndrome de inmunodeficiencia adquirida; IC= intervalo de confianza; </a:t>
            </a:r>
            <a:br>
              <a:rPr lang="es-MX" sz="1100" b="1" dirty="0" smtClean="0">
                <a:solidFill>
                  <a:srgbClr val="002060"/>
                </a:solidFill>
              </a:rPr>
            </a:br>
            <a:r>
              <a:rPr lang="es-MX" sz="1100" b="1" dirty="0" smtClean="0">
                <a:solidFill>
                  <a:srgbClr val="002060"/>
                </a:solidFill>
              </a:rPr>
              <a:t>VIH = virus de inmunodeficiencia humano; RR = riesgo relativo</a:t>
            </a:r>
          </a:p>
          <a:p>
            <a:r>
              <a:rPr lang="en-CA" sz="1000" dirty="0" smtClean="0">
                <a:solidFill>
                  <a:srgbClr val="002060"/>
                </a:solidFill>
              </a:rPr>
              <a:t>Jih </a:t>
            </a:r>
            <a:r>
              <a:rPr lang="en-CA" sz="1000" dirty="0">
                <a:solidFill>
                  <a:srgbClr val="002060"/>
                </a:solidFill>
              </a:rPr>
              <a:t>JS </a:t>
            </a:r>
            <a:r>
              <a:rPr lang="en-CA" sz="1000" i="1" dirty="0">
                <a:solidFill>
                  <a:srgbClr val="002060"/>
                </a:solidFill>
              </a:rPr>
              <a:t>et al. Acta Derm Venereol</a:t>
            </a:r>
            <a:r>
              <a:rPr lang="en-CA" sz="1000" dirty="0">
                <a:solidFill>
                  <a:srgbClr val="002060"/>
                </a:solidFill>
              </a:rPr>
              <a:t> 2009; 89(6):612-6.</a:t>
            </a:r>
          </a:p>
        </p:txBody>
      </p:sp>
    </p:spTree>
    <p:extLst>
      <p:ext uri="{BB962C8B-B14F-4D97-AF65-F5344CB8AC3E}">
        <p14:creationId xmlns:p14="http://schemas.microsoft.com/office/powerpoint/2010/main" val="3892396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rgbClr val="7F7F7F"/>
                </a:solidFill>
              </a:rPr>
              <a:t>Resumen</a:t>
            </a:r>
            <a:endParaRPr lang="es-MX" sz="4800" noProof="0" dirty="0">
              <a:solidFill>
                <a:srgbClr val="7F7F7F"/>
              </a:solidFill>
            </a:endParaRPr>
          </a:p>
        </p:txBody>
      </p:sp>
    </p:spTree>
    <p:extLst>
      <p:ext uri="{BB962C8B-B14F-4D97-AF65-F5344CB8AC3E}">
        <p14:creationId xmlns:p14="http://schemas.microsoft.com/office/powerpoint/2010/main" val="923805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494"/>
            <a:ext cx="8229600" cy="1143000"/>
          </a:xfrm>
        </p:spPr>
        <p:txBody>
          <a:bodyPr>
            <a:normAutofit/>
          </a:bodyPr>
          <a:lstStyle/>
          <a:p>
            <a:r>
              <a:rPr lang="es-MX" noProof="0" dirty="0" smtClean="0"/>
              <a:t>Comité de Desarrollo</a:t>
            </a:r>
            <a:endParaRPr lang="es-MX" noProof="0" dirty="0"/>
          </a:p>
        </p:txBody>
      </p:sp>
      <p:sp>
        <p:nvSpPr>
          <p:cNvPr id="3" name="TextBox 2"/>
          <p:cNvSpPr txBox="1"/>
          <p:nvPr/>
        </p:nvSpPr>
        <p:spPr>
          <a:xfrm>
            <a:off x="2624941" y="6365609"/>
            <a:ext cx="4420954" cy="369332"/>
          </a:xfrm>
          <a:prstGeom prst="rect">
            <a:avLst/>
          </a:prstGeom>
          <a:noFill/>
        </p:spPr>
        <p:txBody>
          <a:bodyPr wrap="none" rtlCol="0">
            <a:spAutoFit/>
          </a:bodyPr>
          <a:lstStyle/>
          <a:p>
            <a:r>
              <a:rPr lang="es-MX" i="1" dirty="0" smtClean="0">
                <a:solidFill>
                  <a:srgbClr val="002060"/>
                </a:solidFill>
                <a:ea typeface="SimSun" pitchFamily="2" charset="-122"/>
              </a:rPr>
              <a:t>Este programa fue patrocinado por Pfizer Inc.</a:t>
            </a:r>
            <a:endParaRPr lang="es-MX" dirty="0">
              <a:solidFill>
                <a:srgbClr val="002060"/>
              </a:solidFill>
            </a:endParaRPr>
          </a:p>
        </p:txBody>
      </p:sp>
      <p:sp>
        <p:nvSpPr>
          <p:cNvPr id="7" name="Rectangle 3"/>
          <p:cNvSpPr/>
          <p:nvPr/>
        </p:nvSpPr>
        <p:spPr>
          <a:xfrm>
            <a:off x="395536" y="1443255"/>
            <a:ext cx="2880320" cy="5401479"/>
          </a:xfrm>
          <a:prstGeom prst="rect">
            <a:avLst/>
          </a:prstGeom>
        </p:spPr>
        <p:txBody>
          <a:bodyPr wrap="square">
            <a:spAutoFit/>
          </a:bodyPr>
          <a:lstStyle/>
          <a:p>
            <a:r>
              <a:rPr lang="en-CA" sz="1600" b="1" dirty="0">
                <a:solidFill>
                  <a:prstClr val="black"/>
                </a:solidFill>
              </a:rPr>
              <a:t>Mario </a:t>
            </a:r>
            <a:r>
              <a:rPr lang="en-CA" sz="1600" b="1" dirty="0" smtClean="0">
                <a:solidFill>
                  <a:prstClr val="black"/>
                </a:solidFill>
              </a:rPr>
              <a:t>H. Cardiel</a:t>
            </a:r>
            <a:r>
              <a:rPr lang="en-CA" sz="1600" b="1" dirty="0">
                <a:solidFill>
                  <a:prstClr val="black"/>
                </a:solidFill>
              </a:rPr>
              <a:t>, MD, MSc</a:t>
            </a:r>
          </a:p>
          <a:p>
            <a:r>
              <a:rPr lang="en-CA" sz="1600" dirty="0">
                <a:solidFill>
                  <a:srgbClr val="0C6FCF">
                    <a:lumMod val="75000"/>
                  </a:srgbClr>
                </a:solidFill>
              </a:rPr>
              <a:t>Rheumatologist</a:t>
            </a:r>
          </a:p>
          <a:p>
            <a:r>
              <a:rPr lang="en-US" sz="1600" dirty="0" smtClean="0">
                <a:solidFill>
                  <a:srgbClr val="0C6FCF">
                    <a:lumMod val="75000"/>
                  </a:srgbClr>
                </a:solidFill>
              </a:rPr>
              <a:t>Morelia</a:t>
            </a:r>
            <a:r>
              <a:rPr lang="en-CA" sz="1600" dirty="0" smtClean="0">
                <a:solidFill>
                  <a:srgbClr val="0C6FCF">
                    <a:lumMod val="75000"/>
                  </a:srgbClr>
                </a:solidFill>
              </a:rPr>
              <a:t>, </a:t>
            </a:r>
            <a:r>
              <a:rPr lang="en-CA" sz="1600" dirty="0">
                <a:solidFill>
                  <a:srgbClr val="0C6FCF">
                    <a:lumMod val="75000"/>
                  </a:srgbClr>
                </a:solidFill>
              </a:rPr>
              <a:t>Mexico</a:t>
            </a:r>
          </a:p>
          <a:p>
            <a:r>
              <a:rPr lang="en-CA" sz="1600" dirty="0">
                <a:solidFill>
                  <a:prstClr val="white"/>
                </a:solidFill>
              </a:rPr>
              <a:t> </a:t>
            </a:r>
            <a:endParaRPr lang="en-CA" sz="2400" dirty="0">
              <a:solidFill>
                <a:prstClr val="white"/>
              </a:solidFill>
            </a:endParaRPr>
          </a:p>
          <a:p>
            <a:r>
              <a:rPr lang="en-CA" sz="1600" b="1" dirty="0" smtClean="0">
                <a:solidFill>
                  <a:prstClr val="black"/>
                </a:solidFill>
              </a:rPr>
              <a:t>Andrei </a:t>
            </a:r>
            <a:r>
              <a:rPr lang="en-CA" sz="1600" b="1" dirty="0">
                <a:solidFill>
                  <a:prstClr val="black"/>
                </a:solidFill>
              </a:rPr>
              <a:t>Danilov, MD, DSc</a:t>
            </a:r>
          </a:p>
          <a:p>
            <a:r>
              <a:rPr lang="en-CA" sz="1600" dirty="0">
                <a:solidFill>
                  <a:srgbClr val="0C6FCF">
                    <a:lumMod val="75000"/>
                  </a:srgbClr>
                </a:solidFill>
              </a:rPr>
              <a:t>Neurologist</a:t>
            </a:r>
          </a:p>
          <a:p>
            <a:r>
              <a:rPr lang="en-CA" sz="1600" dirty="0">
                <a:solidFill>
                  <a:srgbClr val="0C6FCF">
                    <a:lumMod val="75000"/>
                  </a:srgbClr>
                </a:solidFill>
              </a:rPr>
              <a:t>Moscow, Russia</a:t>
            </a:r>
          </a:p>
          <a:p>
            <a:r>
              <a:rPr lang="en-CA" sz="1600" dirty="0">
                <a:solidFill>
                  <a:prstClr val="white"/>
                </a:solidFill>
              </a:rPr>
              <a:t> </a:t>
            </a:r>
          </a:p>
          <a:p>
            <a:r>
              <a:rPr lang="en-CA" sz="1600" b="1" dirty="0">
                <a:solidFill>
                  <a:prstClr val="black"/>
                </a:solidFill>
              </a:rPr>
              <a:t>Smail Daoudi, MD</a:t>
            </a:r>
          </a:p>
          <a:p>
            <a:r>
              <a:rPr lang="en-CA" sz="1600" dirty="0">
                <a:solidFill>
                  <a:srgbClr val="0C6FCF">
                    <a:lumMod val="75000"/>
                  </a:srgbClr>
                </a:solidFill>
              </a:rPr>
              <a:t>Neurologist</a:t>
            </a:r>
          </a:p>
          <a:p>
            <a:r>
              <a:rPr lang="fr-CA" sz="1600" dirty="0">
                <a:solidFill>
                  <a:srgbClr val="0C6FCF">
                    <a:lumMod val="75000"/>
                  </a:srgbClr>
                </a:solidFill>
              </a:rPr>
              <a:t>Tizi Ouzou, </a:t>
            </a:r>
            <a:r>
              <a:rPr lang="fr-CA" sz="1600" dirty="0" smtClean="0">
                <a:solidFill>
                  <a:srgbClr val="0C6FCF">
                    <a:lumMod val="75000"/>
                  </a:srgbClr>
                </a:solidFill>
              </a:rPr>
              <a:t>Algeria</a:t>
            </a:r>
          </a:p>
          <a:p>
            <a:endParaRPr lang="fr-CA" sz="1600" dirty="0">
              <a:solidFill>
                <a:prstClr val="white"/>
              </a:solidFill>
            </a:endParaRPr>
          </a:p>
          <a:p>
            <a:r>
              <a:rPr lang="fr-CA" sz="1600" b="1" dirty="0">
                <a:solidFill>
                  <a:prstClr val="black"/>
                </a:solidFill>
              </a:rPr>
              <a:t>João Batista </a:t>
            </a:r>
            <a:r>
              <a:rPr lang="fr-CA" sz="1600" b="1" dirty="0" smtClean="0">
                <a:solidFill>
                  <a:prstClr val="black"/>
                </a:solidFill>
              </a:rPr>
              <a:t>S. Garcia</a:t>
            </a:r>
            <a:r>
              <a:rPr lang="fr-CA" sz="1600" b="1" dirty="0">
                <a:solidFill>
                  <a:prstClr val="black"/>
                </a:solidFill>
              </a:rPr>
              <a:t>, MD, PhD</a:t>
            </a:r>
            <a:endParaRPr lang="en-CA" sz="1600" b="1" dirty="0">
              <a:solidFill>
                <a:prstClr val="black"/>
              </a:solidFill>
            </a:endParaRPr>
          </a:p>
          <a:p>
            <a:r>
              <a:rPr lang="en-CA" sz="1600" dirty="0" smtClean="0">
                <a:solidFill>
                  <a:srgbClr val="0C6FCF">
                    <a:lumMod val="75000"/>
                  </a:srgbClr>
                </a:solidFill>
              </a:rPr>
              <a:t>Anesthesiologist</a:t>
            </a:r>
            <a:endParaRPr lang="en-CA" sz="1600" dirty="0">
              <a:solidFill>
                <a:srgbClr val="0C6FCF">
                  <a:lumMod val="75000"/>
                </a:srgbClr>
              </a:solidFill>
            </a:endParaRPr>
          </a:p>
          <a:p>
            <a:r>
              <a:rPr lang="en-CA" sz="1600" dirty="0">
                <a:solidFill>
                  <a:srgbClr val="0C6FCF">
                    <a:lumMod val="75000"/>
                  </a:srgbClr>
                </a:solidFill>
              </a:rPr>
              <a:t>S</a:t>
            </a:r>
            <a:r>
              <a:rPr lang="fr-CA" sz="1600" dirty="0">
                <a:solidFill>
                  <a:srgbClr val="0C6FCF">
                    <a:lumMod val="75000"/>
                  </a:srgbClr>
                </a:solidFill>
              </a:rPr>
              <a:t>ã</a:t>
            </a:r>
            <a:r>
              <a:rPr lang="en-CA" sz="1600" dirty="0">
                <a:solidFill>
                  <a:srgbClr val="0C6FCF">
                    <a:lumMod val="75000"/>
                  </a:srgbClr>
                </a:solidFill>
              </a:rPr>
              <a:t>o Luis, Brazil</a:t>
            </a:r>
          </a:p>
          <a:p>
            <a:endParaRPr lang="en-CA" sz="1700" dirty="0" smtClean="0">
              <a:solidFill>
                <a:prstClr val="white"/>
              </a:solidFill>
            </a:endParaRPr>
          </a:p>
          <a:p>
            <a:r>
              <a:rPr lang="en-CA" sz="1600" b="1" dirty="0">
                <a:solidFill>
                  <a:prstClr val="black"/>
                </a:solidFill>
              </a:rPr>
              <a:t>Yuzhou Guan, MD</a:t>
            </a:r>
          </a:p>
          <a:p>
            <a:r>
              <a:rPr lang="en-CA" sz="1600" dirty="0">
                <a:solidFill>
                  <a:srgbClr val="0C6FCF">
                    <a:lumMod val="75000"/>
                  </a:srgbClr>
                </a:solidFill>
              </a:rPr>
              <a:t>Neurologist</a:t>
            </a:r>
          </a:p>
          <a:p>
            <a:r>
              <a:rPr lang="en-CA" sz="1600" dirty="0">
                <a:solidFill>
                  <a:srgbClr val="0C6FCF">
                    <a:lumMod val="75000"/>
                  </a:srgbClr>
                </a:solidFill>
              </a:rPr>
              <a:t>Beijing, China</a:t>
            </a:r>
          </a:p>
          <a:p>
            <a:endParaRPr lang="en-CA" sz="1700" dirty="0">
              <a:solidFill>
                <a:prstClr val="white"/>
              </a:solidFill>
            </a:endParaRPr>
          </a:p>
          <a:p>
            <a:r>
              <a:rPr lang="fr-CA" sz="1700" dirty="0">
                <a:solidFill>
                  <a:prstClr val="white"/>
                </a:solidFill>
              </a:rPr>
              <a:t> </a:t>
            </a:r>
            <a:endParaRPr lang="en-CA" sz="1700" dirty="0">
              <a:solidFill>
                <a:prstClr val="white"/>
              </a:solidFill>
            </a:endParaRPr>
          </a:p>
        </p:txBody>
      </p:sp>
      <p:sp>
        <p:nvSpPr>
          <p:cNvPr id="8" name="Rectangle 4"/>
          <p:cNvSpPr/>
          <p:nvPr/>
        </p:nvSpPr>
        <p:spPr>
          <a:xfrm>
            <a:off x="3275856" y="1443255"/>
            <a:ext cx="2805577" cy="5016758"/>
          </a:xfrm>
          <a:prstGeom prst="rect">
            <a:avLst/>
          </a:prstGeom>
        </p:spPr>
        <p:txBody>
          <a:bodyPr wrap="square">
            <a:spAutoFit/>
          </a:bodyPr>
          <a:lstStyle/>
          <a:p>
            <a:r>
              <a:rPr lang="en-CA" sz="1600" b="1" dirty="0" smtClean="0">
                <a:solidFill>
                  <a:prstClr val="black"/>
                </a:solidFill>
              </a:rPr>
              <a:t>Jianhao </a:t>
            </a:r>
            <a:r>
              <a:rPr lang="en-CA" sz="1600" b="1" dirty="0">
                <a:solidFill>
                  <a:prstClr val="black"/>
                </a:solidFill>
              </a:rPr>
              <a:t>Lin, MD</a:t>
            </a:r>
          </a:p>
          <a:p>
            <a:r>
              <a:rPr lang="en-CA" sz="1600" dirty="0" smtClean="0">
                <a:solidFill>
                  <a:srgbClr val="0C6FCF">
                    <a:lumMod val="75000"/>
                  </a:srgbClr>
                </a:solidFill>
              </a:rPr>
              <a:t>Orthopedist</a:t>
            </a:r>
            <a:endParaRPr lang="en-CA" sz="1600" dirty="0">
              <a:solidFill>
                <a:srgbClr val="0C6FCF">
                  <a:lumMod val="75000"/>
                </a:srgbClr>
              </a:solidFill>
            </a:endParaRPr>
          </a:p>
          <a:p>
            <a:r>
              <a:rPr lang="en-CA" sz="1600" dirty="0">
                <a:solidFill>
                  <a:srgbClr val="0C6FCF">
                    <a:lumMod val="75000"/>
                  </a:srgbClr>
                </a:solidFill>
              </a:rPr>
              <a:t>Beijing, China</a:t>
            </a:r>
          </a:p>
          <a:p>
            <a:r>
              <a:rPr lang="en-CA" sz="1600" dirty="0">
                <a:solidFill>
                  <a:srgbClr val="0C6FCF">
                    <a:lumMod val="75000"/>
                  </a:srgbClr>
                </a:solidFill>
              </a:rPr>
              <a:t> </a:t>
            </a:r>
          </a:p>
          <a:p>
            <a:r>
              <a:rPr lang="en-CA" sz="1600" b="1" dirty="0">
                <a:solidFill>
                  <a:prstClr val="black"/>
                </a:solidFill>
              </a:rPr>
              <a:t>Supranee Niruthisard, MD</a:t>
            </a:r>
          </a:p>
          <a:p>
            <a:r>
              <a:rPr lang="en-CA" sz="1600" dirty="0">
                <a:solidFill>
                  <a:srgbClr val="0C6FCF">
                    <a:lumMod val="75000"/>
                  </a:srgbClr>
                </a:solidFill>
              </a:rPr>
              <a:t>Pain Specialist</a:t>
            </a:r>
          </a:p>
          <a:p>
            <a:r>
              <a:rPr lang="en-CA" sz="1600" dirty="0">
                <a:solidFill>
                  <a:srgbClr val="0C6FCF">
                    <a:lumMod val="75000"/>
                  </a:srgbClr>
                </a:solidFill>
              </a:rPr>
              <a:t>Bangkok, Thailand</a:t>
            </a:r>
          </a:p>
          <a:p>
            <a:r>
              <a:rPr lang="en-CA" sz="1600" dirty="0">
                <a:solidFill>
                  <a:prstClr val="white"/>
                </a:solidFill>
              </a:rPr>
              <a:t> </a:t>
            </a:r>
          </a:p>
          <a:p>
            <a:r>
              <a:rPr lang="en-CA" sz="1600" b="1" dirty="0">
                <a:solidFill>
                  <a:prstClr val="black"/>
                </a:solidFill>
              </a:rPr>
              <a:t>Germán Ochoa, MD</a:t>
            </a:r>
          </a:p>
          <a:p>
            <a:r>
              <a:rPr lang="en-CA" sz="1600" dirty="0" smtClean="0">
                <a:solidFill>
                  <a:srgbClr val="0C6FCF">
                    <a:lumMod val="75000"/>
                  </a:srgbClr>
                </a:solidFill>
              </a:rPr>
              <a:t>Orthopedist</a:t>
            </a:r>
            <a:endParaRPr lang="en-CA" sz="1600" dirty="0">
              <a:solidFill>
                <a:srgbClr val="0C6FCF">
                  <a:lumMod val="75000"/>
                </a:srgbClr>
              </a:solidFill>
            </a:endParaRPr>
          </a:p>
          <a:p>
            <a:r>
              <a:rPr lang="en-CA" sz="1600" dirty="0" smtClean="0">
                <a:solidFill>
                  <a:srgbClr val="0C6FCF">
                    <a:lumMod val="75000"/>
                  </a:srgbClr>
                </a:solidFill>
              </a:rPr>
              <a:t>Bogotá, Colombia</a:t>
            </a:r>
          </a:p>
          <a:p>
            <a:endParaRPr lang="en-CA" sz="1600" dirty="0">
              <a:solidFill>
                <a:prstClr val="white"/>
              </a:solidFill>
            </a:endParaRPr>
          </a:p>
          <a:p>
            <a:r>
              <a:rPr lang="en-CA" sz="1600" b="1" dirty="0">
                <a:solidFill>
                  <a:prstClr val="black"/>
                </a:solidFill>
              </a:rPr>
              <a:t>Milton Raff, </a:t>
            </a:r>
            <a:r>
              <a:rPr lang="en-CA" sz="1600" b="1" dirty="0" smtClean="0">
                <a:solidFill>
                  <a:prstClr val="black"/>
                </a:solidFill>
              </a:rPr>
              <a:t>MD, BSc</a:t>
            </a:r>
            <a:endParaRPr lang="en-CA" sz="1600" b="1" dirty="0">
              <a:solidFill>
                <a:prstClr val="black"/>
              </a:solidFill>
            </a:endParaRPr>
          </a:p>
          <a:p>
            <a:r>
              <a:rPr lang="en-CA" sz="1600" dirty="0">
                <a:solidFill>
                  <a:srgbClr val="0C6FCF">
                    <a:lumMod val="75000"/>
                  </a:srgbClr>
                </a:solidFill>
              </a:rPr>
              <a:t>Consultant </a:t>
            </a:r>
            <a:r>
              <a:rPr lang="en-CA" sz="1600" dirty="0" smtClean="0">
                <a:solidFill>
                  <a:srgbClr val="0C6FCF">
                    <a:lumMod val="75000"/>
                  </a:srgbClr>
                </a:solidFill>
              </a:rPr>
              <a:t>Anesthetist</a:t>
            </a:r>
            <a:endParaRPr lang="en-CA" sz="1600" dirty="0">
              <a:solidFill>
                <a:srgbClr val="0C6FCF">
                  <a:lumMod val="75000"/>
                </a:srgbClr>
              </a:solidFill>
            </a:endParaRPr>
          </a:p>
          <a:p>
            <a:r>
              <a:rPr lang="en-CA" sz="1600" dirty="0">
                <a:solidFill>
                  <a:srgbClr val="0C6FCF">
                    <a:lumMod val="75000"/>
                  </a:srgbClr>
                </a:solidFill>
              </a:rPr>
              <a:t>Cape Town, South Africa</a:t>
            </a:r>
          </a:p>
          <a:p>
            <a:r>
              <a:rPr lang="en-CA" sz="1600" dirty="0">
                <a:solidFill>
                  <a:prstClr val="white"/>
                </a:solidFill>
              </a:rPr>
              <a:t> </a:t>
            </a:r>
            <a:endParaRPr lang="en-CA" sz="1600" dirty="0" smtClean="0">
              <a:solidFill>
                <a:prstClr val="white"/>
              </a:solidFill>
            </a:endParaRPr>
          </a:p>
          <a:p>
            <a:r>
              <a:rPr lang="en-CA" sz="1600" b="1" dirty="0">
                <a:solidFill>
                  <a:prstClr val="black"/>
                </a:solidFill>
              </a:rPr>
              <a:t>Raymond L. Rosales, MD, PhD</a:t>
            </a:r>
          </a:p>
          <a:p>
            <a:r>
              <a:rPr lang="en-CA" sz="1600" dirty="0">
                <a:solidFill>
                  <a:srgbClr val="0C6FCF">
                    <a:lumMod val="75000"/>
                  </a:srgbClr>
                </a:solidFill>
              </a:rPr>
              <a:t>Neurologist</a:t>
            </a:r>
          </a:p>
          <a:p>
            <a:r>
              <a:rPr lang="en-CA" sz="1600" dirty="0">
                <a:solidFill>
                  <a:srgbClr val="0C6FCF">
                    <a:lumMod val="75000"/>
                  </a:srgbClr>
                </a:solidFill>
              </a:rPr>
              <a:t>Manila, Philippines</a:t>
            </a:r>
          </a:p>
          <a:p>
            <a:endParaRPr lang="en-CA" sz="1600" dirty="0">
              <a:solidFill>
                <a:prstClr val="white"/>
              </a:solidFill>
            </a:endParaRPr>
          </a:p>
        </p:txBody>
      </p:sp>
      <p:sp>
        <p:nvSpPr>
          <p:cNvPr id="9" name="Rectangle 5"/>
          <p:cNvSpPr/>
          <p:nvPr/>
        </p:nvSpPr>
        <p:spPr>
          <a:xfrm>
            <a:off x="6009425" y="1447611"/>
            <a:ext cx="2955063" cy="4801314"/>
          </a:xfrm>
          <a:prstGeom prst="rect">
            <a:avLst/>
          </a:prstGeom>
        </p:spPr>
        <p:txBody>
          <a:bodyPr wrap="square">
            <a:spAutoFit/>
          </a:bodyPr>
          <a:lstStyle/>
          <a:p>
            <a:r>
              <a:rPr lang="en-CA" sz="1600" b="1" dirty="0" smtClean="0">
                <a:solidFill>
                  <a:prstClr val="black"/>
                </a:solidFill>
              </a:rPr>
              <a:t>Jose </a:t>
            </a:r>
            <a:r>
              <a:rPr lang="en-CA" sz="1600" b="1" dirty="0">
                <a:solidFill>
                  <a:prstClr val="black"/>
                </a:solidFill>
              </a:rPr>
              <a:t>Antonio San Juan, MD</a:t>
            </a:r>
          </a:p>
          <a:p>
            <a:r>
              <a:rPr lang="en-CA" sz="1600" dirty="0" smtClean="0">
                <a:solidFill>
                  <a:srgbClr val="0C6FCF">
                    <a:lumMod val="75000"/>
                  </a:srgbClr>
                </a:solidFill>
              </a:rPr>
              <a:t>Orthopedic </a:t>
            </a:r>
            <a:r>
              <a:rPr lang="en-CA" sz="1600" dirty="0">
                <a:solidFill>
                  <a:srgbClr val="0C6FCF">
                    <a:lumMod val="75000"/>
                  </a:srgbClr>
                </a:solidFill>
              </a:rPr>
              <a:t>Surgeon</a:t>
            </a:r>
          </a:p>
          <a:p>
            <a:r>
              <a:rPr lang="en-CA" sz="1600" dirty="0">
                <a:solidFill>
                  <a:srgbClr val="0C6FCF">
                    <a:lumMod val="75000"/>
                  </a:srgbClr>
                </a:solidFill>
              </a:rPr>
              <a:t>Cebu City, Philippines</a:t>
            </a:r>
          </a:p>
          <a:p>
            <a:r>
              <a:rPr lang="en-CA" sz="1600" dirty="0">
                <a:solidFill>
                  <a:prstClr val="white"/>
                </a:solidFill>
              </a:rPr>
              <a:t> </a:t>
            </a:r>
          </a:p>
          <a:p>
            <a:r>
              <a:rPr lang="en-CA" sz="1600" b="1" dirty="0">
                <a:solidFill>
                  <a:prstClr val="black"/>
                </a:solidFill>
              </a:rPr>
              <a:t>Ammar Salti, MD</a:t>
            </a:r>
          </a:p>
          <a:p>
            <a:r>
              <a:rPr lang="en-CA" sz="1600" dirty="0">
                <a:solidFill>
                  <a:srgbClr val="0C6FCF">
                    <a:lumMod val="75000"/>
                  </a:srgbClr>
                </a:solidFill>
              </a:rPr>
              <a:t>Consultant </a:t>
            </a:r>
            <a:r>
              <a:rPr lang="en-CA" sz="1600" dirty="0" smtClean="0">
                <a:solidFill>
                  <a:srgbClr val="0C6FCF">
                    <a:lumMod val="75000"/>
                  </a:srgbClr>
                </a:solidFill>
              </a:rPr>
              <a:t>Anesthetist</a:t>
            </a:r>
            <a:endParaRPr lang="en-CA" sz="1600" dirty="0">
              <a:solidFill>
                <a:srgbClr val="0C6FCF">
                  <a:lumMod val="75000"/>
                </a:srgbClr>
              </a:solidFill>
            </a:endParaRPr>
          </a:p>
          <a:p>
            <a:r>
              <a:rPr lang="en-CA" sz="1600" dirty="0">
                <a:solidFill>
                  <a:srgbClr val="0C6FCF">
                    <a:lumMod val="75000"/>
                  </a:srgbClr>
                </a:solidFill>
              </a:rPr>
              <a:t>Abu Dhabi, United Arab </a:t>
            </a:r>
            <a:r>
              <a:rPr lang="en-CA" sz="1600" dirty="0" smtClean="0">
                <a:solidFill>
                  <a:srgbClr val="0C6FCF">
                    <a:lumMod val="75000"/>
                  </a:srgbClr>
                </a:solidFill>
              </a:rPr>
              <a:t>Emirates</a:t>
            </a:r>
          </a:p>
          <a:p>
            <a:endParaRPr lang="en-CA" sz="1600" dirty="0">
              <a:solidFill>
                <a:prstClr val="white"/>
              </a:solidFill>
            </a:endParaRPr>
          </a:p>
          <a:p>
            <a:r>
              <a:rPr lang="en-CA" sz="1600" b="1" dirty="0">
                <a:solidFill>
                  <a:prstClr val="black"/>
                </a:solidFill>
              </a:rPr>
              <a:t>Xinping Tian, MD</a:t>
            </a:r>
          </a:p>
          <a:p>
            <a:r>
              <a:rPr lang="en-CA" sz="1600" dirty="0">
                <a:solidFill>
                  <a:srgbClr val="0C6FCF">
                    <a:lumMod val="75000"/>
                  </a:srgbClr>
                </a:solidFill>
              </a:rPr>
              <a:t>Rheumatologist</a:t>
            </a:r>
          </a:p>
          <a:p>
            <a:r>
              <a:rPr lang="en-CA" sz="1600" dirty="0">
                <a:solidFill>
                  <a:srgbClr val="0C6FCF">
                    <a:lumMod val="75000"/>
                  </a:srgbClr>
                </a:solidFill>
              </a:rPr>
              <a:t>Beijing, China</a:t>
            </a:r>
          </a:p>
          <a:p>
            <a:r>
              <a:rPr lang="en-CA" sz="1600" dirty="0">
                <a:solidFill>
                  <a:prstClr val="white"/>
                </a:solidFill>
              </a:rPr>
              <a:t> </a:t>
            </a:r>
          </a:p>
          <a:p>
            <a:r>
              <a:rPr lang="en-CA" sz="1600" b="1" dirty="0" smtClean="0">
                <a:solidFill>
                  <a:prstClr val="black"/>
                </a:solidFill>
              </a:rPr>
              <a:t>Işin Ünal-Çevik</a:t>
            </a:r>
            <a:r>
              <a:rPr lang="en-CA" sz="1600" b="1" dirty="0">
                <a:solidFill>
                  <a:prstClr val="black"/>
                </a:solidFill>
              </a:rPr>
              <a:t>, MD, PhD</a:t>
            </a:r>
          </a:p>
          <a:p>
            <a:pPr>
              <a:defRPr/>
            </a:pPr>
            <a:r>
              <a:rPr lang="en-CA" sz="1600" dirty="0">
                <a:solidFill>
                  <a:srgbClr val="0C6FCF">
                    <a:lumMod val="75000"/>
                  </a:srgbClr>
                </a:solidFill>
                <a:ea typeface="SimSun" pitchFamily="2" charset="-122"/>
              </a:rPr>
              <a:t>Neurologist, Neuroscientist and Pain Specialist</a:t>
            </a:r>
          </a:p>
          <a:p>
            <a:r>
              <a:rPr lang="en-CA" sz="1600" dirty="0" smtClean="0">
                <a:solidFill>
                  <a:srgbClr val="0C6FCF">
                    <a:lumMod val="75000"/>
                  </a:srgbClr>
                </a:solidFill>
              </a:rPr>
              <a:t>Ankara</a:t>
            </a:r>
            <a:r>
              <a:rPr lang="en-CA" sz="1600" dirty="0">
                <a:solidFill>
                  <a:srgbClr val="0C6FCF">
                    <a:lumMod val="75000"/>
                  </a:srgbClr>
                </a:solidFill>
              </a:rPr>
              <a:t>, Turkey</a:t>
            </a:r>
          </a:p>
          <a:p>
            <a:r>
              <a:rPr lang="en-CA" sz="1600" dirty="0">
                <a:solidFill>
                  <a:srgbClr val="0C6FCF">
                    <a:lumMod val="75000"/>
                  </a:srgbClr>
                </a:solidFill>
              </a:rPr>
              <a:t> </a:t>
            </a:r>
          </a:p>
          <a:p>
            <a:endParaRPr lang="en-CA" sz="1700" dirty="0">
              <a:solidFill>
                <a:prstClr val="white"/>
              </a:solidFill>
            </a:endParaRPr>
          </a:p>
          <a:p>
            <a:r>
              <a:rPr lang="en-CA" sz="1700" dirty="0">
                <a:solidFill>
                  <a:prstClr val="white"/>
                </a:solidFill>
              </a:rPr>
              <a:t> </a:t>
            </a:r>
          </a:p>
        </p:txBody>
      </p:sp>
    </p:spTree>
    <p:extLst>
      <p:ext uri="{BB962C8B-B14F-4D97-AF65-F5344CB8AC3E}">
        <p14:creationId xmlns:p14="http://schemas.microsoft.com/office/powerpoint/2010/main" val="3402973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286"/>
            <a:ext cx="8229600" cy="1143000"/>
          </a:xfrm>
        </p:spPr>
        <p:txBody>
          <a:bodyPr vert="horz" lIns="91440" tIns="45720" rIns="91440" bIns="45720" rtlCol="0" anchor="ctr">
            <a:noAutofit/>
          </a:bodyPr>
          <a:lstStyle/>
          <a:p>
            <a:pPr>
              <a:lnSpc>
                <a:spcPct val="85000"/>
              </a:lnSpc>
            </a:pPr>
            <a:r>
              <a:rPr lang="es-MX" sz="4000" dirty="0" smtClean="0">
                <a:solidFill>
                  <a:srgbClr val="002060"/>
                </a:solidFill>
                <a:latin typeface="+mn-lt"/>
              </a:rPr>
              <a:t>Epidemiología: Resumen</a:t>
            </a:r>
            <a:endParaRPr lang="es-MX" sz="4000" dirty="0">
              <a:solidFill>
                <a:srgbClr val="002060"/>
              </a:solidFill>
              <a:latin typeface="+mn-lt"/>
            </a:endParaRPr>
          </a:p>
        </p:txBody>
      </p:sp>
      <p:sp>
        <p:nvSpPr>
          <p:cNvPr id="7" name="Text Placeholder 6"/>
          <p:cNvSpPr>
            <a:spLocks noGrp="1"/>
          </p:cNvSpPr>
          <p:nvPr>
            <p:ph type="body" idx="1"/>
          </p:nvPr>
        </p:nvSpPr>
        <p:spPr>
          <a:xfrm>
            <a:off x="457200" y="1535113"/>
            <a:ext cx="8147248" cy="639762"/>
          </a:xfrm>
        </p:spPr>
        <p:txBody>
          <a:bodyPr>
            <a:normAutofit fontScale="77500" lnSpcReduction="20000"/>
          </a:bodyPr>
          <a:lstStyle/>
          <a:p>
            <a:pPr algn="ctr"/>
            <a:r>
              <a:rPr lang="es-MX" sz="2800" dirty="0" smtClean="0"/>
              <a:t>Hasta el 20% de la población puede padecer dolor neuropático.</a:t>
            </a:r>
            <a:endParaRPr lang="es-MX" sz="2800" dirty="0"/>
          </a:p>
        </p:txBody>
      </p:sp>
      <p:sp>
        <p:nvSpPr>
          <p:cNvPr id="4" name="Content Placeholder 3"/>
          <p:cNvSpPr>
            <a:spLocks noGrp="1"/>
          </p:cNvSpPr>
          <p:nvPr>
            <p:ph sz="half" idx="2"/>
          </p:nvPr>
        </p:nvSpPr>
        <p:spPr/>
        <p:txBody>
          <a:bodyPr>
            <a:normAutofit lnSpcReduction="10000"/>
          </a:bodyPr>
          <a:lstStyle/>
          <a:p>
            <a:endParaRPr lang="es-MX" dirty="0" smtClean="0"/>
          </a:p>
          <a:p>
            <a:r>
              <a:rPr lang="es-MX" dirty="0" smtClean="0"/>
              <a:t>11–26% de las personas con diabetes desarrollan neuropatía diabética periférica dolorosa</a:t>
            </a:r>
          </a:p>
          <a:p>
            <a:pPr marL="342900" lvl="1" indent="-342900">
              <a:buFont typeface="Arial" pitchFamily="34" charset="0"/>
              <a:buChar char="•"/>
            </a:pPr>
            <a:r>
              <a:rPr lang="es-MX" sz="2400" dirty="0" smtClean="0"/>
              <a:t>Los Factores de Riesgo incluyen:</a:t>
            </a:r>
          </a:p>
          <a:p>
            <a:pPr marL="742950" lvl="2" indent="-342900"/>
            <a:r>
              <a:rPr lang="es-MX" sz="2000" dirty="0" smtClean="0"/>
              <a:t>Género femenino</a:t>
            </a:r>
          </a:p>
          <a:p>
            <a:pPr marL="742950" lvl="2" indent="-342900"/>
            <a:r>
              <a:rPr lang="es-MX" sz="2000" dirty="0" smtClean="0"/>
              <a:t>Etnicidad de Asia del Sur-Oriental </a:t>
            </a:r>
          </a:p>
          <a:p>
            <a:pPr marL="742950" lvl="2" indent="-342900"/>
            <a:r>
              <a:rPr lang="es-MX" sz="2000" dirty="0" smtClean="0"/>
              <a:t>Diabetes Tipo 2 (vs. tipo 1)</a:t>
            </a:r>
          </a:p>
          <a:p>
            <a:pPr lvl="1"/>
            <a:endParaRPr lang="es-MX" sz="2400" dirty="0"/>
          </a:p>
        </p:txBody>
      </p:sp>
      <p:sp>
        <p:nvSpPr>
          <p:cNvPr id="6" name="Content Placeholder 5"/>
          <p:cNvSpPr>
            <a:spLocks noGrp="1"/>
          </p:cNvSpPr>
          <p:nvPr>
            <p:ph sz="quarter" idx="4"/>
          </p:nvPr>
        </p:nvSpPr>
        <p:spPr/>
        <p:txBody>
          <a:bodyPr>
            <a:normAutofit/>
          </a:bodyPr>
          <a:lstStyle/>
          <a:p>
            <a:endParaRPr lang="es-MX" dirty="0" smtClean="0"/>
          </a:p>
          <a:p>
            <a:r>
              <a:rPr lang="es-MX" dirty="0" smtClean="0"/>
              <a:t>7–27% de las personas con herpes zoster desarrollan Neuralgia Postherpética</a:t>
            </a:r>
          </a:p>
          <a:p>
            <a:r>
              <a:rPr lang="es-MX" dirty="0" smtClean="0"/>
              <a:t>La edad avanzada es el principal factor de riesgo de Neuralgia Postherpética</a:t>
            </a:r>
          </a:p>
          <a:p>
            <a:endParaRPr lang="es-MX" dirty="0"/>
          </a:p>
        </p:txBody>
      </p:sp>
    </p:spTree>
    <p:extLst>
      <p:ext uri="{BB962C8B-B14F-4D97-AF65-F5344CB8AC3E}">
        <p14:creationId xmlns:p14="http://schemas.microsoft.com/office/powerpoint/2010/main" val="99297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683"/>
            <a:ext cx="8229600" cy="1143000"/>
          </a:xfrm>
        </p:spPr>
        <p:txBody>
          <a:bodyPr/>
          <a:lstStyle/>
          <a:p>
            <a:pPr>
              <a:lnSpc>
                <a:spcPct val="85000"/>
              </a:lnSpc>
            </a:pPr>
            <a:r>
              <a:rPr lang="es-MX" noProof="0" dirty="0" smtClean="0"/>
              <a:t>Objetivos de Aprendizaje</a:t>
            </a:r>
            <a:endParaRPr lang="es-MX" noProof="0" dirty="0"/>
          </a:p>
        </p:txBody>
      </p:sp>
      <p:sp>
        <p:nvSpPr>
          <p:cNvPr id="3" name="Content Placeholder 2"/>
          <p:cNvSpPr>
            <a:spLocks noGrp="1"/>
          </p:cNvSpPr>
          <p:nvPr>
            <p:ph idx="1"/>
          </p:nvPr>
        </p:nvSpPr>
        <p:spPr>
          <a:xfrm>
            <a:off x="0" y="1460828"/>
            <a:ext cx="9144000" cy="5865125"/>
          </a:xfrm>
        </p:spPr>
        <p:txBody>
          <a:bodyPr>
            <a:noAutofit/>
          </a:bodyPr>
          <a:lstStyle/>
          <a:p>
            <a:pPr lvl="0"/>
            <a:r>
              <a:rPr lang="es-MX" sz="2800" dirty="0" smtClean="0"/>
              <a:t>Al terminar este módulo, los participantes serán capaces de:</a:t>
            </a:r>
          </a:p>
          <a:p>
            <a:pPr lvl="1"/>
            <a:r>
              <a:rPr lang="es-MX" sz="2400" dirty="0" smtClean="0"/>
              <a:t>Explicar la patofisiología del Dolor Neuropático</a:t>
            </a:r>
          </a:p>
          <a:p>
            <a:pPr lvl="1"/>
            <a:r>
              <a:rPr lang="es-MX" sz="2400" dirty="0" smtClean="0"/>
              <a:t>Discutir la prevalencia del Dolor Neuropático </a:t>
            </a:r>
          </a:p>
          <a:p>
            <a:pPr lvl="1"/>
            <a:r>
              <a:rPr lang="es-MX" sz="2400" dirty="0" smtClean="0"/>
              <a:t>Aplicar una sencilla técnica de diagnóstico para diagnosticar Dolor Neuropático</a:t>
            </a:r>
          </a:p>
          <a:p>
            <a:pPr lvl="1"/>
            <a:r>
              <a:rPr lang="es-MX" sz="2400" dirty="0" smtClean="0"/>
              <a:t>Entender el impacto del Dolor Neuropático y sus comorbilidades en el funcionamiento del paciente y en su calidad de vida</a:t>
            </a:r>
          </a:p>
          <a:p>
            <a:pPr lvl="1"/>
            <a:r>
              <a:rPr lang="es-MX" sz="2400" dirty="0" smtClean="0"/>
              <a:t>Seleccionar las estrategias farmacológicas y no-farmacológicas apropiadas para el manejo del Dolor Neuropático</a:t>
            </a:r>
          </a:p>
          <a:p>
            <a:pPr lvl="1"/>
            <a:r>
              <a:rPr lang="es-MX" sz="2400" dirty="0" smtClean="0"/>
              <a:t>Saber cuándo referir a los pacientes a un especialista</a:t>
            </a:r>
            <a:endParaRPr lang="es-MX" sz="2400" noProof="0" dirty="0"/>
          </a:p>
        </p:txBody>
      </p:sp>
    </p:spTree>
    <p:extLst>
      <p:ext uri="{BB962C8B-B14F-4D97-AF65-F5344CB8AC3E}">
        <p14:creationId xmlns:p14="http://schemas.microsoft.com/office/powerpoint/2010/main" val="3196981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noProof="0" dirty="0" smtClean="0"/>
              <a:t>EPIDEMIOLOGÍA</a:t>
            </a:r>
            <a:endParaRPr lang="es-MX" noProof="0" dirty="0"/>
          </a:p>
        </p:txBody>
      </p:sp>
    </p:spTree>
    <p:extLst>
      <p:ext uri="{BB962C8B-B14F-4D97-AF65-F5344CB8AC3E}">
        <p14:creationId xmlns:p14="http://schemas.microsoft.com/office/powerpoint/2010/main" val="405105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000" noProof="0" dirty="0" smtClean="0">
                <a:solidFill>
                  <a:srgbClr val="7F7F7F"/>
                </a:solidFill>
              </a:rPr>
              <a:t>General</a:t>
            </a:r>
            <a:endParaRPr lang="es-MX" sz="4000" noProof="0" dirty="0">
              <a:solidFill>
                <a:srgbClr val="7F7F7F"/>
              </a:solidFill>
            </a:endParaRPr>
          </a:p>
        </p:txBody>
      </p:sp>
    </p:spTree>
    <p:extLst>
      <p:ext uri="{BB962C8B-B14F-4D97-AF65-F5344CB8AC3E}">
        <p14:creationId xmlns:p14="http://schemas.microsoft.com/office/powerpoint/2010/main" val="1199015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6"/>
          <p:cNvSpPr txBox="1">
            <a:spLocks noChangeArrowheads="1"/>
          </p:cNvSpPr>
          <p:nvPr/>
        </p:nvSpPr>
        <p:spPr bwMode="auto">
          <a:xfrm>
            <a:off x="203744" y="6362656"/>
            <a:ext cx="8528050" cy="461665"/>
          </a:xfrm>
          <a:prstGeom prst="rect">
            <a:avLst/>
          </a:prstGeom>
          <a:noFill/>
          <a:ln w="9525">
            <a:noFill/>
            <a:miter lim="800000"/>
            <a:headEnd/>
            <a:tailEnd/>
          </a:ln>
        </p:spPr>
        <p:txBody>
          <a:bodyPr lIns="0" tIns="0" rIns="0" bIns="0" anchor="b">
            <a:spAutoFit/>
          </a:bodyPr>
          <a:lstStyle/>
          <a:p>
            <a:r>
              <a:rPr lang="fr-FR" sz="1000" dirty="0" smtClean="0">
                <a:solidFill>
                  <a:srgbClr val="002060"/>
                </a:solidFill>
              </a:rPr>
              <a:t>Adapted from: Bouhassira </a:t>
            </a:r>
            <a:r>
              <a:rPr lang="fr-FR" sz="1000" dirty="0">
                <a:solidFill>
                  <a:srgbClr val="002060"/>
                </a:solidFill>
              </a:rPr>
              <a:t>D </a:t>
            </a:r>
            <a:r>
              <a:rPr lang="fr-FR" sz="1000" i="1" dirty="0">
                <a:solidFill>
                  <a:srgbClr val="002060"/>
                </a:solidFill>
              </a:rPr>
              <a:t>et al. </a:t>
            </a:r>
            <a:r>
              <a:rPr lang="fr-FR" sz="1000" i="1" dirty="0" smtClean="0">
                <a:solidFill>
                  <a:srgbClr val="002060"/>
                </a:solidFill>
              </a:rPr>
              <a:t>Pain </a:t>
            </a:r>
            <a:r>
              <a:rPr lang="fr-FR" sz="1000" dirty="0">
                <a:solidFill>
                  <a:srgbClr val="002060"/>
                </a:solidFill>
              </a:rPr>
              <a:t>2008</a:t>
            </a:r>
            <a:r>
              <a:rPr lang="fr-FR" sz="1000" dirty="0" smtClean="0">
                <a:solidFill>
                  <a:srgbClr val="002060"/>
                </a:solidFill>
              </a:rPr>
              <a:t>; 136(3</a:t>
            </a:r>
            <a:r>
              <a:rPr lang="fr-FR" sz="1000" dirty="0">
                <a:solidFill>
                  <a:srgbClr val="002060"/>
                </a:solidFill>
              </a:rPr>
              <a:t>):</a:t>
            </a:r>
            <a:r>
              <a:rPr lang="fr-FR" sz="1000" dirty="0" smtClean="0">
                <a:solidFill>
                  <a:srgbClr val="002060"/>
                </a:solidFill>
              </a:rPr>
              <a:t>380-7; de Moraes Vieira EB </a:t>
            </a:r>
            <a:r>
              <a:rPr lang="fr-FR" sz="1000" i="1" dirty="0" smtClean="0">
                <a:solidFill>
                  <a:srgbClr val="002060"/>
                </a:solidFill>
              </a:rPr>
              <a:t>et al. J </a:t>
            </a:r>
            <a:r>
              <a:rPr lang="fr-FR" sz="1000" i="1" dirty="0">
                <a:solidFill>
                  <a:srgbClr val="002060"/>
                </a:solidFill>
              </a:rPr>
              <a:t>Pain Symptom </a:t>
            </a:r>
            <a:r>
              <a:rPr lang="fr-FR" sz="1000" i="1" dirty="0" smtClean="0">
                <a:solidFill>
                  <a:srgbClr val="002060"/>
                </a:solidFill>
              </a:rPr>
              <a:t>Manage</a:t>
            </a:r>
            <a:r>
              <a:rPr lang="fr-FR" sz="1000" dirty="0" smtClean="0">
                <a:solidFill>
                  <a:srgbClr val="002060"/>
                </a:solidFill>
              </a:rPr>
              <a:t> 2012; 44(2</a:t>
            </a:r>
            <a:r>
              <a:rPr lang="fr-FR" sz="1000" dirty="0">
                <a:solidFill>
                  <a:srgbClr val="002060"/>
                </a:solidFill>
              </a:rPr>
              <a:t>):</a:t>
            </a:r>
            <a:r>
              <a:rPr lang="fr-FR" sz="1000" dirty="0" smtClean="0">
                <a:solidFill>
                  <a:srgbClr val="002060"/>
                </a:solidFill>
              </a:rPr>
              <a:t>239-51; </a:t>
            </a:r>
            <a:br>
              <a:rPr lang="fr-FR" sz="1000" dirty="0" smtClean="0">
                <a:solidFill>
                  <a:srgbClr val="002060"/>
                </a:solidFill>
              </a:rPr>
            </a:br>
            <a:r>
              <a:rPr lang="fr-FR" sz="1000" dirty="0" smtClean="0">
                <a:solidFill>
                  <a:srgbClr val="002060"/>
                </a:solidFill>
              </a:rPr>
              <a:t>Elzahaf RA </a:t>
            </a:r>
            <a:r>
              <a:rPr lang="fr-FR" sz="1000" i="1" dirty="0" smtClean="0">
                <a:solidFill>
                  <a:srgbClr val="002060"/>
                </a:solidFill>
              </a:rPr>
              <a:t>et al. </a:t>
            </a:r>
            <a:r>
              <a:rPr lang="en-CA" sz="1000" i="1" dirty="0" smtClean="0">
                <a:solidFill>
                  <a:srgbClr val="002060"/>
                </a:solidFill>
              </a:rPr>
              <a:t>Pain Pract</a:t>
            </a:r>
            <a:r>
              <a:rPr lang="en-CA" sz="1000" dirty="0" smtClean="0">
                <a:solidFill>
                  <a:srgbClr val="002060"/>
                </a:solidFill>
              </a:rPr>
              <a:t> 2013; 13(3</a:t>
            </a:r>
            <a:r>
              <a:rPr lang="en-CA" sz="1000" dirty="0">
                <a:solidFill>
                  <a:srgbClr val="002060"/>
                </a:solidFill>
              </a:rPr>
              <a:t>):</a:t>
            </a:r>
            <a:r>
              <a:rPr lang="en-CA" sz="1000" dirty="0" smtClean="0">
                <a:solidFill>
                  <a:srgbClr val="002060"/>
                </a:solidFill>
              </a:rPr>
              <a:t>198-205; </a:t>
            </a:r>
            <a:r>
              <a:rPr lang="pl-PL" sz="1000" dirty="0" smtClean="0">
                <a:solidFill>
                  <a:srgbClr val="002060"/>
                </a:solidFill>
              </a:rPr>
              <a:t>J</a:t>
            </a:r>
            <a:r>
              <a:rPr lang="en-CA" sz="1000" dirty="0" smtClean="0">
                <a:solidFill>
                  <a:srgbClr val="002060"/>
                </a:solidFill>
              </a:rPr>
              <a:t>ohayon MM, Stingl C. </a:t>
            </a:r>
            <a:r>
              <a:rPr lang="pl-PL" sz="1000" i="1" dirty="0" smtClean="0">
                <a:solidFill>
                  <a:srgbClr val="002060"/>
                </a:solidFill>
              </a:rPr>
              <a:t>Psychiatr Res</a:t>
            </a:r>
            <a:r>
              <a:rPr lang="pl-PL" sz="1000" dirty="0" smtClean="0">
                <a:solidFill>
                  <a:srgbClr val="002060"/>
                </a:solidFill>
              </a:rPr>
              <a:t> 2012;</a:t>
            </a:r>
            <a:r>
              <a:rPr lang="en-CA" sz="1000" dirty="0" smtClean="0">
                <a:solidFill>
                  <a:srgbClr val="002060"/>
                </a:solidFill>
              </a:rPr>
              <a:t> </a:t>
            </a:r>
            <a:r>
              <a:rPr lang="pl-PL" sz="1000" dirty="0" smtClean="0">
                <a:solidFill>
                  <a:srgbClr val="002060"/>
                </a:solidFill>
              </a:rPr>
              <a:t>46(4</a:t>
            </a:r>
            <a:r>
              <a:rPr lang="pl-PL" sz="1000" dirty="0">
                <a:solidFill>
                  <a:srgbClr val="002060"/>
                </a:solidFill>
              </a:rPr>
              <a:t>):</a:t>
            </a:r>
            <a:r>
              <a:rPr lang="pl-PL" sz="1000" dirty="0" smtClean="0">
                <a:solidFill>
                  <a:srgbClr val="002060"/>
                </a:solidFill>
              </a:rPr>
              <a:t>444-50</a:t>
            </a:r>
            <a:r>
              <a:rPr lang="en-CA" sz="1000" dirty="0" smtClean="0">
                <a:solidFill>
                  <a:srgbClr val="002060"/>
                </a:solidFill>
              </a:rPr>
              <a:t>;</a:t>
            </a:r>
            <a:br>
              <a:rPr lang="en-CA" sz="1000" dirty="0" smtClean="0">
                <a:solidFill>
                  <a:srgbClr val="002060"/>
                </a:solidFill>
              </a:rPr>
            </a:br>
            <a:r>
              <a:rPr lang="fr-FR" sz="1000" dirty="0" smtClean="0">
                <a:solidFill>
                  <a:srgbClr val="002060"/>
                </a:solidFill>
              </a:rPr>
              <a:t>Torrance </a:t>
            </a:r>
            <a:r>
              <a:rPr lang="fr-FR" sz="1000" dirty="0">
                <a:solidFill>
                  <a:srgbClr val="002060"/>
                </a:solidFill>
              </a:rPr>
              <a:t>N </a:t>
            </a:r>
            <a:r>
              <a:rPr lang="fr-FR" sz="1000" i="1" dirty="0">
                <a:solidFill>
                  <a:srgbClr val="002060"/>
                </a:solidFill>
              </a:rPr>
              <a:t>et al. J </a:t>
            </a:r>
            <a:r>
              <a:rPr lang="fr-FR" sz="1000" i="1" dirty="0" smtClean="0">
                <a:solidFill>
                  <a:srgbClr val="002060"/>
                </a:solidFill>
              </a:rPr>
              <a:t>Pain</a:t>
            </a:r>
            <a:r>
              <a:rPr lang="fr-FR" sz="1000" dirty="0" smtClean="0">
                <a:solidFill>
                  <a:srgbClr val="002060"/>
                </a:solidFill>
              </a:rPr>
              <a:t> </a:t>
            </a:r>
            <a:r>
              <a:rPr lang="fr-FR" sz="1000" dirty="0">
                <a:solidFill>
                  <a:srgbClr val="002060"/>
                </a:solidFill>
              </a:rPr>
              <a:t>2006;7(4):</a:t>
            </a:r>
            <a:r>
              <a:rPr lang="fr-FR" sz="1000" dirty="0" smtClean="0">
                <a:solidFill>
                  <a:srgbClr val="002060"/>
                </a:solidFill>
              </a:rPr>
              <a:t>281-9</a:t>
            </a:r>
            <a:r>
              <a:rPr lang="fr-FR" sz="1000" dirty="0">
                <a:solidFill>
                  <a:srgbClr val="002060"/>
                </a:solidFill>
              </a:rPr>
              <a:t>; </a:t>
            </a:r>
            <a:r>
              <a:rPr lang="fr-FR" sz="1000" dirty="0" smtClean="0">
                <a:solidFill>
                  <a:srgbClr val="002060"/>
                </a:solidFill>
              </a:rPr>
              <a:t>Toth C </a:t>
            </a:r>
            <a:r>
              <a:rPr lang="fr-FR" sz="1000" i="1" dirty="0" smtClean="0">
                <a:solidFill>
                  <a:srgbClr val="002060"/>
                </a:solidFill>
              </a:rPr>
              <a:t>et al. Pain Med</a:t>
            </a:r>
            <a:r>
              <a:rPr lang="fr-FR" sz="1000" dirty="0" smtClean="0">
                <a:solidFill>
                  <a:srgbClr val="002060"/>
                </a:solidFill>
              </a:rPr>
              <a:t> 2009; 10(5</a:t>
            </a:r>
            <a:r>
              <a:rPr lang="fr-FR" sz="1000" dirty="0">
                <a:solidFill>
                  <a:srgbClr val="002060"/>
                </a:solidFill>
              </a:rPr>
              <a:t>):</a:t>
            </a:r>
            <a:r>
              <a:rPr lang="fr-FR" sz="1000" dirty="0" smtClean="0">
                <a:solidFill>
                  <a:srgbClr val="002060"/>
                </a:solidFill>
              </a:rPr>
              <a:t>918-29; </a:t>
            </a:r>
            <a:endParaRPr lang="fr-FR" sz="1000" dirty="0">
              <a:solidFill>
                <a:srgbClr val="002060"/>
              </a:solidFill>
            </a:endParaRPr>
          </a:p>
        </p:txBody>
      </p:sp>
      <p:sp>
        <p:nvSpPr>
          <p:cNvPr id="7" name="Title 1"/>
          <p:cNvSpPr>
            <a:spLocks noGrp="1"/>
          </p:cNvSpPr>
          <p:nvPr>
            <p:ph type="title"/>
          </p:nvPr>
        </p:nvSpPr>
        <p:spPr>
          <a:xfrm>
            <a:off x="457200" y="274638"/>
            <a:ext cx="8229600" cy="1143000"/>
          </a:xfrm>
        </p:spPr>
        <p:txBody>
          <a:bodyPr>
            <a:noAutofit/>
          </a:bodyPr>
          <a:lstStyle/>
          <a:p>
            <a:r>
              <a:rPr lang="es-MX" sz="3200" dirty="0" smtClean="0">
                <a:ea typeface="ＭＳ Ｐゴシック" charset="0"/>
              </a:rPr>
              <a:t>5–20% de la Población General Puede Padecer Dolor Neuropático</a:t>
            </a:r>
            <a:endParaRPr lang="es-MX" sz="3200" dirty="0"/>
          </a:p>
        </p:txBody>
      </p:sp>
      <p:graphicFrame>
        <p:nvGraphicFramePr>
          <p:cNvPr id="8" name="Content Placeholder 3"/>
          <p:cNvGraphicFramePr>
            <a:graphicFrameLocks/>
          </p:cNvGraphicFramePr>
          <p:nvPr>
            <p:extLst>
              <p:ext uri="{D42A27DB-BD31-4B8C-83A1-F6EECF244321}">
                <p14:modId xmlns:p14="http://schemas.microsoft.com/office/powerpoint/2010/main" val="1247035619"/>
              </p:ext>
            </p:extLst>
          </p:nvPr>
        </p:nvGraphicFramePr>
        <p:xfrm>
          <a:off x="514066" y="1916832"/>
          <a:ext cx="8229600" cy="5054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2"/>
          <p:cNvSpPr/>
          <p:nvPr/>
        </p:nvSpPr>
        <p:spPr>
          <a:xfrm>
            <a:off x="2512128" y="1597442"/>
            <a:ext cx="4976299" cy="369332"/>
          </a:xfrm>
          <a:prstGeom prst="rect">
            <a:avLst/>
          </a:prstGeom>
        </p:spPr>
        <p:txBody>
          <a:bodyPr wrap="none">
            <a:spAutoFit/>
          </a:bodyPr>
          <a:lstStyle/>
          <a:p>
            <a:r>
              <a:rPr lang="es-MX" dirty="0" smtClean="0">
                <a:solidFill>
                  <a:prstClr val="black"/>
                </a:solidFill>
              </a:rPr>
              <a:t>Resumen de Estudios de Prevalencia Seleccionados</a:t>
            </a:r>
            <a:endParaRPr lang="es-MX" dirty="0">
              <a:solidFill>
                <a:prstClr val="black"/>
              </a:solidFill>
            </a:endParaRPr>
          </a:p>
        </p:txBody>
      </p:sp>
    </p:spTree>
    <p:extLst>
      <p:ext uri="{BB962C8B-B14F-4D97-AF65-F5344CB8AC3E}">
        <p14:creationId xmlns:p14="http://schemas.microsoft.com/office/powerpoint/2010/main" val="1202879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43"/>
          <p:cNvSpPr txBox="1">
            <a:spLocks noChangeArrowheads="1"/>
          </p:cNvSpPr>
          <p:nvPr/>
        </p:nvSpPr>
        <p:spPr bwMode="auto">
          <a:xfrm>
            <a:off x="206376" y="6285362"/>
            <a:ext cx="8008442" cy="530915"/>
          </a:xfrm>
          <a:prstGeom prst="rect">
            <a:avLst/>
          </a:prstGeom>
          <a:noFill/>
          <a:ln w="9525">
            <a:noFill/>
            <a:miter lim="800000"/>
            <a:headEnd/>
            <a:tailEnd/>
          </a:ln>
        </p:spPr>
        <p:txBody>
          <a:bodyPr wrap="square" lIns="0" tIns="0" rIns="0" bIns="0" anchor="b">
            <a:spAutoFit/>
          </a:bodyPr>
          <a:lstStyle/>
          <a:p>
            <a:r>
              <a:rPr lang="en-US" sz="1050" b="1" dirty="0" smtClean="0">
                <a:solidFill>
                  <a:srgbClr val="002060"/>
                </a:solidFill>
              </a:rPr>
              <a:t>VIH = virus de inmunodeficiencia humano</a:t>
            </a:r>
          </a:p>
          <a:p>
            <a:r>
              <a:rPr lang="en-US" sz="800" dirty="0" smtClean="0">
                <a:solidFill>
                  <a:srgbClr val="002060"/>
                </a:solidFill>
              </a:rPr>
              <a:t>1. Sadosky A </a:t>
            </a:r>
            <a:r>
              <a:rPr lang="en-US" sz="800" i="1" dirty="0" smtClean="0">
                <a:solidFill>
                  <a:srgbClr val="002060"/>
                </a:solidFill>
              </a:rPr>
              <a:t>et al. Pain Pract</a:t>
            </a:r>
            <a:r>
              <a:rPr lang="en-US" sz="800" dirty="0" smtClean="0">
                <a:solidFill>
                  <a:srgbClr val="002060"/>
                </a:solidFill>
              </a:rPr>
              <a:t> 2008; 8(1):45-56; 2. Davis MP, Walsh D. </a:t>
            </a:r>
            <a:r>
              <a:rPr lang="en-US" sz="800" i="1" dirty="0" smtClean="0">
                <a:solidFill>
                  <a:srgbClr val="002060"/>
                </a:solidFill>
              </a:rPr>
              <a:t>Am J Hosp Palliat Care</a:t>
            </a:r>
            <a:r>
              <a:rPr lang="en-US" sz="800" dirty="0" smtClean="0">
                <a:solidFill>
                  <a:srgbClr val="002060"/>
                </a:solidFill>
              </a:rPr>
              <a:t> 2004; 21(2):137-42; 3. So YT </a:t>
            </a:r>
            <a:r>
              <a:rPr lang="en-US" sz="800" i="1" dirty="0" smtClean="0">
                <a:solidFill>
                  <a:srgbClr val="002060"/>
                </a:solidFill>
              </a:rPr>
              <a:t>et al.</a:t>
            </a:r>
            <a:r>
              <a:rPr lang="en-US" sz="800" dirty="0" smtClean="0">
                <a:solidFill>
                  <a:srgbClr val="002060"/>
                </a:solidFill>
              </a:rPr>
              <a:t> </a:t>
            </a:r>
            <a:r>
              <a:rPr lang="en-US" sz="800" i="1" dirty="0" smtClean="0">
                <a:solidFill>
                  <a:srgbClr val="002060"/>
                </a:solidFill>
              </a:rPr>
              <a:t>Arch Neurol</a:t>
            </a:r>
            <a:r>
              <a:rPr lang="en-US" sz="800" dirty="0" smtClean="0">
                <a:solidFill>
                  <a:srgbClr val="002060"/>
                </a:solidFill>
              </a:rPr>
              <a:t> 1988; 45(9):945-8; 4. Schifitto G </a:t>
            </a:r>
            <a:r>
              <a:rPr lang="en-US" sz="800" i="1" dirty="0" smtClean="0">
                <a:solidFill>
                  <a:srgbClr val="002060"/>
                </a:solidFill>
              </a:rPr>
              <a:t>et al.</a:t>
            </a:r>
            <a:r>
              <a:rPr lang="en-US" sz="800" dirty="0" smtClean="0">
                <a:solidFill>
                  <a:srgbClr val="002060"/>
                </a:solidFill>
              </a:rPr>
              <a:t> </a:t>
            </a:r>
            <a:r>
              <a:rPr lang="en-US" sz="800" i="1" dirty="0" smtClean="0">
                <a:solidFill>
                  <a:srgbClr val="002060"/>
                </a:solidFill>
              </a:rPr>
              <a:t>Neurology</a:t>
            </a:r>
            <a:r>
              <a:rPr lang="en-US" sz="800" dirty="0" smtClean="0">
                <a:solidFill>
                  <a:srgbClr val="002060"/>
                </a:solidFill>
              </a:rPr>
              <a:t> 2002; 58(12):1764-8; 5. Morgello S </a:t>
            </a:r>
            <a:r>
              <a:rPr lang="en-US" sz="800" i="1" dirty="0" smtClean="0">
                <a:solidFill>
                  <a:srgbClr val="002060"/>
                </a:solidFill>
              </a:rPr>
              <a:t>et al.</a:t>
            </a:r>
            <a:r>
              <a:rPr lang="en-US" sz="800" dirty="0" smtClean="0">
                <a:solidFill>
                  <a:srgbClr val="002060"/>
                </a:solidFill>
              </a:rPr>
              <a:t> </a:t>
            </a:r>
            <a:r>
              <a:rPr lang="en-US" sz="800" i="1" dirty="0" smtClean="0">
                <a:solidFill>
                  <a:srgbClr val="002060"/>
                </a:solidFill>
              </a:rPr>
              <a:t>Arch Neurol</a:t>
            </a:r>
            <a:r>
              <a:rPr lang="en-US" sz="800" dirty="0" smtClean="0">
                <a:solidFill>
                  <a:srgbClr val="002060"/>
                </a:solidFill>
              </a:rPr>
              <a:t> 2004; 61(4):546-51; 6. Stevens PE </a:t>
            </a:r>
            <a:r>
              <a:rPr lang="en-US" sz="800" i="1" dirty="0" smtClean="0">
                <a:solidFill>
                  <a:srgbClr val="002060"/>
                </a:solidFill>
              </a:rPr>
              <a:t>et al.</a:t>
            </a:r>
            <a:r>
              <a:rPr lang="en-US" sz="800" dirty="0" smtClean="0">
                <a:solidFill>
                  <a:srgbClr val="002060"/>
                </a:solidFill>
              </a:rPr>
              <a:t> </a:t>
            </a:r>
            <a:r>
              <a:rPr lang="en-US" sz="800" i="1" dirty="0" smtClean="0">
                <a:solidFill>
                  <a:srgbClr val="002060"/>
                </a:solidFill>
              </a:rPr>
              <a:t>Pain</a:t>
            </a:r>
            <a:r>
              <a:rPr lang="en-US" sz="800" dirty="0" smtClean="0">
                <a:solidFill>
                  <a:srgbClr val="002060"/>
                </a:solidFill>
              </a:rPr>
              <a:t> 1995; 61(1):61-8; 7. Smith  WC </a:t>
            </a:r>
            <a:r>
              <a:rPr lang="en-US" sz="800" i="1" dirty="0" smtClean="0">
                <a:solidFill>
                  <a:srgbClr val="002060"/>
                </a:solidFill>
              </a:rPr>
              <a:t>et al.</a:t>
            </a:r>
            <a:r>
              <a:rPr lang="en-US" sz="800" dirty="0" smtClean="0">
                <a:solidFill>
                  <a:srgbClr val="002060"/>
                </a:solidFill>
              </a:rPr>
              <a:t> </a:t>
            </a:r>
            <a:r>
              <a:rPr lang="en-US" sz="800" i="1" dirty="0" smtClean="0">
                <a:solidFill>
                  <a:srgbClr val="002060"/>
                </a:solidFill>
              </a:rPr>
              <a:t>Pain</a:t>
            </a:r>
            <a:r>
              <a:rPr lang="en-US" sz="800" dirty="0" smtClean="0">
                <a:solidFill>
                  <a:srgbClr val="002060"/>
                </a:solidFill>
              </a:rPr>
              <a:t> 1999; 83(1):91-5; 8. Freynhagen </a:t>
            </a:r>
            <a:r>
              <a:rPr lang="en-US" sz="800" dirty="0" smtClean="0">
                <a:solidFill>
                  <a:srgbClr val="FF0000"/>
                </a:solidFill>
              </a:rPr>
              <a:t>R</a:t>
            </a:r>
            <a:r>
              <a:rPr lang="en-US" sz="800" dirty="0" smtClean="0">
                <a:solidFill>
                  <a:srgbClr val="002060"/>
                </a:solidFill>
              </a:rPr>
              <a:t> </a:t>
            </a:r>
            <a:r>
              <a:rPr lang="en-US" sz="800" i="1" dirty="0" smtClean="0">
                <a:solidFill>
                  <a:srgbClr val="002060"/>
                </a:solidFill>
              </a:rPr>
              <a:t>et al.</a:t>
            </a:r>
            <a:r>
              <a:rPr lang="en-US" sz="800" dirty="0" smtClean="0">
                <a:solidFill>
                  <a:srgbClr val="002060"/>
                </a:solidFill>
              </a:rPr>
              <a:t> </a:t>
            </a:r>
            <a:r>
              <a:rPr lang="en-US" sz="800" i="1" dirty="0" smtClean="0">
                <a:solidFill>
                  <a:srgbClr val="002060"/>
                </a:solidFill>
              </a:rPr>
              <a:t>Curr Med Res Opin</a:t>
            </a:r>
            <a:r>
              <a:rPr lang="en-US" sz="800" dirty="0" smtClean="0">
                <a:solidFill>
                  <a:srgbClr val="002060"/>
                </a:solidFill>
              </a:rPr>
              <a:t> 2006; 22(10):1911-20; 9.  Andersen G </a:t>
            </a:r>
            <a:r>
              <a:rPr lang="en-US" sz="800" i="1" dirty="0" smtClean="0">
                <a:solidFill>
                  <a:srgbClr val="002060"/>
                </a:solidFill>
              </a:rPr>
              <a:t>et al.</a:t>
            </a:r>
            <a:r>
              <a:rPr lang="en-US" sz="800" dirty="0" smtClean="0">
                <a:solidFill>
                  <a:srgbClr val="002060"/>
                </a:solidFill>
              </a:rPr>
              <a:t> </a:t>
            </a:r>
            <a:r>
              <a:rPr lang="en-US" sz="800" i="1" dirty="0" smtClean="0">
                <a:solidFill>
                  <a:srgbClr val="002060"/>
                </a:solidFill>
              </a:rPr>
              <a:t>Pain</a:t>
            </a:r>
            <a:r>
              <a:rPr lang="en-US" sz="800" dirty="0" smtClean="0">
                <a:solidFill>
                  <a:srgbClr val="002060"/>
                </a:solidFill>
              </a:rPr>
              <a:t> 1995; 61(2):187-93; 10. Siddall PJ </a:t>
            </a:r>
            <a:r>
              <a:rPr lang="en-US" sz="800" i="1" dirty="0" smtClean="0">
                <a:solidFill>
                  <a:srgbClr val="002060"/>
                </a:solidFill>
              </a:rPr>
              <a:t>et al.</a:t>
            </a:r>
            <a:r>
              <a:rPr lang="en-US" sz="800" dirty="0" smtClean="0">
                <a:solidFill>
                  <a:srgbClr val="002060"/>
                </a:solidFill>
              </a:rPr>
              <a:t> </a:t>
            </a:r>
            <a:r>
              <a:rPr lang="en-US" sz="800" i="1" dirty="0" smtClean="0">
                <a:solidFill>
                  <a:srgbClr val="002060"/>
                </a:solidFill>
              </a:rPr>
              <a:t>Pain</a:t>
            </a:r>
            <a:r>
              <a:rPr lang="en-US" sz="800" dirty="0" smtClean="0">
                <a:solidFill>
                  <a:srgbClr val="002060"/>
                </a:solidFill>
              </a:rPr>
              <a:t>. 2003; 103(3):249-57; 11. Rae-Grant AD </a:t>
            </a:r>
            <a:r>
              <a:rPr lang="en-US" sz="800" i="1" dirty="0" smtClean="0">
                <a:solidFill>
                  <a:srgbClr val="002060"/>
                </a:solidFill>
              </a:rPr>
              <a:t>et al.</a:t>
            </a:r>
            <a:r>
              <a:rPr lang="en-US" sz="800" dirty="0" smtClean="0">
                <a:solidFill>
                  <a:srgbClr val="002060"/>
                </a:solidFill>
              </a:rPr>
              <a:t> </a:t>
            </a:r>
            <a:r>
              <a:rPr lang="en-US" sz="800" i="1" dirty="0" smtClean="0">
                <a:solidFill>
                  <a:srgbClr val="002060"/>
                </a:solidFill>
              </a:rPr>
              <a:t>Mult Scler</a:t>
            </a:r>
            <a:r>
              <a:rPr lang="en-US" sz="800" dirty="0" smtClean="0">
                <a:solidFill>
                  <a:srgbClr val="002060"/>
                </a:solidFill>
              </a:rPr>
              <a:t> 1999; 5(3):179-83.</a:t>
            </a:r>
            <a:endParaRPr lang="en-US" sz="1050" dirty="0">
              <a:solidFill>
                <a:srgbClr val="002060"/>
              </a:solidFill>
            </a:endParaRPr>
          </a:p>
        </p:txBody>
      </p:sp>
      <p:sp>
        <p:nvSpPr>
          <p:cNvPr id="35" name="Rectangle 42"/>
          <p:cNvSpPr>
            <a:spLocks noGrp="1" noChangeArrowheads="1"/>
          </p:cNvSpPr>
          <p:nvPr>
            <p:ph type="title"/>
          </p:nvPr>
        </p:nvSpPr>
        <p:spPr>
          <a:xfrm>
            <a:off x="457200" y="274638"/>
            <a:ext cx="8229600" cy="1143000"/>
          </a:xfrm>
        </p:spPr>
        <p:txBody>
          <a:bodyPr>
            <a:normAutofit/>
          </a:bodyPr>
          <a:lstStyle/>
          <a:p>
            <a:r>
              <a:rPr lang="es-MX" sz="3200" noProof="0" dirty="0" smtClean="0"/>
              <a:t>El Dolor Neuropático es Prevalente en un Amplio Rango de Padecimientos Diferentes</a:t>
            </a:r>
          </a:p>
        </p:txBody>
      </p:sp>
      <p:sp>
        <p:nvSpPr>
          <p:cNvPr id="36" name="Text Box 33"/>
          <p:cNvSpPr txBox="1">
            <a:spLocks noChangeArrowheads="1"/>
          </p:cNvSpPr>
          <p:nvPr/>
        </p:nvSpPr>
        <p:spPr bwMode="auto">
          <a:xfrm>
            <a:off x="307975" y="2249513"/>
            <a:ext cx="1885950" cy="511174"/>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prstClr val="white"/>
                </a:solidFill>
              </a:rPr>
              <a:t>11–26%</a:t>
            </a:r>
            <a:r>
              <a:rPr lang="es-MX" sz="1400" baseline="30000" dirty="0" smtClean="0">
                <a:solidFill>
                  <a:prstClr val="white"/>
                </a:solidFill>
              </a:rPr>
              <a:t>1</a:t>
            </a:r>
            <a:endParaRPr lang="es-MX" sz="1400" dirty="0">
              <a:solidFill>
                <a:prstClr val="white"/>
              </a:solidFill>
            </a:endParaRPr>
          </a:p>
        </p:txBody>
      </p:sp>
      <p:sp>
        <p:nvSpPr>
          <p:cNvPr id="37" name="Text Box 43"/>
          <p:cNvSpPr txBox="1">
            <a:spLocks noChangeArrowheads="1"/>
          </p:cNvSpPr>
          <p:nvPr/>
        </p:nvSpPr>
        <p:spPr bwMode="auto">
          <a:xfrm>
            <a:off x="307975" y="2905150"/>
            <a:ext cx="1885950" cy="511174"/>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prstClr val="white"/>
                </a:solidFill>
              </a:rPr>
              <a:t>~33%</a:t>
            </a:r>
            <a:r>
              <a:rPr lang="es-MX" sz="1400" baseline="30000" dirty="0" smtClean="0">
                <a:solidFill>
                  <a:prstClr val="white"/>
                </a:solidFill>
              </a:rPr>
              <a:t>2</a:t>
            </a:r>
            <a:endParaRPr lang="es-MX" sz="1400" dirty="0">
              <a:solidFill>
                <a:prstClr val="white"/>
              </a:solidFill>
            </a:endParaRPr>
          </a:p>
        </p:txBody>
      </p:sp>
      <p:sp>
        <p:nvSpPr>
          <p:cNvPr id="38" name="Text Box 37"/>
          <p:cNvSpPr txBox="1">
            <a:spLocks noChangeArrowheads="1"/>
          </p:cNvSpPr>
          <p:nvPr/>
        </p:nvSpPr>
        <p:spPr bwMode="auto">
          <a:xfrm>
            <a:off x="307975" y="3560787"/>
            <a:ext cx="1885950" cy="560387"/>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prstClr val="white"/>
                </a:solidFill>
              </a:rPr>
              <a:t>35–53%</a:t>
            </a:r>
            <a:r>
              <a:rPr lang="es-MX" sz="1400" baseline="30000" dirty="0" smtClean="0">
                <a:solidFill>
                  <a:prstClr val="white"/>
                </a:solidFill>
              </a:rPr>
              <a:t>3–5</a:t>
            </a:r>
            <a:endParaRPr lang="es-MX" sz="1400" dirty="0">
              <a:solidFill>
                <a:prstClr val="white"/>
              </a:solidFill>
            </a:endParaRPr>
          </a:p>
        </p:txBody>
      </p:sp>
      <p:sp>
        <p:nvSpPr>
          <p:cNvPr id="39" name="Text Box 40"/>
          <p:cNvSpPr txBox="1">
            <a:spLocks noChangeArrowheads="1"/>
          </p:cNvSpPr>
          <p:nvPr/>
        </p:nvSpPr>
        <p:spPr bwMode="auto">
          <a:xfrm>
            <a:off x="307975" y="4265637"/>
            <a:ext cx="1885950" cy="560387"/>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prstClr val="white"/>
                </a:solidFill>
              </a:rPr>
              <a:t>20–43% de pacientes con mastectomía</a:t>
            </a:r>
            <a:r>
              <a:rPr lang="es-MX" sz="1400" baseline="30000" dirty="0" smtClean="0">
                <a:solidFill>
                  <a:prstClr val="white"/>
                </a:solidFill>
              </a:rPr>
              <a:t>6,7</a:t>
            </a:r>
            <a:endParaRPr lang="es-MX" sz="1400" dirty="0">
              <a:solidFill>
                <a:prstClr val="white"/>
              </a:solidFill>
            </a:endParaRPr>
          </a:p>
        </p:txBody>
      </p:sp>
      <p:sp>
        <p:nvSpPr>
          <p:cNvPr id="40" name="Text Box 30"/>
          <p:cNvSpPr txBox="1">
            <a:spLocks noChangeArrowheads="1"/>
          </p:cNvSpPr>
          <p:nvPr/>
        </p:nvSpPr>
        <p:spPr bwMode="auto">
          <a:xfrm>
            <a:off x="307975" y="4970487"/>
            <a:ext cx="1884363" cy="560387"/>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srgbClr val="FFFFFF"/>
                </a:solidFill>
              </a:rPr>
              <a:t>Hasta 37%</a:t>
            </a:r>
            <a:r>
              <a:rPr lang="es-MX" sz="1400" baseline="30000" dirty="0" smtClean="0">
                <a:solidFill>
                  <a:srgbClr val="FFFFFF"/>
                </a:solidFill>
              </a:rPr>
              <a:t>8</a:t>
            </a:r>
            <a:endParaRPr lang="es-MX" sz="1400" dirty="0">
              <a:solidFill>
                <a:srgbClr val="FFFFFF"/>
              </a:solidFill>
            </a:endParaRPr>
          </a:p>
        </p:txBody>
      </p:sp>
      <p:sp>
        <p:nvSpPr>
          <p:cNvPr id="41" name="Text Box 33"/>
          <p:cNvSpPr txBox="1">
            <a:spLocks noChangeArrowheads="1"/>
          </p:cNvSpPr>
          <p:nvPr/>
        </p:nvSpPr>
        <p:spPr bwMode="auto">
          <a:xfrm>
            <a:off x="2520950" y="2249512"/>
            <a:ext cx="1885950" cy="511175"/>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Diabetes</a:t>
            </a:r>
            <a:endParaRPr lang="es-MX" sz="1400" dirty="0">
              <a:solidFill>
                <a:prstClr val="white"/>
              </a:solidFill>
            </a:endParaRPr>
          </a:p>
        </p:txBody>
      </p:sp>
      <p:sp>
        <p:nvSpPr>
          <p:cNvPr id="42" name="Text Box 43"/>
          <p:cNvSpPr txBox="1">
            <a:spLocks noChangeArrowheads="1"/>
          </p:cNvSpPr>
          <p:nvPr/>
        </p:nvSpPr>
        <p:spPr bwMode="auto">
          <a:xfrm>
            <a:off x="2520950" y="2905149"/>
            <a:ext cx="1885950" cy="511175"/>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Cáncer</a:t>
            </a:r>
            <a:endParaRPr lang="es-MX" sz="1400" baseline="30000" dirty="0">
              <a:solidFill>
                <a:prstClr val="white"/>
              </a:solidFill>
            </a:endParaRPr>
          </a:p>
        </p:txBody>
      </p:sp>
      <p:sp>
        <p:nvSpPr>
          <p:cNvPr id="43" name="Text Box 37"/>
          <p:cNvSpPr txBox="1">
            <a:spLocks noChangeArrowheads="1"/>
          </p:cNvSpPr>
          <p:nvPr/>
        </p:nvSpPr>
        <p:spPr bwMode="auto">
          <a:xfrm>
            <a:off x="2520950" y="3560787"/>
            <a:ext cx="1885950" cy="560387"/>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VIH</a:t>
            </a:r>
            <a:endParaRPr lang="es-MX" sz="1400" dirty="0">
              <a:solidFill>
                <a:prstClr val="white"/>
              </a:solidFill>
            </a:endParaRPr>
          </a:p>
        </p:txBody>
      </p:sp>
      <p:sp>
        <p:nvSpPr>
          <p:cNvPr id="44" name="Text Box 40"/>
          <p:cNvSpPr txBox="1">
            <a:spLocks noChangeArrowheads="1"/>
          </p:cNvSpPr>
          <p:nvPr/>
        </p:nvSpPr>
        <p:spPr bwMode="auto">
          <a:xfrm>
            <a:off x="2520950" y="4265637"/>
            <a:ext cx="1885950" cy="560387"/>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Post-quirúrgico</a:t>
            </a:r>
            <a:endParaRPr lang="es-MX" sz="1400" dirty="0">
              <a:solidFill>
                <a:prstClr val="white"/>
              </a:solidFill>
            </a:endParaRPr>
          </a:p>
        </p:txBody>
      </p:sp>
      <p:sp>
        <p:nvSpPr>
          <p:cNvPr id="45" name="Text Box 30"/>
          <p:cNvSpPr txBox="1">
            <a:spLocks noChangeArrowheads="1"/>
          </p:cNvSpPr>
          <p:nvPr/>
        </p:nvSpPr>
        <p:spPr bwMode="auto">
          <a:xfrm>
            <a:off x="2520950" y="5676924"/>
            <a:ext cx="1884363" cy="560388"/>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Neuralgia Postherpética </a:t>
            </a:r>
            <a:endParaRPr lang="es-MX" sz="1400" dirty="0">
              <a:solidFill>
                <a:prstClr val="white"/>
              </a:solidFill>
            </a:endParaRPr>
          </a:p>
        </p:txBody>
      </p:sp>
      <p:sp>
        <p:nvSpPr>
          <p:cNvPr id="46" name="Text Box 30"/>
          <p:cNvSpPr txBox="1">
            <a:spLocks noChangeArrowheads="1"/>
          </p:cNvSpPr>
          <p:nvPr/>
        </p:nvSpPr>
        <p:spPr bwMode="auto">
          <a:xfrm>
            <a:off x="2520950" y="4970487"/>
            <a:ext cx="1884363" cy="560387"/>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Lumbalgia crónica</a:t>
            </a:r>
            <a:endParaRPr lang="es-MX" sz="1400" dirty="0">
              <a:solidFill>
                <a:prstClr val="white"/>
              </a:solidFill>
            </a:endParaRPr>
          </a:p>
        </p:txBody>
      </p:sp>
      <p:sp>
        <p:nvSpPr>
          <p:cNvPr id="47" name="Text Box 33"/>
          <p:cNvSpPr txBox="1">
            <a:spLocks noChangeArrowheads="1"/>
          </p:cNvSpPr>
          <p:nvPr/>
        </p:nvSpPr>
        <p:spPr bwMode="auto">
          <a:xfrm>
            <a:off x="6950075" y="2249512"/>
            <a:ext cx="1885950" cy="511175"/>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prstClr val="white"/>
                </a:solidFill>
              </a:rPr>
              <a:t>8%</a:t>
            </a:r>
            <a:r>
              <a:rPr lang="es-MX" sz="1400" baseline="30000" dirty="0" smtClean="0">
                <a:solidFill>
                  <a:prstClr val="white"/>
                </a:solidFill>
              </a:rPr>
              <a:t>9</a:t>
            </a:r>
            <a:endParaRPr lang="es-MX" sz="1400" baseline="30000" dirty="0">
              <a:solidFill>
                <a:prstClr val="white"/>
              </a:solidFill>
            </a:endParaRPr>
          </a:p>
        </p:txBody>
      </p:sp>
      <p:sp>
        <p:nvSpPr>
          <p:cNvPr id="48" name="Text Box 43"/>
          <p:cNvSpPr txBox="1">
            <a:spLocks noChangeArrowheads="1"/>
          </p:cNvSpPr>
          <p:nvPr/>
        </p:nvSpPr>
        <p:spPr bwMode="auto">
          <a:xfrm>
            <a:off x="6950075" y="2905149"/>
            <a:ext cx="1885950" cy="511175"/>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prstClr val="white"/>
                </a:solidFill>
              </a:rPr>
              <a:t>75%</a:t>
            </a:r>
            <a:r>
              <a:rPr lang="es-MX" sz="1400" baseline="30000" dirty="0" smtClean="0">
                <a:solidFill>
                  <a:prstClr val="white"/>
                </a:solidFill>
              </a:rPr>
              <a:t>10</a:t>
            </a:r>
            <a:endParaRPr lang="es-MX" sz="1400" baseline="30000" dirty="0">
              <a:solidFill>
                <a:prstClr val="white"/>
              </a:solidFill>
            </a:endParaRPr>
          </a:p>
        </p:txBody>
      </p:sp>
      <p:sp>
        <p:nvSpPr>
          <p:cNvPr id="49" name="Text Box 37"/>
          <p:cNvSpPr txBox="1">
            <a:spLocks noChangeArrowheads="1"/>
          </p:cNvSpPr>
          <p:nvPr/>
        </p:nvSpPr>
        <p:spPr bwMode="auto">
          <a:xfrm>
            <a:off x="6950075" y="3560787"/>
            <a:ext cx="1885950" cy="560387"/>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prstClr val="white"/>
                </a:solidFill>
              </a:rPr>
              <a:t>~55%</a:t>
            </a:r>
            <a:r>
              <a:rPr lang="es-MX" sz="1400" baseline="30000" dirty="0" smtClean="0">
                <a:solidFill>
                  <a:prstClr val="white"/>
                </a:solidFill>
              </a:rPr>
              <a:t>11</a:t>
            </a:r>
            <a:endParaRPr lang="es-MX" sz="1400" baseline="30000" dirty="0">
              <a:solidFill>
                <a:prstClr val="white"/>
              </a:solidFill>
            </a:endParaRPr>
          </a:p>
        </p:txBody>
      </p:sp>
      <p:sp>
        <p:nvSpPr>
          <p:cNvPr id="50" name="Text Box 33"/>
          <p:cNvSpPr txBox="1">
            <a:spLocks noChangeArrowheads="1"/>
          </p:cNvSpPr>
          <p:nvPr/>
        </p:nvSpPr>
        <p:spPr bwMode="auto">
          <a:xfrm>
            <a:off x="4735513" y="2249512"/>
            <a:ext cx="1885950" cy="511175"/>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Accidente vascular cerebral</a:t>
            </a:r>
            <a:endParaRPr lang="es-MX" sz="1400" dirty="0">
              <a:solidFill>
                <a:prstClr val="white"/>
              </a:solidFill>
            </a:endParaRPr>
          </a:p>
        </p:txBody>
      </p:sp>
      <p:sp>
        <p:nvSpPr>
          <p:cNvPr id="51" name="Text Box 43"/>
          <p:cNvSpPr txBox="1">
            <a:spLocks noChangeArrowheads="1"/>
          </p:cNvSpPr>
          <p:nvPr/>
        </p:nvSpPr>
        <p:spPr bwMode="auto">
          <a:xfrm>
            <a:off x="4735513" y="2905149"/>
            <a:ext cx="1885950" cy="511175"/>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Lesión de la médula espinal</a:t>
            </a:r>
            <a:endParaRPr lang="es-MX" sz="1400" dirty="0">
              <a:solidFill>
                <a:prstClr val="white"/>
              </a:solidFill>
            </a:endParaRPr>
          </a:p>
        </p:txBody>
      </p:sp>
      <p:sp>
        <p:nvSpPr>
          <p:cNvPr id="52" name="Text Box 37"/>
          <p:cNvSpPr txBox="1">
            <a:spLocks noChangeArrowheads="1"/>
          </p:cNvSpPr>
          <p:nvPr/>
        </p:nvSpPr>
        <p:spPr bwMode="auto">
          <a:xfrm>
            <a:off x="4735513" y="3560787"/>
            <a:ext cx="1885950" cy="560387"/>
          </a:xfrm>
          <a:prstGeom prst="rect">
            <a:avLst/>
          </a:prstGeom>
          <a:solidFill>
            <a:schemeClr val="folHlink"/>
          </a:solidFill>
          <a:ln w="12700">
            <a:noFill/>
            <a:miter lim="800000"/>
            <a:headEnd/>
            <a:tailEnd/>
          </a:ln>
        </p:spPr>
        <p:txBody>
          <a:bodyPr anchor="ctr"/>
          <a:lstStyle/>
          <a:p>
            <a:pPr algn="ctr" eaLnBrk="0" hangingPunct="0"/>
            <a:r>
              <a:rPr lang="es-MX" sz="1400" b="1" dirty="0" smtClean="0">
                <a:solidFill>
                  <a:prstClr val="white"/>
                </a:solidFill>
              </a:rPr>
              <a:t>Esclerosis múltiple</a:t>
            </a:r>
            <a:endParaRPr lang="es-MX" sz="1400" dirty="0">
              <a:solidFill>
                <a:prstClr val="white"/>
              </a:solidFill>
            </a:endParaRPr>
          </a:p>
        </p:txBody>
      </p:sp>
      <p:sp>
        <p:nvSpPr>
          <p:cNvPr id="53" name="Text Box 30"/>
          <p:cNvSpPr txBox="1">
            <a:spLocks noChangeArrowheads="1"/>
          </p:cNvSpPr>
          <p:nvPr/>
        </p:nvSpPr>
        <p:spPr bwMode="auto">
          <a:xfrm>
            <a:off x="309563" y="5676925"/>
            <a:ext cx="1884362" cy="560387"/>
          </a:xfrm>
          <a:prstGeom prst="rect">
            <a:avLst/>
          </a:prstGeom>
          <a:solidFill>
            <a:schemeClr val="accent2"/>
          </a:solidFill>
          <a:ln w="12700">
            <a:noFill/>
            <a:miter lim="800000"/>
            <a:headEnd/>
            <a:tailEnd/>
          </a:ln>
        </p:spPr>
        <p:txBody>
          <a:bodyPr anchor="ctr"/>
          <a:lstStyle/>
          <a:p>
            <a:pPr algn="ctr" eaLnBrk="0" hangingPunct="0"/>
            <a:r>
              <a:rPr lang="es-MX" sz="1400" b="1" dirty="0" smtClean="0">
                <a:solidFill>
                  <a:srgbClr val="FFFFFF"/>
                </a:solidFill>
              </a:rPr>
              <a:t>7–27% de pacientes con herpes zoster</a:t>
            </a:r>
            <a:r>
              <a:rPr lang="es-MX" sz="1400" baseline="30000" dirty="0" smtClean="0">
                <a:solidFill>
                  <a:srgbClr val="FFFFFF"/>
                </a:solidFill>
              </a:rPr>
              <a:t>1</a:t>
            </a:r>
            <a:endParaRPr lang="es-MX" sz="1400" baseline="30000" dirty="0">
              <a:solidFill>
                <a:srgbClr val="FFFFFF"/>
              </a:solidFill>
            </a:endParaRPr>
          </a:p>
        </p:txBody>
      </p:sp>
      <p:sp>
        <p:nvSpPr>
          <p:cNvPr id="54" name="Rectangle 19"/>
          <p:cNvSpPr>
            <a:spLocks noChangeArrowheads="1"/>
          </p:cNvSpPr>
          <p:nvPr/>
        </p:nvSpPr>
        <p:spPr bwMode="auto">
          <a:xfrm>
            <a:off x="2520950" y="1622896"/>
            <a:ext cx="4100514" cy="482600"/>
          </a:xfrm>
          <a:prstGeom prst="rect">
            <a:avLst/>
          </a:prstGeom>
          <a:solidFill>
            <a:schemeClr val="accent1"/>
          </a:solidFill>
          <a:ln w="38100">
            <a:noFill/>
            <a:miter lim="800000"/>
            <a:headEnd/>
            <a:tailEnd/>
          </a:ln>
        </p:spPr>
        <p:txBody>
          <a:bodyPr wrap="none" anchor="ctr"/>
          <a:lstStyle/>
          <a:p>
            <a:pPr algn="ctr" eaLnBrk="0" hangingPunct="0"/>
            <a:r>
              <a:rPr lang="es-MX" sz="1600" b="1" dirty="0" smtClean="0">
                <a:solidFill>
                  <a:prstClr val="white"/>
                </a:solidFill>
              </a:rPr>
              <a:t>Padecimiento</a:t>
            </a:r>
            <a:endParaRPr lang="es-MX" sz="1600" b="1" dirty="0">
              <a:solidFill>
                <a:prstClr val="white"/>
              </a:solidFill>
            </a:endParaRPr>
          </a:p>
        </p:txBody>
      </p:sp>
      <p:cxnSp>
        <p:nvCxnSpPr>
          <p:cNvPr id="55" name="AutoShape 133"/>
          <p:cNvCxnSpPr>
            <a:cxnSpLocks noChangeShapeType="1"/>
            <a:stCxn id="50" idx="3"/>
            <a:endCxn id="47" idx="1"/>
          </p:cNvCxnSpPr>
          <p:nvPr/>
        </p:nvCxnSpPr>
        <p:spPr bwMode="auto">
          <a:xfrm>
            <a:off x="6621463" y="2505099"/>
            <a:ext cx="328612" cy="0"/>
          </a:xfrm>
          <a:prstGeom prst="straightConnector1">
            <a:avLst/>
          </a:prstGeom>
          <a:noFill/>
          <a:ln w="9525">
            <a:solidFill>
              <a:schemeClr val="bg2">
                <a:lumMod val="50000"/>
              </a:schemeClr>
            </a:solidFill>
            <a:round/>
            <a:headEnd/>
            <a:tailEnd/>
          </a:ln>
        </p:spPr>
      </p:cxnSp>
      <p:cxnSp>
        <p:nvCxnSpPr>
          <p:cNvPr id="57" name="AutoShape 134"/>
          <p:cNvCxnSpPr>
            <a:cxnSpLocks noChangeShapeType="1"/>
            <a:stCxn id="51" idx="3"/>
            <a:endCxn id="48" idx="1"/>
          </p:cNvCxnSpPr>
          <p:nvPr/>
        </p:nvCxnSpPr>
        <p:spPr bwMode="auto">
          <a:xfrm>
            <a:off x="6621463" y="3160737"/>
            <a:ext cx="328612" cy="0"/>
          </a:xfrm>
          <a:prstGeom prst="straightConnector1">
            <a:avLst/>
          </a:prstGeom>
          <a:noFill/>
          <a:ln w="9525">
            <a:solidFill>
              <a:schemeClr val="bg2">
                <a:lumMod val="50000"/>
              </a:schemeClr>
            </a:solidFill>
            <a:round/>
            <a:headEnd/>
            <a:tailEnd/>
          </a:ln>
        </p:spPr>
      </p:cxnSp>
      <p:cxnSp>
        <p:nvCxnSpPr>
          <p:cNvPr id="58" name="AutoShape 135"/>
          <p:cNvCxnSpPr>
            <a:cxnSpLocks noChangeShapeType="1"/>
            <a:stCxn id="52" idx="3"/>
            <a:endCxn id="49" idx="1"/>
          </p:cNvCxnSpPr>
          <p:nvPr/>
        </p:nvCxnSpPr>
        <p:spPr bwMode="auto">
          <a:xfrm>
            <a:off x="6621463" y="3841774"/>
            <a:ext cx="328612" cy="0"/>
          </a:xfrm>
          <a:prstGeom prst="straightConnector1">
            <a:avLst/>
          </a:prstGeom>
          <a:noFill/>
          <a:ln w="9525">
            <a:solidFill>
              <a:schemeClr val="bg2">
                <a:lumMod val="50000"/>
              </a:schemeClr>
            </a:solidFill>
            <a:round/>
            <a:headEnd/>
            <a:tailEnd/>
          </a:ln>
        </p:spPr>
      </p:cxnSp>
      <p:sp>
        <p:nvSpPr>
          <p:cNvPr id="59" name="Rectangle 19"/>
          <p:cNvSpPr>
            <a:spLocks noChangeArrowheads="1"/>
          </p:cNvSpPr>
          <p:nvPr/>
        </p:nvSpPr>
        <p:spPr bwMode="auto">
          <a:xfrm>
            <a:off x="307975" y="1579240"/>
            <a:ext cx="1884363" cy="526256"/>
          </a:xfrm>
          <a:prstGeom prst="rect">
            <a:avLst/>
          </a:prstGeom>
          <a:solidFill>
            <a:schemeClr val="accent2"/>
          </a:solidFill>
          <a:ln w="38100">
            <a:noFill/>
            <a:miter lim="800000"/>
            <a:headEnd/>
            <a:tailEnd/>
          </a:ln>
        </p:spPr>
        <p:txBody>
          <a:bodyPr wrap="none" anchor="ctr"/>
          <a:lstStyle/>
          <a:p>
            <a:pPr algn="ctr" eaLnBrk="0" hangingPunct="0"/>
            <a:r>
              <a:rPr lang="es-MX" sz="1400" b="1" dirty="0" smtClean="0">
                <a:solidFill>
                  <a:prstClr val="white"/>
                </a:solidFill>
              </a:rPr>
              <a:t>% afectados por Dolor</a:t>
            </a:r>
          </a:p>
          <a:p>
            <a:pPr algn="ctr" eaLnBrk="0" hangingPunct="0"/>
            <a:r>
              <a:rPr lang="es-MX" sz="1400" b="1" dirty="0" smtClean="0">
                <a:solidFill>
                  <a:prstClr val="white"/>
                </a:solidFill>
              </a:rPr>
              <a:t> Neuropático Periférico</a:t>
            </a:r>
            <a:endParaRPr lang="es-MX" sz="1400" b="1" dirty="0">
              <a:solidFill>
                <a:prstClr val="white"/>
              </a:solidFill>
            </a:endParaRPr>
          </a:p>
        </p:txBody>
      </p:sp>
      <p:sp>
        <p:nvSpPr>
          <p:cNvPr id="60" name="Rectangle 19"/>
          <p:cNvSpPr>
            <a:spLocks noChangeArrowheads="1"/>
          </p:cNvSpPr>
          <p:nvPr/>
        </p:nvSpPr>
        <p:spPr bwMode="auto">
          <a:xfrm>
            <a:off x="6959981" y="1622896"/>
            <a:ext cx="1884363" cy="526256"/>
          </a:xfrm>
          <a:prstGeom prst="rect">
            <a:avLst/>
          </a:prstGeom>
          <a:solidFill>
            <a:schemeClr val="accent2"/>
          </a:solidFill>
          <a:ln w="38100">
            <a:noFill/>
            <a:miter lim="800000"/>
            <a:headEnd/>
            <a:tailEnd/>
          </a:ln>
        </p:spPr>
        <p:txBody>
          <a:bodyPr wrap="none" anchor="ctr"/>
          <a:lstStyle/>
          <a:p>
            <a:pPr algn="ctr" eaLnBrk="0" hangingPunct="0"/>
            <a:r>
              <a:rPr lang="es-MX" sz="1400" b="1" dirty="0" smtClean="0">
                <a:solidFill>
                  <a:prstClr val="white"/>
                </a:solidFill>
              </a:rPr>
              <a:t>% afectados por Dolor</a:t>
            </a:r>
          </a:p>
          <a:p>
            <a:pPr algn="ctr" eaLnBrk="0" hangingPunct="0"/>
            <a:r>
              <a:rPr lang="es-MX" sz="1400" b="1" dirty="0" smtClean="0">
                <a:solidFill>
                  <a:prstClr val="white"/>
                </a:solidFill>
              </a:rPr>
              <a:t> Neuropático Central</a:t>
            </a:r>
          </a:p>
        </p:txBody>
      </p:sp>
      <p:cxnSp>
        <p:nvCxnSpPr>
          <p:cNvPr id="61" name="AutoShape 133"/>
          <p:cNvCxnSpPr>
            <a:cxnSpLocks noChangeShapeType="1"/>
          </p:cNvCxnSpPr>
          <p:nvPr/>
        </p:nvCxnSpPr>
        <p:spPr bwMode="auto">
          <a:xfrm>
            <a:off x="2193925" y="2505100"/>
            <a:ext cx="328612" cy="0"/>
          </a:xfrm>
          <a:prstGeom prst="straightConnector1">
            <a:avLst/>
          </a:prstGeom>
          <a:noFill/>
          <a:ln w="9525">
            <a:solidFill>
              <a:schemeClr val="bg2">
                <a:lumMod val="50000"/>
              </a:schemeClr>
            </a:solidFill>
            <a:round/>
            <a:headEnd/>
            <a:tailEnd/>
          </a:ln>
        </p:spPr>
      </p:cxnSp>
      <p:cxnSp>
        <p:nvCxnSpPr>
          <p:cNvPr id="62" name="AutoShape 133"/>
          <p:cNvCxnSpPr>
            <a:cxnSpLocks noChangeShapeType="1"/>
          </p:cNvCxnSpPr>
          <p:nvPr/>
        </p:nvCxnSpPr>
        <p:spPr bwMode="auto">
          <a:xfrm>
            <a:off x="2182019" y="3145375"/>
            <a:ext cx="328612" cy="0"/>
          </a:xfrm>
          <a:prstGeom prst="straightConnector1">
            <a:avLst/>
          </a:prstGeom>
          <a:noFill/>
          <a:ln w="9525">
            <a:solidFill>
              <a:schemeClr val="bg2">
                <a:lumMod val="50000"/>
              </a:schemeClr>
            </a:solidFill>
            <a:round/>
            <a:headEnd/>
            <a:tailEnd/>
          </a:ln>
        </p:spPr>
      </p:cxnSp>
      <p:cxnSp>
        <p:nvCxnSpPr>
          <p:cNvPr id="63" name="AutoShape 133"/>
          <p:cNvCxnSpPr>
            <a:cxnSpLocks noChangeShapeType="1"/>
          </p:cNvCxnSpPr>
          <p:nvPr/>
        </p:nvCxnSpPr>
        <p:spPr bwMode="auto">
          <a:xfrm>
            <a:off x="2195736" y="3839686"/>
            <a:ext cx="328612" cy="0"/>
          </a:xfrm>
          <a:prstGeom prst="straightConnector1">
            <a:avLst/>
          </a:prstGeom>
          <a:noFill/>
          <a:ln w="9525">
            <a:solidFill>
              <a:schemeClr val="bg2">
                <a:lumMod val="50000"/>
              </a:schemeClr>
            </a:solidFill>
            <a:round/>
            <a:headEnd/>
            <a:tailEnd/>
          </a:ln>
        </p:spPr>
      </p:cxnSp>
      <p:cxnSp>
        <p:nvCxnSpPr>
          <p:cNvPr id="64" name="AutoShape 133"/>
          <p:cNvCxnSpPr>
            <a:cxnSpLocks noChangeShapeType="1"/>
          </p:cNvCxnSpPr>
          <p:nvPr/>
        </p:nvCxnSpPr>
        <p:spPr bwMode="auto">
          <a:xfrm>
            <a:off x="2192338" y="4545830"/>
            <a:ext cx="328612" cy="0"/>
          </a:xfrm>
          <a:prstGeom prst="straightConnector1">
            <a:avLst/>
          </a:prstGeom>
          <a:noFill/>
          <a:ln w="9525">
            <a:solidFill>
              <a:schemeClr val="bg2">
                <a:lumMod val="50000"/>
              </a:schemeClr>
            </a:solidFill>
            <a:round/>
            <a:headEnd/>
            <a:tailEnd/>
          </a:ln>
        </p:spPr>
      </p:cxnSp>
      <p:cxnSp>
        <p:nvCxnSpPr>
          <p:cNvPr id="65" name="AutoShape 133"/>
          <p:cNvCxnSpPr>
            <a:cxnSpLocks noChangeShapeType="1"/>
          </p:cNvCxnSpPr>
          <p:nvPr/>
        </p:nvCxnSpPr>
        <p:spPr bwMode="auto">
          <a:xfrm>
            <a:off x="2192338" y="5207183"/>
            <a:ext cx="328612" cy="0"/>
          </a:xfrm>
          <a:prstGeom prst="straightConnector1">
            <a:avLst/>
          </a:prstGeom>
          <a:noFill/>
          <a:ln w="9525">
            <a:solidFill>
              <a:schemeClr val="bg2">
                <a:lumMod val="50000"/>
              </a:schemeClr>
            </a:solidFill>
            <a:round/>
            <a:headEnd/>
            <a:tailEnd/>
          </a:ln>
        </p:spPr>
      </p:cxnSp>
      <p:cxnSp>
        <p:nvCxnSpPr>
          <p:cNvPr id="66" name="AutoShape 133"/>
          <p:cNvCxnSpPr>
            <a:cxnSpLocks noChangeShapeType="1"/>
          </p:cNvCxnSpPr>
          <p:nvPr/>
        </p:nvCxnSpPr>
        <p:spPr bwMode="auto">
          <a:xfrm>
            <a:off x="2195736" y="5949280"/>
            <a:ext cx="328612" cy="0"/>
          </a:xfrm>
          <a:prstGeom prst="straightConnector1">
            <a:avLst/>
          </a:prstGeom>
          <a:noFill/>
          <a:ln w="9525">
            <a:solidFill>
              <a:schemeClr val="bg2">
                <a:lumMod val="50000"/>
              </a:schemeClr>
            </a:solidFill>
            <a:round/>
            <a:headEnd/>
            <a:tailEnd/>
          </a:ln>
        </p:spPr>
      </p:cxnSp>
    </p:spTree>
    <p:extLst>
      <p:ext uri="{BB962C8B-B14F-4D97-AF65-F5344CB8AC3E}">
        <p14:creationId xmlns:p14="http://schemas.microsoft.com/office/powerpoint/2010/main" val="3160447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41"/>
                                        </p:tgtEl>
                                        <p:attrNameLst>
                                          <p:attrName>style.visibility</p:attrName>
                                        </p:attrNameLst>
                                      </p:cBhvr>
                                      <p:to>
                                        <p:strVal val="visible"/>
                                      </p:to>
                                    </p:set>
                                  </p:childTnLst>
                                </p:cTn>
                              </p:par>
                              <p:par>
                                <p:cTn id="10" presetID="1" presetClass="entr" presetSubtype="0" fill="hold" nodeType="withEffect">
                                  <p:stCondLst>
                                    <p:cond delay="300"/>
                                  </p:stCondLst>
                                  <p:childTnLst>
                                    <p:set>
                                      <p:cBhvr>
                                        <p:cTn id="11" dur="1" fill="hold">
                                          <p:stCondLst>
                                            <p:cond delay="0"/>
                                          </p:stCondLst>
                                        </p:cTn>
                                        <p:tgtEl>
                                          <p:spTgt spid="61"/>
                                        </p:tgtEl>
                                        <p:attrNameLst>
                                          <p:attrName>style.visibility</p:attrName>
                                        </p:attrNameLst>
                                      </p:cBhvr>
                                      <p:to>
                                        <p:strVal val="visible"/>
                                      </p:to>
                                    </p:set>
                                  </p:childTnLst>
                                </p:cTn>
                              </p:par>
                              <p:par>
                                <p:cTn id="12" presetID="1" presetClass="entr" presetSubtype="0" fill="hold" grpId="0" nodeType="withEffect">
                                  <p:stCondLst>
                                    <p:cond delay="300"/>
                                  </p:stCondLst>
                                  <p:childTnLst>
                                    <p:set>
                                      <p:cBhvr>
                                        <p:cTn id="13" dur="1" fill="hold">
                                          <p:stCondLst>
                                            <p:cond delay="0"/>
                                          </p:stCondLst>
                                        </p:cTn>
                                        <p:tgtEl>
                                          <p:spTgt spid="36"/>
                                        </p:tgtEl>
                                        <p:attrNameLst>
                                          <p:attrName>style.visibility</p:attrName>
                                        </p:attrNameLst>
                                      </p:cBhvr>
                                      <p:to>
                                        <p:strVal val="visible"/>
                                      </p:to>
                                    </p:set>
                                  </p:childTnLst>
                                </p:cTn>
                              </p:par>
                            </p:childTnLst>
                          </p:cTn>
                        </p:par>
                        <p:par>
                          <p:cTn id="14" fill="hold">
                            <p:stCondLst>
                              <p:cond delay="300"/>
                            </p:stCondLst>
                            <p:childTnLst>
                              <p:par>
                                <p:cTn id="15" presetID="1" presetClass="entr" presetSubtype="0" fill="hold" grpId="0" nodeType="afterEffect">
                                  <p:stCondLst>
                                    <p:cond delay="30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30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300"/>
                                  </p:stCondLst>
                                  <p:childTnLst>
                                    <p:set>
                                      <p:cBhvr>
                                        <p:cTn id="20" dur="1" fill="hold">
                                          <p:stCondLst>
                                            <p:cond delay="0"/>
                                          </p:stCondLst>
                                        </p:cTn>
                                        <p:tgtEl>
                                          <p:spTgt spid="62"/>
                                        </p:tgtEl>
                                        <p:attrNameLst>
                                          <p:attrName>style.visibility</p:attrName>
                                        </p:attrNameLst>
                                      </p:cBhvr>
                                      <p:to>
                                        <p:strVal val="visible"/>
                                      </p:to>
                                    </p:set>
                                  </p:childTnLst>
                                </p:cTn>
                              </p:par>
                            </p:childTnLst>
                          </p:cTn>
                        </p:par>
                        <p:par>
                          <p:cTn id="21" fill="hold">
                            <p:stCondLst>
                              <p:cond delay="600"/>
                            </p:stCondLst>
                            <p:childTnLst>
                              <p:par>
                                <p:cTn id="22" presetID="1" presetClass="entr" presetSubtype="0" fill="hold" grpId="0" nodeType="afterEffect">
                                  <p:stCondLst>
                                    <p:cond delay="300"/>
                                  </p:stCondLst>
                                  <p:childTnLst>
                                    <p:set>
                                      <p:cBhvr>
                                        <p:cTn id="23" dur="1" fill="hold">
                                          <p:stCondLst>
                                            <p:cond delay="0"/>
                                          </p:stCondLst>
                                        </p:cTn>
                                        <p:tgtEl>
                                          <p:spTgt spid="43"/>
                                        </p:tgtEl>
                                        <p:attrNameLst>
                                          <p:attrName>style.visibility</p:attrName>
                                        </p:attrNameLst>
                                      </p:cBhvr>
                                      <p:to>
                                        <p:strVal val="visible"/>
                                      </p:to>
                                    </p:set>
                                  </p:childTnLst>
                                </p:cTn>
                              </p:par>
                              <p:par>
                                <p:cTn id="24" presetID="1" presetClass="entr" presetSubtype="0" fill="hold" nodeType="withEffect">
                                  <p:stCondLst>
                                    <p:cond delay="300"/>
                                  </p:stCondLst>
                                  <p:childTnLst>
                                    <p:set>
                                      <p:cBhvr>
                                        <p:cTn id="25" dur="1" fill="hold">
                                          <p:stCondLst>
                                            <p:cond delay="0"/>
                                          </p:stCondLst>
                                        </p:cTn>
                                        <p:tgtEl>
                                          <p:spTgt spid="63"/>
                                        </p:tgtEl>
                                        <p:attrNameLst>
                                          <p:attrName>style.visibility</p:attrName>
                                        </p:attrNameLst>
                                      </p:cBhvr>
                                      <p:to>
                                        <p:strVal val="visible"/>
                                      </p:to>
                                    </p:set>
                                  </p:childTnLst>
                                </p:cTn>
                              </p:par>
                              <p:par>
                                <p:cTn id="26" presetID="1" presetClass="entr" presetSubtype="0" fill="hold" grpId="0" nodeType="withEffect">
                                  <p:stCondLst>
                                    <p:cond delay="300"/>
                                  </p:stCondLst>
                                  <p:childTnLst>
                                    <p:set>
                                      <p:cBhvr>
                                        <p:cTn id="27" dur="1" fill="hold">
                                          <p:stCondLst>
                                            <p:cond delay="0"/>
                                          </p:stCondLst>
                                        </p:cTn>
                                        <p:tgtEl>
                                          <p:spTgt spid="38"/>
                                        </p:tgtEl>
                                        <p:attrNameLst>
                                          <p:attrName>style.visibility</p:attrName>
                                        </p:attrNameLst>
                                      </p:cBhvr>
                                      <p:to>
                                        <p:strVal val="visible"/>
                                      </p:to>
                                    </p:set>
                                  </p:childTnLst>
                                </p:cTn>
                              </p:par>
                            </p:childTnLst>
                          </p:cTn>
                        </p:par>
                        <p:par>
                          <p:cTn id="28" fill="hold">
                            <p:stCondLst>
                              <p:cond delay="900"/>
                            </p:stCondLst>
                            <p:childTnLst>
                              <p:par>
                                <p:cTn id="29" presetID="1" presetClass="entr" presetSubtype="0" fill="hold" grpId="0" nodeType="afterEffect">
                                  <p:stCondLst>
                                    <p:cond delay="30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30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300"/>
                                  </p:stCondLst>
                                  <p:childTnLst>
                                    <p:set>
                                      <p:cBhvr>
                                        <p:cTn id="34" dur="1" fill="hold">
                                          <p:stCondLst>
                                            <p:cond delay="0"/>
                                          </p:stCondLst>
                                        </p:cTn>
                                        <p:tgtEl>
                                          <p:spTgt spid="39"/>
                                        </p:tgtEl>
                                        <p:attrNameLst>
                                          <p:attrName>style.visibility</p:attrName>
                                        </p:attrNameLst>
                                      </p:cBhvr>
                                      <p:to>
                                        <p:strVal val="visible"/>
                                      </p:to>
                                    </p:set>
                                  </p:childTnLst>
                                </p:cTn>
                              </p:par>
                            </p:childTnLst>
                          </p:cTn>
                        </p:par>
                        <p:par>
                          <p:cTn id="35" fill="hold">
                            <p:stCondLst>
                              <p:cond delay="1200"/>
                            </p:stCondLst>
                            <p:childTnLst>
                              <p:par>
                                <p:cTn id="36" presetID="1" presetClass="entr" presetSubtype="0" fill="hold" grpId="0" nodeType="afterEffect">
                                  <p:stCondLst>
                                    <p:cond delay="300"/>
                                  </p:stCondLst>
                                  <p:childTnLst>
                                    <p:set>
                                      <p:cBhvr>
                                        <p:cTn id="37" dur="1" fill="hold">
                                          <p:stCondLst>
                                            <p:cond delay="0"/>
                                          </p:stCondLst>
                                        </p:cTn>
                                        <p:tgtEl>
                                          <p:spTgt spid="46"/>
                                        </p:tgtEl>
                                        <p:attrNameLst>
                                          <p:attrName>style.visibility</p:attrName>
                                        </p:attrNameLst>
                                      </p:cBhvr>
                                      <p:to>
                                        <p:strVal val="visible"/>
                                      </p:to>
                                    </p:set>
                                  </p:childTnLst>
                                </p:cTn>
                              </p:par>
                              <p:par>
                                <p:cTn id="38" presetID="1" presetClass="entr" presetSubtype="0" fill="hold" nodeType="withEffect">
                                  <p:stCondLst>
                                    <p:cond delay="300"/>
                                  </p:stCondLst>
                                  <p:childTnLst>
                                    <p:set>
                                      <p:cBhvr>
                                        <p:cTn id="39" dur="1" fill="hold">
                                          <p:stCondLst>
                                            <p:cond delay="0"/>
                                          </p:stCondLst>
                                        </p:cTn>
                                        <p:tgtEl>
                                          <p:spTgt spid="65"/>
                                        </p:tgtEl>
                                        <p:attrNameLst>
                                          <p:attrName>style.visibility</p:attrName>
                                        </p:attrNameLst>
                                      </p:cBhvr>
                                      <p:to>
                                        <p:strVal val="visible"/>
                                      </p:to>
                                    </p:set>
                                  </p:childTnLst>
                                </p:cTn>
                              </p:par>
                              <p:par>
                                <p:cTn id="40" presetID="1" presetClass="entr" presetSubtype="0" fill="hold" grpId="0" nodeType="withEffect">
                                  <p:stCondLst>
                                    <p:cond delay="300"/>
                                  </p:stCondLst>
                                  <p:childTnLst>
                                    <p:set>
                                      <p:cBhvr>
                                        <p:cTn id="41" dur="1" fill="hold">
                                          <p:stCondLst>
                                            <p:cond delay="0"/>
                                          </p:stCondLst>
                                        </p:cTn>
                                        <p:tgtEl>
                                          <p:spTgt spid="40"/>
                                        </p:tgtEl>
                                        <p:attrNameLst>
                                          <p:attrName>style.visibility</p:attrName>
                                        </p:attrNameLst>
                                      </p:cBhvr>
                                      <p:to>
                                        <p:strVal val="visible"/>
                                      </p:to>
                                    </p:set>
                                  </p:childTnLst>
                                </p:cTn>
                              </p:par>
                            </p:childTnLst>
                          </p:cTn>
                        </p:par>
                        <p:par>
                          <p:cTn id="42" fill="hold">
                            <p:stCondLst>
                              <p:cond delay="1500"/>
                            </p:stCondLst>
                            <p:childTnLst>
                              <p:par>
                                <p:cTn id="43" presetID="1" presetClass="entr" presetSubtype="0" fill="hold" grpId="0" nodeType="afterEffect">
                                  <p:stCondLst>
                                    <p:cond delay="30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300"/>
                                  </p:stCondLst>
                                  <p:childTnLst>
                                    <p:set>
                                      <p:cBhvr>
                                        <p:cTn id="46" dur="1" fill="hold">
                                          <p:stCondLst>
                                            <p:cond delay="0"/>
                                          </p:stCondLst>
                                        </p:cTn>
                                        <p:tgtEl>
                                          <p:spTgt spid="66"/>
                                        </p:tgtEl>
                                        <p:attrNameLst>
                                          <p:attrName>style.visibility</p:attrName>
                                        </p:attrNameLst>
                                      </p:cBhvr>
                                      <p:to>
                                        <p:strVal val="visible"/>
                                      </p:to>
                                    </p:set>
                                  </p:childTnLst>
                                </p:cTn>
                              </p:par>
                              <p:par>
                                <p:cTn id="47" presetID="1" presetClass="entr" presetSubtype="0" fill="hold" grpId="0" nodeType="withEffect">
                                  <p:stCondLst>
                                    <p:cond delay="300"/>
                                  </p:stCondLst>
                                  <p:childTnLst>
                                    <p:set>
                                      <p:cBhvr>
                                        <p:cTn id="48" dur="1" fill="hold">
                                          <p:stCondLst>
                                            <p:cond delay="0"/>
                                          </p:stCondLst>
                                        </p:cTn>
                                        <p:tgtEl>
                                          <p:spTgt spid="5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300"/>
                                  </p:stCondLst>
                                  <p:childTnLst>
                                    <p:set>
                                      <p:cBhvr>
                                        <p:cTn id="55" dur="1" fill="hold">
                                          <p:stCondLst>
                                            <p:cond delay="0"/>
                                          </p:stCondLst>
                                        </p:cTn>
                                        <p:tgtEl>
                                          <p:spTgt spid="50"/>
                                        </p:tgtEl>
                                        <p:attrNameLst>
                                          <p:attrName>style.visibility</p:attrName>
                                        </p:attrNameLst>
                                      </p:cBhvr>
                                      <p:to>
                                        <p:strVal val="visible"/>
                                      </p:to>
                                    </p:set>
                                  </p:childTnLst>
                                </p:cTn>
                              </p:par>
                              <p:par>
                                <p:cTn id="56" presetID="1" presetClass="entr" presetSubtype="0" fill="hold" nodeType="withEffect">
                                  <p:stCondLst>
                                    <p:cond delay="300"/>
                                  </p:stCondLst>
                                  <p:childTnLst>
                                    <p:set>
                                      <p:cBhvr>
                                        <p:cTn id="57" dur="1" fill="hold">
                                          <p:stCondLst>
                                            <p:cond delay="0"/>
                                          </p:stCondLst>
                                        </p:cTn>
                                        <p:tgtEl>
                                          <p:spTgt spid="55"/>
                                        </p:tgtEl>
                                        <p:attrNameLst>
                                          <p:attrName>style.visibility</p:attrName>
                                        </p:attrNameLst>
                                      </p:cBhvr>
                                      <p:to>
                                        <p:strVal val="visible"/>
                                      </p:to>
                                    </p:set>
                                  </p:childTnLst>
                                </p:cTn>
                              </p:par>
                              <p:par>
                                <p:cTn id="58" presetID="1" presetClass="entr" presetSubtype="0" fill="hold" grpId="0" nodeType="withEffect">
                                  <p:stCondLst>
                                    <p:cond delay="300"/>
                                  </p:stCondLst>
                                  <p:childTnLst>
                                    <p:set>
                                      <p:cBhvr>
                                        <p:cTn id="59" dur="1" fill="hold">
                                          <p:stCondLst>
                                            <p:cond delay="0"/>
                                          </p:stCondLst>
                                        </p:cTn>
                                        <p:tgtEl>
                                          <p:spTgt spid="47"/>
                                        </p:tgtEl>
                                        <p:attrNameLst>
                                          <p:attrName>style.visibility</p:attrName>
                                        </p:attrNameLst>
                                      </p:cBhvr>
                                      <p:to>
                                        <p:strVal val="visible"/>
                                      </p:to>
                                    </p:set>
                                  </p:childTnLst>
                                </p:cTn>
                              </p:par>
                            </p:childTnLst>
                          </p:cTn>
                        </p:par>
                        <p:par>
                          <p:cTn id="60" fill="hold">
                            <p:stCondLst>
                              <p:cond delay="300"/>
                            </p:stCondLst>
                            <p:childTnLst>
                              <p:par>
                                <p:cTn id="61" presetID="1" presetClass="entr" presetSubtype="0" fill="hold" grpId="0" nodeType="afterEffect">
                                  <p:stCondLst>
                                    <p:cond delay="300"/>
                                  </p:stCondLst>
                                  <p:childTnLst>
                                    <p:set>
                                      <p:cBhvr>
                                        <p:cTn id="62" dur="1" fill="hold">
                                          <p:stCondLst>
                                            <p:cond delay="0"/>
                                          </p:stCondLst>
                                        </p:cTn>
                                        <p:tgtEl>
                                          <p:spTgt spid="51"/>
                                        </p:tgtEl>
                                        <p:attrNameLst>
                                          <p:attrName>style.visibility</p:attrName>
                                        </p:attrNameLst>
                                      </p:cBhvr>
                                      <p:to>
                                        <p:strVal val="visible"/>
                                      </p:to>
                                    </p:set>
                                  </p:childTnLst>
                                </p:cTn>
                              </p:par>
                            </p:childTnLst>
                          </p:cTn>
                        </p:par>
                        <p:par>
                          <p:cTn id="63" fill="hold">
                            <p:stCondLst>
                              <p:cond delay="600"/>
                            </p:stCondLst>
                            <p:childTnLst>
                              <p:par>
                                <p:cTn id="64" presetID="1" presetClass="entr" presetSubtype="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childTnLst>
                                </p:cTn>
                              </p:par>
                            </p:childTnLst>
                          </p:cTn>
                        </p:par>
                        <p:par>
                          <p:cTn id="66" fill="hold">
                            <p:stCondLst>
                              <p:cond delay="600"/>
                            </p:stCondLst>
                            <p:childTnLst>
                              <p:par>
                                <p:cTn id="67" presetID="1" presetClass="entr" presetSubtype="0" fill="hold" grpId="0" nodeType="after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childTnLst>
                          </p:cTn>
                        </p:par>
                        <p:par>
                          <p:cTn id="69" fill="hold">
                            <p:stCondLst>
                              <p:cond delay="600"/>
                            </p:stCondLst>
                            <p:childTnLst>
                              <p:par>
                                <p:cTn id="70" presetID="1" presetClass="entr" presetSubtype="0" fill="hold" grpId="0" nodeType="afterEffect">
                                  <p:stCondLst>
                                    <p:cond delay="300"/>
                                  </p:stCondLst>
                                  <p:childTnLst>
                                    <p:set>
                                      <p:cBhvr>
                                        <p:cTn id="71" dur="1" fill="hold">
                                          <p:stCondLst>
                                            <p:cond delay="0"/>
                                          </p:stCondLst>
                                        </p:cTn>
                                        <p:tgtEl>
                                          <p:spTgt spid="52"/>
                                        </p:tgtEl>
                                        <p:attrNameLst>
                                          <p:attrName>style.visibility</p:attrName>
                                        </p:attrNameLst>
                                      </p:cBhvr>
                                      <p:to>
                                        <p:strVal val="visible"/>
                                      </p:to>
                                    </p:set>
                                  </p:childTnLst>
                                </p:cTn>
                              </p:par>
                              <p:par>
                                <p:cTn id="72" presetID="1" presetClass="entr" presetSubtype="0" fill="hold" nodeType="withEffect">
                                  <p:stCondLst>
                                    <p:cond delay="300"/>
                                  </p:stCondLst>
                                  <p:childTnLst>
                                    <p:set>
                                      <p:cBhvr>
                                        <p:cTn id="73" dur="1" fill="hold">
                                          <p:stCondLst>
                                            <p:cond delay="0"/>
                                          </p:stCondLst>
                                        </p:cTn>
                                        <p:tgtEl>
                                          <p:spTgt spid="58"/>
                                        </p:tgtEl>
                                        <p:attrNameLst>
                                          <p:attrName>style.visibility</p:attrName>
                                        </p:attrNameLst>
                                      </p:cBhvr>
                                      <p:to>
                                        <p:strVal val="visible"/>
                                      </p:to>
                                    </p:set>
                                  </p:childTnLst>
                                </p:cTn>
                              </p:par>
                              <p:par>
                                <p:cTn id="74" presetID="1" presetClass="entr" presetSubtype="0" fill="hold" grpId="0" nodeType="withEffect">
                                  <p:stCondLst>
                                    <p:cond delay="300"/>
                                  </p:stCondLst>
                                  <p:childTnLst>
                                    <p:set>
                                      <p:cBhvr>
                                        <p:cTn id="75"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9"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a:xfrm>
            <a:off x="457200" y="268528"/>
            <a:ext cx="8229600" cy="1143000"/>
          </a:xfrm>
        </p:spPr>
        <p:txBody>
          <a:bodyPr>
            <a:noAutofit/>
          </a:bodyPr>
          <a:lstStyle/>
          <a:p>
            <a:pPr>
              <a:lnSpc>
                <a:spcPct val="85000"/>
              </a:lnSpc>
            </a:pPr>
            <a:r>
              <a:rPr lang="es-MX" sz="2800" dirty="0" smtClean="0"/>
              <a:t>Los Pacientes que Padecen Dolor Neuropático en Atención Primaria Representan una Amplia Variedad de Etiologías</a:t>
            </a:r>
            <a:endParaRPr lang="es-MX" sz="2800" dirty="0"/>
          </a:p>
        </p:txBody>
      </p:sp>
      <p:graphicFrame>
        <p:nvGraphicFramePr>
          <p:cNvPr id="2" name="Chart 1"/>
          <p:cNvGraphicFramePr/>
          <p:nvPr>
            <p:extLst>
              <p:ext uri="{D42A27DB-BD31-4B8C-83A1-F6EECF244321}">
                <p14:modId xmlns:p14="http://schemas.microsoft.com/office/powerpoint/2010/main" val="312774854"/>
              </p:ext>
            </p:extLst>
          </p:nvPr>
        </p:nvGraphicFramePr>
        <p:xfrm>
          <a:off x="395536" y="1916832"/>
          <a:ext cx="8568952"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113523" y="6254997"/>
            <a:ext cx="7211461" cy="430887"/>
          </a:xfrm>
          <a:prstGeom prst="rect">
            <a:avLst/>
          </a:prstGeom>
        </p:spPr>
        <p:txBody>
          <a:bodyPr wrap="none">
            <a:spAutoFit/>
          </a:bodyPr>
          <a:lstStyle/>
          <a:p>
            <a:r>
              <a:rPr lang="es-MX" sz="1200" b="1" dirty="0" smtClean="0">
                <a:solidFill>
                  <a:srgbClr val="002060"/>
                </a:solidFill>
              </a:rPr>
              <a:t>La incidencia de dolor neuropático de espalda puede ser sobre-estimada debido a las definiciones del estudio</a:t>
            </a:r>
            <a:r>
              <a:rPr lang="en-CA" sz="1200" b="1" dirty="0" smtClean="0">
                <a:solidFill>
                  <a:srgbClr val="002060"/>
                </a:solidFill>
              </a:rPr>
              <a:t>.</a:t>
            </a:r>
          </a:p>
          <a:p>
            <a:r>
              <a:rPr lang="en-CA" sz="1000" dirty="0" smtClean="0">
                <a:solidFill>
                  <a:srgbClr val="002060"/>
                </a:solidFill>
              </a:rPr>
              <a:t>Adapted from: Hall GC </a:t>
            </a:r>
            <a:r>
              <a:rPr lang="en-CA" sz="1000" i="1" dirty="0" smtClean="0">
                <a:solidFill>
                  <a:srgbClr val="002060"/>
                </a:solidFill>
              </a:rPr>
              <a:t>et al. BMC </a:t>
            </a:r>
            <a:r>
              <a:rPr lang="en-CA" sz="1000" i="1" dirty="0">
                <a:solidFill>
                  <a:srgbClr val="002060"/>
                </a:solidFill>
              </a:rPr>
              <a:t>Fam </a:t>
            </a:r>
            <a:r>
              <a:rPr lang="en-CA" sz="1000" i="1" dirty="0" smtClean="0">
                <a:solidFill>
                  <a:srgbClr val="002060"/>
                </a:solidFill>
              </a:rPr>
              <a:t>Pract</a:t>
            </a:r>
            <a:r>
              <a:rPr lang="en-CA" sz="1000" dirty="0" smtClean="0">
                <a:solidFill>
                  <a:srgbClr val="002060"/>
                </a:solidFill>
              </a:rPr>
              <a:t> 2013; 14:28.</a:t>
            </a:r>
            <a:endParaRPr lang="en-CA" sz="1000" dirty="0">
              <a:solidFill>
                <a:srgbClr val="002060"/>
              </a:solidFill>
            </a:endParaRPr>
          </a:p>
        </p:txBody>
      </p:sp>
      <p:sp>
        <p:nvSpPr>
          <p:cNvPr id="6" name="Slide Number Placeholder 3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CA" dirty="0">
              <a:solidFill>
                <a:prstClr val="black"/>
              </a:solidFill>
            </a:endParaRPr>
          </a:p>
        </p:txBody>
      </p:sp>
      <p:sp>
        <p:nvSpPr>
          <p:cNvPr id="7" name="Oval 6"/>
          <p:cNvSpPr>
            <a:spLocks noChangeArrowheads="1"/>
          </p:cNvSpPr>
          <p:nvPr/>
        </p:nvSpPr>
        <p:spPr bwMode="auto">
          <a:xfrm>
            <a:off x="1476375" y="2636838"/>
            <a:ext cx="1511300" cy="3024187"/>
          </a:xfrm>
          <a:prstGeom prst="ellipse">
            <a:avLst/>
          </a:prstGeom>
          <a:noFill/>
          <a:ln w="76200">
            <a:solidFill>
              <a:srgbClr val="C03932"/>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endParaRPr lang="es-MX" kern="0"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202148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1977" name="Rectangle 9"/>
          <p:cNvSpPr>
            <a:spLocks noGrp="1" noChangeArrowheads="1"/>
          </p:cNvSpPr>
          <p:nvPr>
            <p:ph type="title"/>
          </p:nvPr>
        </p:nvSpPr>
        <p:spPr>
          <a:xfrm>
            <a:off x="457200" y="317314"/>
            <a:ext cx="8229600" cy="1143000"/>
          </a:xfrm>
        </p:spPr>
        <p:txBody>
          <a:bodyPr vert="horz" lIns="91440" tIns="45720" rIns="91440" bIns="45720" rtlCol="0" anchor="ctr">
            <a:noAutofit/>
          </a:bodyPr>
          <a:lstStyle/>
          <a:p>
            <a:pPr>
              <a:lnSpc>
                <a:spcPct val="85000"/>
              </a:lnSpc>
            </a:pPr>
            <a:r>
              <a:rPr lang="es-MX" sz="3600" dirty="0" smtClean="0">
                <a:solidFill>
                  <a:srgbClr val="002060"/>
                </a:solidFill>
                <a:latin typeface="+mn-lt"/>
              </a:rPr>
              <a:t>Prevalencia de Neuropatía Diabética Periférica Dolorosa en Diabetes Tipo 2</a:t>
            </a:r>
            <a:endParaRPr lang="es-MX" sz="3600" dirty="0">
              <a:solidFill>
                <a:srgbClr val="002060"/>
              </a:solidFill>
              <a:latin typeface="+mn-lt"/>
            </a:endParaRPr>
          </a:p>
        </p:txBody>
      </p:sp>
      <p:sp>
        <p:nvSpPr>
          <p:cNvPr id="4" name="Content Placeholder 3"/>
          <p:cNvSpPr>
            <a:spLocks noGrp="1"/>
          </p:cNvSpPr>
          <p:nvPr>
            <p:ph idx="1"/>
          </p:nvPr>
        </p:nvSpPr>
        <p:spPr/>
        <p:txBody>
          <a:bodyPr/>
          <a:lstStyle/>
          <a:p>
            <a:r>
              <a:rPr lang="es-MX" sz="2800" dirty="0" smtClean="0"/>
              <a:t>26% tenían Neuropatía Diabética Periférica Dolorosa </a:t>
            </a:r>
          </a:p>
          <a:p>
            <a:r>
              <a:rPr lang="es-MX" sz="2800" dirty="0" smtClean="0"/>
              <a:t>Asociada con menor </a:t>
            </a:r>
            <a:r>
              <a:rPr lang="es-MX" sz="2800" dirty="0" smtClean="0">
                <a:sym typeface="Symbol" pitchFamily="18" charset="2"/>
              </a:rPr>
              <a:t>calidad de vida</a:t>
            </a:r>
            <a:endParaRPr lang="es-MX" sz="2800" dirty="0" smtClean="0"/>
          </a:p>
          <a:p>
            <a:endParaRPr lang="es-MX" dirty="0"/>
          </a:p>
        </p:txBody>
      </p:sp>
      <p:graphicFrame>
        <p:nvGraphicFramePr>
          <p:cNvPr id="7" name="Object 15"/>
          <p:cNvGraphicFramePr>
            <a:graphicFrameLocks noChangeAspect="1"/>
          </p:cNvGraphicFramePr>
          <p:nvPr>
            <p:extLst>
              <p:ext uri="{D42A27DB-BD31-4B8C-83A1-F6EECF244321}">
                <p14:modId xmlns:p14="http://schemas.microsoft.com/office/powerpoint/2010/main" val="1245258811"/>
              </p:ext>
            </p:extLst>
          </p:nvPr>
        </p:nvGraphicFramePr>
        <p:xfrm>
          <a:off x="527050" y="2174875"/>
          <a:ext cx="7408863" cy="4491038"/>
        </p:xfrm>
        <a:graphic>
          <a:graphicData uri="http://schemas.openxmlformats.org/drawingml/2006/chart">
            <c:chart xmlns:c="http://schemas.openxmlformats.org/drawingml/2006/chart" xmlns:r="http://schemas.openxmlformats.org/officeDocument/2006/relationships" r:id="rId3"/>
          </a:graphicData>
        </a:graphic>
      </p:graphicFrame>
      <p:sp>
        <p:nvSpPr>
          <p:cNvPr id="164871" name="Rectangle 16"/>
          <p:cNvSpPr>
            <a:spLocks noChangeArrowheads="1"/>
          </p:cNvSpPr>
          <p:nvPr/>
        </p:nvSpPr>
        <p:spPr bwMode="auto">
          <a:xfrm>
            <a:off x="4883656" y="3127375"/>
            <a:ext cx="3729037" cy="1200329"/>
          </a:xfrm>
          <a:prstGeom prst="rect">
            <a:avLst/>
          </a:prstGeom>
          <a:noFill/>
          <a:ln w="30163" algn="ctr">
            <a:noFill/>
            <a:miter lim="800000"/>
            <a:headEnd/>
            <a:tailEnd/>
          </a:ln>
        </p:spPr>
        <p:txBody>
          <a:bodyPr>
            <a:spAutoFit/>
          </a:bodyPr>
          <a:lstStyle/>
          <a:p>
            <a:pPr eaLnBrk="0" hangingPunct="0"/>
            <a:r>
              <a:rPr lang="es-MX" sz="2400" dirty="0" smtClean="0">
                <a:solidFill>
                  <a:srgbClr val="002060"/>
                </a:solidFill>
              </a:rPr>
              <a:t>80% de los pacientes reportan dolor moderado a severo</a:t>
            </a:r>
            <a:endParaRPr lang="es-MX" sz="2400" dirty="0">
              <a:solidFill>
                <a:srgbClr val="002060"/>
              </a:solidFill>
            </a:endParaRPr>
          </a:p>
        </p:txBody>
      </p:sp>
      <p:sp>
        <p:nvSpPr>
          <p:cNvPr id="164872" name="Line 17"/>
          <p:cNvSpPr>
            <a:spLocks noChangeShapeType="1"/>
          </p:cNvSpPr>
          <p:nvPr/>
        </p:nvSpPr>
        <p:spPr bwMode="auto">
          <a:xfrm>
            <a:off x="3586163" y="3516313"/>
            <a:ext cx="1182785" cy="14678"/>
          </a:xfrm>
          <a:prstGeom prst="line">
            <a:avLst/>
          </a:prstGeom>
          <a:noFill/>
          <a:ln w="30226">
            <a:solidFill>
              <a:srgbClr val="002060"/>
            </a:solidFill>
            <a:round/>
            <a:headEnd/>
            <a:tailEnd/>
          </a:ln>
        </p:spPr>
        <p:txBody>
          <a:bodyPr/>
          <a:lstStyle/>
          <a:p>
            <a:endParaRPr lang="es-MX" dirty="0"/>
          </a:p>
        </p:txBody>
      </p:sp>
      <p:sp>
        <p:nvSpPr>
          <p:cNvPr id="164873" name="Text Box 7"/>
          <p:cNvSpPr txBox="1">
            <a:spLocks noChangeArrowheads="1"/>
          </p:cNvSpPr>
          <p:nvPr/>
        </p:nvSpPr>
        <p:spPr bwMode="auto">
          <a:xfrm>
            <a:off x="113172" y="6618920"/>
            <a:ext cx="6300788" cy="246221"/>
          </a:xfrm>
          <a:prstGeom prst="rect">
            <a:avLst/>
          </a:prstGeom>
          <a:noFill/>
          <a:ln w="12700" algn="ctr">
            <a:noFill/>
            <a:miter lim="800000"/>
            <a:headEnd type="none" w="sm" len="sm"/>
            <a:tailEnd type="none" w="sm" len="sm"/>
          </a:ln>
        </p:spPr>
        <p:txBody>
          <a:bodyPr anchor="b">
            <a:spAutoFit/>
          </a:bodyPr>
          <a:lstStyle/>
          <a:p>
            <a:pPr eaLnBrk="0" hangingPunct="0">
              <a:tabLst>
                <a:tab pos="271463" algn="l"/>
              </a:tabLst>
            </a:pPr>
            <a:r>
              <a:rPr lang="en-US" sz="1000" b="0" dirty="0" smtClean="0">
                <a:solidFill>
                  <a:srgbClr val="002060"/>
                </a:solidFill>
              </a:rPr>
              <a:t>Davies M </a:t>
            </a:r>
            <a:r>
              <a:rPr lang="en-US" sz="1000" b="0" i="1" dirty="0">
                <a:solidFill>
                  <a:srgbClr val="002060"/>
                </a:solidFill>
              </a:rPr>
              <a:t>et al.</a:t>
            </a:r>
            <a:r>
              <a:rPr lang="en-US" sz="1000" b="0" dirty="0">
                <a:solidFill>
                  <a:srgbClr val="002060"/>
                </a:solidFill>
              </a:rPr>
              <a:t> </a:t>
            </a:r>
            <a:r>
              <a:rPr lang="en-US" sz="1000" b="0" i="1" dirty="0">
                <a:solidFill>
                  <a:srgbClr val="002060"/>
                </a:solidFill>
              </a:rPr>
              <a:t>Diabetes </a:t>
            </a:r>
            <a:r>
              <a:rPr lang="en-US" sz="1000" b="0" i="1" dirty="0" smtClean="0">
                <a:solidFill>
                  <a:srgbClr val="002060"/>
                </a:solidFill>
              </a:rPr>
              <a:t>Care</a:t>
            </a:r>
            <a:r>
              <a:rPr lang="en-US" sz="1000" b="0" dirty="0" smtClean="0">
                <a:solidFill>
                  <a:srgbClr val="002060"/>
                </a:solidFill>
              </a:rPr>
              <a:t> </a:t>
            </a:r>
            <a:r>
              <a:rPr lang="en-US" sz="1000" b="0" dirty="0">
                <a:solidFill>
                  <a:srgbClr val="002060"/>
                </a:solidFill>
              </a:rPr>
              <a:t>2006</a:t>
            </a:r>
            <a:r>
              <a:rPr lang="en-US" sz="1000" b="0" dirty="0" smtClean="0">
                <a:solidFill>
                  <a:srgbClr val="002060"/>
                </a:solidFill>
              </a:rPr>
              <a:t>; </a:t>
            </a:r>
            <a:r>
              <a:rPr lang="en-US" sz="1000" dirty="0" smtClean="0">
                <a:solidFill>
                  <a:srgbClr val="002060"/>
                </a:solidFill>
              </a:rPr>
              <a:t>29(7)</a:t>
            </a:r>
            <a:r>
              <a:rPr lang="en-US" sz="1000" b="0" dirty="0" smtClean="0">
                <a:solidFill>
                  <a:srgbClr val="002060"/>
                </a:solidFill>
              </a:rPr>
              <a:t>:1518-22</a:t>
            </a:r>
            <a:r>
              <a:rPr lang="en-US" sz="1000" b="0" dirty="0">
                <a:solidFill>
                  <a:srgbClr val="002060"/>
                </a:solidFill>
              </a:rPr>
              <a:t>.</a:t>
            </a:r>
            <a:endParaRPr lang="de-DE" sz="1000" b="0" dirty="0">
              <a:solidFill>
                <a:srgbClr val="002060"/>
              </a:solidFill>
            </a:endParaRPr>
          </a:p>
        </p:txBody>
      </p:sp>
    </p:spTree>
    <p:extLst>
      <p:ext uri="{BB962C8B-B14F-4D97-AF65-F5344CB8AC3E}">
        <p14:creationId xmlns:p14="http://schemas.microsoft.com/office/powerpoint/2010/main" val="974327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8_Office Theme">
  <a:themeElements>
    <a:clrScheme name="Custom 83">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Custom 82">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9184</TotalTime>
  <Words>5177</Words>
  <Application>Microsoft Office PowerPoint</Application>
  <PresentationFormat>On-screen Show (4:3)</PresentationFormat>
  <Paragraphs>385</Paragraphs>
  <Slides>20</Slides>
  <Notes>20</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20</vt:i4>
      </vt:variant>
    </vt:vector>
  </HeadingPairs>
  <TitlesOfParts>
    <vt:vector size="36" baseType="lpstr">
      <vt:lpstr>Arial</vt:lpstr>
      <vt:lpstr>SimSun</vt:lpstr>
      <vt:lpstr>MS PGothic</vt:lpstr>
      <vt:lpstr>Monotype Sorts</vt:lpstr>
      <vt:lpstr>Calibri</vt:lpstr>
      <vt:lpstr>Wingdings</vt:lpstr>
      <vt:lpstr>Times New Roman</vt:lpstr>
      <vt:lpstr>Symbol</vt:lpstr>
      <vt:lpstr>ヒラギノ角ゴ Pro W3</vt:lpstr>
      <vt:lpstr>msgothic</vt:lpstr>
      <vt:lpstr>Office Theme</vt:lpstr>
      <vt:lpstr>1_Office Theme</vt:lpstr>
      <vt:lpstr>18_Office Theme</vt:lpstr>
      <vt:lpstr>19_Office Theme</vt:lpstr>
      <vt:lpstr>11_Custom Design</vt:lpstr>
      <vt:lpstr>Worksheet</vt:lpstr>
      <vt:lpstr>PowerPoint Presentation</vt:lpstr>
      <vt:lpstr>Comité de Desarrollo</vt:lpstr>
      <vt:lpstr>Objetivos de Aprendizaje</vt:lpstr>
      <vt:lpstr>EPIDEMIOLOGÍA</vt:lpstr>
      <vt:lpstr>PowerPoint Presentation</vt:lpstr>
      <vt:lpstr>5–20% de la Población General Puede Padecer Dolor Neuropático</vt:lpstr>
      <vt:lpstr>El Dolor Neuropático es Prevalente en un Amplio Rango de Padecimientos Diferentes</vt:lpstr>
      <vt:lpstr>Los Pacientes que Padecen Dolor Neuropático en Atención Primaria Representan una Amplia Variedad de Etiologías</vt:lpstr>
      <vt:lpstr>Prevalencia de Neuropatía Diabética Periférica Dolorosa en Diabetes Tipo 2</vt:lpstr>
      <vt:lpstr>La Prevalencia de Neuropatía Periférica entre Adultos de 40 Años y Mayores Aumenta con el estatus Diabético Positivo y la Edad</vt:lpstr>
      <vt:lpstr>Hasta 26% de las Personas con Diabetes Desarrollan Neuropatía Diabética Periférica Dolorosa 1</vt:lpstr>
      <vt:lpstr>PowerPoint Presentation</vt:lpstr>
      <vt:lpstr>Los Factores de Riesgo de Neuropatía Diabética Dolorosa Incluyen Género, Etnicidad y Diabetes Tipo 2</vt:lpstr>
      <vt:lpstr>Factores de Riesgo Vasculares y  Neuropatía Diabética</vt:lpstr>
      <vt:lpstr>La Incidencia de Herpes Zoster y Neuralgia Postherpética Puede Estar Aumentando</vt:lpstr>
      <vt:lpstr>La Incidencia de Herpes Zoster Aumenta con la Edad1</vt:lpstr>
      <vt:lpstr>La Edad es el Principal Factor de Riesgo para el Desarrollo de Neuralgia Postherpética</vt:lpstr>
      <vt:lpstr>Los Factores de Riesgo de Neuralgia Postherpética Incluyen Diabetes, Linfoma, Lupus y VIH</vt:lpstr>
      <vt:lpstr>PowerPoint Presentation</vt:lpstr>
      <vt:lpstr>Epidemiología: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Cowan</dc:creator>
  <cp:lastModifiedBy>Cigeroglu, Osman</cp:lastModifiedBy>
  <cp:revision>909</cp:revision>
  <cp:lastPrinted>2013-10-02T16:10:44Z</cp:lastPrinted>
  <dcterms:created xsi:type="dcterms:W3CDTF">2013-05-06T17:41:15Z</dcterms:created>
  <dcterms:modified xsi:type="dcterms:W3CDTF">2015-07-06T18:55:03Z</dcterms:modified>
</cp:coreProperties>
</file>