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 id="2147483903" r:id="rId3"/>
    <p:sldMasterId id="2147483918" r:id="rId4"/>
    <p:sldMasterId id="2147484014" r:id="rId5"/>
  </p:sldMasterIdLst>
  <p:notesMasterIdLst>
    <p:notesMasterId r:id="rId24"/>
  </p:notesMasterIdLst>
  <p:handoutMasterIdLst>
    <p:handoutMasterId r:id="rId25"/>
  </p:handoutMasterIdLst>
  <p:sldIdLst>
    <p:sldId id="257" r:id="rId6"/>
    <p:sldId id="946" r:id="rId7"/>
    <p:sldId id="833" r:id="rId8"/>
    <p:sldId id="1153" r:id="rId9"/>
    <p:sldId id="1154" r:id="rId10"/>
    <p:sldId id="1155" r:id="rId11"/>
    <p:sldId id="1156" r:id="rId12"/>
    <p:sldId id="1157" r:id="rId13"/>
    <p:sldId id="1158" r:id="rId14"/>
    <p:sldId id="1159" r:id="rId15"/>
    <p:sldId id="1160" r:id="rId16"/>
    <p:sldId id="1161" r:id="rId17"/>
    <p:sldId id="1162" r:id="rId18"/>
    <p:sldId id="1163" r:id="rId19"/>
    <p:sldId id="1164" r:id="rId20"/>
    <p:sldId id="1165" r:id="rId21"/>
    <p:sldId id="1166" r:id="rId22"/>
    <p:sldId id="1167" r:id="rId23"/>
  </p:sldIdLst>
  <p:sldSz cx="9144000" cy="6858000" type="screen4x3"/>
  <p:notesSz cx="7010400" cy="9372600"/>
  <p:embeddedFontLst>
    <p:embeddedFont>
      <p:font typeface="SimSun" panose="02010600030101010101" pitchFamily="2" charset="-122"/>
      <p:regular r:id="rId26"/>
    </p:embeddedFont>
    <p:embeddedFont>
      <p:font typeface="Calibri" panose="020F0502020204030204" pitchFamily="34" charset="0"/>
      <p:regular r:id="rId27"/>
      <p:bold r:id="rId28"/>
      <p:italic r:id="rId29"/>
      <p:boldItalic r:id="rId30"/>
    </p:embeddedFont>
    <p:embeddedFont>
      <p:font typeface="Cordia New" panose="020B0304020202020204" pitchFamily="34" charset="-34"/>
      <p:regular r:id="rId31"/>
      <p:bold r:id="rId32"/>
      <p:italic r:id="rId33"/>
      <p:boldItalic r:id="rId34"/>
    </p:embeddedFont>
    <p:embeddedFont>
      <p:font typeface="Angsana New" panose="02020603050405020304" pitchFamily="18" charset="-34"/>
      <p:regular r:id="rId35"/>
      <p:bold r:id="rId36"/>
      <p:italic r:id="rId37"/>
      <p:boldItalic r:id="rId38"/>
    </p:embeddedFont>
    <p:embeddedFont>
      <p:font typeface="Arial Unicode MS" panose="020B0604020202020204" pitchFamily="34" charset="-128"/>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8" clrIdx="0"/>
  <p:cmAuthor id="1" name="Windows User" initials="WU" lastIdx="8" clrIdx="1"/>
  <p:cmAuthor id="2" name="Josee Ledoux" initials="J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F5"/>
    <a:srgbClr val="C8E2FC"/>
    <a:srgbClr val="0C6FCF"/>
    <a:srgbClr val="8CC2F8"/>
    <a:srgbClr val="7F7F7F"/>
    <a:srgbClr val="C03932"/>
    <a:srgbClr val="DDBB30"/>
    <a:srgbClr val="A3A3A3"/>
    <a:srgbClr val="8064A2"/>
    <a:srgbClr val="F78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86380" autoAdjust="0"/>
  </p:normalViewPr>
  <p:slideViewPr>
    <p:cSldViewPr snapToGrid="0">
      <p:cViewPr varScale="1">
        <p:scale>
          <a:sx n="109" d="100"/>
          <a:sy n="109" d="100"/>
        </p:scale>
        <p:origin x="-1740" y="-84"/>
      </p:cViewPr>
      <p:guideLst>
        <p:guide orient="horz" pos="2221"/>
        <p:guide orient="horz" pos="1281"/>
        <p:guide orient="horz" pos="631"/>
        <p:guide orient="horz" pos="478"/>
        <p:guide orient="horz" pos="4081"/>
        <p:guide orient="horz" pos="4275"/>
        <p:guide orient="horz" pos="809"/>
        <p:guide orient="horz" pos="1127"/>
        <p:guide orient="horz" pos="3193"/>
        <p:guide orient="horz" pos="4179"/>
        <p:guide pos="2880"/>
        <p:guide pos="592"/>
        <p:guide pos="372"/>
        <p:guide pos="137"/>
        <p:guide pos="885"/>
        <p:guide pos="3053"/>
        <p:guide pos="3285"/>
      </p:guideLst>
    </p:cSldViewPr>
  </p:slideViewPr>
  <p:outlineViewPr>
    <p:cViewPr>
      <p:scale>
        <a:sx n="33" d="100"/>
        <a:sy n="33" d="100"/>
      </p:scale>
      <p:origin x="270" y="184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758" y="2766"/>
      </p:cViewPr>
      <p:guideLst>
        <p:guide orient="horz" pos="2924"/>
        <p:guide pos="2208"/>
        <p:guide pos="438"/>
        <p:guide pos="3982"/>
        <p:guide pos="510"/>
        <p:guide pos="78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951"/>
          </a:xfrm>
          <a:prstGeom prst="rect">
            <a:avLst/>
          </a:prstGeom>
        </p:spPr>
        <p:txBody>
          <a:bodyPr vert="horz" lIns="92729" tIns="46365" rIns="92729" bIns="46365"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8951"/>
          </a:xfrm>
          <a:prstGeom prst="rect">
            <a:avLst/>
          </a:prstGeom>
        </p:spPr>
        <p:txBody>
          <a:bodyPr vert="horz" lIns="92729" tIns="46365" rIns="92729" bIns="46365" rtlCol="0"/>
          <a:lstStyle>
            <a:lvl1pPr algn="r">
              <a:defRPr sz="1200"/>
            </a:lvl1pPr>
          </a:lstStyle>
          <a:p>
            <a:fld id="{BB2CB4BA-697C-48ED-9CA6-7D73A3056C12}" type="datetimeFigureOut">
              <a:rPr lang="en-CA" smtClean="0"/>
              <a:pPr/>
              <a:t>2015-07-06</a:t>
            </a:fld>
            <a:endParaRPr lang="en-CA" dirty="0"/>
          </a:p>
        </p:txBody>
      </p:sp>
      <p:sp>
        <p:nvSpPr>
          <p:cNvPr id="4" name="Footer Placeholder 3"/>
          <p:cNvSpPr>
            <a:spLocks noGrp="1"/>
          </p:cNvSpPr>
          <p:nvPr>
            <p:ph type="ftr" sz="quarter" idx="2"/>
          </p:nvPr>
        </p:nvSpPr>
        <p:spPr>
          <a:xfrm>
            <a:off x="0" y="8902049"/>
            <a:ext cx="3037840" cy="468951"/>
          </a:xfrm>
          <a:prstGeom prst="rect">
            <a:avLst/>
          </a:prstGeom>
        </p:spPr>
        <p:txBody>
          <a:bodyPr vert="horz" lIns="92729" tIns="46365" rIns="92729" bIns="46365"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902049"/>
            <a:ext cx="3037840" cy="468951"/>
          </a:xfrm>
          <a:prstGeom prst="rect">
            <a:avLst/>
          </a:prstGeom>
        </p:spPr>
        <p:txBody>
          <a:bodyPr vert="horz" lIns="92729" tIns="46365" rIns="92729" bIns="46365" rtlCol="0" anchor="b"/>
          <a:lstStyle>
            <a:lvl1pPr algn="r">
              <a:defRPr sz="1200"/>
            </a:lvl1pPr>
          </a:lstStyle>
          <a:p>
            <a:fld id="{A9A8AD88-4435-43DF-818A-50CEC3315ED0}" type="slidenum">
              <a:rPr lang="en-CA" smtClean="0"/>
              <a:pPr/>
              <a:t>‹#›</a:t>
            </a:fld>
            <a:endParaRPr lang="en-CA" dirty="0"/>
          </a:p>
        </p:txBody>
      </p:sp>
    </p:spTree>
    <p:extLst>
      <p:ext uri="{BB962C8B-B14F-4D97-AF65-F5344CB8AC3E}">
        <p14:creationId xmlns:p14="http://schemas.microsoft.com/office/powerpoint/2010/main" val="398153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2729" tIns="46365" rIns="92729" bIns="46365" rtlCol="0" anchor="ctr"/>
          <a:lstStyle/>
          <a:p>
            <a:endParaRPr lang="en-CA" dirty="0"/>
          </a:p>
        </p:txBody>
      </p:sp>
      <p:sp>
        <p:nvSpPr>
          <p:cNvPr id="5" name="Notes Placeholder 4"/>
          <p:cNvSpPr>
            <a:spLocks noGrp="1"/>
          </p:cNvSpPr>
          <p:nvPr>
            <p:ph type="body" sz="quarter" idx="3"/>
          </p:nvPr>
        </p:nvSpPr>
        <p:spPr>
          <a:xfrm>
            <a:off x="701040" y="4451986"/>
            <a:ext cx="5608320" cy="4217670"/>
          </a:xfrm>
          <a:prstGeom prst="rect">
            <a:avLst/>
          </a:prstGeom>
        </p:spPr>
        <p:txBody>
          <a:bodyPr vert="horz" lIns="92729" tIns="46365" rIns="92729" bIns="4636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5"/>
          </p:nvPr>
        </p:nvSpPr>
        <p:spPr>
          <a:xfrm>
            <a:off x="3970938" y="8902344"/>
            <a:ext cx="3037840" cy="468630"/>
          </a:xfrm>
          <a:prstGeom prst="rect">
            <a:avLst/>
          </a:prstGeom>
        </p:spPr>
        <p:txBody>
          <a:bodyPr vert="horz" lIns="92729" tIns="46365" rIns="92729" bIns="46365" rtlCol="0" anchor="b"/>
          <a:lstStyle>
            <a:lvl1pPr algn="r">
              <a:defRPr sz="1100"/>
            </a:lvl1pPr>
          </a:lstStyle>
          <a:p>
            <a:fld id="{C3688213-33A5-40D6-90A0-AF4F9B3FAB42}" type="slidenum">
              <a:rPr lang="en-CA" smtClean="0"/>
              <a:pPr/>
              <a:t>‹#›</a:t>
            </a:fld>
            <a:endParaRPr lang="en-CA" dirty="0"/>
          </a:p>
        </p:txBody>
      </p:sp>
    </p:spTree>
    <p:extLst>
      <p:ext uri="{BB962C8B-B14F-4D97-AF65-F5344CB8AC3E}">
        <p14:creationId xmlns:p14="http://schemas.microsoft.com/office/powerpoint/2010/main" val="149019580"/>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astrosource.com/11674565?itemId=1167456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a:t>
            </a:fld>
            <a:endParaRPr lang="en-CA" dirty="0"/>
          </a:p>
        </p:txBody>
      </p:sp>
    </p:spTree>
    <p:extLst>
      <p:ext uri="{BB962C8B-B14F-4D97-AF65-F5344CB8AC3E}">
        <p14:creationId xmlns:p14="http://schemas.microsoft.com/office/powerpoint/2010/main" val="42502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451986"/>
            <a:ext cx="5608320" cy="5168264"/>
          </a:xfrm>
        </p:spPr>
        <p:txBody>
          <a:bodyPr/>
          <a:lstStyle/>
          <a:p>
            <a:pPr>
              <a:spcAft>
                <a:spcPts val="614"/>
              </a:spcAft>
            </a:pPr>
            <a:r>
              <a:rPr lang="es-MX" b="1" dirty="0" smtClean="0"/>
              <a:t>Notas del Conferencista</a:t>
            </a:r>
          </a:p>
          <a:p>
            <a:pPr>
              <a:spcAft>
                <a:spcPts val="614"/>
              </a:spcAft>
            </a:pPr>
            <a:r>
              <a:rPr lang="es-MX" dirty="0" smtClean="0"/>
              <a:t>Aunque muchos pacientes con dolor neuropático buscan tratamiento complementarios y alternativos, la evidencia rigurosa que soporte la eficacia de la terapia no-farmacológica es limitada. </a:t>
            </a:r>
          </a:p>
          <a:p>
            <a:pPr>
              <a:spcAft>
                <a:spcPts val="614"/>
              </a:spcAft>
            </a:pPr>
            <a:r>
              <a:rPr lang="es-MX" dirty="0" smtClean="0"/>
              <a:t>Esta slide se basa en los resultados de una revisión sistemática del uso de terapias complementarias en el tratamiento de Dolor Neuropático. Después de la búsqueda sistemática de numerosas bases de datos, se identificaron 15 estudios y 5 revisiones sistemáticas/meta-análisis. La evaluación de estas publicaciones reveló que hay poca evidencia para la mayoría de las terapias no-farmacológicos para Dolor Neuropático. Sin embargo, puede ser necesario realizar más investigaciones para estudiar la efectividad del extracto de cannabis, carnitina, electro-estimulación e imanes.</a:t>
            </a:r>
          </a:p>
          <a:p>
            <a:pPr>
              <a:spcAft>
                <a:spcPts val="614"/>
              </a:spcAft>
            </a:pPr>
            <a:r>
              <a:rPr lang="es-MX" dirty="0" smtClean="0"/>
              <a:t>Además, una revisión de Cochrane encontró que no hay suficientes evidencia para establecer la efectividad de la vitamina B para reducir el dolor neuropático debido a neuropatía periférica.</a:t>
            </a:r>
          </a:p>
          <a:p>
            <a:pPr>
              <a:spcAft>
                <a:spcPts val="614"/>
              </a:spcAft>
            </a:pPr>
            <a:endParaRPr lang="es-MX" b="1" dirty="0" smtClean="0"/>
          </a:p>
          <a:p>
            <a:pPr>
              <a:spcAft>
                <a:spcPts val="614"/>
              </a:spcAft>
            </a:pPr>
            <a:r>
              <a:rPr lang="es-MX" b="1" dirty="0" smtClean="0"/>
              <a:t>Referencias</a:t>
            </a:r>
          </a:p>
          <a:p>
            <a:pPr>
              <a:spcAft>
                <a:spcPts val="614"/>
              </a:spcAft>
            </a:pPr>
            <a:r>
              <a:rPr lang="en-US" dirty="0" smtClean="0"/>
              <a:t>Ang CD </a:t>
            </a:r>
            <a:r>
              <a:rPr lang="en-US" i="1" dirty="0" smtClean="0"/>
              <a:t>et al. </a:t>
            </a:r>
            <a:r>
              <a:rPr lang="en-US" dirty="0" smtClean="0"/>
              <a:t>Vitamin B for treating peripheral neuropathy. </a:t>
            </a:r>
            <a:r>
              <a:rPr lang="en-US" i="1" dirty="0" smtClean="0"/>
              <a:t>Cochrane Database Syst Rev</a:t>
            </a:r>
            <a:r>
              <a:rPr lang="en-US" dirty="0" smtClean="0"/>
              <a:t> 2008; 3:CD004573.</a:t>
            </a:r>
          </a:p>
          <a:p>
            <a:pPr>
              <a:spcAft>
                <a:spcPts val="614"/>
              </a:spcAft>
            </a:pPr>
            <a:r>
              <a:rPr lang="en-US" dirty="0" smtClean="0"/>
              <a:t>Pittler MH, Ernst E. </a:t>
            </a:r>
            <a:r>
              <a:rPr lang="en-CA" dirty="0" smtClean="0"/>
              <a:t>Complementary therapies for neuropathic and neuralgic pain: systematic review.</a:t>
            </a:r>
            <a:r>
              <a:rPr lang="en-US" dirty="0" smtClean="0"/>
              <a:t> </a:t>
            </a:r>
            <a:r>
              <a:rPr lang="en-CA" i="1" dirty="0" smtClean="0"/>
              <a:t>Clin J Pain </a:t>
            </a:r>
            <a:r>
              <a:rPr lang="en-CA" dirty="0" smtClean="0"/>
              <a:t>2008; 24(8):731-3</a:t>
            </a:r>
            <a:r>
              <a:rPr lang="en-US" dirty="0" smtClean="0"/>
              <a:t>5. </a:t>
            </a:r>
            <a:endParaRPr lang="en-CA" dirty="0" smtClean="0"/>
          </a:p>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10</a:t>
            </a:fld>
            <a:endParaRPr lang="en-CA"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21803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b="1" noProof="0" dirty="0" smtClean="0">
                <a:cs typeface="Cordia New" pitchFamily="34" charset="-34"/>
              </a:rPr>
              <a:t>Notas del Conferencista</a:t>
            </a:r>
            <a:endParaRPr lang="es-MX" noProof="0" dirty="0" smtClean="0">
              <a:cs typeface="Cordia New" pitchFamily="34" charset="-34"/>
            </a:endParaRPr>
          </a:p>
          <a:p>
            <a:pPr>
              <a:spcBef>
                <a:spcPct val="0"/>
              </a:spcBef>
            </a:pPr>
            <a:r>
              <a:rPr lang="es-MX" noProof="0" dirty="0" smtClean="0">
                <a:cs typeface="Cordia New" pitchFamily="34" charset="-34"/>
              </a:rPr>
              <a:t>Las</a:t>
            </a:r>
            <a:r>
              <a:rPr lang="es-MX" baseline="0" noProof="0" dirty="0" smtClean="0">
                <a:cs typeface="Cordia New" pitchFamily="34" charset="-34"/>
              </a:rPr>
              <a:t> r</a:t>
            </a:r>
            <a:r>
              <a:rPr lang="es-MX" noProof="0" dirty="0" smtClean="0">
                <a:cs typeface="Cordia New" pitchFamily="34" charset="-34"/>
              </a:rPr>
              <a:t>ecomendaciones de Tailandia para el manejo farmacológico de dolor neuropático (NeP) aparecen en esta slide. Esta slide brinda información sobre la selección de terapias farmacológicas de acuerdo con la presentación clínica del NeP.</a:t>
            </a:r>
          </a:p>
          <a:p>
            <a:pPr eaLnBrk="1" hangingPunct="1">
              <a:spcBef>
                <a:spcPct val="0"/>
              </a:spcBef>
            </a:pPr>
            <a:endParaRPr lang="en-CA" b="1" dirty="0" smtClean="0">
              <a:cs typeface="Cordia New" pitchFamily="34" charset="-34"/>
            </a:endParaRPr>
          </a:p>
          <a:p>
            <a:pPr eaLnBrk="1" hangingPunct="1">
              <a:spcBef>
                <a:spcPct val="0"/>
              </a:spcBef>
            </a:pPr>
            <a:endParaRPr lang="en-US" dirty="0" smtClean="0">
              <a:cs typeface="Cordia New" pitchFamily="34" charset="-34"/>
            </a:endParaRPr>
          </a:p>
          <a:p>
            <a:pPr eaLnBrk="1" hangingPunct="1">
              <a:spcBef>
                <a:spcPct val="0"/>
              </a:spcBef>
            </a:pPr>
            <a:endParaRPr lang="en-US" dirty="0" smtClean="0">
              <a:cs typeface="Cordia New" pitchFamily="34" charset="-34"/>
            </a:endParaRPr>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11</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Notes Placeholder 2"/>
          <p:cNvSpPr>
            <a:spLocks noGrp="1"/>
          </p:cNvSpPr>
          <p:nvPr>
            <p:ph type="body" idx="1"/>
          </p:nvPr>
        </p:nvSpPr>
        <p:spPr>
          <a:xfrm>
            <a:off x="701040" y="4451986"/>
            <a:ext cx="5608320" cy="5244464"/>
          </a:xfrm>
        </p:spPr>
        <p:txBody>
          <a:bodyPr/>
          <a:lstStyle/>
          <a:p>
            <a:r>
              <a:rPr lang="es-MX" sz="1100" b="1" dirty="0" smtClean="0"/>
              <a:t>Notas del Conferencista</a:t>
            </a:r>
          </a:p>
          <a:p>
            <a:r>
              <a:rPr lang="es-MX" sz="1100" dirty="0" smtClean="0"/>
              <a:t>Los AINEne y los coxibs tienen efectos analgésicos periféricos y centrales.</a:t>
            </a:r>
          </a:p>
          <a:p>
            <a:r>
              <a:rPr lang="es-MX" sz="1100" dirty="0" smtClean="0"/>
              <a:t>El trauma periférico desencadena la producción de COX-2 tanto en la periferia como en el cuerno dorsal, lo que eventualmente estimula la producción de prostaglandinas. Las prostaglandinas en la periferia aumentan la sensibilidad al estímulo nocivo afectando el canal receptor de catión de potencial transitorio, subfamilia V, miembro 1 (TRPV1) en los nociceptores. En el cuerno dorsal, las prostaglandinas activan la proteína quinasa A (PKA), que eventualmente fosforila los canales de cloruro asociados al receptor glicina, reduciendo la probabilidad de que se abran y vuelvan a la neurona más excitable a estímulos transmitidos por glutamato. </a:t>
            </a:r>
          </a:p>
          <a:p>
            <a:r>
              <a:rPr lang="es-MX" sz="1100" dirty="0" smtClean="0"/>
              <a:t>Tanto los AINEne como los coxibs inhiben la producción de prostaglandina bloqueando la acción de la enzima COX-2. Sin embargo, mientras los coxibs inhiben selectivamente COX-2, los  AINEne también inhiben la enzima COX-1 expresada constitutivamente.</a:t>
            </a:r>
          </a:p>
          <a:p>
            <a:endParaRPr lang="en-US" sz="1100" dirty="0"/>
          </a:p>
          <a:p>
            <a:r>
              <a:rPr lang="es-MX" sz="1100" b="1" dirty="0" smtClean="0"/>
              <a:t>Referencias</a:t>
            </a:r>
          </a:p>
          <a:p>
            <a:r>
              <a:rPr lang="en-US" sz="1100" dirty="0" smtClean="0">
                <a:cs typeface="Arial" pitchFamily="34" charset="0"/>
              </a:rPr>
              <a:t>Gastrosource. </a:t>
            </a:r>
            <a:r>
              <a:rPr lang="en-US" sz="1100" i="1" dirty="0" smtClean="0">
                <a:cs typeface="Arial" pitchFamily="34" charset="0"/>
              </a:rPr>
              <a:t>Non-steroidal Anti-inflammatory Drug (NSAID)-Associated Upper Gastrointestinal Side-Effects</a:t>
            </a:r>
            <a:r>
              <a:rPr lang="en-US" sz="1100" dirty="0" smtClean="0">
                <a:cs typeface="Arial" pitchFamily="34" charset="0"/>
              </a:rPr>
              <a:t>. </a:t>
            </a:r>
            <a:r>
              <a:rPr lang="en-CA" sz="1100" dirty="0" smtClean="0">
                <a:cs typeface="Arial" pitchFamily="34" charset="0"/>
              </a:rPr>
              <a:t>Available at:  </a:t>
            </a:r>
            <a:r>
              <a:rPr lang="en-CA" sz="1100" dirty="0" smtClean="0">
                <a:cs typeface="Arial" pitchFamily="34" charset="0"/>
                <a:hlinkClick r:id="rId3"/>
              </a:rPr>
              <a:t>http://www.gastrosource.com/11674565?itemId=11674565</a:t>
            </a:r>
            <a:r>
              <a:rPr lang="en-CA" sz="1100" dirty="0" smtClean="0">
                <a:cs typeface="Arial" pitchFamily="34" charset="0"/>
              </a:rPr>
              <a:t>. Accessed: December 4, 2010.</a:t>
            </a:r>
          </a:p>
          <a:p>
            <a:r>
              <a:rPr lang="en-US" sz="1100" dirty="0" smtClean="0">
                <a:cs typeface="Arial" pitchFamily="34" charset="0"/>
              </a:rPr>
              <a:t>Vane JR, Botting RM. </a:t>
            </a:r>
            <a:r>
              <a:rPr lang="en-US" sz="1100" dirty="0" smtClean="0"/>
              <a:t>New insights into the mode of action of anti-inflammatory drugs.</a:t>
            </a:r>
            <a:r>
              <a:rPr lang="en-US" sz="1100" dirty="0" smtClean="0">
                <a:cs typeface="Arial" pitchFamily="34" charset="0"/>
              </a:rPr>
              <a:t> </a:t>
            </a:r>
            <a:r>
              <a:rPr lang="en-US" sz="1100" i="1" dirty="0" smtClean="0">
                <a:cs typeface="Arial" pitchFamily="34" charset="0"/>
              </a:rPr>
              <a:t>Inflamm Res</a:t>
            </a:r>
            <a:r>
              <a:rPr lang="en-US" sz="1100" dirty="0" smtClean="0">
                <a:cs typeface="Arial" pitchFamily="34" charset="0"/>
              </a:rPr>
              <a:t> 1995;44(1):1-10.</a:t>
            </a:r>
            <a:r>
              <a:rPr lang="en-CA" sz="1100" dirty="0" smtClean="0">
                <a:cs typeface="Arial" pitchFamily="34" charset="0"/>
              </a:rPr>
              <a:t> </a:t>
            </a:r>
            <a:endParaRPr lang="en-CA" sz="1100" dirty="0">
              <a:cs typeface="Arial" pitchFamily="34" charset="0"/>
            </a:endParaRP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12</a:t>
            </a:fld>
            <a:endParaRPr lang="en-CA" dirty="0">
              <a:solidFill>
                <a:prstClr val="black"/>
              </a:solidFill>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13</a:t>
            </a:fld>
            <a:endParaRPr lang="en-GB" dirty="0">
              <a:solidFill>
                <a:prstClr val="black"/>
              </a:solidFill>
            </a:endParaRPr>
          </a:p>
        </p:txBody>
      </p:sp>
      <p:sp>
        <p:nvSpPr>
          <p:cNvPr id="131076" name="Rectangle 3"/>
          <p:cNvSpPr>
            <a:spLocks noGrp="1" noChangeArrowheads="1"/>
          </p:cNvSpPr>
          <p:nvPr>
            <p:ph type="body" idx="1"/>
          </p:nvPr>
        </p:nvSpPr>
        <p:spPr>
          <a:xfrm>
            <a:off x="701040" y="4451985"/>
            <a:ext cx="5608320" cy="5025389"/>
          </a:xfrm>
        </p:spPr>
        <p:txBody>
          <a:bodyPr/>
          <a:lstStyle/>
          <a:p>
            <a:r>
              <a:rPr lang="es-MX" sz="1100" dirty="0" smtClean="0"/>
              <a:t>Esta slide ilustra la patofisiología del dolor neuropático y muestra que la vía es generalmente la misma, independientemente de su origen (periférico o sistema nervioso central).</a:t>
            </a:r>
          </a:p>
          <a:p>
            <a:r>
              <a:rPr lang="es-MX" sz="1100" dirty="0" smtClean="0"/>
              <a:t>Por definición, el dolor neuropático ocurre después de una disfunción o  lesión primaria en el sistema nervioso periférico o central. Estas lesiones y/o disfunciones desencadenan los mecanismos subyacentes que resultan en dolor neuropático.</a:t>
            </a:r>
          </a:p>
          <a:p>
            <a:r>
              <a:rPr lang="es-MX" sz="1100" dirty="0" smtClean="0"/>
              <a:t>Los mecanismos periféricos del dolor neuropático incluyen hiperexcitabilidad de la fibra nerviosa, que puede dar lugar a descargas ectópicas a lo largo de lo nervios sensoriales. Los mecanismos periféricos pueden desencadenar mecanismos secundarios (es decir, centrales). </a:t>
            </a:r>
          </a:p>
          <a:p>
            <a:r>
              <a:rPr lang="es-MX" sz="1100" dirty="0" smtClean="0"/>
              <a:t>Los mecanismos centrales incluyen hiperexcitabilidad neuronal, pérdida de control inhibitorio y sensibilización central (cambios funcionales correspondientes a la alteración de propiedades electrofisiológicas (es decir, excitabilidad) de neuronas nociceptivas centrales. </a:t>
            </a:r>
          </a:p>
          <a:p>
            <a:endParaRPr lang="en-US" sz="1100" dirty="0"/>
          </a:p>
          <a:p>
            <a:r>
              <a:rPr lang="es-MX" sz="1100" b="1" dirty="0" smtClean="0"/>
              <a:t>Referencias</a:t>
            </a:r>
          </a:p>
          <a:p>
            <a:r>
              <a:rPr lang="fr-FR" sz="1100" dirty="0" smtClean="0"/>
              <a:t>Gilron I </a:t>
            </a:r>
            <a:r>
              <a:rPr lang="fr-FR" sz="1100" i="1" dirty="0" smtClean="0"/>
              <a:t>et al. </a:t>
            </a:r>
            <a:r>
              <a:rPr lang="fr-FR" sz="1100" dirty="0" smtClean="0"/>
              <a:t>Ne</a:t>
            </a:r>
            <a:r>
              <a:rPr lang="en-CA" sz="1100" dirty="0" smtClean="0"/>
              <a:t>uropathic pain: a practical guide for the clinician. </a:t>
            </a:r>
            <a:r>
              <a:rPr lang="fr-FR" sz="1100" i="1" dirty="0" smtClean="0"/>
              <a:t>CMAJ</a:t>
            </a:r>
            <a:r>
              <a:rPr lang="fr-FR" sz="1100" dirty="0" smtClean="0"/>
              <a:t> 2006; 175(3):265-75.</a:t>
            </a:r>
          </a:p>
          <a:p>
            <a:r>
              <a:rPr lang="en-US" sz="1100" dirty="0" smtClean="0"/>
              <a:t>Jarvis MF, Boyce-Rustay JM. </a:t>
            </a:r>
            <a:r>
              <a:rPr lang="en-CA" sz="1100" dirty="0" smtClean="0"/>
              <a:t>Neuropathic pain: models and mechanisms. </a:t>
            </a:r>
            <a:br>
              <a:rPr lang="en-CA" sz="1100" dirty="0" smtClean="0"/>
            </a:br>
            <a:r>
              <a:rPr lang="fr-FR" sz="1100" i="1" dirty="0" smtClean="0"/>
              <a:t>Curr Pharm Des </a:t>
            </a:r>
            <a:r>
              <a:rPr lang="fr-FR" sz="1100" dirty="0" smtClean="0"/>
              <a:t>2009; 15(15):1711-6. </a:t>
            </a:r>
          </a:p>
          <a:p>
            <a:r>
              <a:rPr lang="fr-FR" sz="1100" dirty="0" smtClean="0"/>
              <a:t>Scholz J, Woolf  CJ. Can we conquer pain? </a:t>
            </a:r>
            <a:r>
              <a:rPr lang="fr-FR" sz="1100" i="1" dirty="0" smtClean="0"/>
              <a:t>Nat Neurosci </a:t>
            </a:r>
            <a:r>
              <a:rPr lang="fr-FR" sz="1100" dirty="0" smtClean="0"/>
              <a:t>2002; 5(Suppl):1062-7.</a:t>
            </a:r>
          </a:p>
          <a:p>
            <a:endParaRPr lang="fr-FR" sz="1100" dirty="0"/>
          </a:p>
        </p:txBody>
      </p:sp>
      <p:sp>
        <p:nvSpPr>
          <p:cNvPr id="4" name="Slide Image Placeholder 3"/>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986"/>
            <a:ext cx="5608320" cy="5530214"/>
          </a:xfrm>
        </p:spPr>
        <p:txBody>
          <a:bodyPr/>
          <a:lstStyle/>
          <a:p>
            <a:r>
              <a:rPr lang="es-MX" b="1" dirty="0" smtClean="0"/>
              <a:t>Notas del Conferencista</a:t>
            </a:r>
          </a:p>
          <a:p>
            <a:r>
              <a:rPr lang="es-MX" dirty="0" smtClean="0"/>
              <a:t>La cirugía puede ser útil para el manejo of dolor neuropático solo en casos muy selectos, incluyendo casos refractarios de neuralgia del trigémino. La estimulación de la médula espinal puede beneficiar a los pacientes con síndrome de cirugía de espalda fallida y síndrome de dolor regional complejo resistente al tratamiento. La neuroestimulación puede ser útil en casos de dolor neuropático refractario, aunque los resultados parecen ser variables. Generalmente no se recomienda cirugía para radiculopatía.</a:t>
            </a:r>
          </a:p>
          <a:p>
            <a:endParaRPr lang="es-MX" dirty="0" smtClean="0"/>
          </a:p>
          <a:p>
            <a:r>
              <a:rPr lang="es-MX" b="1" dirty="0" smtClean="0"/>
              <a:t>Referencias</a:t>
            </a:r>
          </a:p>
          <a:p>
            <a:r>
              <a:rPr lang="en-US" dirty="0" smtClean="0"/>
              <a:t>Pollock BE. Surgical management of medically refractory trigeminal neuralgia. </a:t>
            </a:r>
            <a:r>
              <a:rPr lang="en-US" i="1" dirty="0" smtClean="0"/>
              <a:t>Curr Neurol Neurosci Rep.</a:t>
            </a:r>
            <a:r>
              <a:rPr lang="en-US" dirty="0" smtClean="0"/>
              <a:t> 2012;12(2):125-31. </a:t>
            </a:r>
          </a:p>
          <a:p>
            <a:r>
              <a:rPr lang="en-US" dirty="0" smtClean="0"/>
              <a:t>Nizard J, Raoul S, Nguyen JP, Lefaucheur JP. Invasive stimulation therapies for the treatment of refractory pain. </a:t>
            </a:r>
            <a:r>
              <a:rPr lang="en-US" i="1" dirty="0" smtClean="0"/>
              <a:t>Discov Med. </a:t>
            </a:r>
            <a:r>
              <a:rPr lang="en-US" dirty="0" smtClean="0"/>
              <a:t>2012;14(77):237-46.</a:t>
            </a:r>
          </a:p>
          <a:p>
            <a:r>
              <a:rPr lang="en-US" dirty="0" smtClean="0"/>
              <a:t>Jacobs WC, van Tulder M, Arts M, Rubinstein SM, van Middelkoop M, Ostelo R, Verhagen A, Koes B, Peul WC. Surgery versus conservative management of sciatica due to a lumbar herniated disc: a systematic review. </a:t>
            </a:r>
            <a:r>
              <a:rPr lang="en-US" i="1" dirty="0" smtClean="0"/>
              <a:t>Eur Spine J.</a:t>
            </a:r>
            <a:r>
              <a:rPr lang="en-US" dirty="0" smtClean="0"/>
              <a:t> 2011;20(4):513-22. </a:t>
            </a:r>
          </a:p>
          <a:p>
            <a:r>
              <a:rPr lang="en-US" dirty="0" smtClean="0"/>
              <a:t>Mailis A, Taenzer P. Evidence-based guideline for neuropathic pain interventional treatments: spinal cord stimulation, intravenous infusions, epidural injections and nerve blocks. </a:t>
            </a:r>
            <a:r>
              <a:rPr lang="en-US" i="1" dirty="0" smtClean="0"/>
              <a:t>Pain Res Manag. </a:t>
            </a:r>
            <a:r>
              <a:rPr lang="en-US" dirty="0" smtClean="0"/>
              <a:t>2012;17(3):150-8.</a:t>
            </a:r>
          </a:p>
          <a:p>
            <a:endParaRPr lang="en-US" b="1"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14</a:t>
            </a:fld>
            <a:endParaRPr lang="en-CA" dirty="0"/>
          </a:p>
        </p:txBody>
      </p:sp>
    </p:spTree>
    <p:extLst>
      <p:ext uri="{BB962C8B-B14F-4D97-AF65-F5344CB8AC3E}">
        <p14:creationId xmlns:p14="http://schemas.microsoft.com/office/powerpoint/2010/main" val="300284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986"/>
            <a:ext cx="5608320" cy="5320664"/>
          </a:xfrm>
        </p:spPr>
        <p:txBody>
          <a:bodyPr/>
          <a:lstStyle/>
          <a:p>
            <a:r>
              <a:rPr lang="es-MX" sz="1100" b="1" dirty="0" smtClean="0"/>
              <a:t>Notas del Conferencista</a:t>
            </a:r>
          </a:p>
          <a:p>
            <a:r>
              <a:rPr lang="es-MX" sz="1100" dirty="0" smtClean="0"/>
              <a:t>Esta slide presenta las recomendaciones de la International Association for the Study of Pain (IASP) de 2010 para el Manejo Farmacológico de Dolor Neuropático.</a:t>
            </a:r>
          </a:p>
          <a:p>
            <a:r>
              <a:rPr lang="es-MX" sz="1100" dirty="0" smtClean="0"/>
              <a:t>Con base en estas recomendaciones, las terapias de primera-línea incluyen gabapentina, pregabalina, duloxetina, venlafaxina, nortriptilina y desipramina, así como lidocaína tópica para Dolor Neuropático Periférico localizado. Además, se pueden usar analgésicos opioides y tramadol como primera-línea (solos o en combinación) en pacientes con dolor neuropático severo, dolor neuropático por cáncer, exacerbaciones episódicas de dolor severo, y cuando se requiere ajuste de la duración de un medicamento de primera-línea para alivio rápido .</a:t>
            </a:r>
          </a:p>
          <a:p>
            <a:r>
              <a:rPr lang="es-MX" sz="1100" dirty="0" smtClean="0"/>
              <a:t>Si se obtiene un alivio parcial, inadecuado o no se obtiene alivio con el medicamento de primera-línea seleccionado, las guías recomiendan agregar otro medicamento de primera-línea o cambiarlo por otro. Solo cuando falla el medicamento de primera-línea, solo o en combinación, se deben usar medicamentos de segunda- y tercera-línea. En este punto, también se debe considerar la referencia a un especialista de dolor.</a:t>
            </a:r>
          </a:p>
          <a:p>
            <a:endParaRPr lang="es-MX" sz="1100" dirty="0" smtClean="0"/>
          </a:p>
          <a:p>
            <a:r>
              <a:rPr lang="es-MX" sz="1100" b="1" dirty="0" smtClean="0"/>
              <a:t>Referencias</a:t>
            </a:r>
          </a:p>
          <a:p>
            <a:r>
              <a:rPr lang="en-CA" sz="1100" dirty="0" smtClean="0"/>
              <a:t>Dworkin RH </a:t>
            </a:r>
            <a:r>
              <a:rPr lang="en-CA" sz="1100" i="1" dirty="0" smtClean="0"/>
              <a:t>et al. </a:t>
            </a:r>
            <a:r>
              <a:rPr lang="en-CA" sz="1100" dirty="0" smtClean="0"/>
              <a:t>Recommendations for the pharmacological management of neuropathic pain: an overview and literature update. </a:t>
            </a:r>
            <a:r>
              <a:rPr lang="en-CA" sz="1100" i="1" dirty="0" smtClean="0"/>
              <a:t>Mayo Clin Proc </a:t>
            </a:r>
            <a:r>
              <a:rPr lang="en-CA" sz="1100" dirty="0" smtClean="0"/>
              <a:t>2010; 85(3 Suppl):S3-14.</a:t>
            </a:r>
          </a:p>
          <a:p>
            <a:r>
              <a:rPr lang="en-CA" sz="1100" dirty="0" smtClean="0"/>
              <a:t>Freynhagen R, Bennett MI. Diagnosis and management of neuropathic pain. </a:t>
            </a:r>
            <a:r>
              <a:rPr lang="en-CA" sz="1100" i="1" dirty="0" smtClean="0"/>
              <a:t>BMJ</a:t>
            </a:r>
            <a:r>
              <a:rPr lang="en-CA" sz="1100" dirty="0" smtClean="0"/>
              <a:t> 2009; 339:b3002.</a:t>
            </a:r>
            <a:endParaRPr lang="en-CA" sz="1100" dirty="0"/>
          </a:p>
          <a:p>
            <a:endParaRPr lang="en-CA" sz="1100"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1228954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Esta slide proporciona orientación acerca del inicio y ajuste de los medicamentos de p</a:t>
            </a:r>
            <a:r>
              <a:rPr lang="es-MX" baseline="0" dirty="0" smtClean="0"/>
              <a:t>rimera-línea para Dolor Neuropático con base en las recomendaciones de la </a:t>
            </a:r>
            <a:r>
              <a:rPr lang="es-MX" i="1" dirty="0" smtClean="0"/>
              <a:t>International Association for the Study of Pain </a:t>
            </a:r>
            <a:r>
              <a:rPr lang="es-MX" dirty="0" smtClean="0"/>
              <a:t>(IASP) de 2010 para el manejo  Farmacológico de Dolor Neuropático</a:t>
            </a:r>
            <a:r>
              <a:rPr lang="es-MX" baseline="0" dirty="0" smtClean="0"/>
              <a:t>.</a:t>
            </a:r>
          </a:p>
          <a:p>
            <a:r>
              <a:rPr lang="es-MX" baseline="0" dirty="0" smtClean="0"/>
              <a:t>La información del producto a nivel local de cada droga debe ser consultada para mayores detalles</a:t>
            </a:r>
            <a:r>
              <a:rPr lang="es-MX" dirty="0" smtClean="0"/>
              <a:t> e indicaciones especiales, contraindicaciones y advertencias</a:t>
            </a:r>
            <a:r>
              <a:rPr lang="es-MX" baseline="0" dirty="0" smtClean="0"/>
              <a:t>. </a:t>
            </a:r>
          </a:p>
          <a:p>
            <a:endParaRPr lang="es-MX" baseline="0" dirty="0" smtClean="0"/>
          </a:p>
          <a:p>
            <a:r>
              <a:rPr lang="es-MX" b="1" baseline="0" dirty="0" smtClean="0"/>
              <a:t>Referencia</a:t>
            </a:r>
          </a:p>
          <a:p>
            <a:r>
              <a:rPr lang="en-CA" dirty="0" smtClean="0"/>
              <a:t>Dworkin RH </a:t>
            </a:r>
            <a:r>
              <a:rPr lang="en-CA" i="1" dirty="0" smtClean="0"/>
              <a:t>et al. </a:t>
            </a:r>
            <a:r>
              <a:rPr lang="en-CA" dirty="0" smtClean="0"/>
              <a:t>Recommendations for the pharmacological management of neuropathic pain: an overview and literature update. </a:t>
            </a:r>
            <a:r>
              <a:rPr lang="en-CA" i="1" dirty="0" smtClean="0"/>
              <a:t>Mayo Clin Proc </a:t>
            </a:r>
            <a:r>
              <a:rPr lang="en-CA" dirty="0" smtClean="0"/>
              <a:t>2010; </a:t>
            </a:r>
            <a:br>
              <a:rPr lang="en-CA" dirty="0" smtClean="0"/>
            </a:br>
            <a:r>
              <a:rPr lang="en-CA" dirty="0" smtClean="0"/>
              <a:t>85(3 Suppl):S3-14</a:t>
            </a:r>
            <a:endParaRPr lang="en-CA"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332404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Sí, los ligandos α2δ pueden usarse en combinación con bloqueadores del canal de calcio (CCBs). A diferencia de los CCBs, los ligandos α2δ como gabapentina y pregabalina no bloquean completamente el canal de calcio. Por lo tanto, los ligandos α2δ no causan virtualmente ningún cambio en la presión sanguínea sistémica o en el flujo sanguíneo coronario.</a:t>
            </a:r>
          </a:p>
          <a:p>
            <a:endParaRPr lang="es-MX" dirty="0" smtClean="0"/>
          </a:p>
          <a:p>
            <a:r>
              <a:rPr lang="es-MX" b="1" dirty="0" smtClean="0"/>
              <a:t>Referencia</a:t>
            </a:r>
          </a:p>
          <a:p>
            <a:r>
              <a:rPr lang="en-US" dirty="0" smtClean="0"/>
              <a:t>Lowther C. Pregabalin (Lyrica®): Part II. </a:t>
            </a:r>
            <a:r>
              <a:rPr lang="en-US" i="1" dirty="0" smtClean="0"/>
              <a:t>Pharmacotherapy Update. </a:t>
            </a:r>
            <a:r>
              <a:rPr lang="en-US" dirty="0" smtClean="0"/>
              <a:t>2005;8(5):1-6.</a:t>
            </a:r>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17</a:t>
            </a:fld>
            <a:endParaRPr lang="en-CA" dirty="0"/>
          </a:p>
        </p:txBody>
      </p:sp>
    </p:spTree>
    <p:extLst>
      <p:ext uri="{BB962C8B-B14F-4D97-AF65-F5344CB8AC3E}">
        <p14:creationId xmlns:p14="http://schemas.microsoft.com/office/powerpoint/2010/main" val="189112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64" y="4449455"/>
            <a:ext cx="5608320" cy="4217670"/>
          </a:xfrm>
        </p:spPr>
        <p:txBody>
          <a:bodyPr/>
          <a:lstStyle/>
          <a:p>
            <a:pPr defTabSz="927293">
              <a:defRPr/>
            </a:pPr>
            <a:r>
              <a:rPr lang="es-MX" b="1" dirty="0" smtClean="0"/>
              <a:t>Notas del Conferencista</a:t>
            </a:r>
          </a:p>
          <a:p>
            <a:pPr>
              <a:defRPr/>
            </a:pPr>
            <a:r>
              <a:rPr lang="es-MX" dirty="0" smtClean="0"/>
              <a:t>La terapia farmacológica con ligandos alfa-2-delta </a:t>
            </a:r>
            <a:r>
              <a:rPr lang="es-MX" b="1" dirty="0" smtClean="0"/>
              <a:t>nunca</a:t>
            </a:r>
            <a:r>
              <a:rPr lang="es-MX" dirty="0" smtClean="0"/>
              <a:t> debe ser suspendida abruptamente. Estas drogas deben ser disminuidas gradualmente durante un mínimo de una semana en lugar de descontinuarlas abruptamente. La descontinuación abrupta o rápida puede resultar en insomnio, náusea, cefalea, ansiedad, hiperhidrosis y diarrea. </a:t>
            </a:r>
          </a:p>
          <a:p>
            <a:pPr>
              <a:defRPr/>
            </a:pPr>
            <a:endParaRPr lang="es-MX" dirty="0" smtClean="0"/>
          </a:p>
          <a:p>
            <a:pPr>
              <a:defRPr/>
            </a:pPr>
            <a:r>
              <a:rPr lang="es-MX" b="1" dirty="0" smtClean="0"/>
              <a:t>Referencia</a:t>
            </a:r>
          </a:p>
          <a:p>
            <a:r>
              <a:rPr lang="de-DE" dirty="0" smtClean="0"/>
              <a:t>Thomas JL, Walker RR. </a:t>
            </a:r>
            <a:r>
              <a:rPr lang="en-CA" dirty="0" smtClean="0"/>
              <a:t>Pregabalin (Lyrica) for the Management of Pain Associated with Diabetic Neuropathy. </a:t>
            </a:r>
            <a:r>
              <a:rPr lang="de-DE" i="1" dirty="0" smtClean="0"/>
              <a:t>Am Fam Physician.</a:t>
            </a:r>
            <a:r>
              <a:rPr lang="de-DE" dirty="0" smtClean="0"/>
              <a:t> 2006 Dec 15;74(12):2093-2094.</a:t>
            </a:r>
            <a:endParaRPr lang="en-US" dirty="0">
              <a:solidFill>
                <a:srgbClr val="002060"/>
              </a:solidFill>
            </a:endParaRPr>
          </a:p>
        </p:txBody>
      </p:sp>
      <p:sp>
        <p:nvSpPr>
          <p:cNvPr id="4" name="Slide Number Placeholder 3"/>
          <p:cNvSpPr>
            <a:spLocks noGrp="1"/>
          </p:cNvSpPr>
          <p:nvPr>
            <p:ph type="sldNum" sz="quarter" idx="10"/>
          </p:nvPr>
        </p:nvSpPr>
        <p:spPr/>
        <p:txBody>
          <a:bodyPr/>
          <a:lstStyle/>
          <a:p>
            <a:fld id="{C3688213-33A5-40D6-90A0-AF4F9B3FAB42}" type="slidenum">
              <a:rPr lang="en-CA" smtClean="0"/>
              <a:pPr/>
              <a:t>18</a:t>
            </a:fld>
            <a:endParaRPr lang="en-CA" dirty="0"/>
          </a:p>
        </p:txBody>
      </p:sp>
    </p:spTree>
    <p:extLst>
      <p:ext uri="{BB962C8B-B14F-4D97-AF65-F5344CB8AC3E}">
        <p14:creationId xmlns:p14="http://schemas.microsoft.com/office/powerpoint/2010/main" val="283750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
        <p:nvSpPr>
          <p:cNvPr id="5" name="4 Marcador de notas"/>
          <p:cNvSpPr>
            <a:spLocks noGrp="1"/>
          </p:cNvSpPr>
          <p:nvPr>
            <p:ph type="body" sz="quarter" idx="11"/>
          </p:nvPr>
        </p:nvSpPr>
        <p:spPr/>
        <p:txBody>
          <a:bodyPr>
            <a:normAutofit/>
          </a:bodyPr>
          <a:lstStyle/>
          <a:p>
            <a:endParaRPr lang="es-MX" dirty="0"/>
          </a:p>
        </p:txBody>
      </p:sp>
      <p:sp>
        <p:nvSpPr>
          <p:cNvPr id="6" name="Notes Placeholder 2"/>
          <p:cNvSpPr txBox="1">
            <a:spLocks/>
          </p:cNvSpPr>
          <p:nvPr/>
        </p:nvSpPr>
        <p:spPr>
          <a:xfrm>
            <a:off x="710565" y="4975860"/>
            <a:ext cx="5608320" cy="4217670"/>
          </a:xfrm>
          <a:prstGeom prst="rect">
            <a:avLst/>
          </a:prstGeom>
        </p:spPr>
        <p:txBody>
          <a:bodyPr vert="horz" lIns="92729" tIns="46365" rIns="92729" bIns="46365" rtlCol="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1" i="0" u="none" strike="noStrike" kern="1200" cap="none" spc="0" normalizeH="0" baseline="0" noProof="0" dirty="0" smtClean="0">
                <a:ln>
                  <a:noFill/>
                </a:ln>
                <a:solidFill>
                  <a:schemeClr val="tx1"/>
                </a:solidFill>
                <a:effectLst/>
                <a:uLnTx/>
                <a:uFillTx/>
                <a:latin typeface="+mn-lt"/>
                <a:ea typeface="+mn-ea"/>
                <a:cs typeface="+mn-cs"/>
              </a:rPr>
              <a:t>Notas del Conferencista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0" i="0" u="none" strike="noStrike" kern="1200" cap="none" spc="0" normalizeH="0" baseline="0" noProof="0" dirty="0" smtClean="0">
                <a:ln>
                  <a:noFill/>
                </a:ln>
                <a:solidFill>
                  <a:schemeClr val="tx1"/>
                </a:solidFill>
                <a:effectLst/>
                <a:uLnTx/>
                <a:uFillTx/>
                <a:latin typeface="+mn-lt"/>
                <a:ea typeface="+mn-ea"/>
                <a:cs typeface="+mn-cs"/>
              </a:rPr>
              <a:t>Por favor reconoce a los miembros del comité de desarrollo.</a:t>
            </a:r>
            <a:endParaRPr kumimoji="0" lang="es-MX"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3545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s-MX" b="1" noProof="0" dirty="0" smtClean="0"/>
              <a:t>Notas del Conferencista</a:t>
            </a:r>
          </a:p>
          <a:p>
            <a:r>
              <a:rPr lang="es-MX" b="0" noProof="0" dirty="0" smtClean="0"/>
              <a:t>Revisa los objetivos de aprendizaje de esta sesión</a:t>
            </a:r>
            <a:r>
              <a:rPr lang="es-MX" b="0" baseline="0" noProof="0" dirty="0" smtClean="0"/>
              <a:t>. Pregunta a los participantes si tienen alguna meta adicional.</a:t>
            </a:r>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2099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4</a:t>
            </a:fld>
            <a:endParaRPr lang="en-CA" dirty="0"/>
          </a:p>
        </p:txBody>
      </p:sp>
    </p:spTree>
    <p:extLst>
      <p:ext uri="{BB962C8B-B14F-4D97-AF65-F5344CB8AC3E}">
        <p14:creationId xmlns:p14="http://schemas.microsoft.com/office/powerpoint/2010/main" val="321159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s-MX" b="1" dirty="0" smtClean="0"/>
              <a:t>Notas del Conferencista</a:t>
            </a:r>
          </a:p>
          <a:p>
            <a:pPr>
              <a:spcAft>
                <a:spcPts val="608"/>
              </a:spcAft>
            </a:pPr>
            <a:r>
              <a:rPr lang="es-MX" dirty="0" smtClean="0"/>
              <a:t>Esta slide incluye algunas </a:t>
            </a:r>
            <a:r>
              <a:rPr lang="es-MX" baseline="0" dirty="0" smtClean="0"/>
              <a:t>Preguntas Frecuentes acerca de dolor neuropático. Las respuestas a estas preguntas pueden </a:t>
            </a:r>
            <a:r>
              <a:rPr lang="es-MX" dirty="0" smtClean="0"/>
              <a:t>encontrarse en las siguientes </a:t>
            </a:r>
            <a:r>
              <a:rPr lang="es-MX" baseline="0" dirty="0" smtClean="0"/>
              <a:t>slides.</a:t>
            </a:r>
            <a:endParaRPr lang="es-MX" dirty="0" smtClean="0"/>
          </a:p>
          <a:p>
            <a:pPr>
              <a:spcAft>
                <a:spcPts val="608"/>
              </a:spcAft>
            </a:pPr>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5</a:t>
            </a:fld>
            <a:endParaRPr lang="en-CA" dirty="0"/>
          </a:p>
        </p:txBody>
      </p:sp>
    </p:spTree>
    <p:extLst>
      <p:ext uri="{BB962C8B-B14F-4D97-AF65-F5344CB8AC3E}">
        <p14:creationId xmlns:p14="http://schemas.microsoft.com/office/powerpoint/2010/main" val="272524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16013" y="684213"/>
            <a:ext cx="4764087" cy="3571875"/>
          </a:xfrm>
          <a:ln/>
        </p:spPr>
      </p:sp>
      <p:sp>
        <p:nvSpPr>
          <p:cNvPr id="73732" name="Rectangle 3"/>
          <p:cNvSpPr>
            <a:spLocks noGrp="1" noChangeArrowheads="1"/>
          </p:cNvSpPr>
          <p:nvPr>
            <p:ph type="body" idx="1"/>
          </p:nvPr>
        </p:nvSpPr>
        <p:spPr>
          <a:xfrm>
            <a:off x="695325" y="4436824"/>
            <a:ext cx="5626099" cy="4466050"/>
          </a:xfrm>
          <a:ln/>
        </p:spPr>
        <p:txBody>
          <a:bodyPr lIns="91382" tIns="45691" rIns="91382" bIns="45691"/>
          <a:lstStyle/>
          <a:p>
            <a:r>
              <a:rPr lang="es-MX" b="1" dirty="0" smtClean="0"/>
              <a:t>Notas del Conferencista</a:t>
            </a:r>
          </a:p>
          <a:p>
            <a:r>
              <a:rPr lang="es-MX" dirty="0" smtClean="0"/>
              <a:t>Los descriptores verbales del dolor pueden ser pistas importantes sobre el mecanismo patofisiológico detrás del dolor. Por ejemplo, con el dolor neuropático, el dolor se describe generalmente como urente, con hormigueo, o como una descarga eléctrica. Las sensaciones de piquetes o entumecimiento también son mencionadas frecuentemente en los padecimiento de dolor neuropático.</a:t>
            </a:r>
          </a:p>
          <a:p>
            <a:endParaRPr lang="es-MX" dirty="0" smtClean="0"/>
          </a:p>
          <a:p>
            <a:r>
              <a:rPr lang="es-MX" b="1" dirty="0" smtClean="0"/>
              <a:t>Referencias </a:t>
            </a:r>
          </a:p>
          <a:p>
            <a:pPr marL="0" lvl="2"/>
            <a:r>
              <a:rPr lang="en-US" dirty="0" smtClean="0"/>
              <a:t>Baron R </a:t>
            </a:r>
            <a:r>
              <a:rPr lang="en-US" i="1" dirty="0" smtClean="0"/>
              <a:t>et al. </a:t>
            </a:r>
            <a:r>
              <a:rPr lang="en-CA" dirty="0" smtClean="0"/>
              <a:t>Neuropathic pain: diagnosis, pathophysiological mechanisms, and treatment. </a:t>
            </a:r>
            <a:r>
              <a:rPr lang="en-US" i="1" dirty="0" smtClean="0"/>
              <a:t>Lancet Neurol </a:t>
            </a:r>
            <a:r>
              <a:rPr lang="en-US" dirty="0" smtClean="0"/>
              <a:t>2010; 9(8):807-19.</a:t>
            </a:r>
          </a:p>
          <a:p>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endParaRPr lang="fr-FR" dirty="0"/>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6</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746"/>
            <a:ext cx="5608320" cy="5457587"/>
          </a:xfrm>
        </p:spPr>
        <p:txBody>
          <a:bodyPr/>
          <a:lstStyle/>
          <a:p>
            <a:pPr eaLnBrk="1" hangingPunct="1">
              <a:lnSpc>
                <a:spcPct val="110000"/>
              </a:lnSpc>
              <a:spcBef>
                <a:spcPct val="0"/>
              </a:spcBef>
              <a:spcAft>
                <a:spcPts val="600"/>
              </a:spcAft>
            </a:pPr>
            <a:r>
              <a:rPr lang="es-MX" sz="1200" b="1" dirty="0" smtClean="0"/>
              <a:t>Notas del Conferencista</a:t>
            </a:r>
          </a:p>
          <a:p>
            <a:pPr eaLnBrk="1" hangingPunct="1">
              <a:lnSpc>
                <a:spcPct val="110000"/>
              </a:lnSpc>
              <a:spcBef>
                <a:spcPct val="0"/>
              </a:spcBef>
              <a:spcAft>
                <a:spcPts val="600"/>
              </a:spcAft>
            </a:pPr>
            <a:r>
              <a:rPr lang="es-MX" sz="1200" dirty="0" smtClean="0"/>
              <a:t>Esta slide resume las </a:t>
            </a:r>
            <a:r>
              <a:rPr lang="es-MX" dirty="0" smtClean="0"/>
              <a:t>herramientas de evaluación usadas actualmente para </a:t>
            </a:r>
            <a:r>
              <a:rPr lang="es-MX" sz="1200" dirty="0" smtClean="0"/>
              <a:t>dolor neuropático.</a:t>
            </a:r>
          </a:p>
          <a:p>
            <a:pPr eaLnBrk="1" hangingPunct="1">
              <a:lnSpc>
                <a:spcPct val="110000"/>
              </a:lnSpc>
              <a:spcBef>
                <a:spcPct val="0"/>
              </a:spcBef>
              <a:spcAft>
                <a:spcPts val="600"/>
              </a:spcAft>
            </a:pPr>
            <a:r>
              <a:rPr lang="es-MX" sz="1200" dirty="0" smtClean="0"/>
              <a:t>Los métodos de evaluación para dolor neuropático consisten mayormente en descriptores verbales característicos, aunque algunos tienen además pruebas de cabecera sencillas. Ejemplos de estos últimos son la escala de dolor de LANSS y el cuestionario </a:t>
            </a:r>
            <a:r>
              <a:rPr lang="es-MX" sz="1200" b="1" u="sng" dirty="0" smtClean="0"/>
              <a:t>DN4</a:t>
            </a:r>
            <a:r>
              <a:rPr lang="es-MX" sz="1200" dirty="0" smtClean="0"/>
              <a:t>, que tienen una precisión </a:t>
            </a:r>
            <a:r>
              <a:rPr lang="es-MX" dirty="0" smtClean="0"/>
              <a:t>de aproximadamente el </a:t>
            </a:r>
            <a:r>
              <a:rPr lang="es-MX" sz="1200" dirty="0" smtClean="0"/>
              <a:t>80% (para LANSS)</a:t>
            </a:r>
            <a:r>
              <a:rPr lang="es-MX" sz="1200" baseline="0" dirty="0" smtClean="0"/>
              <a:t> y </a:t>
            </a:r>
            <a:r>
              <a:rPr lang="es-MX" sz="1200" b="1" baseline="0" dirty="0" smtClean="0"/>
              <a:t>90% (para DN4</a:t>
            </a:r>
            <a:r>
              <a:rPr lang="es-MX" sz="1200" baseline="0" dirty="0" smtClean="0"/>
              <a:t>) </a:t>
            </a:r>
            <a:r>
              <a:rPr lang="es-MX" sz="1200" dirty="0" smtClean="0"/>
              <a:t>en comparación con el juicio clínico experto para identificar pacientes con  dolor neuropático. Sin embargo los métodos de evaluación no son un sustituto de una buena evaluación </a:t>
            </a:r>
            <a:r>
              <a:rPr lang="es-MX" dirty="0" smtClean="0"/>
              <a:t>c</a:t>
            </a:r>
            <a:r>
              <a:rPr lang="es-MX" sz="1200" dirty="0" smtClean="0"/>
              <a:t>línica y no están diseñados para servir como métodos de diagnóstico.</a:t>
            </a:r>
          </a:p>
          <a:p>
            <a:pPr>
              <a:spcAft>
                <a:spcPts val="600"/>
              </a:spcAft>
            </a:pPr>
            <a:r>
              <a:rPr lang="es-MX" b="1" dirty="0" smtClean="0"/>
              <a:t>Referencia</a:t>
            </a:r>
          </a:p>
          <a:p>
            <a:pPr>
              <a:spcAft>
                <a:spcPts val="600"/>
              </a:spcAft>
            </a:pPr>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r>
              <a:rPr lang="en-GB" dirty="0" smtClean="0"/>
              <a:t>M.Haanpaa et al, </a:t>
            </a:r>
            <a:r>
              <a:rPr lang="en-GB" i="1" dirty="0" smtClean="0"/>
              <a:t>Pain </a:t>
            </a:r>
            <a:r>
              <a:rPr lang="en-GB" dirty="0" smtClean="0"/>
              <a:t>2011; 152:14-27.</a:t>
            </a:r>
            <a:endParaRPr lang="en-CA"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325007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3"/>
          <p:cNvSpPr>
            <a:spLocks noGrp="1" noChangeArrowheads="1"/>
          </p:cNvSpPr>
          <p:nvPr>
            <p:ph type="body" idx="1"/>
          </p:nvPr>
        </p:nvSpPr>
        <p:spPr>
          <a:xfrm>
            <a:off x="701040" y="4451985"/>
            <a:ext cx="5608320" cy="4815839"/>
          </a:xfrm>
        </p:spPr>
        <p:txBody>
          <a:bodyPr/>
          <a:lstStyle/>
          <a:p>
            <a:pPr>
              <a:spcAft>
                <a:spcPts val="600"/>
              </a:spcAft>
            </a:pPr>
            <a:r>
              <a:rPr lang="es-MX" b="1" dirty="0" smtClean="0"/>
              <a:t>Notas del Conferencista</a:t>
            </a:r>
          </a:p>
          <a:p>
            <a:pPr>
              <a:spcAft>
                <a:spcPts val="600"/>
              </a:spcAft>
            </a:pPr>
            <a:r>
              <a:rPr lang="es-MX" dirty="0" smtClean="0"/>
              <a:t>Esta slide muestra el cuestionario de diagnóstico DN4, que fue desarrollado por el Grupo Francés de Dolor neuropático para diferenciar el dolor neuropático del dolor no-neuropático. </a:t>
            </a:r>
          </a:p>
          <a:p>
            <a:pPr>
              <a:spcAft>
                <a:spcPts val="600"/>
              </a:spcAft>
            </a:pPr>
            <a:r>
              <a:rPr lang="es-MX" dirty="0" smtClean="0"/>
              <a:t>La escala DN4 se basa en un análisis de descripción sensorial y examen de la disfunción sensorial y brinda información inmediata en el entorno clínico.</a:t>
            </a:r>
          </a:p>
          <a:p>
            <a:pPr>
              <a:spcAft>
                <a:spcPts val="600"/>
              </a:spcAft>
            </a:pPr>
            <a:r>
              <a:rPr lang="es-MX" dirty="0" smtClean="0"/>
              <a:t>Los pacientes reciben 7 descriptores de diferentes tipos de síntomas de dolor o relacionados con el dolor y se les pregunta si su dolor está asociado con la característica o síntoma descrito (sí/no). La presencia de hipoestesia al tacto, hipoestesia al pinchazo y dolor al roce es registrada (sí/no).</a:t>
            </a:r>
          </a:p>
          <a:p>
            <a:pPr>
              <a:spcAft>
                <a:spcPts val="600"/>
              </a:spcAft>
            </a:pPr>
            <a:r>
              <a:rPr lang="es-MX" dirty="0" smtClean="0"/>
              <a:t>La escala h sido validado y puede ser útil como una herramienta de diagnóstico en la practica clínica y en estudios clínicos.</a:t>
            </a:r>
          </a:p>
          <a:p>
            <a:pPr>
              <a:spcAft>
                <a:spcPts val="600"/>
              </a:spcAft>
            </a:pPr>
            <a:r>
              <a:rPr lang="es-MX" b="1" dirty="0" smtClean="0"/>
              <a:t>Referencia</a:t>
            </a:r>
          </a:p>
          <a:p>
            <a:pPr>
              <a:spcAft>
                <a:spcPts val="600"/>
              </a:spcAft>
            </a:pPr>
            <a:r>
              <a:rPr lang="fr-FR" dirty="0" smtClean="0"/>
              <a:t>Bouhassira D </a:t>
            </a:r>
            <a:r>
              <a:rPr lang="fr-FR" i="1" dirty="0" smtClean="0"/>
              <a:t>et al. </a:t>
            </a:r>
            <a:r>
              <a:rPr lang="en-CA" dirty="0" smtClean="0"/>
              <a:t>Comparison of pain syndromes associated with nervous or somatic lesions and development of a new neuropathic pain diagnostic questionnaire (DN4). </a:t>
            </a:r>
            <a:r>
              <a:rPr lang="fr-FR" i="1" dirty="0" smtClean="0"/>
              <a:t>Pain</a:t>
            </a:r>
            <a:r>
              <a:rPr lang="fr-FR" dirty="0" smtClean="0"/>
              <a:t> 2005; 114(1-2):29-36.</a:t>
            </a:r>
          </a:p>
          <a:p>
            <a:endParaRPr lang="en-GB" dirty="0" smtClean="0"/>
          </a:p>
          <a:p>
            <a:endParaRPr lang="en-GB" dirty="0" smtClean="0"/>
          </a:p>
        </p:txBody>
      </p:sp>
      <p:sp>
        <p:nvSpPr>
          <p:cNvPr id="5" name="Slide Image Placeholder 4"/>
          <p:cNvSpPr>
            <a:spLocks noGrp="1" noRot="1" noChangeAspect="1"/>
          </p:cNvSpPr>
          <p:nvPr>
            <p:ph type="sldImg"/>
          </p:nvPr>
        </p:nvSpPr>
        <p:spPr/>
      </p:sp>
      <p:sp>
        <p:nvSpPr>
          <p:cNvPr id="6"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8</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2"/>
          <p:cNvSpPr>
            <a:spLocks noGrp="1" noRot="1" noChangeAspect="1" noChangeArrowheads="1" noTextEdit="1"/>
          </p:cNvSpPr>
          <p:nvPr>
            <p:ph type="sldImg"/>
          </p:nvPr>
        </p:nvSpPr>
        <p:spPr bwMode="auto">
          <a:xfrm>
            <a:off x="1152525" y="703263"/>
            <a:ext cx="4705350" cy="3529012"/>
          </a:xfrm>
          <a:noFill/>
          <a:ln>
            <a:solidFill>
              <a:srgbClr val="000000"/>
            </a:solidFill>
            <a:miter lim="800000"/>
            <a:headEnd/>
            <a:tailEnd/>
          </a:ln>
        </p:spPr>
      </p:sp>
      <p:sp>
        <p:nvSpPr>
          <p:cNvPr id="130053" name="Rectangle 3"/>
          <p:cNvSpPr>
            <a:spLocks noGrp="1" noChangeArrowheads="1"/>
          </p:cNvSpPr>
          <p:nvPr>
            <p:ph type="body" idx="1"/>
          </p:nvPr>
        </p:nvSpPr>
        <p:spPr>
          <a:xfrm>
            <a:off x="701040" y="4471035"/>
            <a:ext cx="5814060" cy="5311140"/>
          </a:xfrm>
          <a:noFill/>
        </p:spPr>
        <p:txBody>
          <a:bodyPr/>
          <a:lstStyle/>
          <a:p>
            <a:pPr>
              <a:spcBef>
                <a:spcPct val="0"/>
              </a:spcBef>
              <a:spcAft>
                <a:spcPts val="512"/>
              </a:spcAft>
            </a:pPr>
            <a:r>
              <a:rPr lang="es-MX" sz="1000" b="1" dirty="0" smtClean="0"/>
              <a:t>Notas del Conferencista</a:t>
            </a:r>
          </a:p>
          <a:p>
            <a:pPr>
              <a:spcBef>
                <a:spcPct val="0"/>
              </a:spcBef>
              <a:spcAft>
                <a:spcPts val="512"/>
              </a:spcAft>
            </a:pPr>
            <a:r>
              <a:rPr lang="es-MX" sz="1000" dirty="0" smtClean="0"/>
              <a:t>Varios tratamientos no-farmacológicos están disponibles para Dolor Neuropático. Estos incluyen estrategias de comunicación, como  educación del paciente; modalidades físicas, como  Fisioterapia; modalidades psicológicas, como terapia conductual cognitiva; y una amplia variedad de tratamientos alternativos basados en la espiritualidad y en la religión como la meditación y la terapia </a:t>
            </a:r>
            <a:r>
              <a:rPr lang="es-MX" sz="1000" i="1" dirty="0" smtClean="0"/>
              <a:t>hijama</a:t>
            </a:r>
            <a:r>
              <a:rPr lang="es-MX" sz="1000" dirty="0" smtClean="0"/>
              <a:t>. </a:t>
            </a:r>
          </a:p>
          <a:p>
            <a:pPr defTabSz="936163">
              <a:spcBef>
                <a:spcPct val="0"/>
              </a:spcBef>
              <a:spcAft>
                <a:spcPts val="512"/>
              </a:spcAft>
              <a:defRPr/>
            </a:pPr>
            <a:r>
              <a:rPr lang="es-MX" sz="1000" dirty="0" smtClean="0"/>
              <a:t>En general, el tratamiento no-farmacológicos es complementario de la terapia farmacológica y debido a su supuesta seguridad, los tratamientos no-farmacológicos deben ser considerados siempre que sea apropiado. </a:t>
            </a:r>
          </a:p>
          <a:p>
            <a:pPr defTabSz="936163">
              <a:spcBef>
                <a:spcPct val="0"/>
              </a:spcBef>
              <a:spcAft>
                <a:spcPts val="512"/>
              </a:spcAft>
              <a:defRPr/>
            </a:pPr>
            <a:endParaRPr lang="es-MX" sz="1000" dirty="0" smtClean="0"/>
          </a:p>
          <a:p>
            <a:pPr defTabSz="936163">
              <a:spcBef>
                <a:spcPct val="0"/>
              </a:spcBef>
              <a:spcAft>
                <a:spcPts val="512"/>
              </a:spcAft>
              <a:defRPr/>
            </a:pPr>
            <a:r>
              <a:rPr lang="es-MX" sz="1000" b="1" dirty="0" smtClean="0"/>
              <a:t>Referencias</a:t>
            </a:r>
          </a:p>
          <a:p>
            <a:pPr defTabSz="936163">
              <a:spcBef>
                <a:spcPct val="0"/>
              </a:spcBef>
              <a:spcAft>
                <a:spcPts val="512"/>
              </a:spcAft>
              <a:defRPr/>
            </a:pPr>
            <a:r>
              <a:rPr lang="en-US" sz="1000" dirty="0" smtClean="0"/>
              <a:t>Bril V </a:t>
            </a:r>
            <a:r>
              <a:rPr lang="en-US" sz="1000" i="1" dirty="0" smtClean="0"/>
              <a:t>et al. </a:t>
            </a:r>
            <a:r>
              <a:rPr lang="en-CA" sz="1000" dirty="0" smtClean="0"/>
              <a:t>Evidence-based guideline: treatment of painful diabetic neuropathy: report of the American Academy of Neurology, the American Association of Neuromuscular and Electrodiagnostic Medicine, and the American Academy of Physical Medicine and Rehabilitation.</a:t>
            </a:r>
            <a:r>
              <a:rPr lang="en-US" sz="1000" dirty="0" smtClean="0"/>
              <a:t> </a:t>
            </a:r>
            <a:r>
              <a:rPr lang="en-US" sz="1000" i="1" dirty="0" smtClean="0"/>
              <a:t>Neurology </a:t>
            </a:r>
            <a:r>
              <a:rPr lang="en-US" sz="1000" dirty="0" smtClean="0"/>
              <a:t>2011; 76(20):1758-65.</a:t>
            </a:r>
          </a:p>
          <a:p>
            <a:pPr defTabSz="936163">
              <a:spcBef>
                <a:spcPct val="0"/>
              </a:spcBef>
              <a:spcAft>
                <a:spcPts val="512"/>
              </a:spcAft>
              <a:defRPr/>
            </a:pPr>
            <a:r>
              <a:rPr lang="en-US" sz="1000" dirty="0" smtClean="0"/>
              <a:t>Chetty S </a:t>
            </a:r>
            <a:r>
              <a:rPr lang="en-US" sz="1000" i="1" dirty="0" smtClean="0"/>
              <a:t>et al. </a:t>
            </a:r>
            <a:r>
              <a:rPr lang="en-CA" sz="1000" dirty="0" smtClean="0"/>
              <a:t>Clinical practice guidelines for management of neuropathic pain: expert panel recommendations for South Africa. </a:t>
            </a:r>
            <a:r>
              <a:rPr lang="en-US" sz="1000" i="1" dirty="0" smtClean="0"/>
              <a:t>S Afr Med J </a:t>
            </a:r>
            <a:r>
              <a:rPr lang="en-US" sz="1000" dirty="0" smtClean="0"/>
              <a:t>2012; 102(5):312-25.</a:t>
            </a:r>
          </a:p>
          <a:p>
            <a:pPr defTabSz="936163">
              <a:spcBef>
                <a:spcPct val="0"/>
              </a:spcBef>
              <a:spcAft>
                <a:spcPts val="512"/>
              </a:spcAft>
              <a:defRPr/>
            </a:pPr>
            <a:r>
              <a:rPr lang="en-US" sz="1000" dirty="0" smtClean="0"/>
              <a:t>Cruccu G </a:t>
            </a:r>
            <a:r>
              <a:rPr lang="en-US" sz="1000" i="1" dirty="0" smtClean="0"/>
              <a:t>et al. </a:t>
            </a:r>
            <a:r>
              <a:rPr lang="en-US" sz="1000" dirty="0" smtClean="0"/>
              <a:t>EFNS guidelines on neurostimulation therapy for neuropathic pain. </a:t>
            </a:r>
            <a:r>
              <a:rPr lang="en-US" sz="1000" i="1" dirty="0" smtClean="0"/>
              <a:t>Eur J Neurol</a:t>
            </a:r>
            <a:r>
              <a:rPr lang="en-US" sz="1000" dirty="0" smtClean="0"/>
              <a:t> 2007; </a:t>
            </a:r>
            <a:br>
              <a:rPr lang="en-US" sz="1000" dirty="0" smtClean="0"/>
            </a:br>
            <a:r>
              <a:rPr lang="en-US" sz="1000" dirty="0" smtClean="0"/>
              <a:t>14(9):952-70.</a:t>
            </a:r>
          </a:p>
          <a:p>
            <a:pPr defTabSz="936163">
              <a:spcBef>
                <a:spcPct val="0"/>
              </a:spcBef>
              <a:spcAft>
                <a:spcPts val="512"/>
              </a:spcAft>
              <a:defRPr/>
            </a:pPr>
            <a:r>
              <a:rPr lang="en-US" sz="1000" dirty="0" smtClean="0"/>
              <a:t>Dubinsky RM </a:t>
            </a:r>
            <a:r>
              <a:rPr lang="en-US" sz="1000" i="1" dirty="0" smtClean="0"/>
              <a:t>et al. </a:t>
            </a:r>
            <a:r>
              <a:rPr lang="en-CA" sz="1000" dirty="0" smtClean="0"/>
              <a:t>Practice parameter: treatment of postherpetic neuralgia: an evidence-based report of the Quality Standards Subcommittee of the American Academy of Neurology. </a:t>
            </a:r>
            <a:r>
              <a:rPr lang="en-US" sz="1000" i="1" dirty="0" smtClean="0"/>
              <a:t>Neurology </a:t>
            </a:r>
            <a:r>
              <a:rPr lang="en-US" sz="1000" dirty="0" smtClean="0"/>
              <a:t>2004; 63(6):959-65.</a:t>
            </a:r>
          </a:p>
          <a:p>
            <a:pPr defTabSz="936163">
              <a:spcBef>
                <a:spcPct val="0"/>
              </a:spcBef>
              <a:spcAft>
                <a:spcPts val="512"/>
              </a:spcAft>
              <a:defRPr/>
            </a:pPr>
            <a:r>
              <a:rPr lang="en-US" sz="1000" dirty="0" smtClean="0"/>
              <a:t>Freynhagen R, Bennett MI. </a:t>
            </a:r>
            <a:r>
              <a:rPr lang="en-CA" sz="1000" dirty="0" smtClean="0"/>
              <a:t>Diagnosis and management of neuropathic pain.</a:t>
            </a:r>
            <a:r>
              <a:rPr lang="en-US" sz="1000" dirty="0" smtClean="0"/>
              <a:t> </a:t>
            </a:r>
            <a:r>
              <a:rPr lang="en-US" sz="1000" i="1" dirty="0" smtClean="0"/>
              <a:t>BMJ</a:t>
            </a:r>
            <a:r>
              <a:rPr lang="en-US" sz="1000" dirty="0" smtClean="0"/>
              <a:t> 2009; 339:b3002.</a:t>
            </a:r>
          </a:p>
          <a:p>
            <a:pPr defTabSz="936163">
              <a:spcBef>
                <a:spcPct val="0"/>
              </a:spcBef>
              <a:spcAft>
                <a:spcPts val="512"/>
              </a:spcAft>
              <a:defRPr/>
            </a:pPr>
            <a:r>
              <a:rPr lang="en-US" sz="1000" dirty="0" smtClean="0"/>
              <a:t>Morley S. </a:t>
            </a:r>
            <a:r>
              <a:rPr lang="en-CA" sz="1000" dirty="0" smtClean="0"/>
              <a:t>Efficacy and effectiveness of cognitive behaviour therapy for chronic pain: progress and some challenges. </a:t>
            </a:r>
            <a:r>
              <a:rPr lang="en-US" sz="1000" i="1" dirty="0" smtClean="0"/>
              <a:t>Pain</a:t>
            </a:r>
            <a:r>
              <a:rPr lang="en-US" sz="1000" dirty="0" smtClean="0"/>
              <a:t> 2011;152(3 Suppl):S99-106.</a:t>
            </a:r>
          </a:p>
          <a:p>
            <a:pPr>
              <a:spcAft>
                <a:spcPts val="512"/>
              </a:spcAft>
            </a:pPr>
            <a:r>
              <a:rPr lang="en-US" sz="1000" dirty="0" smtClean="0"/>
              <a:t>Pittler MH, Ernst E. </a:t>
            </a:r>
            <a:r>
              <a:rPr lang="en-CA" sz="1000" dirty="0" smtClean="0"/>
              <a:t>Complementary therapies for neuropathic and neuralgic pain: systematic review.</a:t>
            </a:r>
            <a:r>
              <a:rPr lang="en-US" sz="1000" dirty="0" smtClean="0"/>
              <a:t> </a:t>
            </a:r>
            <a:br>
              <a:rPr lang="en-US" sz="1000" dirty="0" smtClean="0"/>
            </a:br>
            <a:r>
              <a:rPr lang="en-CA" sz="1000" i="1" dirty="0" smtClean="0"/>
              <a:t>Clin J Pain </a:t>
            </a:r>
            <a:r>
              <a:rPr lang="en-CA" sz="1000" dirty="0" smtClean="0"/>
              <a:t>2008; 24(8):731-3</a:t>
            </a:r>
            <a:r>
              <a:rPr lang="en-US" sz="1000" dirty="0" smtClean="0"/>
              <a:t>5. </a:t>
            </a:r>
            <a:endParaRPr lang="en-US" sz="1000" dirty="0">
              <a:latin typeface="+mj-lt"/>
            </a:endParaRPr>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8317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91823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3602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0349" y="437028"/>
            <a:ext cx="7920038" cy="838200"/>
          </a:xfrm>
        </p:spPr>
        <p:txBody>
          <a:bodyPr vert="horz" lIns="91440" tIns="45720" rIns="91440" bIns="45720" rtlCol="0" anchor="ctr">
            <a:normAutofit/>
          </a:bodyPr>
          <a:lstStyle>
            <a:lvl1pPr>
              <a:defRPr lang="es-MX" sz="4000"/>
            </a:lvl1pPr>
          </a:lstStyle>
          <a:p>
            <a:pPr lvl="0">
              <a:lnSpc>
                <a:spcPct val="85000"/>
              </a:lnSpc>
            </a:pPr>
            <a:r>
              <a:rPr lang="en-US" dirty="0" smtClean="0"/>
              <a:t>Click to edit Master title style</a:t>
            </a:r>
            <a:endParaRPr lang="es-MX" dirty="0"/>
          </a:p>
        </p:txBody>
      </p:sp>
      <p:sp>
        <p:nvSpPr>
          <p:cNvPr id="3" name="Chart Placeholder 2"/>
          <p:cNvSpPr>
            <a:spLocks noGrp="1"/>
          </p:cNvSpPr>
          <p:nvPr>
            <p:ph type="chart" idx="1"/>
          </p:nvPr>
        </p:nvSpPr>
        <p:spPr>
          <a:xfrm>
            <a:off x="469808" y="1588806"/>
            <a:ext cx="8095967" cy="4368800"/>
          </a:xfrm>
        </p:spPr>
        <p:txBody>
          <a:bodyPr vert="horz" lIns="91440" tIns="45720" rIns="91440" bIns="45720" rtlCol="0">
            <a:normAutofit/>
          </a:bodyPr>
          <a:lstStyle>
            <a:lvl1pPr>
              <a:defRPr lang="es-MX" noProof="0" smtClean="0"/>
            </a:lvl1pPr>
          </a:lstStyle>
          <a:p>
            <a:pPr lvl="0"/>
            <a:endParaRPr lang="es-MX" noProof="0" dirty="0" smtClean="0"/>
          </a:p>
        </p:txBody>
      </p:sp>
    </p:spTree>
    <p:extLst>
      <p:ext uri="{BB962C8B-B14F-4D97-AF65-F5344CB8AC3E}">
        <p14:creationId xmlns:p14="http://schemas.microsoft.com/office/powerpoint/2010/main" val="1470087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90578"/>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411763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5038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3624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93648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3172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03108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064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7"/>
            <a:ext cx="8229600" cy="1143000"/>
          </a:xfrm>
        </p:spPr>
        <p:txBody>
          <a:bodyPr vert="horz" lIns="91440" tIns="45720" rIns="91440" bIns="45720" rtlCol="0" anchor="ctr">
            <a:normAutofit/>
          </a:bodyPr>
          <a:lstStyle>
            <a:lvl1pPr>
              <a:defRPr lang="en-CA" dirty="0">
                <a:solidFill>
                  <a:srgbClr val="002060"/>
                </a:solidFill>
              </a:defRPr>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29089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803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4514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5928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41735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8097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0349" y="477369"/>
            <a:ext cx="7920038" cy="838200"/>
          </a:xfrm>
        </p:spPr>
        <p:txBody>
          <a:bodyPr vert="horz" lIns="91440" tIns="45720" rIns="91440" bIns="45720" rtlCol="0" anchor="ctr">
            <a:normAutofit/>
          </a:bodyPr>
          <a:lstStyle>
            <a:lvl1pPr>
              <a:defRPr lang="es-MX" sz="4000"/>
            </a:lvl1pPr>
          </a:lstStyle>
          <a:p>
            <a:pPr lvl="0">
              <a:lnSpc>
                <a:spcPct val="85000"/>
              </a:lnSpc>
            </a:pPr>
            <a:r>
              <a:rPr lang="en-US" smtClean="0"/>
              <a:t>Click to edit Master title style</a:t>
            </a:r>
            <a:endParaRPr lang="es-MX"/>
          </a:p>
        </p:txBody>
      </p:sp>
      <p:sp>
        <p:nvSpPr>
          <p:cNvPr id="3" name="Chart Placeholder 2"/>
          <p:cNvSpPr>
            <a:spLocks noGrp="1"/>
          </p:cNvSpPr>
          <p:nvPr>
            <p:ph type="chart" idx="1"/>
          </p:nvPr>
        </p:nvSpPr>
        <p:spPr>
          <a:xfrm>
            <a:off x="456362" y="1588806"/>
            <a:ext cx="8176650" cy="4368800"/>
          </a:xfrm>
        </p:spPr>
        <p:txBody>
          <a:bodyPr/>
          <a:lstStyle/>
          <a:p>
            <a:pPr lvl="0"/>
            <a:endParaRPr lang="es-MX" noProof="0" dirty="0" smtClean="0"/>
          </a:p>
        </p:txBody>
      </p:sp>
    </p:spTree>
    <p:extLst>
      <p:ext uri="{BB962C8B-B14F-4D97-AF65-F5344CB8AC3E}">
        <p14:creationId xmlns:p14="http://schemas.microsoft.com/office/powerpoint/2010/main" val="325485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9057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407738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694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4063" y="366431"/>
            <a:ext cx="8701088" cy="1047750"/>
          </a:xfrm>
          <a:prstGeom prst="rect">
            <a:avLst/>
          </a:prstGeom>
        </p:spPr>
        <p:txBody>
          <a:bodyPr vert="horz" lIns="91440" tIns="45720" rIns="91440" bIns="45720" rtlCol="0" anchor="ctr">
            <a:normAutofit/>
          </a:bodyPr>
          <a:lstStyle>
            <a:lvl1pPr>
              <a:defRPr lang="en-AU" sz="4000"/>
            </a:lvl1pPr>
          </a:lstStyle>
          <a:p>
            <a:pPr lvl="0">
              <a:lnSpc>
                <a:spcPct val="85000"/>
              </a:lnSpc>
            </a:pPr>
            <a:r>
              <a:rPr lang="en-US" smtClean="0"/>
              <a:t>Click to edit Master title style</a:t>
            </a:r>
            <a:endParaRPr lang="en-AU"/>
          </a:p>
        </p:txBody>
      </p:sp>
    </p:spTree>
    <p:extLst>
      <p:ext uri="{BB962C8B-B14F-4D97-AF65-F5344CB8AC3E}">
        <p14:creationId xmlns:p14="http://schemas.microsoft.com/office/powerpoint/2010/main" val="185444439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07605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chemeClr val="bg1"/>
                </a:solidFill>
              </a:defRPr>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507377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8989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2570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pPr/>
              <a:t>‹#›</a:t>
            </a:fld>
            <a:endParaRPr lang="en-CA" dirty="0"/>
          </a:p>
        </p:txBody>
      </p:sp>
    </p:spTree>
    <p:extLst>
      <p:ext uri="{BB962C8B-B14F-4D97-AF65-F5344CB8AC3E}">
        <p14:creationId xmlns:p14="http://schemas.microsoft.com/office/powerpoint/2010/main" val="8363761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1747513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10"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9166489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5748783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737258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318216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615513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89161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737251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8293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7510" y="364190"/>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93401787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7"/>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047419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6725" y="1589088"/>
            <a:ext cx="83407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61203"/>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229263404"/>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79425" y="1589088"/>
            <a:ext cx="83280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61203"/>
            <a:ext cx="8701088" cy="1047750"/>
          </a:xfrm>
          <a:prstGeom prst="rect">
            <a:avLst/>
          </a:prstGeom>
        </p:spPr>
        <p:txBody>
          <a:bodyPr vert="horz" lIns="91440" tIns="45720" rIns="91440" bIns="45720" rtlCol="0" anchor="ctr">
            <a:normAutofit/>
          </a:bodyPr>
          <a:lstStyle>
            <a:lvl1pPr>
              <a:defRPr lang="en-AU"/>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203001316"/>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334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0566899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584437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02927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122406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6612410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18572099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70108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844"/>
            <a:ext cx="8229600" cy="1143000"/>
          </a:xfrm>
        </p:spPr>
        <p:txBody>
          <a:bodyPr vert="horz" lIns="91440" tIns="45720" rIns="91440" bIns="45720" rtlCol="0" anchor="ctr">
            <a:normAutofit/>
          </a:bodyPr>
          <a:lstStyle>
            <a:lvl1pPr>
              <a:defRPr lang="en-CA"/>
            </a:lvl1pPr>
          </a:lstStyle>
          <a:p>
            <a:pPr lvl="0"/>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79420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8767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73723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16656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08854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11303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98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943656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43803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59486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43975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5824"/>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br>
              <a:rPr lang="en-US" dirty="0" smtClean="0"/>
            </a:br>
            <a:r>
              <a:rPr lang="en-US" dirty="0" err="1" smtClean="0"/>
              <a:t>xxxxxxxxxxxx</a:t>
            </a:r>
            <a:endParaRPr lang="en-CA" dirty="0"/>
          </a:p>
        </p:txBody>
      </p:sp>
      <p:sp>
        <p:nvSpPr>
          <p:cNvPr id="3" name="Date Placeholder 2"/>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63733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61097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46895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73634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87403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0346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399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273598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4.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2738"/>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err="1" smtClean="0"/>
              <a:t>xxxxxxxxxxxxx</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48948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defTabSz="914400" rtl="0" eaLnBrk="1" latinLnBrk="0" hangingPunct="1">
        <a:lnSpc>
          <a:spcPct val="85000"/>
        </a:lnSpc>
        <a:spcBef>
          <a:spcPct val="0"/>
        </a:spcBef>
        <a:buNone/>
        <a:defRPr sz="40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4979"/>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39646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254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9" name="Slide Number Placeholder 3"/>
          <p:cNvSpPr>
            <a:spLocks noGrp="1"/>
          </p:cNvSpPr>
          <p:nvPr>
            <p:ph type="sldNum" sz="quarter" idx="4"/>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852394119"/>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Lst>
  <p:hf hdr="0" ftr="0" dt="0"/>
  <p:txStyles>
    <p:titleStyle>
      <a:lvl1pPr algn="ctr" defTabSz="914400" rtl="0" eaLnBrk="1" latinLnBrk="0" hangingPunct="1">
        <a:lnSpc>
          <a:spcPct val="85000"/>
        </a:lnSpc>
        <a:spcBef>
          <a:spcPct val="0"/>
        </a:spcBef>
        <a:buNone/>
        <a:defRPr sz="40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3045877"/>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224843141"/>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51520" y="5013176"/>
            <a:ext cx="4968552" cy="1752600"/>
          </a:xfrm>
        </p:spPr>
        <p:txBody>
          <a:bodyPr anchor="ctr">
            <a:normAutofit/>
          </a:bodyPr>
          <a:lstStyle/>
          <a:p>
            <a:r>
              <a:rPr lang="es-MX" sz="2400" dirty="0" smtClean="0">
                <a:solidFill>
                  <a:schemeClr val="accent2"/>
                </a:solidFill>
              </a:rPr>
              <a:t>Una Guía Práctica para Entender, Evaluar y Manejar el Dolor Neuropático</a:t>
            </a:r>
            <a:endParaRPr lang="es-MX" sz="2400" dirty="0">
              <a:solidFill>
                <a:schemeClr val="accent2"/>
              </a:solidFill>
            </a:endParaRPr>
          </a:p>
        </p:txBody>
      </p:sp>
    </p:spTree>
    <p:extLst>
      <p:ext uri="{BB962C8B-B14F-4D97-AF65-F5344CB8AC3E}">
        <p14:creationId xmlns:p14="http://schemas.microsoft.com/office/powerpoint/2010/main" val="4163832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325438"/>
            <a:ext cx="8229600" cy="1143000"/>
          </a:xfrm>
        </p:spPr>
        <p:txBody>
          <a:bodyPr>
            <a:normAutofit fontScale="90000"/>
          </a:bodyPr>
          <a:lstStyle/>
          <a:p>
            <a:r>
              <a:rPr lang="es-MX" noProof="0" dirty="0" smtClean="0"/>
              <a:t>Evidencia de las Terapias No-farmacológicas en Dolor Neuropático</a:t>
            </a:r>
            <a:endParaRPr lang="es-MX" noProof="0" dirty="0"/>
          </a:p>
        </p:txBody>
      </p:sp>
      <p:sp>
        <p:nvSpPr>
          <p:cNvPr id="18" name="Content Placeholder 2"/>
          <p:cNvSpPr>
            <a:spLocks noGrp="1"/>
          </p:cNvSpPr>
          <p:nvPr>
            <p:ph sz="half" idx="1"/>
          </p:nvPr>
        </p:nvSpPr>
        <p:spPr>
          <a:xfrm>
            <a:off x="457200" y="1638300"/>
            <a:ext cx="4038600" cy="4525963"/>
          </a:xfrm>
        </p:spPr>
        <p:txBody>
          <a:bodyPr>
            <a:normAutofit fontScale="92500" lnSpcReduction="20000"/>
          </a:bodyPr>
          <a:lstStyle/>
          <a:p>
            <a:r>
              <a:rPr lang="es-MX" dirty="0" smtClean="0"/>
              <a:t>Las terapias estudiadas incluyen: </a:t>
            </a:r>
          </a:p>
          <a:p>
            <a:endParaRPr lang="es-MX" dirty="0" smtClean="0"/>
          </a:p>
          <a:p>
            <a:endParaRPr lang="es-MX" dirty="0" smtClean="0"/>
          </a:p>
          <a:p>
            <a:endParaRPr lang="es-MX" dirty="0" smtClean="0"/>
          </a:p>
          <a:p>
            <a:pPr lvl="1"/>
            <a:r>
              <a:rPr lang="es-MX" dirty="0" smtClean="0"/>
              <a:t>Acupuntura</a:t>
            </a:r>
          </a:p>
          <a:p>
            <a:pPr lvl="1"/>
            <a:r>
              <a:rPr lang="es-MX" dirty="0" smtClean="0"/>
              <a:t>Electroestimulación</a:t>
            </a:r>
          </a:p>
          <a:p>
            <a:pPr lvl="1"/>
            <a:r>
              <a:rPr lang="es-MX" dirty="0" smtClean="0"/>
              <a:t>Medicina herbal</a:t>
            </a:r>
          </a:p>
          <a:p>
            <a:pPr lvl="1"/>
            <a:r>
              <a:rPr lang="es-MX" dirty="0" smtClean="0"/>
              <a:t>Imanes</a:t>
            </a:r>
          </a:p>
          <a:p>
            <a:pPr lvl="1"/>
            <a:r>
              <a:rPr lang="es-MX" dirty="0" smtClean="0"/>
              <a:t>Suplementos alimenticios</a:t>
            </a:r>
          </a:p>
          <a:p>
            <a:pPr lvl="1"/>
            <a:r>
              <a:rPr lang="es-MX" dirty="0" smtClean="0"/>
              <a:t>Imaginería</a:t>
            </a:r>
          </a:p>
          <a:p>
            <a:pPr lvl="1"/>
            <a:r>
              <a:rPr lang="es-MX" dirty="0" smtClean="0"/>
              <a:t>Sanación espiritual</a:t>
            </a:r>
            <a:endParaRPr lang="es-MX" dirty="0"/>
          </a:p>
        </p:txBody>
      </p:sp>
      <p:sp>
        <p:nvSpPr>
          <p:cNvPr id="19" name="Content Placeholder 3"/>
          <p:cNvSpPr>
            <a:spLocks noGrp="1"/>
          </p:cNvSpPr>
          <p:nvPr>
            <p:ph sz="half" idx="2"/>
          </p:nvPr>
        </p:nvSpPr>
        <p:spPr>
          <a:xfrm>
            <a:off x="4648200" y="1638300"/>
            <a:ext cx="4038600" cy="4525963"/>
          </a:xfrm>
        </p:spPr>
        <p:txBody>
          <a:bodyPr>
            <a:normAutofit fontScale="92500" lnSpcReduction="20000"/>
          </a:bodyPr>
          <a:lstStyle/>
          <a:p>
            <a:r>
              <a:rPr lang="es-MX" sz="2200" dirty="0" smtClean="0"/>
              <a:t>Evidencia limitada para la mayoría de las modalidades</a:t>
            </a:r>
          </a:p>
          <a:p>
            <a:endParaRPr lang="es-MX" sz="2200" dirty="0" smtClean="0"/>
          </a:p>
          <a:p>
            <a:endParaRPr lang="es-MX" sz="2200" dirty="0" smtClean="0"/>
          </a:p>
          <a:p>
            <a:endParaRPr lang="es-MX" sz="2200" dirty="0" smtClean="0"/>
          </a:p>
          <a:p>
            <a:endParaRPr lang="es-MX" sz="2200" dirty="0" smtClean="0"/>
          </a:p>
          <a:p>
            <a:endParaRPr lang="es-MX" sz="2200" dirty="0" smtClean="0"/>
          </a:p>
          <a:p>
            <a:r>
              <a:rPr lang="es-MX" sz="2200" dirty="0" smtClean="0"/>
              <a:t>La evidencia es alentadora y requiere mayor estudio de: </a:t>
            </a:r>
          </a:p>
          <a:p>
            <a:pPr lvl="1"/>
            <a:r>
              <a:rPr lang="es-MX" sz="2200" dirty="0" smtClean="0"/>
              <a:t>Extracto de Cannabis</a:t>
            </a:r>
          </a:p>
          <a:p>
            <a:pPr lvl="1"/>
            <a:r>
              <a:rPr lang="es-MX" sz="2200" dirty="0" smtClean="0"/>
              <a:t>Carnitina</a:t>
            </a:r>
          </a:p>
          <a:p>
            <a:pPr lvl="1"/>
            <a:r>
              <a:rPr lang="es-MX" sz="2200" dirty="0" smtClean="0"/>
              <a:t>Electroestimulación</a:t>
            </a:r>
          </a:p>
          <a:p>
            <a:pPr lvl="1"/>
            <a:r>
              <a:rPr lang="es-MX" sz="2200" dirty="0" smtClean="0"/>
              <a:t>Imanes</a:t>
            </a:r>
          </a:p>
          <a:p>
            <a:endParaRPr lang="es-MX" sz="2200" dirty="0"/>
          </a:p>
        </p:txBody>
      </p:sp>
      <p:sp>
        <p:nvSpPr>
          <p:cNvPr id="20" name="Rectangle 5"/>
          <p:cNvSpPr/>
          <p:nvPr/>
        </p:nvSpPr>
        <p:spPr>
          <a:xfrm>
            <a:off x="116599" y="6622742"/>
            <a:ext cx="6027612" cy="246221"/>
          </a:xfrm>
          <a:prstGeom prst="rect">
            <a:avLst/>
          </a:prstGeom>
        </p:spPr>
        <p:txBody>
          <a:bodyPr wrap="none">
            <a:spAutoFit/>
          </a:bodyPr>
          <a:lstStyle/>
          <a:p>
            <a:r>
              <a:rPr lang="en-US" sz="1000" dirty="0">
                <a:solidFill>
                  <a:srgbClr val="002060"/>
                </a:solidFill>
              </a:rPr>
              <a:t>Ang </a:t>
            </a:r>
            <a:r>
              <a:rPr lang="en-US" sz="1000" dirty="0" smtClean="0">
                <a:solidFill>
                  <a:srgbClr val="002060"/>
                </a:solidFill>
              </a:rPr>
              <a:t>CD </a:t>
            </a:r>
            <a:r>
              <a:rPr lang="en-US" sz="1000" i="1" dirty="0" smtClean="0">
                <a:solidFill>
                  <a:srgbClr val="002060"/>
                </a:solidFill>
              </a:rPr>
              <a:t>et al. Cochrane </a:t>
            </a:r>
            <a:r>
              <a:rPr lang="en-US" sz="1000" i="1" dirty="0">
                <a:solidFill>
                  <a:srgbClr val="002060"/>
                </a:solidFill>
              </a:rPr>
              <a:t>Database </a:t>
            </a:r>
            <a:r>
              <a:rPr lang="en-US" sz="1000" i="1" dirty="0" smtClean="0">
                <a:solidFill>
                  <a:srgbClr val="002060"/>
                </a:solidFill>
              </a:rPr>
              <a:t>Syst Rev </a:t>
            </a:r>
            <a:r>
              <a:rPr lang="en-US" sz="1000" dirty="0" smtClean="0">
                <a:solidFill>
                  <a:srgbClr val="002060"/>
                </a:solidFill>
              </a:rPr>
              <a:t>2008; 3:CD004573; Pittler </a:t>
            </a:r>
            <a:r>
              <a:rPr lang="en-US" sz="1000" dirty="0">
                <a:solidFill>
                  <a:srgbClr val="002060"/>
                </a:solidFill>
              </a:rPr>
              <a:t>MH, Ernst E. </a:t>
            </a:r>
            <a:r>
              <a:rPr lang="en-CA" sz="1000" i="1" dirty="0">
                <a:solidFill>
                  <a:srgbClr val="002060"/>
                </a:solidFill>
              </a:rPr>
              <a:t>Clin J Pain</a:t>
            </a:r>
            <a:r>
              <a:rPr lang="en-CA" sz="1000" dirty="0">
                <a:solidFill>
                  <a:srgbClr val="002060"/>
                </a:solidFill>
              </a:rPr>
              <a:t> 2008; 24(8):731-3</a:t>
            </a:r>
            <a:r>
              <a:rPr lang="en-US" sz="1000" dirty="0" smtClean="0">
                <a:solidFill>
                  <a:srgbClr val="002060"/>
                </a:solidFill>
              </a:rPr>
              <a:t>5. </a:t>
            </a:r>
            <a:endParaRPr lang="en-CA" sz="1000" dirty="0">
              <a:solidFill>
                <a:prstClr val="black"/>
              </a:solidFill>
            </a:endParaRPr>
          </a:p>
        </p:txBody>
      </p:sp>
      <p:sp>
        <p:nvSpPr>
          <p:cNvPr id="21" name="Rounded Rectangle 4"/>
          <p:cNvSpPr/>
          <p:nvPr/>
        </p:nvSpPr>
        <p:spPr>
          <a:xfrm>
            <a:off x="311085" y="2306464"/>
            <a:ext cx="8026398" cy="1281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La efectividad de las vitaminas B para reducir Dolor Neuropático crónico </a:t>
            </a:r>
            <a:r>
              <a:rPr lang="es-MX" sz="2800" u="sng" dirty="0" smtClean="0"/>
              <a:t>no</a:t>
            </a:r>
            <a:r>
              <a:rPr lang="es-MX" sz="2800" dirty="0" smtClean="0"/>
              <a:t> ha sido establecida</a:t>
            </a:r>
            <a:endParaRPr lang="es-MX" sz="2800" dirty="0"/>
          </a:p>
        </p:txBody>
      </p:sp>
    </p:spTree>
    <p:extLst>
      <p:ext uri="{BB962C8B-B14F-4D97-AF65-F5344CB8AC3E}">
        <p14:creationId xmlns:p14="http://schemas.microsoft.com/office/powerpoint/2010/main" val="574884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189990458"/>
              </p:ext>
            </p:extLst>
          </p:nvPr>
        </p:nvGraphicFramePr>
        <p:xfrm>
          <a:off x="217482" y="2001384"/>
          <a:ext cx="8810403" cy="4445666"/>
        </p:xfrm>
        <a:graphic>
          <a:graphicData uri="http://schemas.openxmlformats.org/drawingml/2006/table">
            <a:tbl>
              <a:tblPr firstRow="1" bandRow="1">
                <a:tableStyleId>{5C22544A-7EE6-4342-B048-85BDC9FD1C3A}</a:tableStyleId>
              </a:tblPr>
              <a:tblGrid>
                <a:gridCol w="1117832"/>
                <a:gridCol w="1399426"/>
                <a:gridCol w="1258629"/>
                <a:gridCol w="1258629"/>
                <a:gridCol w="1258629"/>
                <a:gridCol w="1258629"/>
                <a:gridCol w="1258629"/>
              </a:tblGrid>
              <a:tr h="417964">
                <a:tc rowSpan="2" gridSpan="2">
                  <a:txBody>
                    <a:bodyPr/>
                    <a:lstStyle/>
                    <a:p>
                      <a:pPr algn="ctr"/>
                      <a:r>
                        <a:rPr lang="es-MX" sz="1400" b="1" noProof="0" dirty="0" smtClean="0">
                          <a:solidFill>
                            <a:srgbClr val="002060"/>
                          </a:solidFill>
                          <a:latin typeface="+mn-lt"/>
                        </a:rPr>
                        <a:t>Medicamentos</a:t>
                      </a:r>
                      <a:endParaRPr lang="es-MX" sz="1400" b="1" noProof="0" dirty="0">
                        <a:solidFill>
                          <a:srgbClr val="00206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c rowSpan="2" hMerge="1">
                  <a:txBody>
                    <a:bodyPr/>
                    <a:lstStyle/>
                    <a:p>
                      <a:endParaRPr lang="en-CA" sz="1400" dirty="0">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s-MX" sz="1800" noProof="0" dirty="0" smtClean="0"/>
                        <a:t>Presentación clínica del dolor neuropático</a:t>
                      </a:r>
                      <a:endParaRPr lang="es-MX" sz="1800"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sz="1100" dirty="0"/>
                    </a:p>
                  </a:txBody>
                  <a:tcPr/>
                </a:tc>
                <a:tc hMerge="1">
                  <a:txBody>
                    <a:bodyPr/>
                    <a:lstStyle/>
                    <a:p>
                      <a:endParaRPr lang="en-CA" sz="1100" dirty="0"/>
                    </a:p>
                  </a:txBody>
                  <a:tcPr/>
                </a:tc>
                <a:tc hMerge="1">
                  <a:txBody>
                    <a:bodyPr/>
                    <a:lstStyle/>
                    <a:p>
                      <a:endParaRPr lang="en-CA" sz="1100" dirty="0"/>
                    </a:p>
                  </a:txBody>
                  <a:tcPr/>
                </a:tc>
                <a:tc hMerge="1">
                  <a:txBody>
                    <a:bodyPr/>
                    <a:lstStyle/>
                    <a:p>
                      <a:endParaRPr lang="en-CA" sz="1100" dirty="0"/>
                    </a:p>
                  </a:txBody>
                  <a:tcPr/>
                </a:tc>
              </a:tr>
              <a:tr h="359964">
                <a:tc gridSpan="2" vMerge="1">
                  <a:txBody>
                    <a:bodyPr/>
                    <a:lstStyle/>
                    <a:p>
                      <a:endParaRPr lang="en-CA" sz="1400" b="1"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hMerge="1" vMerge="1">
                  <a:txBody>
                    <a:bodyPr/>
                    <a:lstStyle/>
                    <a:p>
                      <a:endParaRPr lang="en-CA" sz="1400" b="1"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noProof="0" dirty="0" smtClean="0">
                          <a:solidFill>
                            <a:srgbClr val="002060"/>
                          </a:solidFill>
                          <a:latin typeface="+mn-lt"/>
                        </a:rPr>
                        <a:t>Quemante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a:r>
                        <a:rPr lang="es-MX" sz="1400" b="1" noProof="0" dirty="0" smtClean="0">
                          <a:solidFill>
                            <a:srgbClr val="002060"/>
                          </a:solidFill>
                          <a:latin typeface="+mn-lt"/>
                        </a:rPr>
                        <a:t>Lacerante</a:t>
                      </a:r>
                      <a:endParaRPr lang="es-MX" sz="1400" b="1" noProof="0" dirty="0">
                        <a:solidFill>
                          <a:srgbClr val="00206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noProof="0" dirty="0" smtClean="0">
                          <a:solidFill>
                            <a:srgbClr val="002060"/>
                          </a:solidFill>
                          <a:latin typeface="+mn-lt"/>
                        </a:rPr>
                        <a:t>Hiperalgesia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noProof="0" dirty="0" smtClean="0">
                          <a:solidFill>
                            <a:srgbClr val="002060"/>
                          </a:solidFill>
                          <a:latin typeface="+mn-lt"/>
                        </a:rPr>
                        <a:t>Alodinia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noProof="0" dirty="0" smtClean="0">
                          <a:solidFill>
                            <a:srgbClr val="002060"/>
                          </a:solidFill>
                          <a:latin typeface="+mn-lt"/>
                        </a:rPr>
                        <a:t>Parestesia,</a:t>
                      </a:r>
                    </a:p>
                    <a:p>
                      <a:pPr algn="ctr"/>
                      <a:r>
                        <a:rPr lang="es-MX" sz="1400" b="1" noProof="0" dirty="0" smtClean="0">
                          <a:solidFill>
                            <a:srgbClr val="002060"/>
                          </a:solidFill>
                          <a:latin typeface="+mn-lt"/>
                        </a:rPr>
                        <a:t>Disestesia</a:t>
                      </a:r>
                      <a:endParaRPr lang="es-MX" sz="1400" b="1" noProof="0" dirty="0">
                        <a:solidFill>
                          <a:srgbClr val="00206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r>
              <a:tr h="583462">
                <a:tc>
                  <a:txBody>
                    <a:bodyPr/>
                    <a:lstStyle/>
                    <a:p>
                      <a:r>
                        <a:rPr lang="es-MX" sz="1400" b="0" noProof="0" dirty="0" smtClean="0">
                          <a:solidFill>
                            <a:srgbClr val="002060"/>
                          </a:solidFill>
                          <a:latin typeface="+mn-lt"/>
                        </a:rPr>
                        <a:t>TCA</a:t>
                      </a:r>
                      <a:endParaRPr lang="es-MX" sz="1400" b="0" noProof="0"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r>
                        <a:rPr lang="es-MX" sz="1400" b="0" noProof="0" dirty="0" smtClean="0">
                          <a:solidFill>
                            <a:srgbClr val="002060"/>
                          </a:solidFill>
                          <a:latin typeface="+mn-lt"/>
                        </a:rPr>
                        <a:t>Amitriptilina</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sz="1800" b="0" noProof="0" dirty="0" smtClean="0">
                          <a:solidFill>
                            <a:srgbClr val="002060"/>
                          </a:solidFill>
                          <a:latin typeface="+mn-lt"/>
                        </a:rPr>
                        <a:t>++</a:t>
                      </a:r>
                      <a:endParaRPr lang="es-MX" sz="1800" b="0" noProof="0"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sz="1800" b="0" noProof="0" dirty="0" smtClean="0">
                          <a:solidFill>
                            <a:srgbClr val="002060"/>
                          </a:solidFill>
                          <a:latin typeface="+mn-lt"/>
                        </a:rPr>
                        <a:t>+/-</a:t>
                      </a:r>
                      <a:endParaRPr lang="es-MX" sz="1800" b="0" noProof="0"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sz="1800" b="0" noProof="0" dirty="0" smtClean="0">
                          <a:solidFill>
                            <a:srgbClr val="002060"/>
                          </a:solidFill>
                          <a:latin typeface="+mn-lt"/>
                        </a:rPr>
                        <a:t>++</a:t>
                      </a:r>
                      <a:endParaRPr lang="es-MX" sz="1800" b="0" noProof="0"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sz="1800" b="0" noProof="0" dirty="0" smtClean="0">
                          <a:solidFill>
                            <a:srgbClr val="002060"/>
                          </a:solidFill>
                          <a:latin typeface="+mn-lt"/>
                        </a:rPr>
                        <a:t>++</a:t>
                      </a:r>
                      <a:endParaRPr lang="es-MX" sz="1800" b="0" noProof="0"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291731">
                <a:tc rowSpan="2">
                  <a:txBody>
                    <a:bodyPr/>
                    <a:lstStyle/>
                    <a:p>
                      <a:r>
                        <a:rPr lang="es-MX" sz="1400" b="0" noProof="0" dirty="0" smtClean="0">
                          <a:solidFill>
                            <a:srgbClr val="002060"/>
                          </a:solidFill>
                          <a:latin typeface="+mn-lt"/>
                        </a:rPr>
                        <a:t>IRSN</a:t>
                      </a:r>
                      <a:endParaRPr lang="es-MX" sz="1400" b="0" noProof="0"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r>
                        <a:rPr lang="es-MX" sz="1400" b="0" noProof="0" dirty="0" smtClean="0">
                          <a:solidFill>
                            <a:srgbClr val="002060"/>
                          </a:solidFill>
                          <a:latin typeface="+mn-lt"/>
                        </a:rPr>
                        <a:t>Venlafaxina</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291731">
                <a:tc vMerge="1">
                  <a:txBody>
                    <a:bodyPr/>
                    <a:lstStyle/>
                    <a:p>
                      <a:endParaRPr lang="en-CA"/>
                    </a:p>
                  </a:txBody>
                  <a:tcPr/>
                </a:tc>
                <a:tc>
                  <a:txBody>
                    <a:bodyPr/>
                    <a:lstStyle/>
                    <a:p>
                      <a:r>
                        <a:rPr lang="es-MX" sz="1400" b="0" noProof="0" dirty="0" smtClean="0">
                          <a:solidFill>
                            <a:srgbClr val="002060"/>
                          </a:solidFill>
                          <a:latin typeface="+mn-lt"/>
                        </a:rPr>
                        <a:t>Duloxetina</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291731">
                <a:tc rowSpan="2">
                  <a:txBody>
                    <a:bodyPr/>
                    <a:lstStyle/>
                    <a:p>
                      <a:r>
                        <a:rPr lang="es-MX" sz="1400" b="0" noProof="0" dirty="0" smtClean="0">
                          <a:solidFill>
                            <a:srgbClr val="002060"/>
                          </a:solidFill>
                          <a:latin typeface="+mn-lt"/>
                        </a:rPr>
                        <a:t>Bloqueadores del canal de Na</a:t>
                      </a:r>
                      <a:r>
                        <a:rPr lang="es-MX" sz="1400" b="0" baseline="30000" noProof="0" dirty="0" smtClean="0">
                          <a:solidFill>
                            <a:srgbClr val="002060"/>
                          </a:solidFill>
                          <a:latin typeface="+mn-lt"/>
                        </a:rPr>
                        <a:t>+</a:t>
                      </a:r>
                      <a:r>
                        <a:rPr lang="es-MX" sz="14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r>
                        <a:rPr lang="es-MX" sz="1400" b="0" noProof="0" dirty="0" smtClean="0">
                          <a:solidFill>
                            <a:srgbClr val="002060"/>
                          </a:solidFill>
                          <a:latin typeface="+mn-lt"/>
                        </a:rPr>
                        <a:t>Carbamazepina</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291731">
                <a:tc vMerge="1">
                  <a:txBody>
                    <a:bodyPr/>
                    <a:lstStyle/>
                    <a:p>
                      <a:endParaRPr lang="en-CA"/>
                    </a:p>
                  </a:txBody>
                  <a:tcPr/>
                </a:tc>
                <a:tc>
                  <a:txBody>
                    <a:bodyPr/>
                    <a:lstStyle/>
                    <a:p>
                      <a:r>
                        <a:rPr lang="es-MX" sz="1400" b="0" noProof="0" dirty="0" smtClean="0">
                          <a:solidFill>
                            <a:srgbClr val="002060"/>
                          </a:solidFill>
                          <a:latin typeface="+mn-lt"/>
                        </a:rPr>
                        <a:t>Oxcarbazepina</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291731">
                <a:tc rowSpan="2">
                  <a:txBody>
                    <a:bodyPr/>
                    <a:lstStyle/>
                    <a:p>
                      <a:r>
                        <a:rPr lang="es-MX" sz="1400" b="0" noProof="0" dirty="0" smtClean="0">
                          <a:solidFill>
                            <a:srgbClr val="002060"/>
                          </a:solidFill>
                          <a:latin typeface="+mn-lt"/>
                        </a:rPr>
                        <a:t>ligandos α2δ canal de Ca2</a:t>
                      </a:r>
                      <a:r>
                        <a:rPr lang="es-MX" sz="1400" b="0" baseline="30000" noProof="0" dirty="0" smtClean="0">
                          <a:solidFill>
                            <a:srgbClr val="002060"/>
                          </a:solidFill>
                          <a:latin typeface="+mn-lt"/>
                        </a:rPr>
                        <a:t>+</a:t>
                      </a:r>
                      <a:endParaRPr lang="es-MX" sz="1400" b="0" noProof="0"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r>
                        <a:rPr lang="es-MX" sz="1400" b="0" noProof="0" dirty="0" smtClean="0">
                          <a:solidFill>
                            <a:srgbClr val="002060"/>
                          </a:solidFill>
                          <a:latin typeface="+mn-lt"/>
                        </a:rPr>
                        <a:t>Gabapentina</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291731">
                <a:tc vMerge="1">
                  <a:txBody>
                    <a:bodyPr/>
                    <a:lstStyle/>
                    <a:p>
                      <a:endParaRPr lang="en-CA"/>
                    </a:p>
                  </a:txBody>
                  <a:tcPr/>
                </a:tc>
                <a:tc>
                  <a:txBody>
                    <a:bodyPr/>
                    <a:lstStyle/>
                    <a:p>
                      <a:r>
                        <a:rPr lang="es-MX" sz="1400" b="0" noProof="0" dirty="0" smtClean="0">
                          <a:solidFill>
                            <a:srgbClr val="002060"/>
                          </a:solidFill>
                          <a:latin typeface="+mn-lt"/>
                        </a:rPr>
                        <a:t>Pregabalina</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291731">
                <a:tc rowSpan="2">
                  <a:txBody>
                    <a:bodyPr/>
                    <a:lstStyle/>
                    <a:p>
                      <a:r>
                        <a:rPr lang="es-MX" sz="1400" b="0" noProof="0" dirty="0" smtClean="0">
                          <a:solidFill>
                            <a:srgbClr val="002060"/>
                          </a:solidFill>
                          <a:latin typeface="+mn-lt"/>
                        </a:rPr>
                        <a:t>Opioides: </a:t>
                      </a:r>
                      <a:endParaRPr lang="es-MX" sz="1400" b="0" noProof="0" dirty="0">
                        <a:solidFill>
                          <a:srgbClr val="002060"/>
                        </a:solidFill>
                        <a:latin typeface="+mn-l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r>
                        <a:rPr lang="es-MX" sz="1400" b="0" noProof="0" dirty="0" smtClean="0">
                          <a:solidFill>
                            <a:srgbClr val="002060"/>
                          </a:solidFill>
                          <a:latin typeface="+mn-lt"/>
                        </a:rPr>
                        <a:t>Tramadol</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cs typeface="Arial"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291731">
                <a:tc vMerge="1">
                  <a:txBody>
                    <a:bodyPr/>
                    <a:lstStyle/>
                    <a:p>
                      <a:endParaRPr lang="en-CA"/>
                    </a:p>
                  </a:txBody>
                  <a:tcPr/>
                </a:tc>
                <a:tc>
                  <a:txBody>
                    <a:bodyPr/>
                    <a:lstStyle/>
                    <a:p>
                      <a:r>
                        <a:rPr lang="es-MX" sz="1400" b="0" noProof="0" dirty="0" smtClean="0">
                          <a:solidFill>
                            <a:srgbClr val="002060"/>
                          </a:solidFill>
                          <a:latin typeface="+mn-lt"/>
                        </a:rPr>
                        <a:t>Morfina</a:t>
                      </a:r>
                      <a:endParaRPr lang="es-MX" sz="1400" b="0" noProof="0" dirty="0">
                        <a:solidFill>
                          <a:srgbClr val="002060"/>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noProof="0" dirty="0" smtClean="0">
                          <a:solidFill>
                            <a:srgbClr val="002060"/>
                          </a:solidFill>
                          <a:latin typeface="+mn-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bl>
          </a:graphicData>
        </a:graphic>
      </p:graphicFrame>
      <p:sp>
        <p:nvSpPr>
          <p:cNvPr id="93187" name="Rectangle 3"/>
          <p:cNvSpPr>
            <a:spLocks noChangeArrowheads="1"/>
          </p:cNvSpPr>
          <p:nvPr/>
        </p:nvSpPr>
        <p:spPr bwMode="auto">
          <a:xfrm>
            <a:off x="0" y="1533778"/>
            <a:ext cx="9144000" cy="369332"/>
          </a:xfrm>
          <a:prstGeom prst="rect">
            <a:avLst/>
          </a:prstGeom>
          <a:noFill/>
          <a:ln w="9525">
            <a:noFill/>
            <a:miter lim="800000"/>
            <a:headEnd/>
            <a:tailEnd/>
          </a:ln>
          <a:effectLst/>
        </p:spPr>
        <p:txBody>
          <a:bodyPr wrap="square">
            <a:spAutoFit/>
          </a:bodyPr>
          <a:lstStyle/>
          <a:p>
            <a:pPr algn="ctr">
              <a:lnSpc>
                <a:spcPct val="90000"/>
              </a:lnSpc>
              <a:defRPr/>
            </a:pPr>
            <a:r>
              <a:rPr lang="es-MX" sz="2000" b="1" dirty="0" smtClean="0">
                <a:solidFill>
                  <a:srgbClr val="002060"/>
                </a:solidFill>
                <a:cs typeface="Angsana New" pitchFamily="18" charset="-34"/>
              </a:rPr>
              <a:t>Selección de la droga de acuerdo con la presentación clínica</a:t>
            </a:r>
            <a:endParaRPr lang="es-MX" sz="2000" b="1" dirty="0">
              <a:solidFill>
                <a:srgbClr val="002060"/>
              </a:solidFill>
            </a:endParaRPr>
          </a:p>
        </p:txBody>
      </p:sp>
      <p:sp>
        <p:nvSpPr>
          <p:cNvPr id="22" name="Title 2"/>
          <p:cNvSpPr>
            <a:spLocks noGrp="1"/>
          </p:cNvSpPr>
          <p:nvPr>
            <p:ph type="title"/>
          </p:nvPr>
        </p:nvSpPr>
        <p:spPr>
          <a:xfrm>
            <a:off x="457200" y="316448"/>
            <a:ext cx="8229600" cy="1143000"/>
          </a:xfrm>
        </p:spPr>
        <p:txBody>
          <a:bodyPr vert="horz" lIns="91440" tIns="45720" rIns="91440" bIns="45720" rtlCol="0" anchor="ctr">
            <a:normAutofit fontScale="90000"/>
          </a:bodyPr>
          <a:lstStyle/>
          <a:p>
            <a:r>
              <a:rPr lang="es-MX" dirty="0" smtClean="0"/>
              <a:t>¿Cuál es la forma más efectiva de aliviar los síntomas de alodinia?</a:t>
            </a:r>
            <a:endParaRPr lang="es-MX" dirty="0"/>
          </a:p>
        </p:txBody>
      </p:sp>
      <p:sp>
        <p:nvSpPr>
          <p:cNvPr id="2" name="Oval 1"/>
          <p:cNvSpPr/>
          <p:nvPr/>
        </p:nvSpPr>
        <p:spPr>
          <a:xfrm>
            <a:off x="6255518" y="2339968"/>
            <a:ext cx="1728192" cy="4202063"/>
          </a:xfrm>
          <a:prstGeom prst="ellipse">
            <a:avLst/>
          </a:prstGeom>
          <a:noFill/>
          <a:ln w="76200">
            <a:solidFill>
              <a:srgbClr val="C03932"/>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s-MX" kern="0" dirty="0">
              <a:solidFill>
                <a:srgbClr val="FFFFFF"/>
              </a:solidFill>
              <a:effectLst>
                <a:outerShdw blurRad="38100" dist="38100" dir="2700000" algn="tl">
                  <a:srgbClr val="000000"/>
                </a:outerShdw>
              </a:effectLst>
            </a:endParaRPr>
          </a:p>
        </p:txBody>
      </p:sp>
      <p:sp>
        <p:nvSpPr>
          <p:cNvPr id="7" name="Text Box 8"/>
          <p:cNvSpPr txBox="1">
            <a:spLocks noChangeArrowheads="1"/>
          </p:cNvSpPr>
          <p:nvPr/>
        </p:nvSpPr>
        <p:spPr bwMode="auto">
          <a:xfrm>
            <a:off x="115888" y="6667772"/>
            <a:ext cx="2419252" cy="21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fontAlgn="base" hangingPunct="1">
              <a:lnSpc>
                <a:spcPct val="70000"/>
              </a:lnSpc>
              <a:spcBef>
                <a:spcPct val="0"/>
              </a:spcBef>
              <a:spcAft>
                <a:spcPct val="0"/>
              </a:spcAft>
            </a:pPr>
            <a:r>
              <a:rPr lang="en-US" sz="1000" dirty="0" smtClean="0">
                <a:solidFill>
                  <a:srgbClr val="002060"/>
                </a:solidFill>
                <a:latin typeface="Calibri" pitchFamily="34" charset="0"/>
                <a:cs typeface="Cordia New" pitchFamily="34" charset="-34"/>
              </a:rPr>
              <a:t>Thai CPG for Neuropathic Pain. TASP 2009</a:t>
            </a:r>
            <a:endParaRPr lang="th-TH" sz="1000" dirty="0" smtClean="0">
              <a:solidFill>
                <a:srgbClr val="002060"/>
              </a:solidFill>
              <a:latin typeface="Calibri" pitchFamily="34" charset="0"/>
              <a:cs typeface="Cordia New" pitchFamily="34" charset="-34"/>
            </a:endParaRPr>
          </a:p>
        </p:txBody>
      </p:sp>
    </p:spTree>
    <p:extLst>
      <p:ext uri="{BB962C8B-B14F-4D97-AF65-F5344CB8AC3E}">
        <p14:creationId xmlns:p14="http://schemas.microsoft.com/office/powerpoint/2010/main" val="946975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316592"/>
            <a:ext cx="8229600" cy="1143000"/>
          </a:xfrm>
        </p:spPr>
        <p:txBody>
          <a:bodyPr vert="horz" lIns="91440" tIns="45720" rIns="91440" bIns="45720" rtlCol="0" anchor="ctr">
            <a:normAutofit fontScale="90000"/>
          </a:bodyPr>
          <a:lstStyle/>
          <a:p>
            <a:r>
              <a:rPr lang="es-MX" noProof="0" dirty="0" smtClean="0">
                <a:solidFill>
                  <a:srgbClr val="002060"/>
                </a:solidFill>
              </a:rPr>
              <a:t>¿Por qué los AINEne/coxibs no son efectivos en dolor neuropático?</a:t>
            </a:r>
            <a:endParaRPr lang="es-MX" noProof="0" dirty="0">
              <a:solidFill>
                <a:srgbClr val="002060"/>
              </a:solidFill>
            </a:endParaRPr>
          </a:p>
        </p:txBody>
      </p:sp>
      <p:sp>
        <p:nvSpPr>
          <p:cNvPr id="31" name="Rectangle 8"/>
          <p:cNvSpPr>
            <a:spLocks noChangeArrowheads="1"/>
          </p:cNvSpPr>
          <p:nvPr/>
        </p:nvSpPr>
        <p:spPr bwMode="auto">
          <a:xfrm>
            <a:off x="119770" y="5939660"/>
            <a:ext cx="58535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spcBef>
                <a:spcPct val="0"/>
              </a:spcBef>
              <a:spcAft>
                <a:spcPct val="0"/>
              </a:spcAft>
            </a:pPr>
            <a:r>
              <a:rPr lang="es-MX" sz="1200" b="1" dirty="0" smtClean="0">
                <a:solidFill>
                  <a:srgbClr val="002060"/>
                </a:solidFill>
              </a:rPr>
              <a:t>Coxib = inhibidor específico de COX-2; </a:t>
            </a:r>
            <a:r>
              <a:rPr lang="es-MX" sz="1200" b="1" dirty="0" smtClean="0">
                <a:solidFill>
                  <a:srgbClr val="002060"/>
                </a:solidFill>
                <a:cs typeface="Arial" pitchFamily="34" charset="0"/>
              </a:rPr>
              <a:t>AINE  = droga antiinflamatoria no-esteroidea</a:t>
            </a:r>
          </a:p>
          <a:p>
            <a:pPr>
              <a:spcBef>
                <a:spcPct val="0"/>
              </a:spcBef>
              <a:spcAft>
                <a:spcPct val="0"/>
              </a:spcAft>
            </a:pPr>
            <a:r>
              <a:rPr lang="es-MX" sz="1200" b="1" dirty="0" smtClean="0">
                <a:solidFill>
                  <a:srgbClr val="002060"/>
                </a:solidFill>
              </a:rPr>
              <a:t>AINEne = droga antiinflamatoria no-esteroidea no-específica</a:t>
            </a:r>
          </a:p>
          <a:p>
            <a:pPr>
              <a:lnSpc>
                <a:spcPct val="100000"/>
              </a:lnSpc>
              <a:spcBef>
                <a:spcPct val="0"/>
              </a:spcBef>
              <a:spcAft>
                <a:spcPct val="0"/>
              </a:spcAft>
              <a:buFontTx/>
              <a:buNone/>
            </a:pPr>
            <a:r>
              <a:rPr lang="en-US" sz="1000" dirty="0" smtClean="0">
                <a:solidFill>
                  <a:srgbClr val="002060"/>
                </a:solidFill>
                <a:cs typeface="Arial" pitchFamily="34" charset="0"/>
              </a:rPr>
              <a:t>Gastrosource. </a:t>
            </a:r>
            <a:r>
              <a:rPr lang="en-US" sz="1000" i="1" dirty="0" smtClean="0">
                <a:solidFill>
                  <a:srgbClr val="002060"/>
                </a:solidFill>
                <a:cs typeface="Arial" pitchFamily="34" charset="0"/>
              </a:rPr>
              <a:t>Non-steroidal Anti-inflammatory Drug (NSAID)-Associated Upper Gastrointestinal Side-Effects</a:t>
            </a:r>
            <a:r>
              <a:rPr lang="en-US" sz="1000" dirty="0" smtClean="0">
                <a:solidFill>
                  <a:srgbClr val="002060"/>
                </a:solidFill>
                <a:cs typeface="Arial" pitchFamily="34" charset="0"/>
              </a:rPr>
              <a:t>. </a:t>
            </a:r>
            <a:r>
              <a:rPr lang="en-CA" sz="1000" dirty="0" smtClean="0">
                <a:solidFill>
                  <a:srgbClr val="002060"/>
                </a:solidFill>
                <a:cs typeface="Arial" pitchFamily="34" charset="0"/>
              </a:rPr>
              <a:t>Available at: http://www.gastrosource.com/11674565?itemId=11674565. </a:t>
            </a:r>
            <a:br>
              <a:rPr lang="en-CA" sz="1000" dirty="0" smtClean="0">
                <a:solidFill>
                  <a:srgbClr val="002060"/>
                </a:solidFill>
                <a:cs typeface="Arial" pitchFamily="34" charset="0"/>
              </a:rPr>
            </a:br>
            <a:r>
              <a:rPr lang="en-CA" sz="1000" dirty="0" smtClean="0">
                <a:solidFill>
                  <a:srgbClr val="002060"/>
                </a:solidFill>
                <a:cs typeface="Arial" pitchFamily="34" charset="0"/>
              </a:rPr>
              <a:t>Accessed: December 4, 2010; </a:t>
            </a:r>
            <a:r>
              <a:rPr lang="en-US" sz="1000" dirty="0" smtClean="0">
                <a:solidFill>
                  <a:srgbClr val="002060"/>
                </a:solidFill>
                <a:cs typeface="Arial" pitchFamily="34" charset="0"/>
              </a:rPr>
              <a:t>Vane JR, Botting RM. </a:t>
            </a:r>
            <a:r>
              <a:rPr lang="en-US" sz="1000" i="1" dirty="0" smtClean="0">
                <a:solidFill>
                  <a:srgbClr val="002060"/>
                </a:solidFill>
                <a:cs typeface="Arial" pitchFamily="34" charset="0"/>
              </a:rPr>
              <a:t>Inflamm Res</a:t>
            </a:r>
            <a:r>
              <a:rPr lang="en-US" sz="1000" dirty="0" smtClean="0">
                <a:solidFill>
                  <a:srgbClr val="002060"/>
                </a:solidFill>
                <a:cs typeface="Arial" pitchFamily="34" charset="0"/>
              </a:rPr>
              <a:t> 1995;44(1):1-10.</a:t>
            </a:r>
            <a:r>
              <a:rPr lang="en-CA" sz="1000" dirty="0" smtClean="0">
                <a:solidFill>
                  <a:srgbClr val="002060"/>
                </a:solidFill>
                <a:cs typeface="Arial" pitchFamily="34" charset="0"/>
              </a:rPr>
              <a:t> </a:t>
            </a:r>
            <a:endParaRPr lang="en-CA" sz="1000" dirty="0">
              <a:solidFill>
                <a:srgbClr val="002060"/>
              </a:solidFill>
              <a:cs typeface="Arial" pitchFamily="34" charset="0"/>
            </a:endParaRPr>
          </a:p>
        </p:txBody>
      </p:sp>
      <p:sp>
        <p:nvSpPr>
          <p:cNvPr id="32" name="Rectangle 7"/>
          <p:cNvSpPr>
            <a:spLocks noChangeArrowheads="1"/>
          </p:cNvSpPr>
          <p:nvPr/>
        </p:nvSpPr>
        <p:spPr bwMode="auto">
          <a:xfrm>
            <a:off x="1033859" y="2141736"/>
            <a:ext cx="2811462" cy="711200"/>
          </a:xfrm>
          <a:prstGeom prst="rect">
            <a:avLst/>
          </a:prstGeom>
          <a:solidFill>
            <a:schemeClr val="accent1"/>
          </a:solidFill>
          <a:ln w="9525">
            <a:noFill/>
            <a:miter lim="800000"/>
            <a:headEnd/>
            <a:tailEnd/>
          </a:ln>
          <a:effectLst/>
        </p:spPr>
        <p:txBody>
          <a:bodyPr anchor="ctr"/>
          <a:lstStyle/>
          <a:p>
            <a:pPr algn="ctr">
              <a:buFontTx/>
              <a:buNone/>
            </a:pPr>
            <a:r>
              <a:rPr lang="es-MX" dirty="0" smtClean="0">
                <a:solidFill>
                  <a:schemeClr val="bg1"/>
                </a:solidFill>
                <a:effectLst/>
              </a:rPr>
              <a:t>COX-1 (constitutivo)</a:t>
            </a:r>
            <a:endParaRPr lang="es-MX" dirty="0">
              <a:solidFill>
                <a:schemeClr val="bg1"/>
              </a:solidFill>
              <a:effectLst/>
            </a:endParaRPr>
          </a:p>
        </p:txBody>
      </p:sp>
      <p:sp>
        <p:nvSpPr>
          <p:cNvPr id="33" name="Rectangle 8"/>
          <p:cNvSpPr>
            <a:spLocks noChangeArrowheads="1"/>
          </p:cNvSpPr>
          <p:nvPr/>
        </p:nvSpPr>
        <p:spPr bwMode="auto">
          <a:xfrm>
            <a:off x="5216921" y="2141736"/>
            <a:ext cx="2811463" cy="711200"/>
          </a:xfrm>
          <a:prstGeom prst="rect">
            <a:avLst/>
          </a:prstGeom>
          <a:solidFill>
            <a:schemeClr val="accent4">
              <a:lumMod val="60000"/>
              <a:lumOff val="40000"/>
            </a:schemeClr>
          </a:solidFill>
          <a:ln w="9525">
            <a:noFill/>
            <a:miter lim="800000"/>
            <a:headEnd/>
            <a:tailEnd/>
          </a:ln>
          <a:effectLst/>
        </p:spPr>
        <p:txBody>
          <a:bodyPr anchor="ctr"/>
          <a:lstStyle/>
          <a:p>
            <a:pPr algn="ctr">
              <a:buFontTx/>
              <a:buNone/>
            </a:pPr>
            <a:r>
              <a:rPr lang="es-MX" dirty="0" smtClean="0">
                <a:solidFill>
                  <a:schemeClr val="bg1"/>
                </a:solidFill>
                <a:effectLst/>
              </a:rPr>
              <a:t>COX-2 (inducido por estímulo inflamatorio)</a:t>
            </a:r>
            <a:endParaRPr lang="es-MX" dirty="0">
              <a:solidFill>
                <a:schemeClr val="bg1"/>
              </a:solidFill>
              <a:effectLst/>
            </a:endParaRPr>
          </a:p>
        </p:txBody>
      </p:sp>
      <p:sp>
        <p:nvSpPr>
          <p:cNvPr id="34" name="Rectangle 9"/>
          <p:cNvSpPr>
            <a:spLocks noChangeArrowheads="1"/>
          </p:cNvSpPr>
          <p:nvPr/>
        </p:nvSpPr>
        <p:spPr bwMode="auto">
          <a:xfrm>
            <a:off x="1017984" y="4080222"/>
            <a:ext cx="2809875" cy="439738"/>
          </a:xfrm>
          <a:prstGeom prst="rect">
            <a:avLst/>
          </a:prstGeom>
          <a:solidFill>
            <a:schemeClr val="accent1"/>
          </a:solidFill>
          <a:ln w="9525">
            <a:noFill/>
            <a:miter lim="800000"/>
            <a:headEnd/>
            <a:tailEnd/>
          </a:ln>
          <a:effectLst/>
        </p:spPr>
        <p:txBody>
          <a:bodyPr anchor="ctr"/>
          <a:lstStyle/>
          <a:p>
            <a:pPr algn="ctr">
              <a:buFontTx/>
              <a:buNone/>
            </a:pPr>
            <a:r>
              <a:rPr lang="es-MX" dirty="0" smtClean="0">
                <a:solidFill>
                  <a:schemeClr val="bg1"/>
                </a:solidFill>
                <a:effectLst/>
              </a:rPr>
              <a:t>Prostaglandinas</a:t>
            </a:r>
            <a:endParaRPr lang="es-MX" dirty="0">
              <a:solidFill>
                <a:schemeClr val="bg1"/>
              </a:solidFill>
              <a:effectLst/>
            </a:endParaRPr>
          </a:p>
        </p:txBody>
      </p:sp>
      <p:sp>
        <p:nvSpPr>
          <p:cNvPr id="35" name="Rectangle 10"/>
          <p:cNvSpPr>
            <a:spLocks noChangeArrowheads="1"/>
          </p:cNvSpPr>
          <p:nvPr/>
        </p:nvSpPr>
        <p:spPr bwMode="auto">
          <a:xfrm>
            <a:off x="1017984" y="4756497"/>
            <a:ext cx="2809875" cy="863600"/>
          </a:xfrm>
          <a:prstGeom prst="rect">
            <a:avLst/>
          </a:prstGeom>
          <a:solidFill>
            <a:schemeClr val="accent1"/>
          </a:solidFill>
          <a:ln w="9525">
            <a:noFill/>
            <a:miter lim="800000"/>
            <a:headEnd/>
            <a:tailEnd/>
          </a:ln>
          <a:effectLst/>
        </p:spPr>
        <p:txBody>
          <a:bodyPr anchor="ctr"/>
          <a:lstStyle/>
          <a:p>
            <a:pPr algn="ctr">
              <a:buFontTx/>
              <a:buNone/>
            </a:pPr>
            <a:r>
              <a:rPr lang="es-MX" dirty="0" smtClean="0">
                <a:solidFill>
                  <a:schemeClr val="bg1"/>
                </a:solidFill>
                <a:effectLst/>
              </a:rPr>
              <a:t>Citoprotección gastrointestinal, </a:t>
            </a:r>
            <a:br>
              <a:rPr lang="es-MX" dirty="0" smtClean="0">
                <a:solidFill>
                  <a:schemeClr val="bg1"/>
                </a:solidFill>
                <a:effectLst/>
              </a:rPr>
            </a:br>
            <a:r>
              <a:rPr lang="es-MX" dirty="0" smtClean="0">
                <a:solidFill>
                  <a:schemeClr val="bg1"/>
                </a:solidFill>
                <a:effectLst/>
              </a:rPr>
              <a:t>actividad plaquetaria</a:t>
            </a:r>
            <a:endParaRPr lang="es-MX" dirty="0">
              <a:solidFill>
                <a:schemeClr val="bg1"/>
              </a:solidFill>
              <a:effectLst/>
            </a:endParaRPr>
          </a:p>
        </p:txBody>
      </p:sp>
      <p:sp>
        <p:nvSpPr>
          <p:cNvPr id="36" name="Rectangle 11"/>
          <p:cNvSpPr>
            <a:spLocks noChangeArrowheads="1"/>
          </p:cNvSpPr>
          <p:nvPr/>
        </p:nvSpPr>
        <p:spPr bwMode="auto">
          <a:xfrm>
            <a:off x="5216921" y="4080222"/>
            <a:ext cx="2811463" cy="439738"/>
          </a:xfrm>
          <a:prstGeom prst="rect">
            <a:avLst/>
          </a:prstGeom>
          <a:solidFill>
            <a:schemeClr val="accent4">
              <a:lumMod val="60000"/>
              <a:lumOff val="40000"/>
            </a:schemeClr>
          </a:solidFill>
          <a:ln w="9525">
            <a:noFill/>
            <a:miter lim="800000"/>
            <a:headEnd/>
            <a:tailEnd/>
          </a:ln>
          <a:effectLst/>
        </p:spPr>
        <p:txBody>
          <a:bodyPr anchor="ctr"/>
          <a:lstStyle/>
          <a:p>
            <a:pPr algn="ctr">
              <a:buFontTx/>
              <a:buNone/>
            </a:pPr>
            <a:r>
              <a:rPr lang="es-MX" dirty="0" smtClean="0">
                <a:solidFill>
                  <a:schemeClr val="bg1"/>
                </a:solidFill>
                <a:effectLst/>
              </a:rPr>
              <a:t>Prostaglandinas</a:t>
            </a:r>
            <a:endParaRPr lang="es-MX" dirty="0">
              <a:solidFill>
                <a:schemeClr val="bg1"/>
              </a:solidFill>
              <a:effectLst/>
            </a:endParaRPr>
          </a:p>
        </p:txBody>
      </p:sp>
      <p:sp>
        <p:nvSpPr>
          <p:cNvPr id="37" name="Rectangle 12"/>
          <p:cNvSpPr>
            <a:spLocks noChangeArrowheads="1"/>
          </p:cNvSpPr>
          <p:nvPr/>
        </p:nvSpPr>
        <p:spPr bwMode="auto">
          <a:xfrm>
            <a:off x="5216921" y="4756497"/>
            <a:ext cx="2811463" cy="863600"/>
          </a:xfrm>
          <a:prstGeom prst="rect">
            <a:avLst/>
          </a:prstGeom>
          <a:solidFill>
            <a:schemeClr val="accent4">
              <a:lumMod val="60000"/>
              <a:lumOff val="40000"/>
            </a:schemeClr>
          </a:solidFill>
          <a:ln w="9525">
            <a:noFill/>
            <a:miter lim="800000"/>
            <a:headEnd/>
            <a:tailEnd/>
          </a:ln>
          <a:effectLst/>
        </p:spPr>
        <p:txBody>
          <a:bodyPr anchor="ctr"/>
          <a:lstStyle/>
          <a:p>
            <a:pPr algn="ctr">
              <a:buFontTx/>
              <a:buNone/>
            </a:pPr>
            <a:r>
              <a:rPr lang="es-MX" dirty="0" smtClean="0">
                <a:solidFill>
                  <a:schemeClr val="bg1"/>
                </a:solidFill>
                <a:effectLst/>
              </a:rPr>
              <a:t>inflamación, dolor, fiebre</a:t>
            </a:r>
            <a:endParaRPr lang="es-MX" dirty="0">
              <a:solidFill>
                <a:schemeClr val="bg1"/>
              </a:solidFill>
              <a:effectLst/>
            </a:endParaRPr>
          </a:p>
        </p:txBody>
      </p:sp>
      <p:cxnSp>
        <p:nvCxnSpPr>
          <p:cNvPr id="38" name="Straight Arrow Connector 14"/>
          <p:cNvCxnSpPr>
            <a:cxnSpLocks noChangeShapeType="1"/>
            <a:stCxn id="32" idx="2"/>
            <a:endCxn id="34" idx="0"/>
          </p:cNvCxnSpPr>
          <p:nvPr/>
        </p:nvCxnSpPr>
        <p:spPr bwMode="auto">
          <a:xfrm flipH="1">
            <a:off x="2422922" y="2852936"/>
            <a:ext cx="16668" cy="1227286"/>
          </a:xfrm>
          <a:prstGeom prst="straightConnector1">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39" name="Straight Arrow Connector 16"/>
          <p:cNvCxnSpPr>
            <a:cxnSpLocks noChangeShapeType="1"/>
            <a:stCxn id="34" idx="2"/>
            <a:endCxn id="35" idx="0"/>
          </p:cNvCxnSpPr>
          <p:nvPr/>
        </p:nvCxnSpPr>
        <p:spPr bwMode="auto">
          <a:xfrm>
            <a:off x="2422921" y="4519960"/>
            <a:ext cx="0" cy="236537"/>
          </a:xfrm>
          <a:prstGeom prst="straightConnector1">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40" name="Straight Arrow Connector 18"/>
          <p:cNvCxnSpPr>
            <a:cxnSpLocks noChangeShapeType="1"/>
            <a:stCxn id="33" idx="2"/>
            <a:endCxn id="36" idx="0"/>
          </p:cNvCxnSpPr>
          <p:nvPr/>
        </p:nvCxnSpPr>
        <p:spPr bwMode="auto">
          <a:xfrm>
            <a:off x="6622653" y="2852936"/>
            <a:ext cx="0" cy="1227286"/>
          </a:xfrm>
          <a:prstGeom prst="straightConnector1">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cxnSp>
        <p:nvCxnSpPr>
          <p:cNvPr id="41" name="Straight Arrow Connector 20"/>
          <p:cNvCxnSpPr>
            <a:cxnSpLocks noChangeShapeType="1"/>
            <a:stCxn id="36" idx="2"/>
            <a:endCxn id="37" idx="0"/>
          </p:cNvCxnSpPr>
          <p:nvPr/>
        </p:nvCxnSpPr>
        <p:spPr bwMode="auto">
          <a:xfrm>
            <a:off x="6623446" y="4519960"/>
            <a:ext cx="0" cy="236537"/>
          </a:xfrm>
          <a:prstGeom prst="straightConnector1">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cxnSp>
        <p:nvCxnSpPr>
          <p:cNvPr id="42" name="Elbow Connector 22"/>
          <p:cNvCxnSpPr>
            <a:cxnSpLocks noChangeShapeType="1"/>
            <a:stCxn id="58" idx="1"/>
            <a:endCxn id="32" idx="0"/>
          </p:cNvCxnSpPr>
          <p:nvPr/>
        </p:nvCxnSpPr>
        <p:spPr bwMode="auto">
          <a:xfrm rot="10800000" flipV="1">
            <a:off x="2439591" y="1765474"/>
            <a:ext cx="904081" cy="376262"/>
          </a:xfrm>
          <a:prstGeom prst="bentConnector2">
            <a:avLst/>
          </a:prstGeom>
          <a:noFill/>
          <a:ln w="38100">
            <a:solidFill>
              <a:schemeClr val="accent1"/>
            </a:solidFill>
            <a:round/>
            <a:headEnd/>
            <a:tailEnd type="arrow" w="med" len="med"/>
          </a:ln>
          <a:effectLst/>
          <a:extLst>
            <a:ext uri="{909E8E84-426E-40DD-AFC4-6F175D3DCCD1}">
              <a14:hiddenFill xmlns:a14="http://schemas.microsoft.com/office/drawing/2010/main">
                <a:noFill/>
              </a14:hiddenFill>
            </a:ext>
          </a:extLst>
        </p:spPr>
      </p:cxnSp>
      <p:cxnSp>
        <p:nvCxnSpPr>
          <p:cNvPr id="43" name="Elbow Connector 22"/>
          <p:cNvCxnSpPr>
            <a:cxnSpLocks noChangeShapeType="1"/>
            <a:stCxn id="58" idx="3"/>
            <a:endCxn id="33" idx="0"/>
          </p:cNvCxnSpPr>
          <p:nvPr/>
        </p:nvCxnSpPr>
        <p:spPr bwMode="auto">
          <a:xfrm>
            <a:off x="5629671" y="1765474"/>
            <a:ext cx="992982" cy="376262"/>
          </a:xfrm>
          <a:prstGeom prst="bentConnector2">
            <a:avLst/>
          </a:prstGeom>
          <a:noFill/>
          <a:ln w="38100">
            <a:solidFill>
              <a:schemeClr val="accent4"/>
            </a:solidFill>
            <a:round/>
            <a:headEnd/>
            <a:tailEnd type="arrow" w="med" len="med"/>
          </a:ln>
          <a:effectLst/>
          <a:extLst>
            <a:ext uri="{909E8E84-426E-40DD-AFC4-6F175D3DCCD1}">
              <a14:hiddenFill xmlns:a14="http://schemas.microsoft.com/office/drawing/2010/main">
                <a:noFill/>
              </a14:hiddenFill>
            </a:ext>
          </a:extLst>
        </p:spPr>
      </p:cxnSp>
      <p:sp>
        <p:nvSpPr>
          <p:cNvPr id="44" name="TextBox 27"/>
          <p:cNvSpPr txBox="1">
            <a:spLocks noChangeArrowheads="1"/>
          </p:cNvSpPr>
          <p:nvPr/>
        </p:nvSpPr>
        <p:spPr bwMode="auto">
          <a:xfrm>
            <a:off x="3983969" y="3480147"/>
            <a:ext cx="1005403" cy="369332"/>
          </a:xfrm>
          <a:prstGeom prst="rect">
            <a:avLst/>
          </a:prstGeom>
          <a:solidFill>
            <a:schemeClr val="tx2">
              <a:lumMod val="75000"/>
            </a:schemeClr>
          </a:solidFill>
          <a:ln w="9525">
            <a:noFill/>
            <a:miter lim="800000"/>
            <a:headEnd/>
            <a:tailEnd/>
          </a:ln>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algn="ctr" eaLnBrk="1" hangingPunct="1">
              <a:buFontTx/>
              <a:buNone/>
            </a:pPr>
            <a:r>
              <a:rPr lang="es-MX" sz="1800" b="1" dirty="0" smtClean="0">
                <a:solidFill>
                  <a:schemeClr val="bg1"/>
                </a:solidFill>
                <a:effectLst/>
              </a:rPr>
              <a:t>AINEne</a:t>
            </a:r>
            <a:endParaRPr lang="es-MX" sz="1800" b="1" dirty="0">
              <a:solidFill>
                <a:schemeClr val="bg1"/>
              </a:solidFill>
              <a:effectLst/>
            </a:endParaRPr>
          </a:p>
        </p:txBody>
      </p:sp>
      <p:sp>
        <p:nvSpPr>
          <p:cNvPr id="45" name="TextBox 28"/>
          <p:cNvSpPr txBox="1">
            <a:spLocks noChangeArrowheads="1"/>
          </p:cNvSpPr>
          <p:nvPr/>
        </p:nvSpPr>
        <p:spPr bwMode="auto">
          <a:xfrm>
            <a:off x="3849321" y="3029297"/>
            <a:ext cx="1274708" cy="369332"/>
          </a:xfrm>
          <a:prstGeom prst="rect">
            <a:avLst/>
          </a:prstGeom>
          <a:solidFill>
            <a:schemeClr val="accent3"/>
          </a:solidFill>
          <a:ln w="9525">
            <a:noFill/>
            <a:miter lim="800000"/>
            <a:headEnd/>
            <a:tailEnd/>
          </a:ln>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algn="ctr" eaLnBrk="1" hangingPunct="1">
              <a:buFontTx/>
              <a:buNone/>
            </a:pPr>
            <a:r>
              <a:rPr lang="es-MX" sz="1800" b="1" dirty="0" smtClean="0">
                <a:solidFill>
                  <a:schemeClr val="bg1"/>
                </a:solidFill>
                <a:effectLst/>
              </a:rPr>
              <a:t>  Coxibs   </a:t>
            </a:r>
            <a:endParaRPr lang="es-MX" sz="1800" b="1" dirty="0">
              <a:solidFill>
                <a:schemeClr val="bg1"/>
              </a:solidFill>
              <a:effectLst/>
            </a:endParaRPr>
          </a:p>
        </p:txBody>
      </p:sp>
      <p:cxnSp>
        <p:nvCxnSpPr>
          <p:cNvPr id="46" name="Straight Arrow Connector 30"/>
          <p:cNvCxnSpPr>
            <a:cxnSpLocks noChangeShapeType="1"/>
            <a:stCxn id="45" idx="3"/>
          </p:cNvCxnSpPr>
          <p:nvPr/>
        </p:nvCxnSpPr>
        <p:spPr bwMode="auto">
          <a:xfrm>
            <a:off x="5124029" y="3213963"/>
            <a:ext cx="1218430" cy="4247"/>
          </a:xfrm>
          <a:prstGeom prst="straightConnector1">
            <a:avLst/>
          </a:prstGeom>
          <a:noFill/>
          <a:ln w="57150">
            <a:solidFill>
              <a:schemeClr val="accent3"/>
            </a:solidFill>
            <a:round/>
            <a:headEnd/>
            <a:tailEnd type="arrow" w="med" len="med"/>
          </a:ln>
          <a:effectLst/>
          <a:extLst>
            <a:ext uri="{909E8E84-426E-40DD-AFC4-6F175D3DCCD1}">
              <a14:hiddenFill xmlns:a14="http://schemas.microsoft.com/office/drawing/2010/main">
                <a:noFill/>
              </a14:hiddenFill>
            </a:ext>
          </a:extLst>
        </p:spPr>
      </p:cxnSp>
      <p:sp>
        <p:nvSpPr>
          <p:cNvPr id="47" name="Multiply 33"/>
          <p:cNvSpPr>
            <a:spLocks noChangeArrowheads="1"/>
          </p:cNvSpPr>
          <p:nvPr/>
        </p:nvSpPr>
        <p:spPr bwMode="auto">
          <a:xfrm>
            <a:off x="6328171" y="2894360"/>
            <a:ext cx="592138" cy="592137"/>
          </a:xfrm>
          <a:custGeom>
            <a:avLst/>
            <a:gdLst>
              <a:gd name="T0" fmla="*/ 142217 w 592138"/>
              <a:gd name="T1" fmla="*/ 142217 h 592137"/>
              <a:gd name="T2" fmla="*/ 449921 w 592138"/>
              <a:gd name="T3" fmla="*/ 142217 h 592137"/>
              <a:gd name="T4" fmla="*/ 449921 w 592138"/>
              <a:gd name="T5" fmla="*/ 449920 h 592137"/>
              <a:gd name="T6" fmla="*/ 142217 w 592138"/>
              <a:gd name="T7" fmla="*/ 449920 h 592137"/>
              <a:gd name="T8" fmla="*/ 0 60000 65536"/>
              <a:gd name="T9" fmla="*/ 0 60000 65536"/>
              <a:gd name="T10" fmla="*/ 0 60000 65536"/>
              <a:gd name="T11" fmla="*/ 0 60000 65536"/>
              <a:gd name="T12" fmla="*/ 92977 w 592138"/>
              <a:gd name="T13" fmla="*/ 92977 h 592137"/>
              <a:gd name="T14" fmla="*/ 499161 w 592138"/>
              <a:gd name="T15" fmla="*/ 499160 h 592137"/>
            </a:gdLst>
            <a:ahLst/>
            <a:cxnLst>
              <a:cxn ang="T8">
                <a:pos x="T0" y="T1"/>
              </a:cxn>
              <a:cxn ang="T9">
                <a:pos x="T2" y="T3"/>
              </a:cxn>
              <a:cxn ang="T10">
                <a:pos x="T4" y="T5"/>
              </a:cxn>
              <a:cxn ang="T11">
                <a:pos x="T6" y="T7"/>
              </a:cxn>
            </a:cxnLst>
            <a:rect l="T12" t="T13" r="T14" b="T15"/>
            <a:pathLst>
              <a:path w="592138" h="592137">
                <a:moveTo>
                  <a:pt x="92977" y="191456"/>
                </a:moveTo>
                <a:lnTo>
                  <a:pt x="191456" y="92977"/>
                </a:lnTo>
                <a:lnTo>
                  <a:pt x="296069" y="197589"/>
                </a:lnTo>
                <a:lnTo>
                  <a:pt x="400682" y="92977"/>
                </a:lnTo>
                <a:lnTo>
                  <a:pt x="499161" y="191456"/>
                </a:lnTo>
                <a:lnTo>
                  <a:pt x="394548" y="296069"/>
                </a:lnTo>
                <a:lnTo>
                  <a:pt x="499161" y="400681"/>
                </a:lnTo>
                <a:lnTo>
                  <a:pt x="400682" y="499160"/>
                </a:lnTo>
                <a:lnTo>
                  <a:pt x="296069" y="394548"/>
                </a:lnTo>
                <a:lnTo>
                  <a:pt x="191456" y="499160"/>
                </a:lnTo>
                <a:lnTo>
                  <a:pt x="92977" y="400681"/>
                </a:lnTo>
                <a:lnTo>
                  <a:pt x="197590" y="296069"/>
                </a:lnTo>
                <a:close/>
              </a:path>
            </a:pathLst>
          </a:custGeom>
          <a:solidFill>
            <a:srgbClr val="DDBB30"/>
          </a:solidFill>
          <a:ln w="9525">
            <a:noFill/>
            <a:miter lim="800000"/>
            <a:headEnd/>
            <a:tailEnd/>
          </a:ln>
          <a:effectLst/>
        </p:spPr>
        <p:txBody>
          <a:bodyPr anchor="ctr"/>
          <a:lstStyle/>
          <a:p>
            <a:endParaRPr lang="es-MX" dirty="0">
              <a:solidFill>
                <a:schemeClr val="bg1"/>
              </a:solidFill>
              <a:effectLst>
                <a:outerShdw blurRad="38100" dist="38100" dir="2700000" algn="tl">
                  <a:srgbClr val="FFFFFF"/>
                </a:outerShdw>
              </a:effectLst>
            </a:endParaRPr>
          </a:p>
        </p:txBody>
      </p:sp>
      <p:cxnSp>
        <p:nvCxnSpPr>
          <p:cNvPr id="48" name="Straight Arrow Connector 35"/>
          <p:cNvCxnSpPr>
            <a:cxnSpLocks noChangeShapeType="1"/>
            <a:stCxn id="44" idx="3"/>
          </p:cNvCxnSpPr>
          <p:nvPr/>
        </p:nvCxnSpPr>
        <p:spPr bwMode="auto">
          <a:xfrm flipV="1">
            <a:off x="4989372" y="3657947"/>
            <a:ext cx="1292762" cy="6866"/>
          </a:xfrm>
          <a:prstGeom prst="straightConnector1">
            <a:avLst/>
          </a:prstGeom>
          <a:noFill/>
          <a:ln w="57150">
            <a:solidFill>
              <a:srgbClr val="AAAAB8"/>
            </a:solidFill>
            <a:round/>
            <a:headEnd/>
            <a:tailEnd type="arrow" w="med" len="med"/>
          </a:ln>
          <a:effectLst/>
          <a:extLst>
            <a:ext uri="{909E8E84-426E-40DD-AFC4-6F175D3DCCD1}">
              <a14:hiddenFill xmlns:a14="http://schemas.microsoft.com/office/drawing/2010/main">
                <a:noFill/>
              </a14:hiddenFill>
            </a:ext>
          </a:extLst>
        </p:spPr>
      </p:cxnSp>
      <p:sp>
        <p:nvSpPr>
          <p:cNvPr id="49" name="Multiply 36"/>
          <p:cNvSpPr>
            <a:spLocks noChangeArrowheads="1"/>
          </p:cNvSpPr>
          <p:nvPr/>
        </p:nvSpPr>
        <p:spPr bwMode="auto">
          <a:xfrm>
            <a:off x="6328171" y="3369022"/>
            <a:ext cx="592138" cy="592138"/>
          </a:xfrm>
          <a:custGeom>
            <a:avLst/>
            <a:gdLst>
              <a:gd name="T0" fmla="*/ 142217 w 592138"/>
              <a:gd name="T1" fmla="*/ 142217 h 592138"/>
              <a:gd name="T2" fmla="*/ 449921 w 592138"/>
              <a:gd name="T3" fmla="*/ 142217 h 592138"/>
              <a:gd name="T4" fmla="*/ 449921 w 592138"/>
              <a:gd name="T5" fmla="*/ 449921 h 592138"/>
              <a:gd name="T6" fmla="*/ 142217 w 592138"/>
              <a:gd name="T7" fmla="*/ 449921 h 592138"/>
              <a:gd name="T8" fmla="*/ 0 60000 65536"/>
              <a:gd name="T9" fmla="*/ 0 60000 65536"/>
              <a:gd name="T10" fmla="*/ 0 60000 65536"/>
              <a:gd name="T11" fmla="*/ 0 60000 65536"/>
              <a:gd name="T12" fmla="*/ 92977 w 592138"/>
              <a:gd name="T13" fmla="*/ 92977 h 592138"/>
              <a:gd name="T14" fmla="*/ 499161 w 592138"/>
              <a:gd name="T15" fmla="*/ 499161 h 592138"/>
            </a:gdLst>
            <a:ahLst/>
            <a:cxnLst>
              <a:cxn ang="T8">
                <a:pos x="T0" y="T1"/>
              </a:cxn>
              <a:cxn ang="T9">
                <a:pos x="T2" y="T3"/>
              </a:cxn>
              <a:cxn ang="T10">
                <a:pos x="T4" y="T5"/>
              </a:cxn>
              <a:cxn ang="T11">
                <a:pos x="T6" y="T7"/>
              </a:cxn>
            </a:cxnLst>
            <a:rect l="T12" t="T13" r="T14" b="T15"/>
            <a:pathLst>
              <a:path w="592138" h="592138">
                <a:moveTo>
                  <a:pt x="92977" y="191456"/>
                </a:moveTo>
                <a:lnTo>
                  <a:pt x="191456" y="92977"/>
                </a:lnTo>
                <a:lnTo>
                  <a:pt x="296069" y="197590"/>
                </a:lnTo>
                <a:lnTo>
                  <a:pt x="400682" y="92977"/>
                </a:lnTo>
                <a:lnTo>
                  <a:pt x="499161" y="191456"/>
                </a:lnTo>
                <a:lnTo>
                  <a:pt x="394548" y="296069"/>
                </a:lnTo>
                <a:lnTo>
                  <a:pt x="499161" y="400682"/>
                </a:lnTo>
                <a:lnTo>
                  <a:pt x="400682" y="499161"/>
                </a:lnTo>
                <a:lnTo>
                  <a:pt x="296069" y="394548"/>
                </a:lnTo>
                <a:lnTo>
                  <a:pt x="191456" y="499161"/>
                </a:lnTo>
                <a:lnTo>
                  <a:pt x="92977" y="400682"/>
                </a:lnTo>
                <a:lnTo>
                  <a:pt x="197590" y="296069"/>
                </a:lnTo>
                <a:close/>
              </a:path>
            </a:pathLst>
          </a:custGeom>
          <a:solidFill>
            <a:srgbClr val="A3A3A3"/>
          </a:solidFill>
          <a:ln w="9525">
            <a:solidFill>
              <a:srgbClr val="AAAAB8"/>
            </a:solidFill>
            <a:miter lim="800000"/>
            <a:headEnd/>
            <a:tailEnd/>
          </a:ln>
          <a:effectLst/>
        </p:spPr>
        <p:txBody>
          <a:bodyPr anchor="ctr"/>
          <a:lstStyle/>
          <a:p>
            <a:endParaRPr lang="es-MX" dirty="0">
              <a:solidFill>
                <a:schemeClr val="bg1"/>
              </a:solidFill>
              <a:effectLst>
                <a:outerShdw blurRad="38100" dist="38100" dir="2700000" algn="tl">
                  <a:srgbClr val="FFFFFF"/>
                </a:outerShdw>
              </a:effectLst>
            </a:endParaRPr>
          </a:p>
        </p:txBody>
      </p:sp>
      <p:cxnSp>
        <p:nvCxnSpPr>
          <p:cNvPr id="50" name="Straight Arrow Connector 38"/>
          <p:cNvCxnSpPr>
            <a:cxnSpLocks noChangeShapeType="1"/>
            <a:stCxn id="44" idx="1"/>
          </p:cNvCxnSpPr>
          <p:nvPr/>
        </p:nvCxnSpPr>
        <p:spPr bwMode="auto">
          <a:xfrm flipH="1">
            <a:off x="2695973" y="3664813"/>
            <a:ext cx="1287996" cy="4247"/>
          </a:xfrm>
          <a:prstGeom prst="straightConnector1">
            <a:avLst/>
          </a:prstGeom>
          <a:noFill/>
          <a:ln w="57150">
            <a:solidFill>
              <a:srgbClr val="AAAAB8"/>
            </a:solidFill>
            <a:round/>
            <a:headEnd/>
            <a:tailEnd type="arrow" w="med" len="med"/>
          </a:ln>
          <a:effectLst/>
          <a:extLst>
            <a:ext uri="{909E8E84-426E-40DD-AFC4-6F175D3DCCD1}">
              <a14:hiddenFill xmlns:a14="http://schemas.microsoft.com/office/drawing/2010/main">
                <a:noFill/>
              </a14:hiddenFill>
            </a:ext>
          </a:extLst>
        </p:spPr>
      </p:cxnSp>
      <p:sp>
        <p:nvSpPr>
          <p:cNvPr id="51" name="Multiply 39"/>
          <p:cNvSpPr>
            <a:spLocks noChangeArrowheads="1"/>
          </p:cNvSpPr>
          <p:nvPr/>
        </p:nvSpPr>
        <p:spPr bwMode="auto">
          <a:xfrm>
            <a:off x="2137171" y="3345210"/>
            <a:ext cx="592138" cy="592137"/>
          </a:xfrm>
          <a:custGeom>
            <a:avLst/>
            <a:gdLst>
              <a:gd name="T0" fmla="*/ 142217 w 592138"/>
              <a:gd name="T1" fmla="*/ 142217 h 592137"/>
              <a:gd name="T2" fmla="*/ 449921 w 592138"/>
              <a:gd name="T3" fmla="*/ 142217 h 592137"/>
              <a:gd name="T4" fmla="*/ 449921 w 592138"/>
              <a:gd name="T5" fmla="*/ 449920 h 592137"/>
              <a:gd name="T6" fmla="*/ 142217 w 592138"/>
              <a:gd name="T7" fmla="*/ 449920 h 592137"/>
              <a:gd name="T8" fmla="*/ 0 60000 65536"/>
              <a:gd name="T9" fmla="*/ 0 60000 65536"/>
              <a:gd name="T10" fmla="*/ 0 60000 65536"/>
              <a:gd name="T11" fmla="*/ 0 60000 65536"/>
              <a:gd name="T12" fmla="*/ 92977 w 592138"/>
              <a:gd name="T13" fmla="*/ 92977 h 592137"/>
              <a:gd name="T14" fmla="*/ 499161 w 592138"/>
              <a:gd name="T15" fmla="*/ 499160 h 592137"/>
            </a:gdLst>
            <a:ahLst/>
            <a:cxnLst>
              <a:cxn ang="T8">
                <a:pos x="T0" y="T1"/>
              </a:cxn>
              <a:cxn ang="T9">
                <a:pos x="T2" y="T3"/>
              </a:cxn>
              <a:cxn ang="T10">
                <a:pos x="T4" y="T5"/>
              </a:cxn>
              <a:cxn ang="T11">
                <a:pos x="T6" y="T7"/>
              </a:cxn>
            </a:cxnLst>
            <a:rect l="T12" t="T13" r="T14" b="T15"/>
            <a:pathLst>
              <a:path w="592138" h="592137">
                <a:moveTo>
                  <a:pt x="92977" y="191456"/>
                </a:moveTo>
                <a:lnTo>
                  <a:pt x="191456" y="92977"/>
                </a:lnTo>
                <a:lnTo>
                  <a:pt x="296069" y="197589"/>
                </a:lnTo>
                <a:lnTo>
                  <a:pt x="400682" y="92977"/>
                </a:lnTo>
                <a:lnTo>
                  <a:pt x="499161" y="191456"/>
                </a:lnTo>
                <a:lnTo>
                  <a:pt x="394548" y="296069"/>
                </a:lnTo>
                <a:lnTo>
                  <a:pt x="499161" y="400681"/>
                </a:lnTo>
                <a:lnTo>
                  <a:pt x="400682" y="499160"/>
                </a:lnTo>
                <a:lnTo>
                  <a:pt x="296069" y="394548"/>
                </a:lnTo>
                <a:lnTo>
                  <a:pt x="191456" y="499160"/>
                </a:lnTo>
                <a:lnTo>
                  <a:pt x="92977" y="400681"/>
                </a:lnTo>
                <a:lnTo>
                  <a:pt x="197590" y="296069"/>
                </a:lnTo>
                <a:close/>
              </a:path>
            </a:pathLst>
          </a:custGeom>
          <a:solidFill>
            <a:srgbClr val="A3A3A3"/>
          </a:solidFill>
          <a:ln w="9525">
            <a:solidFill>
              <a:srgbClr val="AAAAB8"/>
            </a:solidFill>
            <a:miter lim="800000"/>
            <a:headEnd/>
            <a:tailEnd/>
          </a:ln>
          <a:effectLst/>
        </p:spPr>
        <p:txBody>
          <a:bodyPr anchor="ctr"/>
          <a:lstStyle/>
          <a:p>
            <a:endParaRPr lang="es-MX" dirty="0">
              <a:solidFill>
                <a:schemeClr val="bg1"/>
              </a:solidFill>
              <a:effectLst>
                <a:outerShdw blurRad="38100" dist="38100" dir="2700000" algn="tl">
                  <a:srgbClr val="FFFFFF"/>
                </a:outerShdw>
              </a:effectLst>
            </a:endParaRPr>
          </a:p>
        </p:txBody>
      </p:sp>
      <p:sp>
        <p:nvSpPr>
          <p:cNvPr id="52" name="Oval 25"/>
          <p:cNvSpPr>
            <a:spLocks noChangeArrowheads="1"/>
          </p:cNvSpPr>
          <p:nvPr/>
        </p:nvSpPr>
        <p:spPr bwMode="auto">
          <a:xfrm>
            <a:off x="5216922" y="4756497"/>
            <a:ext cx="2847466" cy="777875"/>
          </a:xfrm>
          <a:prstGeom prst="ellipse">
            <a:avLst/>
          </a:prstGeom>
          <a:noFill/>
          <a:ln w="76200">
            <a:solidFill>
              <a:schemeClr val="accent2"/>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s-MX" dirty="0">
              <a:solidFill>
                <a:schemeClr val="bg1"/>
              </a:solidFill>
              <a:effectLst>
                <a:outerShdw blurRad="38100" dist="38100" dir="2700000" algn="tl">
                  <a:srgbClr val="000000"/>
                </a:outerShdw>
              </a:effectLst>
            </a:endParaRPr>
          </a:p>
        </p:txBody>
      </p:sp>
      <p:sp>
        <p:nvSpPr>
          <p:cNvPr id="53" name="Rectangle 26"/>
          <p:cNvSpPr>
            <a:spLocks noChangeArrowheads="1"/>
          </p:cNvSpPr>
          <p:nvPr/>
        </p:nvSpPr>
        <p:spPr bwMode="auto">
          <a:xfrm>
            <a:off x="5988192" y="5795158"/>
            <a:ext cx="1968276" cy="434887"/>
          </a:xfrm>
          <a:prstGeom prst="rect">
            <a:avLst/>
          </a:prstGeom>
          <a:solidFill>
            <a:schemeClr val="accent2"/>
          </a:solidFill>
          <a:ln w="9525">
            <a:noFill/>
            <a:miter lim="800000"/>
            <a:headEnd/>
            <a:tailEnd/>
          </a:ln>
          <a:effectLst/>
        </p:spPr>
        <p:txBody>
          <a:bodyPr anchor="ctr"/>
          <a:lstStyle/>
          <a:p>
            <a:pPr algn="ctr">
              <a:buFontTx/>
              <a:buNone/>
            </a:pPr>
            <a:r>
              <a:rPr lang="es-MX" sz="1800" b="1" dirty="0" smtClean="0">
                <a:solidFill>
                  <a:schemeClr val="bg1"/>
                </a:solidFill>
              </a:rPr>
              <a:t>Alivio del dolor</a:t>
            </a:r>
            <a:endParaRPr lang="es-MX" sz="1800" b="1" dirty="0">
              <a:solidFill>
                <a:schemeClr val="bg1"/>
              </a:solidFill>
            </a:endParaRPr>
          </a:p>
        </p:txBody>
      </p:sp>
      <p:cxnSp>
        <p:nvCxnSpPr>
          <p:cNvPr id="54" name="Straight Connector 31"/>
          <p:cNvCxnSpPr>
            <a:cxnSpLocks noChangeShapeType="1"/>
            <a:stCxn id="52" idx="4"/>
            <a:endCxn id="53" idx="0"/>
          </p:cNvCxnSpPr>
          <p:nvPr/>
        </p:nvCxnSpPr>
        <p:spPr bwMode="auto">
          <a:xfrm>
            <a:off x="6640655" y="5534372"/>
            <a:ext cx="331675" cy="260786"/>
          </a:xfrm>
          <a:prstGeom prst="line">
            <a:avLst/>
          </a:prstGeom>
          <a:noFill/>
          <a:ln w="38100">
            <a:solidFill>
              <a:schemeClr val="accent2"/>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 name="TextBox 29"/>
          <p:cNvSpPr txBox="1"/>
          <p:nvPr/>
        </p:nvSpPr>
        <p:spPr>
          <a:xfrm>
            <a:off x="1078173" y="3503960"/>
            <a:ext cx="1398157" cy="338554"/>
          </a:xfrm>
          <a:prstGeom prst="rect">
            <a:avLst/>
          </a:prstGeom>
          <a:noFill/>
        </p:spPr>
        <p:txBody>
          <a:bodyPr wrap="squar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buFontTx/>
              <a:buNone/>
            </a:pPr>
            <a:r>
              <a:rPr lang="es-MX" sz="1600" b="1" dirty="0" smtClean="0">
                <a:solidFill>
                  <a:schemeClr val="bg1">
                    <a:lumMod val="65000"/>
                  </a:schemeClr>
                </a:solidFill>
              </a:rPr>
              <a:t>BLOQUEO</a:t>
            </a:r>
            <a:endParaRPr lang="es-MX" sz="1600" b="1" dirty="0">
              <a:solidFill>
                <a:schemeClr val="bg1">
                  <a:lumMod val="65000"/>
                </a:schemeClr>
              </a:solidFill>
            </a:endParaRPr>
          </a:p>
        </p:txBody>
      </p:sp>
      <p:sp>
        <p:nvSpPr>
          <p:cNvPr id="56" name="TextBox 32"/>
          <p:cNvSpPr txBox="1"/>
          <p:nvPr/>
        </p:nvSpPr>
        <p:spPr>
          <a:xfrm>
            <a:off x="6893321" y="3519835"/>
            <a:ext cx="1221809" cy="338554"/>
          </a:xfrm>
          <a:prstGeom prst="rect">
            <a:avLst/>
          </a:prstGeom>
          <a:noFill/>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buFontTx/>
              <a:buNone/>
            </a:pPr>
            <a:r>
              <a:rPr lang="es-MX" sz="1600" b="1" dirty="0" smtClean="0">
                <a:solidFill>
                  <a:schemeClr val="bg1">
                    <a:lumMod val="65000"/>
                  </a:schemeClr>
                </a:solidFill>
              </a:rPr>
              <a:t>BLOQUEO</a:t>
            </a:r>
            <a:endParaRPr lang="es-MX" sz="1600" b="1" dirty="0">
              <a:solidFill>
                <a:schemeClr val="bg1">
                  <a:lumMod val="65000"/>
                </a:schemeClr>
              </a:solidFill>
            </a:endParaRPr>
          </a:p>
        </p:txBody>
      </p:sp>
      <p:sp>
        <p:nvSpPr>
          <p:cNvPr id="57" name="TextBox 34"/>
          <p:cNvSpPr txBox="1"/>
          <p:nvPr/>
        </p:nvSpPr>
        <p:spPr>
          <a:xfrm>
            <a:off x="6893321" y="3029297"/>
            <a:ext cx="1221809" cy="338554"/>
          </a:xfrm>
          <a:prstGeom prst="rect">
            <a:avLst/>
          </a:prstGeom>
          <a:noFill/>
        </p:spPr>
        <p:txBody>
          <a:bodyPr wrap="none">
            <a:spAutoFit/>
          </a:bodyPr>
          <a:lstStyle>
            <a:lvl1pPr eaLnBrk="0" hangingPunct="0">
              <a:defRPr sz="1000">
                <a:solidFill>
                  <a:schemeClr val="tx1"/>
                </a:solidFill>
                <a:latin typeface="Arial" pitchFamily="34" charset="0"/>
                <a:cs typeface="Arial" pitchFamily="34" charset="0"/>
              </a:defRPr>
            </a:lvl1pPr>
            <a:lvl2pPr marL="37931725" indent="-37474525" eaLnBrk="0" hangingPunct="0">
              <a:defRPr sz="1000">
                <a:solidFill>
                  <a:schemeClr val="tx1"/>
                </a:solidFill>
                <a:latin typeface="Arial" pitchFamily="34" charset="0"/>
                <a:cs typeface="Arial" pitchFamily="34" charset="0"/>
              </a:defRPr>
            </a:lvl2pPr>
            <a:lvl3pPr eaLnBrk="0" hangingPunct="0">
              <a:defRPr sz="1000">
                <a:solidFill>
                  <a:schemeClr val="tx1"/>
                </a:solidFill>
                <a:latin typeface="Arial" pitchFamily="34" charset="0"/>
                <a:cs typeface="Arial" pitchFamily="34" charset="0"/>
              </a:defRPr>
            </a:lvl3pPr>
            <a:lvl4pPr eaLnBrk="0" hangingPunct="0">
              <a:defRPr sz="1000">
                <a:solidFill>
                  <a:schemeClr val="tx1"/>
                </a:solidFill>
                <a:latin typeface="Arial" pitchFamily="34" charset="0"/>
                <a:cs typeface="Arial" pitchFamily="34" charset="0"/>
              </a:defRPr>
            </a:lvl4pPr>
            <a:lvl5pPr eaLnBrk="0" hangingPunct="0">
              <a:defRPr sz="1000">
                <a:solidFill>
                  <a:schemeClr val="tx1"/>
                </a:solidFill>
                <a:latin typeface="Arial" pitchFamily="34" charset="0"/>
                <a:cs typeface="Arial" pitchFamily="34" charset="0"/>
              </a:defRPr>
            </a:lvl5pPr>
            <a:lvl6pPr marL="4572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6pPr>
            <a:lvl7pPr marL="9144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7pPr>
            <a:lvl8pPr marL="13716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8pPr>
            <a:lvl9pPr marL="1828800" eaLnBrk="0" fontAlgn="base" hangingPunct="0">
              <a:lnSpc>
                <a:spcPct val="90000"/>
              </a:lnSpc>
              <a:spcBef>
                <a:spcPct val="30000"/>
              </a:spcBef>
              <a:spcAft>
                <a:spcPct val="30000"/>
              </a:spcAft>
              <a:defRPr sz="1000">
                <a:solidFill>
                  <a:schemeClr val="tx1"/>
                </a:solidFill>
                <a:latin typeface="Arial" pitchFamily="34" charset="0"/>
                <a:cs typeface="Arial" pitchFamily="34" charset="0"/>
              </a:defRPr>
            </a:lvl9pPr>
          </a:lstStyle>
          <a:p>
            <a:pPr eaLnBrk="1" hangingPunct="1">
              <a:buFontTx/>
              <a:buNone/>
            </a:pPr>
            <a:r>
              <a:rPr lang="es-MX" sz="1600" b="1" dirty="0" smtClean="0">
                <a:solidFill>
                  <a:schemeClr val="bg1">
                    <a:lumMod val="65000"/>
                  </a:schemeClr>
                </a:solidFill>
              </a:rPr>
              <a:t>BLOQUEO</a:t>
            </a:r>
            <a:endParaRPr lang="es-MX" sz="1600" b="1" dirty="0">
              <a:solidFill>
                <a:schemeClr val="bg1">
                  <a:lumMod val="65000"/>
                </a:schemeClr>
              </a:solidFill>
            </a:endParaRPr>
          </a:p>
        </p:txBody>
      </p:sp>
      <p:sp>
        <p:nvSpPr>
          <p:cNvPr id="58" name="Rectangle 6"/>
          <p:cNvSpPr>
            <a:spLocks noChangeArrowheads="1"/>
          </p:cNvSpPr>
          <p:nvPr/>
        </p:nvSpPr>
        <p:spPr bwMode="auto">
          <a:xfrm>
            <a:off x="3343671" y="1502743"/>
            <a:ext cx="2286000" cy="525462"/>
          </a:xfrm>
          <a:prstGeom prst="rect">
            <a:avLst/>
          </a:prstGeom>
          <a:solidFill>
            <a:schemeClr val="accent4"/>
          </a:solidFill>
          <a:ln w="9525">
            <a:noFill/>
            <a:miter lim="800000"/>
            <a:headEnd/>
            <a:tailEnd/>
          </a:ln>
          <a:effectLst/>
        </p:spPr>
        <p:txBody>
          <a:bodyPr anchor="ctr"/>
          <a:lstStyle/>
          <a:p>
            <a:pPr algn="ctr">
              <a:buFontTx/>
              <a:buNone/>
            </a:pPr>
            <a:r>
              <a:rPr lang="es-MX" b="1" dirty="0" smtClean="0">
                <a:solidFill>
                  <a:schemeClr val="bg1"/>
                </a:solidFill>
                <a:effectLst/>
              </a:rPr>
              <a:t>Ácido araquidónico</a:t>
            </a:r>
            <a:endParaRPr lang="es-MX" b="1" dirty="0">
              <a:solidFill>
                <a:schemeClr val="bg1"/>
              </a:solidFill>
              <a:effectLst/>
            </a:endParaRPr>
          </a:p>
        </p:txBody>
      </p:sp>
      <p:sp>
        <p:nvSpPr>
          <p:cNvPr id="59"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12</a:t>
            </a:fld>
            <a:endParaRPr lang="en-CA" dirty="0">
              <a:solidFill>
                <a:schemeClr val="bg1"/>
              </a:solidFill>
            </a:endParaRPr>
          </a:p>
        </p:txBody>
      </p:sp>
    </p:spTree>
    <p:extLst>
      <p:ext uri="{BB962C8B-B14F-4D97-AF65-F5344CB8AC3E}">
        <p14:creationId xmlns:p14="http://schemas.microsoft.com/office/powerpoint/2010/main" val="4156941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8"/>
          <p:cNvSpPr>
            <a:spLocks noGrp="1" noChangeArrowheads="1"/>
          </p:cNvSpPr>
          <p:nvPr>
            <p:ph type="title"/>
          </p:nvPr>
        </p:nvSpPr>
        <p:spPr>
          <a:noFill/>
        </p:spPr>
        <p:txBody>
          <a:bodyPr>
            <a:normAutofit/>
          </a:bodyPr>
          <a:lstStyle/>
          <a:p>
            <a:r>
              <a:rPr lang="es-MX" noProof="0" dirty="0" smtClean="0"/>
              <a:t>Mecanismos de Dolor Neuropático</a:t>
            </a:r>
          </a:p>
        </p:txBody>
      </p:sp>
      <p:grpSp>
        <p:nvGrpSpPr>
          <p:cNvPr id="3" name="56 Grupo"/>
          <p:cNvGrpSpPr/>
          <p:nvPr/>
        </p:nvGrpSpPr>
        <p:grpSpPr>
          <a:xfrm>
            <a:off x="0" y="1230312"/>
            <a:ext cx="9144000" cy="5631943"/>
            <a:chOff x="0" y="1230312"/>
            <a:chExt cx="9144000" cy="5631943"/>
          </a:xfrm>
        </p:grpSpPr>
        <p:sp>
          <p:nvSpPr>
            <p:cNvPr id="58" name="Rectangle 43"/>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schemeClr val="bg1"/>
                </a:solidFill>
              </a:endParaRPr>
            </a:p>
          </p:txBody>
        </p:sp>
        <p:pic>
          <p:nvPicPr>
            <p:cNvPr id="60"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63"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64" name="Text Box 33"/>
            <p:cNvSpPr txBox="1">
              <a:spLocks noChangeArrowheads="1"/>
            </p:cNvSpPr>
            <p:nvPr/>
          </p:nvSpPr>
          <p:spPr bwMode="auto">
            <a:xfrm>
              <a:off x="561975" y="4441825"/>
              <a:ext cx="1447832" cy="307777"/>
            </a:xfrm>
            <a:prstGeom prst="rect">
              <a:avLst/>
            </a:prstGeom>
            <a:noFill/>
            <a:ln w="9525">
              <a:noFill/>
              <a:miter lim="800000"/>
              <a:headEnd/>
              <a:tailEnd/>
            </a:ln>
          </p:spPr>
          <p:txBody>
            <a:bodyPr wrap="none">
              <a:spAutoFit/>
            </a:bodyPr>
            <a:lstStyle/>
            <a:p>
              <a:r>
                <a:rPr lang="es-MX" sz="1400" b="1" dirty="0" smtClean="0"/>
                <a:t>Lesión del nervio</a:t>
              </a:r>
              <a:endParaRPr lang="es-MX" sz="1400" b="1" dirty="0"/>
            </a:p>
          </p:txBody>
        </p:sp>
        <p:sp>
          <p:nvSpPr>
            <p:cNvPr id="65"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t>Médula espinal</a:t>
              </a:r>
              <a:endParaRPr lang="es-MX" sz="1400" b="1" dirty="0"/>
            </a:p>
          </p:txBody>
        </p:sp>
        <p:sp>
          <p:nvSpPr>
            <p:cNvPr id="66"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eaLnBrk="1" hangingPunct="1"/>
              <a:r>
                <a:rPr lang="es-MX" sz="1400" b="1" dirty="0" smtClean="0"/>
                <a:t>Fibra aferente nociceptiva</a:t>
              </a:r>
              <a:endParaRPr lang="es-MX" sz="1400" b="1" dirty="0"/>
            </a:p>
          </p:txBody>
        </p:sp>
        <p:pic>
          <p:nvPicPr>
            <p:cNvPr id="67"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6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6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7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7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7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7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7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7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76"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77"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p>
          </p:txBody>
        </p:sp>
        <p:sp>
          <p:nvSpPr>
            <p:cNvPr id="78"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p>
          </p:txBody>
        </p:sp>
        <p:sp>
          <p:nvSpPr>
            <p:cNvPr id="79"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p>
          </p:txBody>
        </p:sp>
        <p:sp>
          <p:nvSpPr>
            <p:cNvPr id="80"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p>
          </p:txBody>
        </p:sp>
        <p:sp>
          <p:nvSpPr>
            <p:cNvPr id="81"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p>
          </p:txBody>
        </p:sp>
        <p:sp>
          <p:nvSpPr>
            <p:cNvPr id="82"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p>
          </p:txBody>
        </p:sp>
        <p:sp>
          <p:nvSpPr>
            <p:cNvPr id="83"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p>
          </p:txBody>
        </p:sp>
        <p:sp>
          <p:nvSpPr>
            <p:cNvPr id="84"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p>
          </p:txBody>
        </p:sp>
        <p:sp>
          <p:nvSpPr>
            <p:cNvPr id="85"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p>
          </p:txBody>
        </p:sp>
        <p:sp>
          <p:nvSpPr>
            <p:cNvPr id="86"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p>
          </p:txBody>
        </p:sp>
        <p:sp>
          <p:nvSpPr>
            <p:cNvPr id="87"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p>
          </p:txBody>
        </p:sp>
        <p:sp>
          <p:nvSpPr>
            <p:cNvPr id="88"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p>
          </p:txBody>
        </p:sp>
        <p:sp>
          <p:nvSpPr>
            <p:cNvPr id="89"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p>
          </p:txBody>
        </p:sp>
        <p:pic>
          <p:nvPicPr>
            <p:cNvPr id="90"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91"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p>
          </p:txBody>
        </p:sp>
        <p:sp>
          <p:nvSpPr>
            <p:cNvPr id="92"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p>
          </p:txBody>
        </p:sp>
        <p:sp>
          <p:nvSpPr>
            <p:cNvPr id="93"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p>
          </p:txBody>
        </p:sp>
        <p:sp>
          <p:nvSpPr>
            <p:cNvPr id="94" name="Text Box 53"/>
            <p:cNvSpPr txBox="1">
              <a:spLocks noChangeArrowheads="1"/>
            </p:cNvSpPr>
            <p:nvPr/>
          </p:nvSpPr>
          <p:spPr bwMode="auto">
            <a:xfrm>
              <a:off x="120851" y="6462145"/>
              <a:ext cx="8486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s-MX" sz="1000" dirty="0" smtClean="0">
                  <a:solidFill>
                    <a:schemeClr val="bg1"/>
                  </a:solidFill>
                  <a:latin typeface="+mn-lt"/>
                  <a:cs typeface="Arial" pitchFamily="34" charset="0"/>
                </a:rPr>
                <a:t>Gilron I </a:t>
              </a:r>
              <a:r>
                <a:rPr lang="es-MX" sz="1000" i="1" dirty="0" smtClean="0">
                  <a:solidFill>
                    <a:schemeClr val="bg1"/>
                  </a:solidFill>
                  <a:latin typeface="+mn-lt"/>
                  <a:cs typeface="Arial" pitchFamily="34" charset="0"/>
                </a:rPr>
                <a:t>et al. CMAJ </a:t>
              </a:r>
              <a:r>
                <a:rPr lang="es-MX" sz="1000" dirty="0" smtClean="0">
                  <a:solidFill>
                    <a:schemeClr val="bg1"/>
                  </a:solidFill>
                  <a:latin typeface="+mn-lt"/>
                  <a:cs typeface="Arial" pitchFamily="34" charset="0"/>
                </a:rPr>
                <a:t>2006; 175(3):265-75; Jarvis MF, Boyce-Rustay JM</a:t>
              </a:r>
              <a:r>
                <a:rPr lang="es-MX" sz="1000" i="1" dirty="0" smtClean="0">
                  <a:solidFill>
                    <a:schemeClr val="bg1"/>
                  </a:solidFill>
                  <a:latin typeface="+mn-lt"/>
                  <a:cs typeface="Arial" pitchFamily="34" charset="0"/>
                </a:rPr>
                <a:t>. Curr Pharm Des </a:t>
              </a:r>
              <a:r>
                <a:rPr lang="es-MX" sz="1000" dirty="0" smtClean="0">
                  <a:solidFill>
                    <a:schemeClr val="bg1"/>
                  </a:solidFill>
                  <a:latin typeface="+mn-lt"/>
                  <a:cs typeface="Arial" pitchFamily="34" charset="0"/>
                </a:rPr>
                <a:t>2009; 15(15):1711-6; </a:t>
              </a:r>
              <a:br>
                <a:rPr lang="es-MX" sz="1000" dirty="0" smtClean="0">
                  <a:solidFill>
                    <a:schemeClr val="bg1"/>
                  </a:solidFill>
                  <a:latin typeface="+mn-lt"/>
                  <a:cs typeface="Arial" pitchFamily="34" charset="0"/>
                </a:rPr>
              </a:br>
              <a:r>
                <a:rPr lang="es-MX" sz="1000" dirty="0" smtClean="0">
                  <a:solidFill>
                    <a:schemeClr val="bg1"/>
                  </a:solidFill>
                  <a:latin typeface="+mn-lt"/>
                  <a:cs typeface="Arial" pitchFamily="34" charset="0"/>
                </a:rPr>
                <a:t>Scholz J, </a:t>
              </a:r>
              <a:r>
                <a:rPr lang="es-MX" sz="1000" dirty="0" smtClean="0">
                  <a:solidFill>
                    <a:schemeClr val="bg1"/>
                  </a:solidFill>
                  <a:latin typeface="+mn-lt"/>
                </a:rPr>
                <a:t>Woolf  CJ. </a:t>
              </a:r>
              <a:r>
                <a:rPr lang="es-MX" sz="1000" i="1" dirty="0" smtClean="0">
                  <a:solidFill>
                    <a:schemeClr val="bg1"/>
                  </a:solidFill>
                  <a:latin typeface="+mn-lt"/>
                </a:rPr>
                <a:t>Nat Neurosci</a:t>
              </a:r>
              <a:r>
                <a:rPr lang="es-MX" sz="1000" dirty="0" smtClean="0">
                  <a:solidFill>
                    <a:schemeClr val="bg1"/>
                  </a:solidFill>
                  <a:latin typeface="+mn-lt"/>
                </a:rPr>
                <a:t> 2002; 5(Suppl):1062-7.</a:t>
              </a:r>
              <a:endParaRPr lang="es-MX" sz="1000" dirty="0">
                <a:solidFill>
                  <a:schemeClr val="bg1"/>
                </a:solidFill>
                <a:latin typeface="+mn-lt"/>
                <a:cs typeface="Arial" pitchFamily="34" charset="0"/>
              </a:endParaRPr>
            </a:p>
          </p:txBody>
        </p:sp>
        <p:sp>
          <p:nvSpPr>
            <p:cNvPr id="95" name="Text Box 25"/>
            <p:cNvSpPr txBox="1">
              <a:spLocks noChangeArrowheads="1"/>
            </p:cNvSpPr>
            <p:nvPr/>
          </p:nvSpPr>
          <p:spPr bwMode="auto">
            <a:xfrm>
              <a:off x="4756983" y="3275041"/>
              <a:ext cx="2028826"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cs typeface="+mn-cs"/>
                </a:rPr>
                <a:t>Pérdida de </a:t>
              </a:r>
              <a:br>
                <a:rPr lang="es-MX" b="1" dirty="0" smtClean="0">
                  <a:solidFill>
                    <a:srgbClr val="FF99CC"/>
                  </a:solidFill>
                  <a:cs typeface="+mn-cs"/>
                </a:rPr>
              </a:br>
              <a:r>
                <a:rPr lang="es-MX" b="1" dirty="0" smtClean="0">
                  <a:solidFill>
                    <a:srgbClr val="FF99CC"/>
                  </a:solidFill>
                  <a:cs typeface="+mn-cs"/>
                </a:rPr>
                <a:t>control inhibitorio</a:t>
              </a:r>
              <a:endParaRPr lang="es-MX" b="1" dirty="0">
                <a:solidFill>
                  <a:srgbClr val="FF99CC"/>
                </a:solidFill>
                <a:cs typeface="+mn-cs"/>
              </a:endParaRPr>
            </a:p>
          </p:txBody>
        </p:sp>
        <p:sp>
          <p:nvSpPr>
            <p:cNvPr id="96" name="Text Box 26"/>
            <p:cNvSpPr txBox="1">
              <a:spLocks noChangeArrowheads="1"/>
            </p:cNvSpPr>
            <p:nvPr/>
          </p:nvSpPr>
          <p:spPr bwMode="auto">
            <a:xfrm>
              <a:off x="7491067" y="4737528"/>
              <a:ext cx="1652933"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cs typeface="+mn-cs"/>
                </a:rPr>
                <a:t>Sensibilización central</a:t>
              </a:r>
              <a:endParaRPr lang="es-MX" b="1" dirty="0">
                <a:solidFill>
                  <a:srgbClr val="FF99CC"/>
                </a:solidFill>
                <a:cs typeface="+mn-cs"/>
              </a:endParaRPr>
            </a:p>
          </p:txBody>
        </p:sp>
        <p:sp>
          <p:nvSpPr>
            <p:cNvPr id="97"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pic>
          <p:nvPicPr>
            <p:cNvPr id="98"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99"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 </a:t>
              </a:r>
              <a:endParaRPr lang="es-MX" sz="1400" b="1" dirty="0">
                <a:solidFill>
                  <a:srgbClr val="FFFFFF"/>
                </a:solidFill>
                <a:cs typeface="+mn-cs"/>
              </a:endParaRPr>
            </a:p>
          </p:txBody>
        </p:sp>
        <p:sp>
          <p:nvSpPr>
            <p:cNvPr id="100" name="TextBox 52"/>
            <p:cNvSpPr txBox="1"/>
            <p:nvPr/>
          </p:nvSpPr>
          <p:spPr>
            <a:xfrm>
              <a:off x="2186231" y="4372611"/>
              <a:ext cx="1440160" cy="646331"/>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101" name="TextBox 53"/>
            <p:cNvSpPr txBox="1"/>
            <p:nvPr/>
          </p:nvSpPr>
          <p:spPr>
            <a:xfrm>
              <a:off x="0" y="4835908"/>
              <a:ext cx="1588294" cy="1200329"/>
            </a:xfrm>
            <a:prstGeom prst="rect">
              <a:avLst/>
            </a:prstGeom>
            <a:noFill/>
          </p:spPr>
          <p:txBody>
            <a:bodyPr wrap="square" rtlCol="0">
              <a:spAutoFit/>
            </a:bodyPr>
            <a:lstStyle/>
            <a:p>
              <a:r>
                <a:rPr lang="es-MX" b="1" dirty="0" smtClean="0">
                  <a:solidFill>
                    <a:srgbClr val="FF99CC"/>
                  </a:solidFill>
                </a:rPr>
                <a:t>Hiper-excitabilidad neurona periférica</a:t>
              </a:r>
              <a:endParaRPr lang="es-MX" b="1" dirty="0">
                <a:solidFill>
                  <a:srgbClr val="FF99CC"/>
                </a:solidFill>
              </a:endParaRPr>
            </a:p>
          </p:txBody>
        </p:sp>
        <p:sp>
          <p:nvSpPr>
            <p:cNvPr id="102" name="TextBox 54"/>
            <p:cNvSpPr txBox="1"/>
            <p:nvPr/>
          </p:nvSpPr>
          <p:spPr>
            <a:xfrm>
              <a:off x="6741207" y="2195897"/>
              <a:ext cx="1643162" cy="307777"/>
            </a:xfrm>
            <a:prstGeom prst="rect">
              <a:avLst/>
            </a:prstGeom>
            <a:noFill/>
          </p:spPr>
          <p:txBody>
            <a:bodyPr wrap="square" rtlCol="0">
              <a:spAutoFit/>
            </a:bodyPr>
            <a:lstStyle/>
            <a:p>
              <a:r>
                <a:rPr lang="es-MX" sz="1400" b="1" dirty="0" smtClean="0"/>
                <a:t>Cerebro</a:t>
              </a:r>
              <a:endParaRPr lang="es-MX" sz="1400" b="1" dirty="0"/>
            </a:p>
          </p:txBody>
        </p:sp>
        <p:sp>
          <p:nvSpPr>
            <p:cNvPr id="103" name="Freeform 221"/>
            <p:cNvSpPr>
              <a:spLocks/>
            </p:cNvSpPr>
            <p:nvPr/>
          </p:nvSpPr>
          <p:spPr bwMode="blackWhite">
            <a:xfrm>
              <a:off x="2488505" y="4991050"/>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cs typeface="Arial" charset="0"/>
              </a:endParaRPr>
            </a:p>
          </p:txBody>
        </p:sp>
        <p:cxnSp>
          <p:nvCxnSpPr>
            <p:cNvPr id="104" name="Straight Connector 4"/>
            <p:cNvCxnSpPr/>
            <p:nvPr/>
          </p:nvCxnSpPr>
          <p:spPr>
            <a:xfrm>
              <a:off x="1609725" y="4621778"/>
              <a:ext cx="746751" cy="6955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 Box 26"/>
            <p:cNvSpPr txBox="1">
              <a:spLocks noChangeArrowheads="1"/>
            </p:cNvSpPr>
            <p:nvPr/>
          </p:nvSpPr>
          <p:spPr bwMode="auto">
            <a:xfrm>
              <a:off x="4733627" y="4621778"/>
              <a:ext cx="1986505"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cs typeface="+mn-cs"/>
                </a:rPr>
                <a:t>Hiperexcitabilidad</a:t>
              </a:r>
            </a:p>
            <a:p>
              <a:pPr algn="r" eaLnBrk="0" hangingPunct="0">
                <a:defRPr/>
              </a:pPr>
              <a:r>
                <a:rPr lang="es-MX" b="1" dirty="0" smtClean="0">
                  <a:solidFill>
                    <a:srgbClr val="FF99CC"/>
                  </a:solidFill>
                </a:rPr>
                <a:t>neurona central</a:t>
              </a:r>
              <a:endParaRPr lang="es-MX" b="1" dirty="0">
                <a:solidFill>
                  <a:srgbClr val="FF99CC"/>
                </a:solidFill>
                <a:cs typeface="+mn-cs"/>
              </a:endParaRPr>
            </a:p>
          </p:txBody>
        </p:sp>
        <p:sp>
          <p:nvSpPr>
            <p:cNvPr id="106"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white"/>
                  </a:solidFill>
                  <a:effectLst/>
                  <a:uLnTx/>
                  <a:uFillTx/>
                  <a:latin typeface="Calibri"/>
                  <a:ea typeface="+mn-ea"/>
                  <a:cs typeface="+mn-cs"/>
                </a:rPr>
                <a:t/>
              </a:r>
              <a:br>
                <a:rPr kumimoji="0" lang="es-MX" sz="1200" b="0" i="0" u="none" strike="noStrike" kern="1200" cap="none" spc="0" normalizeH="0" baseline="0" noProof="0" dirty="0" smtClean="0">
                  <a:ln>
                    <a:noFill/>
                  </a:ln>
                  <a:solidFill>
                    <a:prstClr val="white"/>
                  </a:solidFill>
                  <a:effectLst/>
                  <a:uLnTx/>
                  <a:uFillTx/>
                  <a:latin typeface="Calibri"/>
                  <a:ea typeface="+mn-ea"/>
                  <a:cs typeface="+mn-cs"/>
                </a:rPr>
              </a:br>
              <a:fld id="{903B8EED-60FF-4798-B00A-5F8F0039E366}" type="slidenum">
                <a:rPr kumimoji="0" lang="es-MX"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MX"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Rectangle 1"/>
          <p:cNvSpPr/>
          <p:nvPr/>
        </p:nvSpPr>
        <p:spPr>
          <a:xfrm>
            <a:off x="1048092" y="2107888"/>
            <a:ext cx="3125244" cy="1194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No </a:t>
            </a:r>
            <a:r>
              <a:rPr lang="es-MX" dirty="0" smtClean="0"/>
              <a:t>hay blanco para que los AINEne/coxibs actúen en dolor neuropático</a:t>
            </a:r>
            <a:endParaRPr lang="es-MX" dirty="0"/>
          </a:p>
        </p:txBody>
      </p:sp>
    </p:spTree>
    <p:extLst>
      <p:ext uri="{BB962C8B-B14F-4D97-AF65-F5344CB8AC3E}">
        <p14:creationId xmlns:p14="http://schemas.microsoft.com/office/powerpoint/2010/main" val="3231611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41"/>
            <a:ext cx="8229600" cy="1143000"/>
          </a:xfrm>
        </p:spPr>
        <p:txBody>
          <a:bodyPr>
            <a:normAutofit fontScale="90000"/>
          </a:bodyPr>
          <a:lstStyle/>
          <a:p>
            <a:r>
              <a:rPr lang="es-MX" noProof="0" dirty="0" smtClean="0"/>
              <a:t>¿Qué hay de la cirugía para dolor neuropático?</a:t>
            </a:r>
            <a:endParaRPr lang="es-MX" noProof="0" dirty="0"/>
          </a:p>
        </p:txBody>
      </p:sp>
      <p:sp>
        <p:nvSpPr>
          <p:cNvPr id="3" name="Content Placeholder 2"/>
          <p:cNvSpPr>
            <a:spLocks noGrp="1"/>
          </p:cNvSpPr>
          <p:nvPr>
            <p:ph idx="1"/>
          </p:nvPr>
        </p:nvSpPr>
        <p:spPr>
          <a:xfrm>
            <a:off x="457200" y="1654792"/>
            <a:ext cx="8229600" cy="4525963"/>
          </a:xfrm>
        </p:spPr>
        <p:txBody>
          <a:bodyPr>
            <a:normAutofit fontScale="92500" lnSpcReduction="20000"/>
          </a:bodyPr>
          <a:lstStyle/>
          <a:p>
            <a:r>
              <a:rPr lang="es-MX" noProof="0" dirty="0" smtClean="0"/>
              <a:t>La cirugía puede ser útil solo en casos muy selectos:</a:t>
            </a:r>
          </a:p>
          <a:p>
            <a:pPr lvl="1"/>
            <a:r>
              <a:rPr lang="es-MX" noProof="0" dirty="0" smtClean="0"/>
              <a:t>Casos refractarios </a:t>
            </a:r>
            <a:r>
              <a:rPr lang="es-MX" dirty="0" smtClean="0"/>
              <a:t>de neuralgia trigeminal </a:t>
            </a:r>
            <a:endParaRPr lang="es-MX" noProof="0" dirty="0" smtClean="0"/>
          </a:p>
          <a:p>
            <a:pPr lvl="1"/>
            <a:r>
              <a:rPr lang="es-MX" noProof="0" dirty="0" smtClean="0"/>
              <a:t>Estimulación de la médula espinal para pacientes con síndrome de cirugía de espalda fallida y síndrome de dolor regional complejo resistente al tratamiento </a:t>
            </a:r>
          </a:p>
          <a:p>
            <a:r>
              <a:rPr lang="es-MX" noProof="0" dirty="0" smtClean="0"/>
              <a:t>La neuroestimulación puede ser útil en casos de dolor neuropático refractario, aunque los resultados parecen ser variables</a:t>
            </a:r>
          </a:p>
          <a:p>
            <a:r>
              <a:rPr lang="es-MX" noProof="0" dirty="0" smtClean="0"/>
              <a:t>Generalmente no se recomienda cirugía para  radiculopatía</a:t>
            </a:r>
          </a:p>
          <a:p>
            <a:pPr lvl="1"/>
            <a:endParaRPr lang="es-MX" noProof="0" dirty="0"/>
          </a:p>
        </p:txBody>
      </p:sp>
      <p:sp>
        <p:nvSpPr>
          <p:cNvPr id="5" name="Rectangle 4"/>
          <p:cNvSpPr/>
          <p:nvPr/>
        </p:nvSpPr>
        <p:spPr>
          <a:xfrm>
            <a:off x="113725" y="6466484"/>
            <a:ext cx="8928235" cy="400110"/>
          </a:xfrm>
          <a:prstGeom prst="rect">
            <a:avLst/>
          </a:prstGeom>
        </p:spPr>
        <p:txBody>
          <a:bodyPr wrap="square">
            <a:spAutoFit/>
          </a:bodyPr>
          <a:lstStyle/>
          <a:p>
            <a:r>
              <a:rPr lang="en-CA" sz="1000" dirty="0" smtClean="0">
                <a:solidFill>
                  <a:srgbClr val="002060"/>
                </a:solidFill>
              </a:rPr>
              <a:t>Pollock Be, Curr </a:t>
            </a:r>
            <a:r>
              <a:rPr lang="en-CA" sz="1000" dirty="0">
                <a:solidFill>
                  <a:srgbClr val="002060"/>
                </a:solidFill>
              </a:rPr>
              <a:t>Neurol Neurosci Rep. </a:t>
            </a:r>
            <a:r>
              <a:rPr lang="en-CA" sz="1000" dirty="0" smtClean="0">
                <a:solidFill>
                  <a:srgbClr val="002060"/>
                </a:solidFill>
              </a:rPr>
              <a:t>2012;12(2</a:t>
            </a:r>
            <a:r>
              <a:rPr lang="en-CA" sz="1000" dirty="0">
                <a:solidFill>
                  <a:srgbClr val="002060"/>
                </a:solidFill>
              </a:rPr>
              <a:t>):</a:t>
            </a:r>
            <a:r>
              <a:rPr lang="en-CA" sz="1000" dirty="0" smtClean="0">
                <a:solidFill>
                  <a:srgbClr val="002060"/>
                </a:solidFill>
              </a:rPr>
              <a:t>125-31; Nizard et al. Discov </a:t>
            </a:r>
            <a:r>
              <a:rPr lang="en-CA" sz="1000" dirty="0">
                <a:solidFill>
                  <a:srgbClr val="002060"/>
                </a:solidFill>
              </a:rPr>
              <a:t>Med. </a:t>
            </a:r>
            <a:r>
              <a:rPr lang="en-CA" sz="1000" dirty="0" smtClean="0">
                <a:solidFill>
                  <a:srgbClr val="002060"/>
                </a:solidFill>
              </a:rPr>
              <a:t>2012;14(77</a:t>
            </a:r>
            <a:r>
              <a:rPr lang="en-CA" sz="1000" dirty="0">
                <a:solidFill>
                  <a:srgbClr val="002060"/>
                </a:solidFill>
              </a:rPr>
              <a:t>):</a:t>
            </a:r>
            <a:r>
              <a:rPr lang="en-CA" sz="1000" dirty="0" smtClean="0">
                <a:solidFill>
                  <a:srgbClr val="002060"/>
                </a:solidFill>
              </a:rPr>
              <a:t>237-46; Jacobs WC et al. Eur </a:t>
            </a:r>
            <a:r>
              <a:rPr lang="en-CA" sz="1000" dirty="0">
                <a:solidFill>
                  <a:srgbClr val="002060"/>
                </a:solidFill>
              </a:rPr>
              <a:t>Spine J. </a:t>
            </a:r>
            <a:r>
              <a:rPr lang="en-CA" sz="1000" dirty="0" smtClean="0">
                <a:solidFill>
                  <a:srgbClr val="002060"/>
                </a:solidFill>
              </a:rPr>
              <a:t>2011;20(4</a:t>
            </a:r>
            <a:r>
              <a:rPr lang="en-CA" sz="1000" dirty="0">
                <a:solidFill>
                  <a:srgbClr val="002060"/>
                </a:solidFill>
              </a:rPr>
              <a:t>):</a:t>
            </a:r>
            <a:r>
              <a:rPr lang="en-CA" sz="1000" dirty="0" smtClean="0">
                <a:solidFill>
                  <a:srgbClr val="002060"/>
                </a:solidFill>
              </a:rPr>
              <a:t>513-22; </a:t>
            </a:r>
            <a:br>
              <a:rPr lang="en-CA" sz="1000" dirty="0" smtClean="0">
                <a:solidFill>
                  <a:srgbClr val="002060"/>
                </a:solidFill>
              </a:rPr>
            </a:br>
            <a:r>
              <a:rPr lang="en-CA" sz="1000" dirty="0" smtClean="0">
                <a:solidFill>
                  <a:srgbClr val="002060"/>
                </a:solidFill>
              </a:rPr>
              <a:t>Mailis A, Taenzer P. Res </a:t>
            </a:r>
            <a:r>
              <a:rPr lang="en-CA" sz="1000" dirty="0">
                <a:solidFill>
                  <a:srgbClr val="002060"/>
                </a:solidFill>
              </a:rPr>
              <a:t>Manag. </a:t>
            </a:r>
            <a:r>
              <a:rPr lang="en-CA" sz="1000" dirty="0" smtClean="0">
                <a:solidFill>
                  <a:srgbClr val="002060"/>
                </a:solidFill>
              </a:rPr>
              <a:t>2012;17(3</a:t>
            </a:r>
            <a:r>
              <a:rPr lang="en-CA" sz="1000" dirty="0">
                <a:solidFill>
                  <a:srgbClr val="002060"/>
                </a:solidFill>
              </a:rPr>
              <a:t>): </a:t>
            </a:r>
            <a:r>
              <a:rPr lang="en-CA" sz="1000" dirty="0" smtClean="0">
                <a:solidFill>
                  <a:srgbClr val="002060"/>
                </a:solidFill>
              </a:rPr>
              <a:t>150–8</a:t>
            </a:r>
            <a:r>
              <a:rPr lang="en-CA" sz="1000" dirty="0">
                <a:solidFill>
                  <a:srgbClr val="002060"/>
                </a:solidFill>
              </a:rPr>
              <a:t>. </a:t>
            </a:r>
            <a:endParaRPr lang="en-US" sz="1000" dirty="0">
              <a:solidFill>
                <a:srgbClr val="002060"/>
              </a:solidFill>
            </a:endParaRPr>
          </a:p>
        </p:txBody>
      </p:sp>
    </p:spTree>
    <p:extLst>
      <p:ext uri="{BB962C8B-B14F-4D97-AF65-F5344CB8AC3E}">
        <p14:creationId xmlns:p14="http://schemas.microsoft.com/office/powerpoint/2010/main" val="2472171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41"/>
            <a:ext cx="8229600" cy="1143000"/>
          </a:xfrm>
        </p:spPr>
        <p:txBody>
          <a:bodyPr vert="horz" lIns="91440" tIns="45720" rIns="91440" bIns="45720" rtlCol="0" anchor="ctr">
            <a:normAutofit fontScale="90000"/>
          </a:bodyPr>
          <a:lstStyle/>
          <a:p>
            <a:r>
              <a:rPr lang="es-MX" noProof="0" dirty="0" smtClean="0"/>
              <a:t>¿Cuándo se debe usar la Terapia Combinada para Dolor </a:t>
            </a:r>
            <a:r>
              <a:rPr lang="es-MX" dirty="0" smtClean="0"/>
              <a:t>N</a:t>
            </a:r>
            <a:r>
              <a:rPr lang="es-MX" noProof="0" dirty="0" smtClean="0"/>
              <a:t>europático?</a:t>
            </a:r>
            <a:endParaRPr lang="es-MX" noProof="0" dirty="0"/>
          </a:p>
        </p:txBody>
      </p:sp>
      <p:sp>
        <p:nvSpPr>
          <p:cNvPr id="16" name="Freeform 17"/>
          <p:cNvSpPr/>
          <p:nvPr/>
        </p:nvSpPr>
        <p:spPr>
          <a:xfrm>
            <a:off x="467544" y="1681048"/>
            <a:ext cx="8027870" cy="1231336"/>
          </a:xfrm>
          <a:custGeom>
            <a:avLst/>
            <a:gdLst>
              <a:gd name="connsiteX0" fmla="*/ 0 w 7099988"/>
              <a:gd name="connsiteY0" fmla="*/ 123134 h 1231336"/>
              <a:gd name="connsiteX1" fmla="*/ 123134 w 7099988"/>
              <a:gd name="connsiteY1" fmla="*/ 0 h 1231336"/>
              <a:gd name="connsiteX2" fmla="*/ 6976854 w 7099988"/>
              <a:gd name="connsiteY2" fmla="*/ 0 h 1231336"/>
              <a:gd name="connsiteX3" fmla="*/ 7099988 w 7099988"/>
              <a:gd name="connsiteY3" fmla="*/ 123134 h 1231336"/>
              <a:gd name="connsiteX4" fmla="*/ 7099988 w 7099988"/>
              <a:gd name="connsiteY4" fmla="*/ 1108202 h 1231336"/>
              <a:gd name="connsiteX5" fmla="*/ 6976854 w 7099988"/>
              <a:gd name="connsiteY5" fmla="*/ 1231336 h 1231336"/>
              <a:gd name="connsiteX6" fmla="*/ 123134 w 7099988"/>
              <a:gd name="connsiteY6" fmla="*/ 1231336 h 1231336"/>
              <a:gd name="connsiteX7" fmla="*/ 0 w 7099988"/>
              <a:gd name="connsiteY7" fmla="*/ 1108202 h 1231336"/>
              <a:gd name="connsiteX8" fmla="*/ 0 w 7099988"/>
              <a:gd name="connsiteY8" fmla="*/ 123134 h 12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1785" tIns="81785" rIns="1338364" bIns="81785" numCol="1" spcCol="1270" anchor="ctr" anchorCtr="0">
            <a:noAutofit/>
          </a:bodyPr>
          <a:lstStyle/>
          <a:p>
            <a:pPr lvl="0" algn="l" defTabSz="533400">
              <a:lnSpc>
                <a:spcPct val="90000"/>
              </a:lnSpc>
              <a:spcBef>
                <a:spcPct val="0"/>
              </a:spcBef>
              <a:spcAft>
                <a:spcPct val="35000"/>
              </a:spcAft>
            </a:pPr>
            <a:r>
              <a:rPr lang="es-MX" kern="1200" dirty="0" smtClean="0">
                <a:latin typeface="+mn-lt"/>
              </a:rPr>
              <a:t>Iniciar el tratamiento con uno o más tratamiento de </a:t>
            </a:r>
            <a:r>
              <a:rPr lang="es-MX" b="1" u="sng" dirty="0" smtClean="0"/>
              <a:t>primera-línea</a:t>
            </a:r>
            <a:r>
              <a:rPr lang="es-MX" kern="1200" dirty="0" smtClean="0">
                <a:latin typeface="+mn-lt"/>
              </a:rPr>
              <a:t>:</a:t>
            </a:r>
          </a:p>
          <a:p>
            <a:pPr marL="182563" lvl="1" indent="-182563" algn="l" defTabSz="533400">
              <a:lnSpc>
                <a:spcPct val="90000"/>
              </a:lnSpc>
              <a:spcBef>
                <a:spcPct val="0"/>
              </a:spcBef>
              <a:spcAft>
                <a:spcPct val="15000"/>
              </a:spcAft>
              <a:buChar char="••"/>
            </a:pPr>
            <a:r>
              <a:rPr lang="es-MX" kern="1200" dirty="0" smtClean="0">
                <a:solidFill>
                  <a:schemeClr val="tx1"/>
                </a:solidFill>
                <a:latin typeface="+mn-lt"/>
              </a:rPr>
              <a:t>Ligandos α</a:t>
            </a:r>
            <a:r>
              <a:rPr lang="es-MX" kern="1200" baseline="-25000" dirty="0" smtClean="0">
                <a:solidFill>
                  <a:schemeClr val="tx1"/>
                </a:solidFill>
                <a:latin typeface="+mn-lt"/>
              </a:rPr>
              <a:t>2</a:t>
            </a:r>
            <a:r>
              <a:rPr lang="es-MX" kern="1200" dirty="0" smtClean="0">
                <a:solidFill>
                  <a:schemeClr val="tx1"/>
                </a:solidFill>
                <a:latin typeface="+mn-lt"/>
              </a:rPr>
              <a:t>δ (gabapentina, pregabalina)</a:t>
            </a:r>
          </a:p>
          <a:p>
            <a:pPr marL="182563" lvl="1" indent="-182563" algn="l" defTabSz="533400">
              <a:lnSpc>
                <a:spcPct val="90000"/>
              </a:lnSpc>
              <a:spcBef>
                <a:spcPct val="0"/>
              </a:spcBef>
              <a:spcAft>
                <a:spcPct val="15000"/>
              </a:spcAft>
              <a:buChar char="••"/>
            </a:pPr>
            <a:r>
              <a:rPr lang="es-MX" kern="1200" dirty="0" smtClean="0">
                <a:solidFill>
                  <a:schemeClr val="tx1"/>
                </a:solidFill>
                <a:latin typeface="+mn-lt"/>
              </a:rPr>
              <a:t>IRSNs (duloxetina, venlafaxina)</a:t>
            </a:r>
          </a:p>
          <a:p>
            <a:pPr marL="114300" lvl="1" indent="-114300" algn="l" defTabSz="533400">
              <a:lnSpc>
                <a:spcPct val="90000"/>
              </a:lnSpc>
              <a:spcBef>
                <a:spcPct val="0"/>
              </a:spcBef>
              <a:spcAft>
                <a:spcPct val="15000"/>
              </a:spcAft>
              <a:buChar char="••"/>
            </a:pPr>
            <a:endParaRPr lang="es-MX" kern="1200" dirty="0">
              <a:solidFill>
                <a:schemeClr val="bg1"/>
              </a:solidFill>
              <a:latin typeface="+mn-lt"/>
            </a:endParaRPr>
          </a:p>
        </p:txBody>
      </p:sp>
      <p:sp>
        <p:nvSpPr>
          <p:cNvPr id="17" name="Freeform 18"/>
          <p:cNvSpPr/>
          <p:nvPr/>
        </p:nvSpPr>
        <p:spPr>
          <a:xfrm>
            <a:off x="1094013" y="3117607"/>
            <a:ext cx="7465196" cy="1231336"/>
          </a:xfrm>
          <a:custGeom>
            <a:avLst/>
            <a:gdLst>
              <a:gd name="connsiteX0" fmla="*/ 0 w 7099988"/>
              <a:gd name="connsiteY0" fmla="*/ 123134 h 1231336"/>
              <a:gd name="connsiteX1" fmla="*/ 123134 w 7099988"/>
              <a:gd name="connsiteY1" fmla="*/ 0 h 1231336"/>
              <a:gd name="connsiteX2" fmla="*/ 6976854 w 7099988"/>
              <a:gd name="connsiteY2" fmla="*/ 0 h 1231336"/>
              <a:gd name="connsiteX3" fmla="*/ 7099988 w 7099988"/>
              <a:gd name="connsiteY3" fmla="*/ 123134 h 1231336"/>
              <a:gd name="connsiteX4" fmla="*/ 7099988 w 7099988"/>
              <a:gd name="connsiteY4" fmla="*/ 1108202 h 1231336"/>
              <a:gd name="connsiteX5" fmla="*/ 6976854 w 7099988"/>
              <a:gd name="connsiteY5" fmla="*/ 1231336 h 1231336"/>
              <a:gd name="connsiteX6" fmla="*/ 123134 w 7099988"/>
              <a:gd name="connsiteY6" fmla="*/ 1231336 h 1231336"/>
              <a:gd name="connsiteX7" fmla="*/ 0 w 7099988"/>
              <a:gd name="connsiteY7" fmla="*/ 1108202 h 1231336"/>
              <a:gd name="connsiteX8" fmla="*/ 0 w 7099988"/>
              <a:gd name="connsiteY8" fmla="*/ 123134 h 12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1785" tIns="81785" rIns="1508623" bIns="81785" numCol="1" spcCol="1270" anchor="ctr" anchorCtr="0">
            <a:noAutofit/>
          </a:bodyPr>
          <a:lstStyle/>
          <a:p>
            <a:pPr lvl="0" algn="l" defTabSz="533400">
              <a:lnSpc>
                <a:spcPct val="90000"/>
              </a:lnSpc>
              <a:spcBef>
                <a:spcPct val="0"/>
              </a:spcBef>
              <a:spcAft>
                <a:spcPct val="35000"/>
              </a:spcAft>
            </a:pPr>
            <a:endParaRPr lang="es-MX" kern="1200" dirty="0">
              <a:solidFill>
                <a:schemeClr val="tx1"/>
              </a:solidFill>
              <a:latin typeface="+mn-lt"/>
            </a:endParaRPr>
          </a:p>
        </p:txBody>
      </p:sp>
      <p:sp>
        <p:nvSpPr>
          <p:cNvPr id="18" name="Freeform 19"/>
          <p:cNvSpPr/>
          <p:nvPr/>
        </p:nvSpPr>
        <p:spPr>
          <a:xfrm>
            <a:off x="1720483" y="4554166"/>
            <a:ext cx="7099988" cy="1463862"/>
          </a:xfrm>
          <a:custGeom>
            <a:avLst/>
            <a:gdLst>
              <a:gd name="connsiteX0" fmla="*/ 0 w 7099988"/>
              <a:gd name="connsiteY0" fmla="*/ 123134 h 1231336"/>
              <a:gd name="connsiteX1" fmla="*/ 123134 w 7099988"/>
              <a:gd name="connsiteY1" fmla="*/ 0 h 1231336"/>
              <a:gd name="connsiteX2" fmla="*/ 6976854 w 7099988"/>
              <a:gd name="connsiteY2" fmla="*/ 0 h 1231336"/>
              <a:gd name="connsiteX3" fmla="*/ 7099988 w 7099988"/>
              <a:gd name="connsiteY3" fmla="*/ 123134 h 1231336"/>
              <a:gd name="connsiteX4" fmla="*/ 7099988 w 7099988"/>
              <a:gd name="connsiteY4" fmla="*/ 1108202 h 1231336"/>
              <a:gd name="connsiteX5" fmla="*/ 6976854 w 7099988"/>
              <a:gd name="connsiteY5" fmla="*/ 1231336 h 1231336"/>
              <a:gd name="connsiteX6" fmla="*/ 123134 w 7099988"/>
              <a:gd name="connsiteY6" fmla="*/ 1231336 h 1231336"/>
              <a:gd name="connsiteX7" fmla="*/ 0 w 7099988"/>
              <a:gd name="connsiteY7" fmla="*/ 1108202 h 1231336"/>
              <a:gd name="connsiteX8" fmla="*/ 0 w 7099988"/>
              <a:gd name="connsiteY8" fmla="*/ 123134 h 12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1785" tIns="81785" rIns="1508623" bIns="81785" numCol="1" spcCol="1270" anchor="ctr" anchorCtr="0">
            <a:noAutofit/>
          </a:bodyPr>
          <a:lstStyle/>
          <a:p>
            <a:pPr lvl="0" algn="l" defTabSz="533400">
              <a:lnSpc>
                <a:spcPct val="90000"/>
              </a:lnSpc>
              <a:spcBef>
                <a:spcPct val="0"/>
              </a:spcBef>
              <a:spcAft>
                <a:spcPct val="35000"/>
              </a:spcAft>
            </a:pPr>
            <a:endParaRPr lang="es-MX" kern="1200" dirty="0">
              <a:latin typeface="+mn-lt"/>
            </a:endParaRPr>
          </a:p>
        </p:txBody>
      </p:sp>
      <p:sp>
        <p:nvSpPr>
          <p:cNvPr id="19" name="Freeform 20"/>
          <p:cNvSpPr/>
          <p:nvPr/>
        </p:nvSpPr>
        <p:spPr>
          <a:xfrm>
            <a:off x="6767163" y="2614811"/>
            <a:ext cx="800368" cy="800368"/>
          </a:xfrm>
          <a:custGeom>
            <a:avLst/>
            <a:gdLst>
              <a:gd name="connsiteX0" fmla="*/ 0 w 800368"/>
              <a:gd name="connsiteY0" fmla="*/ 440202 h 800368"/>
              <a:gd name="connsiteX1" fmla="*/ 180083 w 800368"/>
              <a:gd name="connsiteY1" fmla="*/ 440202 h 800368"/>
              <a:gd name="connsiteX2" fmla="*/ 180083 w 800368"/>
              <a:gd name="connsiteY2" fmla="*/ 0 h 800368"/>
              <a:gd name="connsiteX3" fmla="*/ 620285 w 800368"/>
              <a:gd name="connsiteY3" fmla="*/ 0 h 800368"/>
              <a:gd name="connsiteX4" fmla="*/ 620285 w 800368"/>
              <a:gd name="connsiteY4" fmla="*/ 440202 h 800368"/>
              <a:gd name="connsiteX5" fmla="*/ 800368 w 800368"/>
              <a:gd name="connsiteY5" fmla="*/ 440202 h 800368"/>
              <a:gd name="connsiteX6" fmla="*/ 400184 w 800368"/>
              <a:gd name="connsiteY6" fmla="*/ 800368 h 800368"/>
              <a:gd name="connsiteX7" fmla="*/ 0 w 800368"/>
              <a:gd name="connsiteY7" fmla="*/ 440202 h 8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68" h="800368">
                <a:moveTo>
                  <a:pt x="0" y="440202"/>
                </a:moveTo>
                <a:lnTo>
                  <a:pt x="180083" y="440202"/>
                </a:lnTo>
                <a:lnTo>
                  <a:pt x="180083" y="0"/>
                </a:lnTo>
                <a:lnTo>
                  <a:pt x="620285" y="0"/>
                </a:lnTo>
                <a:lnTo>
                  <a:pt x="620285" y="440202"/>
                </a:lnTo>
                <a:lnTo>
                  <a:pt x="800368" y="440202"/>
                </a:lnTo>
                <a:lnTo>
                  <a:pt x="400184" y="800368"/>
                </a:lnTo>
                <a:lnTo>
                  <a:pt x="0" y="440202"/>
                </a:lnTo>
                <a:close/>
              </a:path>
            </a:pathLst>
          </a:custGeom>
          <a:solidFill>
            <a:srgbClr val="00206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5803" tIns="45720" rIns="225803" bIns="243811" numCol="1" spcCol="1270" anchor="ctr" anchorCtr="0">
            <a:noAutofit/>
          </a:bodyPr>
          <a:lstStyle/>
          <a:p>
            <a:pPr algn="ctr" defTabSz="1600200">
              <a:lnSpc>
                <a:spcPct val="90000"/>
              </a:lnSpc>
              <a:spcBef>
                <a:spcPct val="0"/>
              </a:spcBef>
              <a:spcAft>
                <a:spcPct val="35000"/>
              </a:spcAft>
            </a:pPr>
            <a:endParaRPr lang="es-MX" sz="3600" dirty="0"/>
          </a:p>
        </p:txBody>
      </p:sp>
      <p:sp>
        <p:nvSpPr>
          <p:cNvPr id="20" name="Freeform 21"/>
          <p:cNvSpPr/>
          <p:nvPr/>
        </p:nvSpPr>
        <p:spPr>
          <a:xfrm>
            <a:off x="7393633" y="4043162"/>
            <a:ext cx="800368" cy="800368"/>
          </a:xfrm>
          <a:custGeom>
            <a:avLst/>
            <a:gdLst>
              <a:gd name="connsiteX0" fmla="*/ 0 w 800368"/>
              <a:gd name="connsiteY0" fmla="*/ 440202 h 800368"/>
              <a:gd name="connsiteX1" fmla="*/ 180083 w 800368"/>
              <a:gd name="connsiteY1" fmla="*/ 440202 h 800368"/>
              <a:gd name="connsiteX2" fmla="*/ 180083 w 800368"/>
              <a:gd name="connsiteY2" fmla="*/ 0 h 800368"/>
              <a:gd name="connsiteX3" fmla="*/ 620285 w 800368"/>
              <a:gd name="connsiteY3" fmla="*/ 0 h 800368"/>
              <a:gd name="connsiteX4" fmla="*/ 620285 w 800368"/>
              <a:gd name="connsiteY4" fmla="*/ 440202 h 800368"/>
              <a:gd name="connsiteX5" fmla="*/ 800368 w 800368"/>
              <a:gd name="connsiteY5" fmla="*/ 440202 h 800368"/>
              <a:gd name="connsiteX6" fmla="*/ 400184 w 800368"/>
              <a:gd name="connsiteY6" fmla="*/ 800368 h 800368"/>
              <a:gd name="connsiteX7" fmla="*/ 0 w 800368"/>
              <a:gd name="connsiteY7" fmla="*/ 440202 h 8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68" h="800368">
                <a:moveTo>
                  <a:pt x="0" y="440202"/>
                </a:moveTo>
                <a:lnTo>
                  <a:pt x="180083" y="440202"/>
                </a:lnTo>
                <a:lnTo>
                  <a:pt x="180083" y="0"/>
                </a:lnTo>
                <a:lnTo>
                  <a:pt x="620285" y="0"/>
                </a:lnTo>
                <a:lnTo>
                  <a:pt x="620285" y="440202"/>
                </a:lnTo>
                <a:lnTo>
                  <a:pt x="800368" y="440202"/>
                </a:lnTo>
                <a:lnTo>
                  <a:pt x="400184" y="800368"/>
                </a:lnTo>
                <a:lnTo>
                  <a:pt x="0" y="440202"/>
                </a:lnTo>
                <a:close/>
              </a:path>
            </a:pathLst>
          </a:custGeom>
          <a:solidFill>
            <a:srgbClr val="00206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5803" tIns="45720" rIns="225803" bIns="243811" numCol="1" spcCol="1270" anchor="ctr" anchorCtr="0">
            <a:noAutofit/>
          </a:bodyPr>
          <a:lstStyle/>
          <a:p>
            <a:pPr lvl="0" algn="ctr" defTabSz="1600200">
              <a:lnSpc>
                <a:spcPct val="90000"/>
              </a:lnSpc>
              <a:spcBef>
                <a:spcPct val="0"/>
              </a:spcBef>
              <a:spcAft>
                <a:spcPct val="35000"/>
              </a:spcAft>
            </a:pPr>
            <a:endParaRPr lang="es-MX" sz="3600" kern="1200" dirty="0">
              <a:latin typeface="+mn-lt"/>
            </a:endParaRPr>
          </a:p>
        </p:txBody>
      </p:sp>
      <p:sp>
        <p:nvSpPr>
          <p:cNvPr id="21" name="Rectangle 4"/>
          <p:cNvSpPr/>
          <p:nvPr/>
        </p:nvSpPr>
        <p:spPr>
          <a:xfrm>
            <a:off x="0" y="5934670"/>
            <a:ext cx="8908287" cy="923330"/>
          </a:xfrm>
          <a:prstGeom prst="rect">
            <a:avLst/>
          </a:prstGeom>
        </p:spPr>
        <p:txBody>
          <a:bodyPr wrap="square">
            <a:spAutoFit/>
          </a:bodyPr>
          <a:lstStyle/>
          <a:p>
            <a:r>
              <a:rPr lang="es-MX" sz="1100" dirty="0" smtClean="0">
                <a:solidFill>
                  <a:srgbClr val="002060"/>
                </a:solidFill>
              </a:rPr>
              <a:t>*</a:t>
            </a:r>
            <a:r>
              <a:rPr lang="es-MX" sz="1100" b="1" dirty="0" smtClean="0">
                <a:solidFill>
                  <a:srgbClr val="002060"/>
                </a:solidFill>
              </a:rPr>
              <a:t>Use TCAs de amina terciaria como amitriptilina sólo si los TCAs de amina secundaria no están disponibles</a:t>
            </a:r>
          </a:p>
          <a:p>
            <a:r>
              <a:rPr lang="es-MX" sz="1100" b="1" dirty="0" smtClean="0">
                <a:solidFill>
                  <a:srgbClr val="002060"/>
                </a:solidFill>
              </a:rPr>
              <a:t>Nota:  no hay soporte suficiente para el uso de AINEne en Dolor Neuropático</a:t>
            </a:r>
          </a:p>
          <a:p>
            <a:r>
              <a:rPr lang="es-MX" sz="1100" b="1" dirty="0" smtClean="0">
                <a:solidFill>
                  <a:srgbClr val="002060"/>
                </a:solidFill>
              </a:rPr>
              <a:t>AINEne = drogas antiinflamatorias no-esteroideas no específicas; IRSN= inhibidor de la recaptación de serotonina y norepinefrina; TCA = antidepresivo tricíclico</a:t>
            </a:r>
            <a:endParaRPr lang="es-MX" sz="900" b="1" dirty="0" smtClean="0">
              <a:solidFill>
                <a:srgbClr val="002060"/>
              </a:solidFill>
            </a:endParaRPr>
          </a:p>
          <a:p>
            <a:r>
              <a:rPr lang="es-MX" sz="1000" dirty="0" smtClean="0">
                <a:solidFill>
                  <a:srgbClr val="002060"/>
                </a:solidFill>
              </a:rPr>
              <a:t>Dworkin RH </a:t>
            </a:r>
            <a:r>
              <a:rPr lang="es-MX" sz="1000" i="1" dirty="0" smtClean="0">
                <a:solidFill>
                  <a:srgbClr val="002060"/>
                </a:solidFill>
              </a:rPr>
              <a:t>et al. Mayo Clin Proc </a:t>
            </a:r>
            <a:r>
              <a:rPr lang="es-MX" sz="1000" dirty="0" smtClean="0">
                <a:solidFill>
                  <a:srgbClr val="002060"/>
                </a:solidFill>
              </a:rPr>
              <a:t>2010 ; 85(3 Suppl):S3-14; Freynhagen R, Bennett MI. </a:t>
            </a:r>
            <a:r>
              <a:rPr lang="es-MX" sz="1000" i="1" dirty="0" smtClean="0">
                <a:solidFill>
                  <a:srgbClr val="002060"/>
                </a:solidFill>
              </a:rPr>
              <a:t>BMJ</a:t>
            </a:r>
            <a:r>
              <a:rPr lang="es-MX" sz="1000" dirty="0" smtClean="0">
                <a:solidFill>
                  <a:srgbClr val="002060"/>
                </a:solidFill>
              </a:rPr>
              <a:t> 2009; 339:b3002.</a:t>
            </a:r>
            <a:endParaRPr lang="es-MX" sz="1000" dirty="0">
              <a:solidFill>
                <a:srgbClr val="002060"/>
              </a:solidFill>
            </a:endParaRPr>
          </a:p>
        </p:txBody>
      </p:sp>
      <p:sp>
        <p:nvSpPr>
          <p:cNvPr id="22" name="Rectangle 22"/>
          <p:cNvSpPr/>
          <p:nvPr/>
        </p:nvSpPr>
        <p:spPr>
          <a:xfrm>
            <a:off x="4440557" y="1959608"/>
            <a:ext cx="4572000" cy="881780"/>
          </a:xfrm>
          <a:prstGeom prst="rect">
            <a:avLst/>
          </a:prstGeom>
        </p:spPr>
        <p:txBody>
          <a:bodyPr>
            <a:spAutoFit/>
          </a:bodyPr>
          <a:lstStyle/>
          <a:p>
            <a:pPr marL="182563" lvl="1" indent="-182563" defTabSz="533400">
              <a:lnSpc>
                <a:spcPct val="90000"/>
              </a:lnSpc>
              <a:spcBef>
                <a:spcPct val="0"/>
              </a:spcBef>
              <a:spcAft>
                <a:spcPct val="15000"/>
              </a:spcAft>
              <a:buChar char="••"/>
            </a:pPr>
            <a:r>
              <a:rPr lang="es-MX" dirty="0" smtClean="0"/>
              <a:t>TCAs* (nortriptilina, desipramina)</a:t>
            </a:r>
          </a:p>
          <a:p>
            <a:pPr marL="182563" lvl="1" indent="-182563" defTabSz="533400">
              <a:lnSpc>
                <a:spcPct val="90000"/>
              </a:lnSpc>
              <a:spcBef>
                <a:spcPct val="0"/>
              </a:spcBef>
              <a:spcAft>
                <a:spcPct val="15000"/>
              </a:spcAft>
              <a:buChar char="••"/>
            </a:pPr>
            <a:r>
              <a:rPr lang="es-MX" dirty="0" smtClean="0"/>
              <a:t>Lidocaína tópica</a:t>
            </a:r>
            <a:br>
              <a:rPr lang="es-MX" dirty="0" smtClean="0"/>
            </a:br>
            <a:r>
              <a:rPr lang="es-MX" sz="1600" dirty="0" smtClean="0"/>
              <a:t>(para dolor periférico localizado)</a:t>
            </a:r>
            <a:endParaRPr lang="es-MX" sz="1600" dirty="0"/>
          </a:p>
        </p:txBody>
      </p:sp>
      <p:sp>
        <p:nvSpPr>
          <p:cNvPr id="23" name="Rectangle 24"/>
          <p:cNvSpPr/>
          <p:nvPr/>
        </p:nvSpPr>
        <p:spPr>
          <a:xfrm>
            <a:off x="1237527" y="3332925"/>
            <a:ext cx="7311050" cy="937180"/>
          </a:xfrm>
          <a:prstGeom prst="rect">
            <a:avLst/>
          </a:prstGeom>
        </p:spPr>
        <p:txBody>
          <a:bodyPr wrap="square">
            <a:spAutoFit/>
          </a:bodyPr>
          <a:lstStyle/>
          <a:p>
            <a:pPr marL="174625" lvl="0" indent="-174625" defTabSz="533400">
              <a:lnSpc>
                <a:spcPct val="90000"/>
              </a:lnSpc>
              <a:spcBef>
                <a:spcPct val="0"/>
              </a:spcBef>
              <a:spcAft>
                <a:spcPct val="35000"/>
              </a:spcAft>
              <a:buFont typeface="Arial" pitchFamily="34" charset="0"/>
              <a:buChar char="•"/>
            </a:pPr>
            <a:r>
              <a:rPr lang="es-MX" dirty="0" smtClean="0"/>
              <a:t>Si existe alivio parcial del dolor, agregue otro medicamento de 1°-línea</a:t>
            </a:r>
          </a:p>
          <a:p>
            <a:pPr marL="174625" lvl="0" indent="-174625" defTabSz="533400">
              <a:lnSpc>
                <a:spcPct val="90000"/>
              </a:lnSpc>
              <a:spcBef>
                <a:spcPct val="0"/>
              </a:spcBef>
              <a:spcAft>
                <a:spcPct val="35000"/>
              </a:spcAft>
              <a:buFont typeface="Arial" pitchFamily="34" charset="0"/>
              <a:buChar char="•"/>
            </a:pPr>
            <a:r>
              <a:rPr lang="es-MX" dirty="0" smtClean="0"/>
              <a:t>Si existe alivio inadecuado (o ninguno) del dolor, cambie a otro medicamento de primera-línea</a:t>
            </a:r>
            <a:endParaRPr lang="es-MX" dirty="0"/>
          </a:p>
        </p:txBody>
      </p:sp>
      <p:sp>
        <p:nvSpPr>
          <p:cNvPr id="25" name="Rectangle 26"/>
          <p:cNvSpPr/>
          <p:nvPr/>
        </p:nvSpPr>
        <p:spPr>
          <a:xfrm>
            <a:off x="1763688" y="4561368"/>
            <a:ext cx="6984775" cy="1546577"/>
          </a:xfrm>
          <a:prstGeom prst="rect">
            <a:avLst/>
          </a:prstGeom>
        </p:spPr>
        <p:txBody>
          <a:bodyPr wrap="square">
            <a:spAutoFit/>
          </a:bodyPr>
          <a:lstStyle/>
          <a:p>
            <a:pPr lvl="0" defTabSz="533400">
              <a:lnSpc>
                <a:spcPct val="90000"/>
              </a:lnSpc>
              <a:spcBef>
                <a:spcPct val="0"/>
              </a:spcBef>
              <a:spcAft>
                <a:spcPct val="35000"/>
              </a:spcAft>
            </a:pPr>
            <a:r>
              <a:rPr lang="es-MX" sz="1750" dirty="0" smtClean="0">
                <a:solidFill>
                  <a:prstClr val="white"/>
                </a:solidFill>
              </a:rPr>
              <a:t>Si los medicamentos de 1°-línea solos y en combinación fallan, considere medicamentos de </a:t>
            </a:r>
            <a:r>
              <a:rPr lang="es-MX" sz="1750" b="1" u="sng" dirty="0" smtClean="0">
                <a:solidFill>
                  <a:prstClr val="white"/>
                </a:solidFill>
              </a:rPr>
              <a:t>segunda-línea</a:t>
            </a:r>
            <a:r>
              <a:rPr lang="es-MX" sz="1750" dirty="0" smtClean="0">
                <a:solidFill>
                  <a:prstClr val="white"/>
                </a:solidFill>
              </a:rPr>
              <a:t> (opioides, tramadol) o medicamentos de </a:t>
            </a:r>
            <a:r>
              <a:rPr lang="es-MX" sz="1750" b="1" u="sng" dirty="0" smtClean="0">
                <a:solidFill>
                  <a:prstClr val="white"/>
                </a:solidFill>
              </a:rPr>
              <a:t>tercera línea </a:t>
            </a:r>
            <a:r>
              <a:rPr lang="es-MX" sz="1750" dirty="0" smtClean="0">
                <a:solidFill>
                  <a:prstClr val="white"/>
                </a:solidFill>
              </a:rPr>
              <a:t>(bupropión, citalopram, paroxetina, carbamazepina, lamotrigina, oxcarbazepina, topiramato, ácido valproico, capsaicina tópica, dextrometorfano, memantina, mexiletina) o refiera con un especialista en dolor</a:t>
            </a:r>
            <a:endParaRPr lang="es-MX" sz="1750" dirty="0">
              <a:solidFill>
                <a:prstClr val="white"/>
              </a:solidFill>
            </a:endParaRPr>
          </a:p>
        </p:txBody>
      </p:sp>
      <p:sp>
        <p:nvSpPr>
          <p:cNvPr id="27" name="TextBox 27"/>
          <p:cNvSpPr txBox="1"/>
          <p:nvPr/>
        </p:nvSpPr>
        <p:spPr>
          <a:xfrm rot="16200000">
            <a:off x="-120288" y="2060978"/>
            <a:ext cx="866327" cy="369332"/>
          </a:xfrm>
          <a:prstGeom prst="rect">
            <a:avLst/>
          </a:prstGeom>
          <a:noFill/>
        </p:spPr>
        <p:txBody>
          <a:bodyPr wrap="none" rtlCol="0">
            <a:spAutoFit/>
          </a:bodyPr>
          <a:lstStyle/>
          <a:p>
            <a:r>
              <a:rPr lang="es-MX" b="1" dirty="0" smtClean="0">
                <a:solidFill>
                  <a:srgbClr val="002060"/>
                </a:solidFill>
              </a:rPr>
              <a:t>PASO 1</a:t>
            </a:r>
            <a:endParaRPr lang="es-MX" b="1" dirty="0">
              <a:solidFill>
                <a:srgbClr val="002060"/>
              </a:solidFill>
            </a:endParaRPr>
          </a:p>
        </p:txBody>
      </p:sp>
      <p:sp>
        <p:nvSpPr>
          <p:cNvPr id="28" name="TextBox 28"/>
          <p:cNvSpPr txBox="1"/>
          <p:nvPr/>
        </p:nvSpPr>
        <p:spPr>
          <a:xfrm rot="16200000">
            <a:off x="476183" y="3570878"/>
            <a:ext cx="866327" cy="369332"/>
          </a:xfrm>
          <a:prstGeom prst="rect">
            <a:avLst/>
          </a:prstGeom>
          <a:noFill/>
        </p:spPr>
        <p:txBody>
          <a:bodyPr wrap="none" rtlCol="0">
            <a:spAutoFit/>
          </a:bodyPr>
          <a:lstStyle/>
          <a:p>
            <a:r>
              <a:rPr lang="es-MX" b="1" dirty="0" smtClean="0">
                <a:solidFill>
                  <a:srgbClr val="002060"/>
                </a:solidFill>
              </a:rPr>
              <a:t>PASO 2</a:t>
            </a:r>
            <a:endParaRPr lang="es-MX" b="1" dirty="0">
              <a:solidFill>
                <a:srgbClr val="002060"/>
              </a:solidFill>
            </a:endParaRPr>
          </a:p>
        </p:txBody>
      </p:sp>
      <p:sp>
        <p:nvSpPr>
          <p:cNvPr id="29" name="TextBox 29"/>
          <p:cNvSpPr txBox="1"/>
          <p:nvPr/>
        </p:nvSpPr>
        <p:spPr>
          <a:xfrm rot="16200000">
            <a:off x="1102653" y="4979414"/>
            <a:ext cx="866327" cy="369332"/>
          </a:xfrm>
          <a:prstGeom prst="rect">
            <a:avLst/>
          </a:prstGeom>
          <a:noFill/>
        </p:spPr>
        <p:txBody>
          <a:bodyPr wrap="none" rtlCol="0">
            <a:spAutoFit/>
          </a:bodyPr>
          <a:lstStyle/>
          <a:p>
            <a:r>
              <a:rPr lang="es-MX" b="1" dirty="0" smtClean="0">
                <a:solidFill>
                  <a:srgbClr val="002060"/>
                </a:solidFill>
              </a:rPr>
              <a:t>PASO 3</a:t>
            </a:r>
            <a:endParaRPr lang="es-MX" b="1" dirty="0">
              <a:solidFill>
                <a:srgbClr val="002060"/>
              </a:solidFill>
            </a:endParaRPr>
          </a:p>
        </p:txBody>
      </p:sp>
      <p:sp>
        <p:nvSpPr>
          <p:cNvPr id="3" name="Oval 2"/>
          <p:cNvSpPr/>
          <p:nvPr/>
        </p:nvSpPr>
        <p:spPr>
          <a:xfrm>
            <a:off x="1251176" y="3095616"/>
            <a:ext cx="6268850" cy="715625"/>
          </a:xfrm>
          <a:prstGeom prst="ellipse">
            <a:avLst/>
          </a:prstGeom>
          <a:noFill/>
          <a:ln w="76200">
            <a:solidFill>
              <a:srgbClr val="C03932"/>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kern="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71150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41"/>
            <a:ext cx="8229600" cy="1143000"/>
          </a:xfrm>
        </p:spPr>
        <p:txBody>
          <a:bodyPr vert="horz" lIns="91440" tIns="45720" rIns="91440" bIns="45720" rtlCol="0" anchor="ctr">
            <a:normAutofit fontScale="90000"/>
          </a:bodyPr>
          <a:lstStyle/>
          <a:p>
            <a:r>
              <a:rPr lang="es-MX" noProof="0" dirty="0" smtClean="0"/>
              <a:t>¿Cómo se Deben Ajustar los medicamentos para Dolor </a:t>
            </a:r>
            <a:r>
              <a:rPr lang="es-MX" dirty="0" smtClean="0"/>
              <a:t>N</a:t>
            </a:r>
            <a:r>
              <a:rPr lang="es-MX" noProof="0" dirty="0" smtClean="0"/>
              <a:t>europático?</a:t>
            </a:r>
            <a:endParaRPr lang="es-MX" noProof="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848600046"/>
              </p:ext>
            </p:extLst>
          </p:nvPr>
        </p:nvGraphicFramePr>
        <p:xfrm>
          <a:off x="316953" y="1583141"/>
          <a:ext cx="8507288" cy="4798891"/>
        </p:xfrm>
        <a:graphic>
          <a:graphicData uri="http://schemas.openxmlformats.org/drawingml/2006/table">
            <a:tbl>
              <a:tblPr firstRow="1" bandRow="1">
                <a:tableStyleId>{5C22544A-7EE6-4342-B048-85BDC9FD1C3A}</a:tableStyleId>
              </a:tblPr>
              <a:tblGrid>
                <a:gridCol w="1234480"/>
                <a:gridCol w="2016224"/>
                <a:gridCol w="1701016"/>
                <a:gridCol w="1683360"/>
                <a:gridCol w="1872208"/>
              </a:tblGrid>
              <a:tr h="765371">
                <a:tc>
                  <a:txBody>
                    <a:bodyPr/>
                    <a:lstStyle/>
                    <a:p>
                      <a:r>
                        <a:rPr lang="es-MX" sz="1200" noProof="0" dirty="0" smtClean="0"/>
                        <a:t>Medicamento</a:t>
                      </a:r>
                      <a:endParaRPr lang="es-MX" sz="1200" noProof="0" dirty="0"/>
                    </a:p>
                  </a:txBody>
                  <a:tcPr/>
                </a:tc>
                <a:tc>
                  <a:txBody>
                    <a:bodyPr/>
                    <a:lstStyle/>
                    <a:p>
                      <a:r>
                        <a:rPr lang="es-MX" sz="1200" noProof="0" dirty="0" smtClean="0"/>
                        <a:t>Dosis Inicial</a:t>
                      </a:r>
                      <a:endParaRPr lang="es-MX" sz="1200" noProof="0" dirty="0"/>
                    </a:p>
                  </a:txBody>
                  <a:tcPr/>
                </a:tc>
                <a:tc>
                  <a:txBody>
                    <a:bodyPr/>
                    <a:lstStyle/>
                    <a:p>
                      <a:r>
                        <a:rPr lang="es-MX" sz="1200" noProof="0" dirty="0" smtClean="0"/>
                        <a:t>Titulación</a:t>
                      </a:r>
                      <a:endParaRPr lang="es-MX" sz="1200" noProof="0" dirty="0"/>
                    </a:p>
                  </a:txBody>
                  <a:tcPr/>
                </a:tc>
                <a:tc>
                  <a:txBody>
                    <a:bodyPr/>
                    <a:lstStyle/>
                    <a:p>
                      <a:r>
                        <a:rPr lang="es-MX" sz="1200" noProof="0" dirty="0" smtClean="0"/>
                        <a:t>Dosis máxima</a:t>
                      </a:r>
                      <a:endParaRPr lang="es-MX" sz="1200" noProof="0" dirty="0"/>
                    </a:p>
                  </a:txBody>
                  <a:tcPr/>
                </a:tc>
                <a:tc>
                  <a:txBody>
                    <a:bodyPr/>
                    <a:lstStyle/>
                    <a:p>
                      <a:r>
                        <a:rPr lang="es-MX" sz="1200" noProof="0" dirty="0" smtClean="0"/>
                        <a:t>Duración del estudio</a:t>
                      </a:r>
                      <a:endParaRPr lang="es-MX" sz="1200" noProof="0" dirty="0"/>
                    </a:p>
                  </a:txBody>
                  <a:tcPr/>
                </a:tc>
              </a:tr>
              <a:tr h="370840">
                <a:tc gridSpan="5">
                  <a:txBody>
                    <a:bodyPr/>
                    <a:lstStyle/>
                    <a:p>
                      <a:r>
                        <a:rPr lang="es-MX" sz="1200" b="1" noProof="0" dirty="0" smtClean="0">
                          <a:solidFill>
                            <a:srgbClr val="002060"/>
                          </a:solidFill>
                        </a:rPr>
                        <a:t>Ligandos α</a:t>
                      </a:r>
                      <a:r>
                        <a:rPr lang="es-MX" sz="1200" b="1" baseline="-25000" noProof="0" dirty="0" smtClean="0">
                          <a:solidFill>
                            <a:srgbClr val="002060"/>
                          </a:solidFill>
                        </a:rPr>
                        <a:t>2</a:t>
                      </a:r>
                      <a:r>
                        <a:rPr lang="es-MX" sz="1200" b="1" noProof="0" dirty="0" smtClean="0">
                          <a:solidFill>
                            <a:srgbClr val="002060"/>
                          </a:solidFill>
                        </a:rPr>
                        <a:t>δ</a:t>
                      </a:r>
                      <a:endParaRPr lang="es-MX" sz="1200" b="1" noProof="0" dirty="0">
                        <a:solidFill>
                          <a:srgbClr val="002060"/>
                        </a:solidFill>
                      </a:endParaRPr>
                    </a:p>
                  </a:txBody>
                  <a:tcP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dirty="0"/>
                    </a:p>
                  </a:txBody>
                  <a:tcPr/>
                </a:tc>
                <a:tc hMerge="1">
                  <a:txBody>
                    <a:bodyPr/>
                    <a:lstStyle/>
                    <a:p>
                      <a:endParaRPr lang="en-CA"/>
                    </a:p>
                  </a:txBody>
                  <a:tcPr/>
                </a:tc>
              </a:tr>
              <a:tr h="370840">
                <a:tc>
                  <a:txBody>
                    <a:bodyPr/>
                    <a:lstStyle/>
                    <a:p>
                      <a:r>
                        <a:rPr lang="es-MX" sz="1200" b="1" noProof="0" dirty="0" smtClean="0">
                          <a:solidFill>
                            <a:srgbClr val="002060"/>
                          </a:solidFill>
                        </a:rPr>
                        <a:t>   Gabapentina</a:t>
                      </a:r>
                      <a:endParaRPr lang="es-MX" sz="1200" b="1" noProof="0" dirty="0">
                        <a:solidFill>
                          <a:srgbClr val="002060"/>
                        </a:solidFill>
                      </a:endParaRPr>
                    </a:p>
                  </a:txBody>
                  <a:tcPr>
                    <a:solidFill>
                      <a:schemeClr val="accent1">
                        <a:lumMod val="20000"/>
                        <a:lumOff val="80000"/>
                      </a:schemeClr>
                    </a:solidFill>
                  </a:tcPr>
                </a:tc>
                <a:tc>
                  <a:txBody>
                    <a:bodyPr/>
                    <a:lstStyle/>
                    <a:p>
                      <a:r>
                        <a:rPr lang="es-MX" sz="1200" b="1" noProof="0" dirty="0" smtClean="0">
                          <a:solidFill>
                            <a:srgbClr val="002060"/>
                          </a:solidFill>
                        </a:rPr>
                        <a:t>100–300</a:t>
                      </a:r>
                      <a:r>
                        <a:rPr lang="es-MX" sz="1200" b="1" baseline="0" noProof="0" dirty="0" smtClean="0">
                          <a:solidFill>
                            <a:srgbClr val="002060"/>
                          </a:solidFill>
                        </a:rPr>
                        <a:t>  mg al acostarse o tid</a:t>
                      </a:r>
                      <a:endParaRPr lang="es-MX" sz="1200" b="1" noProof="0" dirty="0">
                        <a:solidFill>
                          <a:srgbClr val="002060"/>
                        </a:solidFill>
                      </a:endParaRPr>
                    </a:p>
                  </a:txBody>
                  <a:tcPr>
                    <a:solidFill>
                      <a:schemeClr val="accent1">
                        <a:lumMod val="40000"/>
                        <a:lumOff val="60000"/>
                      </a:schemeClr>
                    </a:solidFill>
                  </a:tcPr>
                </a:tc>
                <a:tc>
                  <a:txBody>
                    <a:bodyPr/>
                    <a:lstStyle/>
                    <a:p>
                      <a:r>
                        <a:rPr lang="es-MX" sz="1200" b="1" noProof="0" dirty="0" smtClean="0">
                          <a:solidFill>
                            <a:srgbClr val="002060"/>
                          </a:solidFill>
                        </a:rPr>
                        <a:t>↑ por 100–300 mg tid cada 1–7 días</a:t>
                      </a:r>
                      <a:endParaRPr lang="es-MX" sz="1200" b="1" noProof="0" dirty="0">
                        <a:solidFill>
                          <a:srgbClr val="002060"/>
                        </a:solidFill>
                      </a:endParaRPr>
                    </a:p>
                  </a:txBody>
                  <a:tcPr>
                    <a:solidFill>
                      <a:schemeClr val="accent1">
                        <a:lumMod val="40000"/>
                        <a:lumOff val="60000"/>
                      </a:schemeClr>
                    </a:solidFill>
                  </a:tcPr>
                </a:tc>
                <a:tc>
                  <a:txBody>
                    <a:bodyPr/>
                    <a:lstStyle/>
                    <a:p>
                      <a:r>
                        <a:rPr lang="es-MX" sz="1200" b="1" noProof="0" dirty="0" smtClean="0">
                          <a:solidFill>
                            <a:srgbClr val="002060"/>
                          </a:solidFill>
                        </a:rPr>
                        <a:t>3600 mg/día</a:t>
                      </a:r>
                      <a:endParaRPr lang="es-MX" sz="1200" b="1" noProof="0" dirty="0">
                        <a:solidFill>
                          <a:srgbClr val="002060"/>
                        </a:solidFill>
                      </a:endParaRPr>
                    </a:p>
                  </a:txBody>
                  <a:tcPr>
                    <a:solidFill>
                      <a:schemeClr val="accent1">
                        <a:lumMod val="40000"/>
                        <a:lumOff val="60000"/>
                      </a:schemeClr>
                    </a:solidFill>
                  </a:tcPr>
                </a:tc>
                <a:tc>
                  <a:txBody>
                    <a:bodyPr/>
                    <a:lstStyle/>
                    <a:p>
                      <a:r>
                        <a:rPr lang="es-MX" sz="1200" b="1" noProof="0" dirty="0" smtClean="0">
                          <a:solidFill>
                            <a:srgbClr val="002060"/>
                          </a:solidFill>
                        </a:rPr>
                        <a:t>3–8 semanas + 2 semanas a la dosis máx.</a:t>
                      </a:r>
                      <a:endParaRPr lang="es-MX" sz="1200" b="1" noProof="0" dirty="0">
                        <a:solidFill>
                          <a:srgbClr val="002060"/>
                        </a:solidFill>
                      </a:endParaRPr>
                    </a:p>
                  </a:txBody>
                  <a:tcPr>
                    <a:solidFill>
                      <a:schemeClr val="accent1">
                        <a:lumMod val="40000"/>
                        <a:lumOff val="60000"/>
                      </a:schemeClr>
                    </a:solidFill>
                  </a:tcPr>
                </a:tc>
              </a:tr>
              <a:tr h="370840">
                <a:tc>
                  <a:txBody>
                    <a:bodyPr/>
                    <a:lstStyle/>
                    <a:p>
                      <a:r>
                        <a:rPr lang="es-MX" sz="1200" b="1" noProof="0" dirty="0" smtClean="0">
                          <a:solidFill>
                            <a:srgbClr val="002060"/>
                          </a:solidFill>
                        </a:rPr>
                        <a:t>   Pregabalina</a:t>
                      </a:r>
                      <a:endParaRPr lang="es-MX" sz="1200" b="1" noProof="0" dirty="0">
                        <a:solidFill>
                          <a:srgbClr val="002060"/>
                        </a:solidFill>
                      </a:endParaRPr>
                    </a:p>
                  </a:txBody>
                  <a:tcPr>
                    <a:solidFill>
                      <a:schemeClr val="accent1">
                        <a:lumMod val="20000"/>
                        <a:lumOff val="80000"/>
                      </a:schemeClr>
                    </a:solidFill>
                  </a:tcPr>
                </a:tc>
                <a:tc>
                  <a:txBody>
                    <a:bodyPr/>
                    <a:lstStyle/>
                    <a:p>
                      <a:r>
                        <a:rPr lang="es-MX" sz="1200" b="1" noProof="0" dirty="0" smtClean="0">
                          <a:solidFill>
                            <a:srgbClr val="002060"/>
                          </a:solidFill>
                        </a:rPr>
                        <a:t>50 mg tid o 75 mg bid</a:t>
                      </a:r>
                      <a:endParaRPr lang="es-MX" sz="1200" b="1" noProof="0" dirty="0">
                        <a:solidFill>
                          <a:srgbClr val="002060"/>
                        </a:solidFill>
                      </a:endParaRPr>
                    </a:p>
                  </a:txBody>
                  <a:tcPr>
                    <a:solidFill>
                      <a:schemeClr val="accent1">
                        <a:lumMod val="60000"/>
                        <a:lumOff val="40000"/>
                      </a:schemeClr>
                    </a:solidFill>
                  </a:tcPr>
                </a:tc>
                <a:tc>
                  <a:txBody>
                    <a:bodyPr/>
                    <a:lstStyle/>
                    <a:p>
                      <a:r>
                        <a:rPr lang="es-MX" sz="1200" b="1" noProof="0" dirty="0" smtClean="0">
                          <a:solidFill>
                            <a:srgbClr val="002060"/>
                          </a:solidFill>
                        </a:rPr>
                        <a:t>↑ a 300 mg/día después 3–7 días, luego por 150 mg/día</a:t>
                      </a:r>
                      <a:r>
                        <a:rPr lang="es-MX" sz="1200" b="1" baseline="0" noProof="0" dirty="0" smtClean="0">
                          <a:solidFill>
                            <a:srgbClr val="002060"/>
                          </a:solidFill>
                        </a:rPr>
                        <a:t> cada 3</a:t>
                      </a:r>
                      <a:r>
                        <a:rPr lang="es-MX" sz="1200" b="1" noProof="0" dirty="0" smtClean="0">
                          <a:solidFill>
                            <a:srgbClr val="002060"/>
                          </a:solidFill>
                        </a:rPr>
                        <a:t>–</a:t>
                      </a:r>
                      <a:r>
                        <a:rPr lang="es-MX" sz="1200" b="1" baseline="0" noProof="0" dirty="0" smtClean="0">
                          <a:solidFill>
                            <a:srgbClr val="002060"/>
                          </a:solidFill>
                        </a:rPr>
                        <a:t>7 días</a:t>
                      </a:r>
                      <a:endParaRPr lang="es-MX" sz="1200" b="1" noProof="0" dirty="0">
                        <a:solidFill>
                          <a:srgbClr val="002060"/>
                        </a:solidFill>
                      </a:endParaRPr>
                    </a:p>
                  </a:txBody>
                  <a:tcPr>
                    <a:solidFill>
                      <a:schemeClr val="accent1">
                        <a:lumMod val="60000"/>
                        <a:lumOff val="40000"/>
                      </a:schemeClr>
                    </a:solidFill>
                  </a:tcPr>
                </a:tc>
                <a:tc>
                  <a:txBody>
                    <a:bodyPr/>
                    <a:lstStyle/>
                    <a:p>
                      <a:r>
                        <a:rPr lang="es-MX" sz="1200" b="1" noProof="0" dirty="0" smtClean="0">
                          <a:solidFill>
                            <a:srgbClr val="002060"/>
                          </a:solidFill>
                        </a:rPr>
                        <a:t>600 mg/día</a:t>
                      </a:r>
                      <a:endParaRPr lang="es-MX" sz="1200" b="1" noProof="0" dirty="0">
                        <a:solidFill>
                          <a:srgbClr val="002060"/>
                        </a:solidFill>
                      </a:endParaRPr>
                    </a:p>
                  </a:txBody>
                  <a:tcPr>
                    <a:solidFill>
                      <a:schemeClr val="accent1">
                        <a:lumMod val="60000"/>
                        <a:lumOff val="40000"/>
                      </a:schemeClr>
                    </a:solidFill>
                  </a:tcPr>
                </a:tc>
                <a:tc>
                  <a:txBody>
                    <a:bodyPr/>
                    <a:lstStyle/>
                    <a:p>
                      <a:r>
                        <a:rPr lang="es-MX" sz="1200" b="1" noProof="0" dirty="0" smtClean="0">
                          <a:solidFill>
                            <a:srgbClr val="002060"/>
                          </a:solidFill>
                        </a:rPr>
                        <a:t>4 semanas </a:t>
                      </a:r>
                      <a:endParaRPr lang="es-MX" sz="1200" b="1" noProof="0" dirty="0">
                        <a:solidFill>
                          <a:srgbClr val="002060"/>
                        </a:solidFill>
                      </a:endParaRPr>
                    </a:p>
                  </a:txBody>
                  <a:tcPr>
                    <a:solidFill>
                      <a:schemeClr val="accent1">
                        <a:lumMod val="60000"/>
                        <a:lumOff val="40000"/>
                      </a:schemeClr>
                    </a:solidFill>
                  </a:tcPr>
                </a:tc>
              </a:tr>
              <a:tr h="370840">
                <a:tc gridSpan="5">
                  <a:txBody>
                    <a:bodyPr/>
                    <a:lstStyle/>
                    <a:p>
                      <a:r>
                        <a:rPr lang="es-MX" sz="1200" b="1" noProof="0" dirty="0" smtClean="0">
                          <a:solidFill>
                            <a:srgbClr val="002060"/>
                          </a:solidFill>
                        </a:rPr>
                        <a:t>IRSNs</a:t>
                      </a:r>
                      <a:endParaRPr lang="es-MX" sz="1200" b="1" noProof="0" dirty="0">
                        <a:solidFill>
                          <a:srgbClr val="002060"/>
                        </a:solidFill>
                      </a:endParaRPr>
                    </a:p>
                  </a:txBody>
                  <a:tcP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0840">
                <a:tc>
                  <a:txBody>
                    <a:bodyPr/>
                    <a:lstStyle/>
                    <a:p>
                      <a:r>
                        <a:rPr lang="es-MX" sz="1200" b="1" noProof="0" dirty="0" smtClean="0">
                          <a:solidFill>
                            <a:srgbClr val="002060"/>
                          </a:solidFill>
                        </a:rPr>
                        <a:t>   Duloxetina</a:t>
                      </a:r>
                      <a:endParaRPr lang="es-MX" sz="1200" b="1" noProof="0" dirty="0">
                        <a:solidFill>
                          <a:srgbClr val="002060"/>
                        </a:solidFill>
                      </a:endParaRPr>
                    </a:p>
                  </a:txBody>
                  <a:tcPr>
                    <a:solidFill>
                      <a:schemeClr val="accent1">
                        <a:lumMod val="20000"/>
                        <a:lumOff val="80000"/>
                      </a:schemeClr>
                    </a:solidFill>
                  </a:tcPr>
                </a:tc>
                <a:tc>
                  <a:txBody>
                    <a:bodyPr/>
                    <a:lstStyle/>
                    <a:p>
                      <a:r>
                        <a:rPr lang="es-MX" sz="1200" b="1" noProof="0" dirty="0" smtClean="0">
                          <a:solidFill>
                            <a:srgbClr val="002060"/>
                          </a:solidFill>
                        </a:rPr>
                        <a:t>30 mg qd</a:t>
                      </a:r>
                      <a:endParaRPr lang="es-MX" sz="1200" b="1" noProof="0" dirty="0">
                        <a:solidFill>
                          <a:srgbClr val="002060"/>
                        </a:solidFill>
                      </a:endParaRPr>
                    </a:p>
                  </a:txBody>
                  <a:tcPr>
                    <a:solidFill>
                      <a:schemeClr val="accent1">
                        <a:lumMod val="40000"/>
                        <a:lumOff val="60000"/>
                      </a:schemeClr>
                    </a:solidFill>
                  </a:tcPr>
                </a:tc>
                <a:tc>
                  <a:txBody>
                    <a:bodyPr/>
                    <a:lstStyle/>
                    <a:p>
                      <a:r>
                        <a:rPr lang="es-MX" sz="1200" b="1" noProof="0" dirty="0" smtClean="0">
                          <a:solidFill>
                            <a:srgbClr val="002060"/>
                          </a:solidFill>
                        </a:rPr>
                        <a:t>↑ a 60 mg qd después 1</a:t>
                      </a:r>
                      <a:r>
                        <a:rPr lang="es-MX" sz="1200" b="1" baseline="0" noProof="0" dirty="0" smtClean="0">
                          <a:solidFill>
                            <a:srgbClr val="002060"/>
                          </a:solidFill>
                        </a:rPr>
                        <a:t> semana</a:t>
                      </a:r>
                      <a:endParaRPr lang="es-MX" sz="1200" b="1" noProof="0" dirty="0">
                        <a:solidFill>
                          <a:srgbClr val="002060"/>
                        </a:solidFill>
                      </a:endParaRPr>
                    </a:p>
                  </a:txBody>
                  <a:tcPr>
                    <a:solidFill>
                      <a:schemeClr val="accent1">
                        <a:lumMod val="40000"/>
                        <a:lumOff val="60000"/>
                      </a:schemeClr>
                    </a:solidFill>
                  </a:tcPr>
                </a:tc>
                <a:tc>
                  <a:txBody>
                    <a:bodyPr/>
                    <a:lstStyle/>
                    <a:p>
                      <a:r>
                        <a:rPr lang="es-MX" sz="1200" b="1" noProof="0" dirty="0" smtClean="0">
                          <a:solidFill>
                            <a:srgbClr val="002060"/>
                          </a:solidFill>
                        </a:rPr>
                        <a:t>60 mg bid</a:t>
                      </a:r>
                      <a:endParaRPr lang="es-MX" sz="1200" b="1" noProof="0" dirty="0">
                        <a:solidFill>
                          <a:srgbClr val="002060"/>
                        </a:solidFill>
                      </a:endParaRPr>
                    </a:p>
                  </a:txBody>
                  <a:tcPr>
                    <a:solidFill>
                      <a:schemeClr val="accent1">
                        <a:lumMod val="40000"/>
                        <a:lumOff val="60000"/>
                      </a:schemeClr>
                    </a:solidFill>
                  </a:tcPr>
                </a:tc>
                <a:tc>
                  <a:txBody>
                    <a:bodyPr/>
                    <a:lstStyle/>
                    <a:p>
                      <a:r>
                        <a:rPr lang="es-MX" sz="1200" b="1" noProof="0" dirty="0" smtClean="0">
                          <a:solidFill>
                            <a:srgbClr val="002060"/>
                          </a:solidFill>
                        </a:rPr>
                        <a:t>4 semanas </a:t>
                      </a:r>
                      <a:endParaRPr lang="es-MX" sz="1200" b="1" noProof="0" dirty="0">
                        <a:solidFill>
                          <a:srgbClr val="002060"/>
                        </a:solidFill>
                      </a:endParaRPr>
                    </a:p>
                  </a:txBody>
                  <a:tcPr>
                    <a:solidFill>
                      <a:schemeClr val="accent1">
                        <a:lumMod val="40000"/>
                        <a:lumOff val="60000"/>
                      </a:schemeClr>
                    </a:solidFill>
                  </a:tcPr>
                </a:tc>
              </a:tr>
              <a:tr h="370840">
                <a:tc>
                  <a:txBody>
                    <a:bodyPr/>
                    <a:lstStyle/>
                    <a:p>
                      <a:r>
                        <a:rPr lang="es-MX" sz="1200" b="1" noProof="0" dirty="0" smtClean="0">
                          <a:solidFill>
                            <a:srgbClr val="002060"/>
                          </a:solidFill>
                        </a:rPr>
                        <a:t>   Venlafaxina</a:t>
                      </a:r>
                      <a:endParaRPr lang="es-MX" sz="1200" b="1" noProof="0" dirty="0">
                        <a:solidFill>
                          <a:srgbClr val="002060"/>
                        </a:solidFill>
                      </a:endParaRPr>
                    </a:p>
                  </a:txBody>
                  <a:tcPr>
                    <a:solidFill>
                      <a:schemeClr val="accent1">
                        <a:lumMod val="20000"/>
                        <a:lumOff val="80000"/>
                      </a:schemeClr>
                    </a:solidFill>
                  </a:tcPr>
                </a:tc>
                <a:tc>
                  <a:txBody>
                    <a:bodyPr/>
                    <a:lstStyle/>
                    <a:p>
                      <a:r>
                        <a:rPr lang="es-MX" sz="1200" b="1" noProof="0" dirty="0" smtClean="0">
                          <a:solidFill>
                            <a:srgbClr val="002060"/>
                          </a:solidFill>
                        </a:rPr>
                        <a:t>37.5 mg qd</a:t>
                      </a:r>
                      <a:endParaRPr lang="es-MX" sz="1200" b="1" noProof="0" dirty="0">
                        <a:solidFill>
                          <a:srgbClr val="002060"/>
                        </a:solidFill>
                      </a:endParaRPr>
                    </a:p>
                  </a:txBody>
                  <a:tcPr>
                    <a:solidFill>
                      <a:schemeClr val="accent1">
                        <a:lumMod val="60000"/>
                        <a:lumOff val="40000"/>
                      </a:schemeClr>
                    </a:solidFill>
                  </a:tcPr>
                </a:tc>
                <a:tc>
                  <a:txBody>
                    <a:bodyPr/>
                    <a:lstStyle/>
                    <a:p>
                      <a:r>
                        <a:rPr lang="es-MX" sz="1200" b="1" noProof="0" dirty="0" smtClean="0">
                          <a:solidFill>
                            <a:srgbClr val="002060"/>
                          </a:solidFill>
                        </a:rPr>
                        <a:t>↑ por 75 mg </a:t>
                      </a:r>
                      <a:br>
                        <a:rPr lang="es-MX" sz="1200" b="1" noProof="0" dirty="0" smtClean="0">
                          <a:solidFill>
                            <a:srgbClr val="002060"/>
                          </a:solidFill>
                        </a:rPr>
                      </a:br>
                      <a:r>
                        <a:rPr lang="es-MX" sz="1200" b="1" noProof="0" dirty="0" smtClean="0">
                          <a:solidFill>
                            <a:srgbClr val="002060"/>
                          </a:solidFill>
                        </a:rPr>
                        <a:t>cada semana</a:t>
                      </a:r>
                      <a:endParaRPr lang="es-MX" sz="1200" b="1" noProof="0" dirty="0">
                        <a:solidFill>
                          <a:srgbClr val="002060"/>
                        </a:solidFill>
                      </a:endParaRPr>
                    </a:p>
                  </a:txBody>
                  <a:tcPr>
                    <a:solidFill>
                      <a:schemeClr val="accent1">
                        <a:lumMod val="60000"/>
                        <a:lumOff val="40000"/>
                      </a:schemeClr>
                    </a:solidFill>
                  </a:tcPr>
                </a:tc>
                <a:tc>
                  <a:txBody>
                    <a:bodyPr/>
                    <a:lstStyle/>
                    <a:p>
                      <a:r>
                        <a:rPr lang="es-MX" sz="1200" b="1" noProof="0" dirty="0" smtClean="0">
                          <a:solidFill>
                            <a:srgbClr val="002060"/>
                          </a:solidFill>
                        </a:rPr>
                        <a:t>225 mg/día</a:t>
                      </a:r>
                      <a:endParaRPr lang="es-MX" sz="1200" b="1" noProof="0" dirty="0">
                        <a:solidFill>
                          <a:srgbClr val="002060"/>
                        </a:solidFill>
                      </a:endParaRPr>
                    </a:p>
                  </a:txBody>
                  <a:tcPr>
                    <a:solidFill>
                      <a:schemeClr val="accent1">
                        <a:lumMod val="60000"/>
                        <a:lumOff val="40000"/>
                      </a:schemeClr>
                    </a:solidFill>
                  </a:tcPr>
                </a:tc>
                <a:tc>
                  <a:txBody>
                    <a:bodyPr/>
                    <a:lstStyle/>
                    <a:p>
                      <a:r>
                        <a:rPr lang="es-MX" sz="1200" b="1" noProof="0" dirty="0" smtClean="0">
                          <a:solidFill>
                            <a:srgbClr val="002060"/>
                          </a:solidFill>
                        </a:rPr>
                        <a:t>4–6 semanas </a:t>
                      </a:r>
                      <a:endParaRPr lang="es-MX" sz="1200" b="1" noProof="0" dirty="0">
                        <a:solidFill>
                          <a:srgbClr val="002060"/>
                        </a:solidFill>
                      </a:endParaRPr>
                    </a:p>
                  </a:txBody>
                  <a:tcPr>
                    <a:solidFill>
                      <a:schemeClr val="accent1">
                        <a:lumMod val="60000"/>
                        <a:lumOff val="40000"/>
                      </a:schemeClr>
                    </a:solidFill>
                  </a:tcPr>
                </a:tc>
              </a:tr>
              <a:tr h="370840">
                <a:tc>
                  <a:txBody>
                    <a:bodyPr/>
                    <a:lstStyle/>
                    <a:p>
                      <a:r>
                        <a:rPr lang="es-MX" sz="1200" b="1" noProof="0" dirty="0" smtClean="0">
                          <a:solidFill>
                            <a:srgbClr val="002060"/>
                          </a:solidFill>
                        </a:rPr>
                        <a:t>TCAs (desipramina,</a:t>
                      </a:r>
                      <a:r>
                        <a:rPr lang="es-MX" sz="1200" b="1" baseline="0" noProof="0" dirty="0" smtClean="0">
                          <a:solidFill>
                            <a:srgbClr val="002060"/>
                          </a:solidFill>
                        </a:rPr>
                        <a:t> nortriptilina)</a:t>
                      </a:r>
                      <a:endParaRPr lang="es-MX" sz="1200" b="1" noProof="0" dirty="0">
                        <a:solidFill>
                          <a:srgbClr val="002060"/>
                        </a:solidFill>
                      </a:endParaRPr>
                    </a:p>
                  </a:txBody>
                  <a:tcPr>
                    <a:solidFill>
                      <a:schemeClr val="accent1">
                        <a:lumMod val="20000"/>
                        <a:lumOff val="80000"/>
                      </a:schemeClr>
                    </a:solidFill>
                  </a:tcPr>
                </a:tc>
                <a:tc>
                  <a:txBody>
                    <a:bodyPr/>
                    <a:lstStyle/>
                    <a:p>
                      <a:r>
                        <a:rPr lang="es-MX" sz="1200" b="1" noProof="0" dirty="0" smtClean="0">
                          <a:solidFill>
                            <a:srgbClr val="002060"/>
                          </a:solidFill>
                        </a:rPr>
                        <a:t>25 mg al acostarse</a:t>
                      </a:r>
                      <a:endParaRPr lang="es-MX" sz="1200" b="1" noProof="0" dirty="0">
                        <a:solidFill>
                          <a:srgbClr val="002060"/>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noProof="0" dirty="0" smtClean="0">
                          <a:solidFill>
                            <a:srgbClr val="002060"/>
                          </a:solidFill>
                        </a:rPr>
                        <a:t>↑ por 25 mg/día cada 3–7 días</a:t>
                      </a:r>
                    </a:p>
                    <a:p>
                      <a:endParaRPr lang="es-MX" sz="1200" b="1" noProof="0" dirty="0">
                        <a:solidFill>
                          <a:srgbClr val="002060"/>
                        </a:solidFill>
                      </a:endParaRPr>
                    </a:p>
                  </a:txBody>
                  <a:tcPr>
                    <a:solidFill>
                      <a:schemeClr val="accent1">
                        <a:lumMod val="40000"/>
                        <a:lumOff val="60000"/>
                      </a:schemeClr>
                    </a:solidFill>
                  </a:tcPr>
                </a:tc>
                <a:tc>
                  <a:txBody>
                    <a:bodyPr/>
                    <a:lstStyle/>
                    <a:p>
                      <a:r>
                        <a:rPr lang="es-MX" sz="1200" b="1" noProof="0" dirty="0" smtClean="0">
                          <a:solidFill>
                            <a:srgbClr val="002060"/>
                          </a:solidFill>
                        </a:rPr>
                        <a:t>150 mg/día</a:t>
                      </a:r>
                      <a:endParaRPr lang="es-MX" sz="1200" b="1" noProof="0" dirty="0">
                        <a:solidFill>
                          <a:srgbClr val="002060"/>
                        </a:solidFill>
                      </a:endParaRPr>
                    </a:p>
                  </a:txBody>
                  <a:tcPr>
                    <a:solidFill>
                      <a:schemeClr val="accent1">
                        <a:lumMod val="40000"/>
                        <a:lumOff val="60000"/>
                      </a:schemeClr>
                    </a:solidFill>
                  </a:tcPr>
                </a:tc>
                <a:tc>
                  <a:txBody>
                    <a:bodyPr/>
                    <a:lstStyle/>
                    <a:p>
                      <a:r>
                        <a:rPr lang="es-MX" sz="1200" b="1" noProof="0" dirty="0" smtClean="0">
                          <a:solidFill>
                            <a:srgbClr val="002060"/>
                          </a:solidFill>
                        </a:rPr>
                        <a:t>6–8 semanas , con </a:t>
                      </a:r>
                      <a:br>
                        <a:rPr lang="es-MX" sz="1200" b="1" noProof="0" dirty="0" smtClean="0">
                          <a:solidFill>
                            <a:srgbClr val="002060"/>
                          </a:solidFill>
                        </a:rPr>
                      </a:br>
                      <a:r>
                        <a:rPr lang="es-MX" sz="1200" b="1" noProof="0" dirty="0" smtClean="0">
                          <a:solidFill>
                            <a:srgbClr val="002060"/>
                          </a:solidFill>
                        </a:rPr>
                        <a:t>≥2 semanas a la dosis máx. tolerada</a:t>
                      </a:r>
                      <a:endParaRPr lang="es-MX" sz="1200" b="1" noProof="0" dirty="0">
                        <a:solidFill>
                          <a:srgbClr val="002060"/>
                        </a:solidFill>
                      </a:endParaRPr>
                    </a:p>
                  </a:txBody>
                  <a:tcPr>
                    <a:solidFill>
                      <a:schemeClr val="accent1">
                        <a:lumMod val="40000"/>
                        <a:lumOff val="60000"/>
                      </a:schemeClr>
                    </a:solidFill>
                  </a:tcPr>
                </a:tc>
              </a:tr>
              <a:tr h="370840">
                <a:tc>
                  <a:txBody>
                    <a:bodyPr/>
                    <a:lstStyle/>
                    <a:p>
                      <a:r>
                        <a:rPr lang="es-MX" sz="1200" b="1" noProof="0" dirty="0" smtClean="0">
                          <a:solidFill>
                            <a:srgbClr val="002060"/>
                          </a:solidFill>
                        </a:rPr>
                        <a:t>Lidocaína tópica</a:t>
                      </a:r>
                      <a:endParaRPr lang="es-MX" sz="1200" b="1" noProof="0" dirty="0">
                        <a:solidFill>
                          <a:srgbClr val="002060"/>
                        </a:solidFill>
                      </a:endParaRPr>
                    </a:p>
                  </a:txBody>
                  <a:tcPr>
                    <a:solidFill>
                      <a:schemeClr val="accent1">
                        <a:lumMod val="20000"/>
                        <a:lumOff val="80000"/>
                      </a:schemeClr>
                    </a:solidFill>
                  </a:tcPr>
                </a:tc>
                <a:tc>
                  <a:txBody>
                    <a:bodyPr/>
                    <a:lstStyle/>
                    <a:p>
                      <a:r>
                        <a:rPr lang="es-MX" sz="1200" b="1" noProof="0" dirty="0" smtClean="0">
                          <a:solidFill>
                            <a:srgbClr val="002060"/>
                          </a:solidFill>
                        </a:rPr>
                        <a:t>Max. 3 5% parches/día  por 12 h máx.</a:t>
                      </a:r>
                      <a:endParaRPr lang="es-MX" sz="1200" b="1" noProof="0" dirty="0">
                        <a:solidFill>
                          <a:srgbClr val="002060"/>
                        </a:solidFill>
                      </a:endParaRPr>
                    </a:p>
                  </a:txBody>
                  <a:tcPr>
                    <a:solidFill>
                      <a:schemeClr val="accent1">
                        <a:lumMod val="60000"/>
                        <a:lumOff val="40000"/>
                      </a:schemeClr>
                    </a:solidFill>
                  </a:tcPr>
                </a:tc>
                <a:tc>
                  <a:txBody>
                    <a:bodyPr/>
                    <a:lstStyle/>
                    <a:p>
                      <a:r>
                        <a:rPr lang="es-MX" sz="1200" b="1" noProof="0" dirty="0" smtClean="0">
                          <a:solidFill>
                            <a:srgbClr val="002060"/>
                          </a:solidFill>
                        </a:rPr>
                        <a:t>No se requiere</a:t>
                      </a:r>
                      <a:endParaRPr lang="es-MX" sz="1200" b="1" noProof="0" dirty="0">
                        <a:solidFill>
                          <a:srgbClr val="002060"/>
                        </a:solidFill>
                      </a:endParaRP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noProof="0" dirty="0" smtClean="0">
                          <a:solidFill>
                            <a:srgbClr val="002060"/>
                          </a:solidFill>
                        </a:rPr>
                        <a:t>Max. 3 parches/día por 12–18 h máx.</a:t>
                      </a:r>
                    </a:p>
                  </a:txBody>
                  <a:tcPr>
                    <a:solidFill>
                      <a:schemeClr val="accent1">
                        <a:lumMod val="60000"/>
                        <a:lumOff val="40000"/>
                      </a:schemeClr>
                    </a:solidFill>
                  </a:tcPr>
                </a:tc>
                <a:tc>
                  <a:txBody>
                    <a:bodyPr/>
                    <a:lstStyle/>
                    <a:p>
                      <a:r>
                        <a:rPr lang="es-MX" sz="1200" b="1" noProof="0" dirty="0" smtClean="0">
                          <a:solidFill>
                            <a:srgbClr val="002060"/>
                          </a:solidFill>
                        </a:rPr>
                        <a:t>3 semanas </a:t>
                      </a:r>
                      <a:endParaRPr lang="es-MX" sz="1200" b="1" noProof="0" dirty="0">
                        <a:solidFill>
                          <a:srgbClr val="002060"/>
                        </a:solidFill>
                      </a:endParaRPr>
                    </a:p>
                  </a:txBody>
                  <a:tcPr>
                    <a:solidFill>
                      <a:schemeClr val="accent1">
                        <a:lumMod val="60000"/>
                        <a:lumOff val="40000"/>
                      </a:schemeClr>
                    </a:solidFill>
                  </a:tcPr>
                </a:tc>
              </a:tr>
            </a:tbl>
          </a:graphicData>
        </a:graphic>
      </p:graphicFrame>
      <p:sp>
        <p:nvSpPr>
          <p:cNvPr id="8" name="Rectangle 4"/>
          <p:cNvSpPr/>
          <p:nvPr/>
        </p:nvSpPr>
        <p:spPr>
          <a:xfrm>
            <a:off x="117828" y="6254398"/>
            <a:ext cx="7480942" cy="615553"/>
          </a:xfrm>
          <a:prstGeom prst="rect">
            <a:avLst/>
          </a:prstGeom>
        </p:spPr>
        <p:txBody>
          <a:bodyPr wrap="square">
            <a:spAutoFit/>
          </a:bodyPr>
          <a:lstStyle/>
          <a:p>
            <a:endParaRPr lang="en-US" sz="1200" b="1" dirty="0" smtClean="0">
              <a:solidFill>
                <a:srgbClr val="002060"/>
              </a:solidFill>
            </a:endParaRPr>
          </a:p>
          <a:p>
            <a:r>
              <a:rPr lang="en-GB" sz="1200" b="1" dirty="0" smtClean="0">
                <a:solidFill>
                  <a:srgbClr val="002060"/>
                </a:solidFill>
              </a:rPr>
              <a:t>IRSN= </a:t>
            </a:r>
            <a:r>
              <a:rPr lang="es-MX" sz="1200" b="1" dirty="0" smtClean="0">
                <a:solidFill>
                  <a:srgbClr val="002060"/>
                </a:solidFill>
              </a:rPr>
              <a:t>inhibidor de la recaptación de serotonina y norepinefrina</a:t>
            </a:r>
            <a:r>
              <a:rPr lang="en-GB" sz="1200" b="1" dirty="0" smtClean="0">
                <a:solidFill>
                  <a:srgbClr val="002060"/>
                </a:solidFill>
              </a:rPr>
              <a:t>; </a:t>
            </a:r>
            <a:r>
              <a:rPr lang="en-GB" sz="1200" b="1" dirty="0">
                <a:solidFill>
                  <a:srgbClr val="002060"/>
                </a:solidFill>
              </a:rPr>
              <a:t>TCA = </a:t>
            </a:r>
            <a:r>
              <a:rPr lang="es-MX" sz="1200" b="1" dirty="0" smtClean="0">
                <a:solidFill>
                  <a:srgbClr val="002060"/>
                </a:solidFill>
              </a:rPr>
              <a:t>antidepresivo tricíclico</a:t>
            </a:r>
            <a:endParaRPr lang="es-MX" sz="1000" b="1" dirty="0" smtClean="0">
              <a:solidFill>
                <a:srgbClr val="002060"/>
              </a:solidFill>
            </a:endParaRPr>
          </a:p>
          <a:p>
            <a:r>
              <a:rPr lang="en-US" sz="1000" dirty="0" smtClean="0">
                <a:solidFill>
                  <a:srgbClr val="002060"/>
                </a:solidFill>
              </a:rPr>
              <a:t>Dworkin RH </a:t>
            </a:r>
            <a:r>
              <a:rPr lang="en-US" sz="1000" i="1" dirty="0" smtClean="0">
                <a:solidFill>
                  <a:srgbClr val="002060"/>
                </a:solidFill>
              </a:rPr>
              <a:t>et al. Mayo Clin Proc </a:t>
            </a:r>
            <a:r>
              <a:rPr lang="en-US" sz="1000" dirty="0" smtClean="0">
                <a:solidFill>
                  <a:srgbClr val="002060"/>
                </a:solidFill>
              </a:rPr>
              <a:t>2010 ; 85(3 Suppl):S3-14.</a:t>
            </a:r>
            <a:endParaRPr lang="en-US" sz="1000" dirty="0">
              <a:solidFill>
                <a:srgbClr val="002060"/>
              </a:solidFill>
            </a:endParaRPr>
          </a:p>
        </p:txBody>
      </p:sp>
    </p:spTree>
    <p:extLst>
      <p:ext uri="{BB962C8B-B14F-4D97-AF65-F5344CB8AC3E}">
        <p14:creationId xmlns:p14="http://schemas.microsoft.com/office/powerpoint/2010/main" val="211675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045"/>
            <a:ext cx="8229600" cy="1143000"/>
          </a:xfrm>
        </p:spPr>
        <p:txBody>
          <a:bodyPr>
            <a:normAutofit fontScale="90000"/>
          </a:bodyPr>
          <a:lstStyle/>
          <a:p>
            <a:r>
              <a:rPr lang="es-MX" noProof="0" dirty="0" smtClean="0"/>
              <a:t>¿Se Pueden Usar Ligandos α</a:t>
            </a:r>
            <a:r>
              <a:rPr lang="es-MX" baseline="-25000" noProof="0" dirty="0" smtClean="0"/>
              <a:t>2</a:t>
            </a:r>
            <a:r>
              <a:rPr lang="es-MX" noProof="0" dirty="0" smtClean="0"/>
              <a:t>δ con CCBs?</a:t>
            </a:r>
            <a:endParaRPr lang="es-MX" noProof="0" dirty="0"/>
          </a:p>
        </p:txBody>
      </p:sp>
      <p:sp>
        <p:nvSpPr>
          <p:cNvPr id="3" name="Content Placeholder 2"/>
          <p:cNvSpPr>
            <a:spLocks noGrp="1"/>
          </p:cNvSpPr>
          <p:nvPr>
            <p:ph idx="1"/>
          </p:nvPr>
        </p:nvSpPr>
        <p:spPr/>
        <p:txBody>
          <a:bodyPr/>
          <a:lstStyle/>
          <a:p>
            <a:r>
              <a:rPr lang="es-MX" noProof="0" dirty="0" smtClean="0"/>
              <a:t>¡Sí!</a:t>
            </a:r>
          </a:p>
          <a:p>
            <a:pPr lvl="1"/>
            <a:r>
              <a:rPr lang="es-MX" noProof="0" dirty="0" smtClean="0"/>
              <a:t>A diferencias de los CCBs, los ligandos α</a:t>
            </a:r>
            <a:r>
              <a:rPr lang="es-MX" baseline="-25000" noProof="0" dirty="0" smtClean="0"/>
              <a:t>2</a:t>
            </a:r>
            <a:r>
              <a:rPr lang="es-MX" noProof="0" dirty="0" smtClean="0"/>
              <a:t>δ no bloquean completamente el canal de calcio, lo cual virtualmente no produce cambios en la presión sanguínea sistémica o en el flujo sanguíneo coronario</a:t>
            </a:r>
          </a:p>
        </p:txBody>
      </p:sp>
      <p:sp>
        <p:nvSpPr>
          <p:cNvPr id="4" name="Rectangle 3"/>
          <p:cNvSpPr/>
          <p:nvPr/>
        </p:nvSpPr>
        <p:spPr>
          <a:xfrm>
            <a:off x="112266" y="6467858"/>
            <a:ext cx="2917786" cy="400110"/>
          </a:xfrm>
          <a:prstGeom prst="rect">
            <a:avLst/>
          </a:prstGeom>
        </p:spPr>
        <p:txBody>
          <a:bodyPr wrap="none">
            <a:spAutoFit/>
          </a:bodyPr>
          <a:lstStyle/>
          <a:p>
            <a:r>
              <a:rPr lang="es-MX" sz="1000" dirty="0" smtClean="0">
                <a:solidFill>
                  <a:srgbClr val="002060"/>
                </a:solidFill>
                <a:cs typeface="Arial" pitchFamily="34" charset="0"/>
              </a:rPr>
              <a:t>CCB = bloqueador del canal de calcio</a:t>
            </a:r>
          </a:p>
          <a:p>
            <a:r>
              <a:rPr lang="en-US" sz="1000" dirty="0" smtClean="0">
                <a:solidFill>
                  <a:srgbClr val="002060"/>
                </a:solidFill>
                <a:cs typeface="Arial" pitchFamily="34" charset="0"/>
              </a:rPr>
              <a:t>Lowther C. </a:t>
            </a:r>
            <a:r>
              <a:rPr lang="en-US" sz="1000" i="1" dirty="0" smtClean="0">
                <a:solidFill>
                  <a:srgbClr val="002060"/>
                </a:solidFill>
                <a:cs typeface="Arial" pitchFamily="34" charset="0"/>
              </a:rPr>
              <a:t>Pharmacotherapy Update.</a:t>
            </a:r>
            <a:r>
              <a:rPr lang="en-US" sz="1000" dirty="0" smtClean="0">
                <a:solidFill>
                  <a:srgbClr val="002060"/>
                </a:solidFill>
                <a:cs typeface="Arial" pitchFamily="34" charset="0"/>
              </a:rPr>
              <a:t> 2005;8(5):1-6.</a:t>
            </a:r>
            <a:endParaRPr lang="en-US" sz="1000" dirty="0">
              <a:solidFill>
                <a:srgbClr val="002060"/>
              </a:solidFill>
              <a:cs typeface="Arial" pitchFamily="34" charset="0"/>
            </a:endParaRPr>
          </a:p>
        </p:txBody>
      </p:sp>
    </p:spTree>
    <p:extLst>
      <p:ext uri="{BB962C8B-B14F-4D97-AF65-F5344CB8AC3E}">
        <p14:creationId xmlns:p14="http://schemas.microsoft.com/office/powerpoint/2010/main" val="416042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41"/>
            <a:ext cx="8229600" cy="1143000"/>
          </a:xfrm>
        </p:spPr>
        <p:txBody>
          <a:bodyPr>
            <a:normAutofit fontScale="90000"/>
          </a:bodyPr>
          <a:lstStyle/>
          <a:p>
            <a:r>
              <a:rPr lang="es-MX" noProof="0" dirty="0" smtClean="0"/>
              <a:t>¿Se pueden suspender los Ligandos α</a:t>
            </a:r>
            <a:r>
              <a:rPr lang="es-MX" baseline="-25000" noProof="0" dirty="0" smtClean="0"/>
              <a:t>2</a:t>
            </a:r>
            <a:r>
              <a:rPr lang="es-MX" noProof="0" dirty="0" smtClean="0"/>
              <a:t>δ Repentinamente”?</a:t>
            </a:r>
            <a:endParaRPr lang="es-MX" noProof="0" dirty="0"/>
          </a:p>
        </p:txBody>
      </p:sp>
      <p:sp>
        <p:nvSpPr>
          <p:cNvPr id="3" name="Content Placeholder 2"/>
          <p:cNvSpPr>
            <a:spLocks noGrp="1"/>
          </p:cNvSpPr>
          <p:nvPr>
            <p:ph idx="1"/>
          </p:nvPr>
        </p:nvSpPr>
        <p:spPr/>
        <p:txBody>
          <a:bodyPr/>
          <a:lstStyle/>
          <a:p>
            <a:pPr marL="0" indent="0">
              <a:buNone/>
            </a:pPr>
            <a:r>
              <a:rPr lang="es-MX" b="1" noProof="0" dirty="0" smtClean="0"/>
              <a:t>¡No!</a:t>
            </a:r>
          </a:p>
          <a:p>
            <a:r>
              <a:rPr lang="es-MX" noProof="0" dirty="0" smtClean="0"/>
              <a:t>Los medicamentos deben ser reducidos gradualmente durante </a:t>
            </a:r>
            <a:r>
              <a:rPr lang="es-MX" b="1" noProof="0" dirty="0" smtClean="0"/>
              <a:t>cuando menos </a:t>
            </a:r>
            <a:r>
              <a:rPr lang="es-MX" noProof="0" dirty="0" smtClean="0"/>
              <a:t>una semana</a:t>
            </a:r>
          </a:p>
          <a:p>
            <a:r>
              <a:rPr lang="es-MX" noProof="0" dirty="0" smtClean="0"/>
              <a:t>La descontinuación abrupta puede resultar en efectos adversos como insomnio, náusea, cefalea, y diarrea </a:t>
            </a:r>
            <a:endParaRPr lang="es-MX" noProof="0" dirty="0"/>
          </a:p>
        </p:txBody>
      </p:sp>
      <p:sp>
        <p:nvSpPr>
          <p:cNvPr id="4" name="TextBox 3"/>
          <p:cNvSpPr txBox="1"/>
          <p:nvPr/>
        </p:nvSpPr>
        <p:spPr>
          <a:xfrm>
            <a:off x="115433" y="6619493"/>
            <a:ext cx="4031873" cy="246221"/>
          </a:xfrm>
          <a:prstGeom prst="rect">
            <a:avLst/>
          </a:prstGeom>
          <a:noFill/>
        </p:spPr>
        <p:txBody>
          <a:bodyPr wrap="none" rtlCol="0">
            <a:spAutoFit/>
          </a:bodyPr>
          <a:lstStyle/>
          <a:p>
            <a:r>
              <a:rPr lang="de-DE" sz="1000" dirty="0" smtClean="0">
                <a:solidFill>
                  <a:srgbClr val="002060"/>
                </a:solidFill>
              </a:rPr>
              <a:t>Thomas JL, Walker RR. </a:t>
            </a:r>
            <a:r>
              <a:rPr lang="de-DE" sz="1000" i="1" dirty="0" smtClean="0">
                <a:solidFill>
                  <a:srgbClr val="002060"/>
                </a:solidFill>
              </a:rPr>
              <a:t>Am </a:t>
            </a:r>
            <a:r>
              <a:rPr lang="de-DE" sz="1000" i="1" dirty="0">
                <a:solidFill>
                  <a:srgbClr val="002060"/>
                </a:solidFill>
              </a:rPr>
              <a:t>Fam Physician.</a:t>
            </a:r>
            <a:r>
              <a:rPr lang="de-DE" sz="1000" dirty="0">
                <a:solidFill>
                  <a:srgbClr val="002060"/>
                </a:solidFill>
              </a:rPr>
              <a:t> 2006 Dec 15;74(12):2093-2094.</a:t>
            </a:r>
            <a:endParaRPr lang="en-US" sz="1000" dirty="0">
              <a:solidFill>
                <a:srgbClr val="002060"/>
              </a:solidFill>
            </a:endParaRPr>
          </a:p>
        </p:txBody>
      </p:sp>
    </p:spTree>
    <p:extLst>
      <p:ext uri="{BB962C8B-B14F-4D97-AF65-F5344CB8AC3E}">
        <p14:creationId xmlns:p14="http://schemas.microsoft.com/office/powerpoint/2010/main" val="3833032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494"/>
            <a:ext cx="8229600" cy="1143000"/>
          </a:xfrm>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ea typeface="SimSun" pitchFamily="2" charset="-122"/>
              </a:rPr>
              <a:t>Este programa fue patrocinado por Pfizer Inc.</a:t>
            </a:r>
            <a:endParaRPr lang="es-MX" dirty="0">
              <a:solidFill>
                <a:srgbClr val="002060"/>
              </a:solidFill>
            </a:endParaRPr>
          </a:p>
        </p:txBody>
      </p:sp>
      <p:sp>
        <p:nvSpPr>
          <p:cNvPr id="7" name="Rectangle 3"/>
          <p:cNvSpPr/>
          <p:nvPr/>
        </p:nvSpPr>
        <p:spPr>
          <a:xfrm>
            <a:off x="395536" y="1443255"/>
            <a:ext cx="2880320" cy="540147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smtClean="0">
              <a:solidFill>
                <a:prstClr val="white"/>
              </a:solidFill>
            </a:endParaRPr>
          </a:p>
          <a:p>
            <a:r>
              <a:rPr lang="en-CA" sz="1600" b="1" dirty="0">
                <a:solidFill>
                  <a:prstClr val="black"/>
                </a:solidFill>
              </a:rPr>
              <a:t>Yuzhou 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a:p>
            <a:r>
              <a:rPr lang="fr-CA" sz="1700" dirty="0">
                <a:solidFill>
                  <a:prstClr val="white"/>
                </a:solidFill>
              </a:rPr>
              <a:t> </a:t>
            </a:r>
            <a:endParaRPr lang="en-CA" sz="1700" dirty="0">
              <a:solidFill>
                <a:prstClr val="white"/>
              </a:solidFill>
            </a:endParaRPr>
          </a:p>
        </p:txBody>
      </p:sp>
      <p:sp>
        <p:nvSpPr>
          <p:cNvPr id="8" name="Rectangle 4"/>
          <p:cNvSpPr/>
          <p:nvPr/>
        </p:nvSpPr>
        <p:spPr>
          <a:xfrm>
            <a:off x="3275856" y="1443255"/>
            <a:ext cx="2805577" cy="5016758"/>
          </a:xfrm>
          <a:prstGeom prst="rect">
            <a:avLst/>
          </a:prstGeom>
        </p:spPr>
        <p:txBody>
          <a:bodyPr wrap="square">
            <a:spAutoFit/>
          </a:bodyPr>
          <a:lstStyle/>
          <a:p>
            <a:r>
              <a:rPr lang="en-CA" sz="1600" b="1" dirty="0" smtClean="0">
                <a:solidFill>
                  <a:prstClr val="black"/>
                </a:solidFill>
              </a:rPr>
              <a:t>Jianhao </a:t>
            </a:r>
            <a:r>
              <a:rPr lang="en-CA" sz="1600" b="1" dirty="0">
                <a:solidFill>
                  <a:prstClr val="black"/>
                </a:solidFill>
              </a:rPr>
              <a:t>Lin,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a:solidFill>
                  <a:srgbClr val="0C6FCF">
                    <a:lumMod val="75000"/>
                  </a:srgbClr>
                </a:solidFill>
              </a:rPr>
              <a:t>Beijing, China</a:t>
            </a:r>
          </a:p>
          <a:p>
            <a:r>
              <a:rPr lang="en-CA" sz="1600" dirty="0">
                <a:solidFill>
                  <a:srgbClr val="0C6FCF">
                    <a:lumMod val="75000"/>
                  </a:srgbClr>
                </a:solidFill>
              </a:rPr>
              <a:t> </a:t>
            </a:r>
          </a:p>
          <a:p>
            <a:r>
              <a:rPr lang="en-CA" sz="1600" b="1" dirty="0">
                <a:solidFill>
                  <a:prstClr val="black"/>
                </a:solidFill>
              </a:rPr>
              <a:t>Supranee 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9"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pPr>
              <a:defRPr/>
            </a:pPr>
            <a:r>
              <a:rPr lang="en-CA" sz="1600" dirty="0">
                <a:solidFill>
                  <a:srgbClr val="0C6FCF">
                    <a:lumMod val="75000"/>
                  </a:srgbClr>
                </a:solidFill>
                <a:ea typeface="SimSun" pitchFamily="2" charset="-122"/>
              </a:rPr>
              <a:t>Neurologist, Neuroscientist and Pain Specialist</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40297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a:lstStyle/>
          <a:p>
            <a:pPr>
              <a:lnSpc>
                <a:spcPct val="85000"/>
              </a:lnSpc>
            </a:pPr>
            <a:r>
              <a:rPr lang="es-MX" noProof="0" dirty="0" smtClean="0"/>
              <a:t>Objetivos de Aprendizaje</a:t>
            </a:r>
            <a:endParaRPr lang="es-MX" noProof="0" dirty="0"/>
          </a:p>
        </p:txBody>
      </p:sp>
      <p:sp>
        <p:nvSpPr>
          <p:cNvPr id="3" name="Content Placeholder 2"/>
          <p:cNvSpPr>
            <a:spLocks noGrp="1"/>
          </p:cNvSpPr>
          <p:nvPr>
            <p:ph idx="1"/>
          </p:nvPr>
        </p:nvSpPr>
        <p:spPr>
          <a:xfrm>
            <a:off x="0" y="1460828"/>
            <a:ext cx="9144000" cy="5865125"/>
          </a:xfrm>
        </p:spPr>
        <p:txBody>
          <a:bodyPr>
            <a:noAutofit/>
          </a:bodyPr>
          <a:lstStyle/>
          <a:p>
            <a:pPr lvl="0"/>
            <a:r>
              <a:rPr lang="es-MX" sz="2800" dirty="0" smtClean="0"/>
              <a:t>Al terminar este módulo, los participantes serán capaces de:</a:t>
            </a:r>
          </a:p>
          <a:p>
            <a:pPr lvl="1"/>
            <a:r>
              <a:rPr lang="es-MX" sz="2400" dirty="0" smtClean="0"/>
              <a:t>Explicar la patofisiología del Dolor Neuropático</a:t>
            </a:r>
          </a:p>
          <a:p>
            <a:pPr lvl="1"/>
            <a:r>
              <a:rPr lang="es-MX" sz="2400" dirty="0" smtClean="0"/>
              <a:t>Discutir la prevalencia del Dolor Neuropático </a:t>
            </a:r>
          </a:p>
          <a:p>
            <a:pPr lvl="1"/>
            <a:r>
              <a:rPr lang="es-MX" sz="2400" dirty="0" smtClean="0"/>
              <a:t>Aplicar una sencilla técnica de diagnóstico para diagnosticar Dolor Neuropático</a:t>
            </a:r>
          </a:p>
          <a:p>
            <a:pPr lvl="1"/>
            <a:r>
              <a:rPr lang="es-MX" sz="2400" dirty="0" smtClean="0"/>
              <a:t>Entender el impacto del Dolor Neuropático y sus comorbilidades en el funcionamiento del paciente y en su calidad de vida</a:t>
            </a:r>
          </a:p>
          <a:p>
            <a:pPr lvl="1"/>
            <a:r>
              <a:rPr lang="es-MX" sz="2400" dirty="0" smtClean="0"/>
              <a:t>Seleccionar las estrategias farmacológicas y no-farmacológicas apropiadas para el manejo del Dolor Neuropático</a:t>
            </a:r>
          </a:p>
          <a:p>
            <a:pPr lvl="1"/>
            <a:r>
              <a:rPr lang="es-MX" sz="2400" dirty="0" smtClean="0"/>
              <a:t>Saber cuándo referir a los pacientes a un especialista</a:t>
            </a:r>
            <a:endParaRPr lang="es-MX" sz="2400" noProof="0" dirty="0"/>
          </a:p>
        </p:txBody>
      </p:sp>
    </p:spTree>
    <p:extLst>
      <p:ext uri="{BB962C8B-B14F-4D97-AF65-F5344CB8AC3E}">
        <p14:creationId xmlns:p14="http://schemas.microsoft.com/office/powerpoint/2010/main" val="319698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PREGUNTAS FRECUENTES</a:t>
            </a:r>
            <a:endParaRPr lang="es-MX" noProof="0" dirty="0"/>
          </a:p>
        </p:txBody>
      </p:sp>
    </p:spTree>
    <p:extLst>
      <p:ext uri="{BB962C8B-B14F-4D97-AF65-F5344CB8AC3E}">
        <p14:creationId xmlns:p14="http://schemas.microsoft.com/office/powerpoint/2010/main" val="2924346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5073"/>
            <a:ext cx="8229600" cy="1143000"/>
          </a:xfrm>
        </p:spPr>
        <p:txBody>
          <a:bodyPr>
            <a:normAutofit fontScale="90000"/>
          </a:bodyPr>
          <a:lstStyle/>
          <a:p>
            <a:r>
              <a:rPr lang="es-MX" noProof="0" dirty="0" smtClean="0"/>
              <a:t>Preguntas Frecuentes: </a:t>
            </a:r>
            <a:br>
              <a:rPr lang="es-MX" noProof="0" dirty="0" smtClean="0"/>
            </a:br>
            <a:r>
              <a:rPr lang="es-MX" noProof="0" dirty="0" smtClean="0"/>
              <a:t>Tabla de Contenidos</a:t>
            </a:r>
            <a:endParaRPr lang="es-MX" noProof="0" dirty="0"/>
          </a:p>
        </p:txBody>
      </p:sp>
      <p:sp>
        <p:nvSpPr>
          <p:cNvPr id="5" name="Content Placeholder 4"/>
          <p:cNvSpPr>
            <a:spLocks noGrp="1"/>
          </p:cNvSpPr>
          <p:nvPr>
            <p:ph idx="1"/>
          </p:nvPr>
        </p:nvSpPr>
        <p:spPr>
          <a:xfrm>
            <a:off x="457200" y="1745340"/>
            <a:ext cx="8229600" cy="4525963"/>
          </a:xfrm>
        </p:spPr>
        <p:txBody>
          <a:bodyPr>
            <a:normAutofit fontScale="70000" lnSpcReduction="20000"/>
          </a:bodyPr>
          <a:lstStyle/>
          <a:p>
            <a:r>
              <a:rPr lang="es-MX" noProof="0" dirty="0" smtClean="0"/>
              <a:t>¿Cómo puede ser identificado el dolor neuropático?</a:t>
            </a:r>
          </a:p>
          <a:p>
            <a:r>
              <a:rPr lang="es-MX" noProof="0" dirty="0" smtClean="0"/>
              <a:t>¿Cuál es el mejor tratamiento no-farmacológico para dolor neuropático?</a:t>
            </a:r>
          </a:p>
          <a:p>
            <a:r>
              <a:rPr lang="es-MX" noProof="0" dirty="0" smtClean="0"/>
              <a:t>¿Cuál mes la forma más efectiva de aliviar los síntomas de alodinia?</a:t>
            </a:r>
          </a:p>
          <a:p>
            <a:r>
              <a:rPr lang="es-MX" noProof="0" dirty="0" smtClean="0"/>
              <a:t>¿Por qué no son efectivos los AINEs en dolor neuropático?</a:t>
            </a:r>
          </a:p>
          <a:p>
            <a:r>
              <a:rPr lang="es-MX" noProof="0" dirty="0" smtClean="0"/>
              <a:t>¿Qué hay de la cirugía para dolor neuropático?</a:t>
            </a:r>
          </a:p>
          <a:p>
            <a:r>
              <a:rPr lang="es-MX" noProof="0" dirty="0" smtClean="0"/>
              <a:t>¿Cuándo y por qué debe usarse la terapia combinada para dolor neuropático?</a:t>
            </a:r>
          </a:p>
          <a:p>
            <a:r>
              <a:rPr lang="es-MX" noProof="0" dirty="0" smtClean="0"/>
              <a:t>¿Cómo deben ajustarse los medicamentos para dolor neuropático?</a:t>
            </a:r>
          </a:p>
          <a:p>
            <a:r>
              <a:rPr lang="es-MX" noProof="0" dirty="0" smtClean="0"/>
              <a:t>¿Se puede usar un ligando α2δ con CCBs?</a:t>
            </a:r>
          </a:p>
          <a:p>
            <a:r>
              <a:rPr lang="es-MX" noProof="0" dirty="0" smtClean="0"/>
              <a:t>¿Se pueden suspender los ligandos α2δ repentinamente?</a:t>
            </a:r>
          </a:p>
        </p:txBody>
      </p:sp>
    </p:spTree>
    <p:extLst>
      <p:ext uri="{BB962C8B-B14F-4D97-AF65-F5344CB8AC3E}">
        <p14:creationId xmlns:p14="http://schemas.microsoft.com/office/powerpoint/2010/main" val="190147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16448"/>
            <a:ext cx="8229600" cy="1143000"/>
          </a:xfrm>
        </p:spPr>
        <p:txBody>
          <a:bodyPr vert="horz" lIns="91440" tIns="45720" rIns="91440" bIns="45720" rtlCol="0" anchor="ctr">
            <a:normAutofit/>
          </a:bodyPr>
          <a:lstStyle/>
          <a:p>
            <a:pPr>
              <a:lnSpc>
                <a:spcPct val="85000"/>
              </a:lnSpc>
            </a:pPr>
            <a:r>
              <a:rPr lang="es-MX" noProof="0" dirty="0" smtClean="0"/>
              <a:t>¿Cómo se puede identificar el dolor neuropático?</a:t>
            </a:r>
            <a:endParaRPr lang="es-MX" noProof="0" dirty="0"/>
          </a:p>
        </p:txBody>
      </p:sp>
      <p:sp>
        <p:nvSpPr>
          <p:cNvPr id="23" name="Rectangle 4"/>
          <p:cNvSpPr>
            <a:spLocks noChangeArrowheads="1"/>
          </p:cNvSpPr>
          <p:nvPr/>
        </p:nvSpPr>
        <p:spPr bwMode="auto">
          <a:xfrm>
            <a:off x="408595" y="1640504"/>
            <a:ext cx="8280920" cy="553998"/>
          </a:xfrm>
          <a:prstGeom prst="rect">
            <a:avLst/>
          </a:prstGeom>
          <a:noFill/>
          <a:ln w="25400">
            <a:noFill/>
            <a:miter lim="800000"/>
            <a:headEnd/>
            <a:tailEnd/>
          </a:ln>
        </p:spPr>
        <p:txBody>
          <a:bodyPr wrap="square" tIns="91440" bIns="91440">
            <a:spAutoFit/>
          </a:bodyPr>
          <a:lstStyle/>
          <a:p>
            <a:pPr marL="168275" indent="-168275" algn="ctr" eaLnBrk="0" hangingPunct="0">
              <a:buClr>
                <a:srgbClr val="FFFFFF"/>
              </a:buClr>
              <a:buSzPct val="120000"/>
              <a:defRPr/>
            </a:pPr>
            <a:r>
              <a:rPr lang="en-CA" sz="2400" b="1" dirty="0" smtClean="0">
                <a:solidFill>
                  <a:srgbClr val="002060"/>
                </a:solidFill>
                <a:ea typeface="Arial Unicode MS" pitchFamily="34" charset="-128"/>
                <a:cs typeface="Arial Unicode MS" pitchFamily="34" charset="-128"/>
              </a:rPr>
              <a:t>Be alert for common verbal descriptors de Dolor Neuropático:</a:t>
            </a:r>
            <a:endParaRPr lang="en-CA" sz="2400" b="1" dirty="0">
              <a:solidFill>
                <a:srgbClr val="002060"/>
              </a:solidFill>
              <a:ea typeface="Arial Unicode MS" pitchFamily="34" charset="-128"/>
              <a:cs typeface="Arial Unicode MS" pitchFamily="34" charset="-128"/>
            </a:endParaRPr>
          </a:p>
        </p:txBody>
      </p:sp>
      <p:sp>
        <p:nvSpPr>
          <p:cNvPr id="10" name="Rectangle 9"/>
          <p:cNvSpPr/>
          <p:nvPr/>
        </p:nvSpPr>
        <p:spPr>
          <a:xfrm>
            <a:off x="113707" y="6622815"/>
            <a:ext cx="6847656" cy="246221"/>
          </a:xfrm>
          <a:prstGeom prst="rect">
            <a:avLst/>
          </a:prstGeom>
        </p:spPr>
        <p:txBody>
          <a:bodyPr wrap="square">
            <a:spAutoFit/>
          </a:bodyPr>
          <a:lstStyle/>
          <a:p>
            <a:pPr marL="180975" lvl="2" indent="-180975"/>
            <a:r>
              <a:rPr lang="en-US" sz="1000" dirty="0" smtClean="0">
                <a:solidFill>
                  <a:srgbClr val="002060"/>
                </a:solidFill>
                <a:cs typeface="Arial" pitchFamily="34" charset="0"/>
              </a:rPr>
              <a:t>Baron </a:t>
            </a:r>
            <a:r>
              <a:rPr lang="en-US" sz="1000" dirty="0">
                <a:solidFill>
                  <a:srgbClr val="002060"/>
                </a:solidFill>
                <a:cs typeface="Arial" pitchFamily="34" charset="0"/>
              </a:rPr>
              <a:t>R </a:t>
            </a:r>
            <a:r>
              <a:rPr lang="en-US" sz="1000" i="1" dirty="0">
                <a:solidFill>
                  <a:srgbClr val="002060"/>
                </a:solidFill>
                <a:cs typeface="Arial" pitchFamily="34" charset="0"/>
              </a:rPr>
              <a:t>et al.</a:t>
            </a:r>
            <a:r>
              <a:rPr lang="en-US" sz="1000" dirty="0">
                <a:solidFill>
                  <a:srgbClr val="002060"/>
                </a:solidFill>
                <a:cs typeface="Arial" pitchFamily="34" charset="0"/>
              </a:rPr>
              <a:t> </a:t>
            </a:r>
            <a:r>
              <a:rPr lang="en-US" sz="1000" i="1" dirty="0">
                <a:solidFill>
                  <a:srgbClr val="002060"/>
                </a:solidFill>
                <a:cs typeface="Arial" pitchFamily="34" charset="0"/>
              </a:rPr>
              <a:t>Lancet Neurol </a:t>
            </a:r>
            <a:r>
              <a:rPr lang="en-US" sz="1000" dirty="0" smtClean="0">
                <a:solidFill>
                  <a:srgbClr val="002060"/>
                </a:solidFill>
                <a:cs typeface="Arial" pitchFamily="34" charset="0"/>
              </a:rPr>
              <a:t>2010; 9(8):807-19; </a:t>
            </a:r>
            <a:r>
              <a:rPr lang="en-GB" sz="1000" dirty="0" smtClean="0">
                <a:solidFill>
                  <a:srgbClr val="002060"/>
                </a:solidFill>
                <a:cs typeface="Arial" pitchFamily="34" charset="0"/>
              </a:rPr>
              <a:t>Gilron </a:t>
            </a:r>
            <a:r>
              <a:rPr lang="en-GB" sz="1000" dirty="0">
                <a:solidFill>
                  <a:srgbClr val="002060"/>
                </a:solidFill>
                <a:cs typeface="Arial" pitchFamily="34" charset="0"/>
              </a:rPr>
              <a:t>I </a:t>
            </a:r>
            <a:r>
              <a:rPr lang="en-GB" sz="1000" i="1" dirty="0">
                <a:solidFill>
                  <a:srgbClr val="002060"/>
                </a:solidFill>
                <a:cs typeface="Arial" pitchFamily="34" charset="0"/>
              </a:rPr>
              <a:t>et al. </a:t>
            </a:r>
            <a:r>
              <a:rPr lang="en-US" sz="1000" i="1" dirty="0" smtClean="0">
                <a:solidFill>
                  <a:srgbClr val="002060"/>
                </a:solidFill>
                <a:cs typeface="Arial" pitchFamily="34" charset="0"/>
              </a:rPr>
              <a:t>CMAJ </a:t>
            </a:r>
            <a:r>
              <a:rPr lang="en-GB" sz="1000" dirty="0">
                <a:solidFill>
                  <a:srgbClr val="002060"/>
                </a:solidFill>
                <a:cs typeface="Arial" pitchFamily="34" charset="0"/>
              </a:rPr>
              <a:t>2006</a:t>
            </a:r>
            <a:r>
              <a:rPr lang="en-GB" sz="1000" dirty="0" smtClean="0">
                <a:solidFill>
                  <a:srgbClr val="002060"/>
                </a:solidFill>
                <a:cs typeface="Arial" pitchFamily="34" charset="0"/>
              </a:rPr>
              <a:t>; 175(3):265-75.</a:t>
            </a:r>
            <a:endParaRPr lang="en-US" sz="1000" dirty="0">
              <a:solidFill>
                <a:srgbClr val="002060"/>
              </a:solidFill>
              <a:cs typeface="Arial" pitchFamily="34" charset="0"/>
            </a:endParaRPr>
          </a:p>
        </p:txBody>
      </p:sp>
      <p:sp>
        <p:nvSpPr>
          <p:cNvPr id="9" name="Rectangle 4"/>
          <p:cNvSpPr>
            <a:spLocks noChangeArrowheads="1"/>
          </p:cNvSpPr>
          <p:nvPr/>
        </p:nvSpPr>
        <p:spPr bwMode="auto">
          <a:xfrm>
            <a:off x="539552" y="4027400"/>
            <a:ext cx="8604448" cy="738664"/>
          </a:xfrm>
          <a:prstGeom prst="rect">
            <a:avLst/>
          </a:prstGeom>
          <a:noFill/>
          <a:ln w="25400">
            <a:noFill/>
            <a:miter lim="800000"/>
            <a:headEnd/>
            <a:tailEnd/>
          </a:ln>
        </p:spPr>
        <p:txBody>
          <a:bodyPr wrap="square" tIns="91440" bIns="91440">
            <a:spAutoFit/>
          </a:bodyPr>
          <a:lstStyle/>
          <a:p>
            <a:pPr eaLnBrk="0" hangingPunct="0">
              <a:buClr>
                <a:srgbClr val="FFFFFF"/>
              </a:buClr>
              <a:buSzPct val="120000"/>
              <a:defRPr/>
            </a:pPr>
            <a:r>
              <a:rPr lang="es-MX" b="1" i="1" dirty="0" smtClean="0">
                <a:solidFill>
                  <a:schemeClr val="bg2"/>
                </a:solidFill>
                <a:ea typeface="Arial Unicode MS" pitchFamily="34" charset="-128"/>
                <a:cs typeface="Arial Unicode MS" pitchFamily="34" charset="-128"/>
              </a:rPr>
              <a:t>Ardor                      Hormigueo               Piquetes            Como descarga      Entumecimiento</a:t>
            </a:r>
            <a:endParaRPr lang="es-MX" b="1" i="1" dirty="0" smtClean="0">
              <a:solidFill>
                <a:schemeClr val="bg2"/>
              </a:solidFill>
              <a:latin typeface="+mn-lt"/>
              <a:ea typeface="Arial Unicode MS" pitchFamily="34" charset="-128"/>
              <a:cs typeface="Arial Unicode MS" pitchFamily="34" charset="-128"/>
            </a:endParaRPr>
          </a:p>
          <a:p>
            <a:pPr eaLnBrk="0" hangingPunct="0">
              <a:buClr>
                <a:srgbClr val="FFFFFF"/>
              </a:buClr>
              <a:buSzPct val="120000"/>
              <a:defRPr/>
            </a:pPr>
            <a:r>
              <a:rPr lang="es-MX" b="1" i="1" dirty="0" smtClean="0">
                <a:solidFill>
                  <a:schemeClr val="bg2"/>
                </a:solidFill>
                <a:ea typeface="Arial Unicode MS" pitchFamily="34" charset="-128"/>
                <a:cs typeface="Arial Unicode MS" pitchFamily="34" charset="-128"/>
              </a:rPr>
              <a:t>					               </a:t>
            </a:r>
            <a:r>
              <a:rPr lang="es-MX" b="1" i="1" dirty="0" smtClean="0">
                <a:solidFill>
                  <a:schemeClr val="bg2"/>
                </a:solidFill>
                <a:latin typeface="+mn-lt"/>
                <a:ea typeface="Arial Unicode MS" pitchFamily="34" charset="-128"/>
                <a:cs typeface="Arial Unicode MS" pitchFamily="34" charset="-128"/>
              </a:rPr>
              <a:t>eléctrica</a:t>
            </a:r>
            <a:endParaRPr lang="es-MX" b="1" i="1" dirty="0">
              <a:solidFill>
                <a:schemeClr val="bg2"/>
              </a:solidFill>
              <a:latin typeface="+mn-lt"/>
              <a:ea typeface="Arial Unicode MS" pitchFamily="34" charset="-128"/>
              <a:cs typeface="Arial Unicode MS" pitchFamily="34" charset="-128"/>
            </a:endParaRPr>
          </a:p>
        </p:txBody>
      </p:sp>
      <p:pic>
        <p:nvPicPr>
          <p:cNvPr id="11" name="Picture 5" descr="Semptom Bilinclendirmesi ayak görselleri"/>
          <p:cNvPicPr>
            <a:picLocks noChangeAspect="1" noChangeArrowheads="1"/>
          </p:cNvPicPr>
          <p:nvPr/>
        </p:nvPicPr>
        <p:blipFill rotWithShape="1">
          <a:blip r:embed="rId3" cstate="print"/>
          <a:srcRect t="7300" b="29219"/>
          <a:stretch/>
        </p:blipFill>
        <p:spPr bwMode="auto">
          <a:xfrm>
            <a:off x="97040" y="2493765"/>
            <a:ext cx="9020175" cy="1572126"/>
          </a:xfrm>
          <a:prstGeom prst="rect">
            <a:avLst/>
          </a:prstGeom>
          <a:noFill/>
          <a:ln w="9525">
            <a:noFill/>
            <a:miter lim="800000"/>
            <a:headEnd/>
            <a:tailEnd/>
          </a:ln>
        </p:spPr>
      </p:pic>
    </p:spTree>
    <p:extLst>
      <p:ext uri="{BB962C8B-B14F-4D97-AF65-F5344CB8AC3E}">
        <p14:creationId xmlns:p14="http://schemas.microsoft.com/office/powerpoint/2010/main" val="2132970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Herramientas de Evaluación de Dolor Neuropático</a:t>
            </a:r>
            <a:endParaRPr lang="es-MX" dirty="0"/>
          </a:p>
        </p:txBody>
      </p:sp>
      <p:graphicFrame>
        <p:nvGraphicFramePr>
          <p:cNvPr id="14" name="Content Placeholder 3"/>
          <p:cNvGraphicFramePr>
            <a:graphicFrameLocks noGrp="1"/>
          </p:cNvGraphicFramePr>
          <p:nvPr>
            <p:ph idx="1"/>
            <p:extLst>
              <p:ext uri="{D42A27DB-BD31-4B8C-83A1-F6EECF244321}">
                <p14:modId xmlns:p14="http://schemas.microsoft.com/office/powerpoint/2010/main" val="2422638639"/>
              </p:ext>
            </p:extLst>
          </p:nvPr>
        </p:nvGraphicFramePr>
        <p:xfrm>
          <a:off x="323528" y="1484784"/>
          <a:ext cx="8496492" cy="4876800"/>
        </p:xfrm>
        <a:graphic>
          <a:graphicData uri="http://schemas.openxmlformats.org/drawingml/2006/table">
            <a:tbl>
              <a:tblPr firstRow="1" bandRow="1">
                <a:tableStyleId>{5C22544A-7EE6-4342-B048-85BDC9FD1C3A}</a:tableStyleId>
              </a:tblPr>
              <a:tblGrid>
                <a:gridCol w="3803333"/>
                <a:gridCol w="909955"/>
                <a:gridCol w="646430"/>
                <a:gridCol w="665480"/>
                <a:gridCol w="1491679"/>
                <a:gridCol w="979615"/>
              </a:tblGrid>
              <a:tr h="504368">
                <a:tc>
                  <a:txBody>
                    <a:bodyPr/>
                    <a:lstStyle/>
                    <a:p>
                      <a:endParaRPr lang="es-MX" sz="2800" noProof="0" dirty="0"/>
                    </a:p>
                  </a:txBody>
                  <a:tcPr/>
                </a:tc>
                <a:tc>
                  <a:txBody>
                    <a:bodyPr/>
                    <a:lstStyle/>
                    <a:p>
                      <a:pPr algn="ctr"/>
                      <a:r>
                        <a:rPr lang="es-MX" sz="2000" noProof="0" dirty="0" smtClean="0"/>
                        <a:t>LANSS</a:t>
                      </a:r>
                      <a:endParaRPr lang="es-MX" sz="2000" noProof="0" dirty="0"/>
                    </a:p>
                  </a:txBody>
                  <a:tcPr/>
                </a:tc>
                <a:tc>
                  <a:txBody>
                    <a:bodyPr/>
                    <a:lstStyle/>
                    <a:p>
                      <a:pPr algn="ctr"/>
                      <a:r>
                        <a:rPr lang="es-MX" sz="2000" noProof="0" dirty="0" smtClean="0"/>
                        <a:t>DN4</a:t>
                      </a:r>
                      <a:endParaRPr lang="es-MX" sz="2000" noProof="0" dirty="0"/>
                    </a:p>
                  </a:txBody>
                  <a:tcPr/>
                </a:tc>
                <a:tc>
                  <a:txBody>
                    <a:bodyPr/>
                    <a:lstStyle/>
                    <a:p>
                      <a:pPr algn="ctr"/>
                      <a:r>
                        <a:rPr lang="es-MX" sz="2000" noProof="0" dirty="0" smtClean="0"/>
                        <a:t>NPQ</a:t>
                      </a:r>
                      <a:endParaRPr lang="es-MX" sz="2000" noProof="0" dirty="0"/>
                    </a:p>
                  </a:txBody>
                  <a:tcPr/>
                </a:tc>
                <a:tc>
                  <a:txBody>
                    <a:bodyPr/>
                    <a:lstStyle/>
                    <a:p>
                      <a:pPr algn="ctr"/>
                      <a:r>
                        <a:rPr lang="es-MX" sz="2000" noProof="0" dirty="0" smtClean="0"/>
                        <a:t>painDETECT</a:t>
                      </a:r>
                      <a:endParaRPr lang="es-MX" sz="2000" noProof="0" dirty="0"/>
                    </a:p>
                  </a:txBody>
                  <a:tcPr/>
                </a:tc>
                <a:tc>
                  <a:txBody>
                    <a:bodyPr/>
                    <a:lstStyle/>
                    <a:p>
                      <a:pPr algn="ctr"/>
                      <a:r>
                        <a:rPr lang="es-MX" sz="2000" noProof="0" dirty="0" smtClean="0"/>
                        <a:t>ID Pain</a:t>
                      </a:r>
                      <a:endParaRPr lang="es-MX" sz="2000" noProof="0" dirty="0"/>
                    </a:p>
                  </a:txBody>
                  <a:tcPr/>
                </a:tc>
              </a:tr>
              <a:tr h="186328">
                <a:tc gridSpan="6">
                  <a:txBody>
                    <a:bodyPr/>
                    <a:lstStyle/>
                    <a:p>
                      <a:r>
                        <a:rPr lang="es-MX" sz="2000" i="1" noProof="0" dirty="0" smtClean="0"/>
                        <a:t>Síntomas</a:t>
                      </a:r>
                      <a:endParaRPr lang="es-MX" sz="2000" i="1" noProof="0" dirty="0"/>
                    </a:p>
                  </a:txBody>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r>
              <a:tr h="128032">
                <a:tc>
                  <a:txBody>
                    <a:bodyPr/>
                    <a:lstStyle/>
                    <a:p>
                      <a:r>
                        <a:rPr lang="es-MX" sz="2000" i="0" noProof="0" dirty="0" smtClean="0"/>
                        <a:t>Punzadas,</a:t>
                      </a:r>
                      <a:r>
                        <a:rPr lang="es-MX" sz="2000" i="0" baseline="0" noProof="0" dirty="0" smtClean="0"/>
                        <a:t> hormigueo, piquetes</a:t>
                      </a:r>
                      <a:endParaRPr lang="es-MX" sz="2000" i="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141744">
                <a:tc>
                  <a:txBody>
                    <a:bodyPr/>
                    <a:lstStyle/>
                    <a:p>
                      <a:r>
                        <a:rPr lang="es-MX" sz="2000" noProof="0" dirty="0" smtClean="0"/>
                        <a:t>Como descarga eléctrica o intenso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Caliente o Urente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Entumecimiento</a:t>
                      </a:r>
                      <a:endParaRPr lang="es-MX" sz="2000" noProof="0" dirty="0"/>
                    </a:p>
                  </a:txBody>
                  <a:tcPr/>
                </a:tc>
                <a:tc>
                  <a:txBody>
                    <a:bodyPr/>
                    <a:lstStyle/>
                    <a:p>
                      <a:pPr algn="ctr"/>
                      <a:endParaRPr lang="es-MX" sz="2000" b="0" noProof="0" dirty="0">
                        <a:latin typeface="+mn-lt"/>
                      </a:endParaRPr>
                    </a:p>
                  </a:txBody>
                  <a:tcPr>
                    <a:solidFill>
                      <a:srgbClr val="CCD5ED"/>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0">
                <a:tc>
                  <a:txBody>
                    <a:bodyPr/>
                    <a:lstStyle/>
                    <a:p>
                      <a:r>
                        <a:rPr lang="es-MX" sz="2000" noProof="0" dirty="0" smtClean="0"/>
                        <a:t>dolor causado al roce ligero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solidFill>
                      <a:srgbClr val="E7EBF6"/>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124584">
                <a:tc>
                  <a:txBody>
                    <a:bodyPr/>
                    <a:lstStyle/>
                    <a:p>
                      <a:r>
                        <a:rPr lang="es-MX" sz="2000" noProof="0" dirty="0" smtClean="0"/>
                        <a:t>dolor frío o dolor congelante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0">
                <a:tc gridSpan="6">
                  <a:txBody>
                    <a:bodyPr/>
                    <a:lstStyle/>
                    <a:p>
                      <a:r>
                        <a:rPr lang="es-MX" sz="2000" b="0" i="1" noProof="0" dirty="0" smtClean="0">
                          <a:latin typeface="+mn-lt"/>
                        </a:rPr>
                        <a:t>Examen clínico</a:t>
                      </a:r>
                      <a:endParaRPr lang="es-MX" sz="2000" b="0" i="1" noProof="0" dirty="0">
                        <a:latin typeface="+mn-lt"/>
                      </a:endParaRPr>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r>
              <a:tr h="117688">
                <a:tc>
                  <a:txBody>
                    <a:bodyPr/>
                    <a:lstStyle/>
                    <a:p>
                      <a:r>
                        <a:rPr lang="es-MX" sz="2000" noProof="0" dirty="0" smtClean="0"/>
                        <a:t>Alodinia al roce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31400">
                <a:tc>
                  <a:txBody>
                    <a:bodyPr/>
                    <a:lstStyle/>
                    <a:p>
                      <a:r>
                        <a:rPr lang="es-MX" sz="2000" noProof="0" dirty="0" smtClean="0"/>
                        <a:t>Umbral elevado al toque suave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45112">
                <a:tc>
                  <a:txBody>
                    <a:bodyPr/>
                    <a:lstStyle/>
                    <a:p>
                      <a:r>
                        <a:rPr lang="es-MX" sz="2000" noProof="0" dirty="0" smtClean="0"/>
                        <a:t>Umbral del dolor al pinchazo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bl>
          </a:graphicData>
        </a:graphic>
      </p:graphicFrame>
      <p:sp>
        <p:nvSpPr>
          <p:cNvPr id="15" name="Rectangle 5"/>
          <p:cNvSpPr/>
          <p:nvPr/>
        </p:nvSpPr>
        <p:spPr>
          <a:xfrm>
            <a:off x="119801" y="6493416"/>
            <a:ext cx="8347723" cy="369332"/>
          </a:xfrm>
          <a:prstGeom prst="rect">
            <a:avLst/>
          </a:prstGeom>
        </p:spPr>
        <p:txBody>
          <a:bodyPr wrap="square">
            <a:spAutoFit/>
          </a:bodyPr>
          <a:lstStyle/>
          <a:p>
            <a:r>
              <a:rPr lang="es-MX" sz="900" dirty="0" smtClean="0">
                <a:solidFill>
                  <a:srgbClr val="002060"/>
                </a:solidFill>
                <a:cs typeface="Arial" pitchFamily="34" charset="0"/>
              </a:rPr>
              <a:t>DN4 = Cuestionario del dolor neuropático en 4 Preguntas (DN4); LANSS = Evaluación de Signos y Síntomas Neuropáticos de Leeds ; NPQ = Cuestionario de dolor neuropático</a:t>
            </a:r>
          </a:p>
          <a:p>
            <a:r>
              <a:rPr lang="es-MX" sz="900" dirty="0" smtClean="0">
                <a:solidFill>
                  <a:schemeClr val="bg2"/>
                </a:solidFill>
              </a:rPr>
              <a:t>Bennett MI </a:t>
            </a:r>
            <a:r>
              <a:rPr lang="es-MX" sz="900" i="1" dirty="0" smtClean="0">
                <a:solidFill>
                  <a:schemeClr val="bg2"/>
                </a:solidFill>
              </a:rPr>
              <a:t>et al. Pain </a:t>
            </a:r>
            <a:r>
              <a:rPr lang="es-MX" sz="900" dirty="0" smtClean="0">
                <a:solidFill>
                  <a:schemeClr val="bg2"/>
                </a:solidFill>
              </a:rPr>
              <a:t>2007; 127(3):199-203.</a:t>
            </a:r>
            <a:endParaRPr lang="es-MX" sz="900" dirty="0">
              <a:solidFill>
                <a:schemeClr val="bg2"/>
              </a:solidFill>
            </a:endParaRPr>
          </a:p>
        </p:txBody>
      </p:sp>
      <p:sp>
        <p:nvSpPr>
          <p:cNvPr id="16" name="Rectangle 2"/>
          <p:cNvSpPr/>
          <p:nvPr/>
        </p:nvSpPr>
        <p:spPr>
          <a:xfrm>
            <a:off x="4860032" y="2649686"/>
            <a:ext cx="3600265" cy="1200329"/>
          </a:xfrm>
          <a:prstGeom prst="rect">
            <a:avLst/>
          </a:prstGeom>
          <a:solidFill>
            <a:schemeClr val="accent4">
              <a:lumMod val="75000"/>
            </a:schemeClr>
          </a:solidFill>
        </p:spPr>
        <p:txBody>
          <a:bodyPr wrap="square">
            <a:spAutoFit/>
          </a:bodyPr>
          <a:lstStyle/>
          <a:p>
            <a:pPr algn="ctr"/>
            <a:r>
              <a:rPr lang="es-MX" dirty="0" smtClean="0"/>
              <a:t>Las Herramientas de Evaluación de Dolor Neuropático dependen en gran medida de los descriptores verbales del dolor</a:t>
            </a:r>
            <a:endParaRPr lang="es-MX" dirty="0"/>
          </a:p>
        </p:txBody>
      </p:sp>
      <p:sp>
        <p:nvSpPr>
          <p:cNvPr id="17" name="TextBox 4"/>
          <p:cNvSpPr txBox="1"/>
          <p:nvPr/>
        </p:nvSpPr>
        <p:spPr>
          <a:xfrm>
            <a:off x="4108157" y="2313747"/>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18" name="Rectangle 6"/>
          <p:cNvSpPr/>
          <p:nvPr/>
        </p:nvSpPr>
        <p:spPr>
          <a:xfrm>
            <a:off x="323529" y="2401838"/>
            <a:ext cx="3816424" cy="158417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Rectangle 8"/>
          <p:cNvSpPr/>
          <p:nvPr/>
        </p:nvSpPr>
        <p:spPr>
          <a:xfrm>
            <a:off x="323528" y="5162550"/>
            <a:ext cx="3816424" cy="119972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TextBox 9"/>
          <p:cNvSpPr txBox="1"/>
          <p:nvPr/>
        </p:nvSpPr>
        <p:spPr>
          <a:xfrm>
            <a:off x="4108157" y="4869160"/>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4" name="Rectangle 10"/>
          <p:cNvSpPr/>
          <p:nvPr/>
        </p:nvSpPr>
        <p:spPr>
          <a:xfrm>
            <a:off x="4860032" y="5374957"/>
            <a:ext cx="3600265" cy="646331"/>
          </a:xfrm>
          <a:prstGeom prst="rect">
            <a:avLst/>
          </a:prstGeom>
          <a:solidFill>
            <a:schemeClr val="accent4">
              <a:lumMod val="75000"/>
            </a:schemeClr>
          </a:solidFill>
        </p:spPr>
        <p:txBody>
          <a:bodyPr wrap="square">
            <a:spAutoFit/>
          </a:bodyPr>
          <a:lstStyle/>
          <a:p>
            <a:pPr algn="ctr"/>
            <a:r>
              <a:rPr lang="es-MX" dirty="0" smtClean="0"/>
              <a:t>Algunas herramientas de evaluación incluyen también pruebas físicas</a:t>
            </a:r>
            <a:endParaRPr lang="es-MX" dirty="0"/>
          </a:p>
        </p:txBody>
      </p:sp>
      <p:sp>
        <p:nvSpPr>
          <p:cNvPr id="25" name="Rounded Rectangle 11"/>
          <p:cNvSpPr/>
          <p:nvPr/>
        </p:nvSpPr>
        <p:spPr>
          <a:xfrm>
            <a:off x="633921" y="4186840"/>
            <a:ext cx="7398836"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lnSpc>
                <a:spcPct val="85000"/>
              </a:lnSpc>
            </a:pPr>
            <a:r>
              <a:rPr lang="es-MX" sz="2600" dirty="0" smtClean="0">
                <a:solidFill>
                  <a:prstClr val="white"/>
                </a:solidFill>
              </a:rPr>
              <a:t>Seleccione la herramienta(s) con base en </a:t>
            </a:r>
            <a:r>
              <a:rPr lang="es-MX" sz="2600" b="1" i="1" dirty="0" smtClean="0">
                <a:solidFill>
                  <a:prstClr val="white"/>
                </a:solidFill>
              </a:rPr>
              <a:t>la facilidad de uso </a:t>
            </a:r>
            <a:r>
              <a:rPr lang="es-MX" sz="2600" dirty="0" smtClean="0">
                <a:solidFill>
                  <a:prstClr val="white"/>
                </a:solidFill>
              </a:rPr>
              <a:t>y </a:t>
            </a:r>
            <a:r>
              <a:rPr lang="es-MX" sz="2600" b="1" i="1" dirty="0" smtClean="0">
                <a:solidFill>
                  <a:prstClr val="white"/>
                </a:solidFill>
              </a:rPr>
              <a:t>validación en el idioma local</a:t>
            </a:r>
            <a:endParaRPr lang="es-MX" sz="2600" b="1" i="1" dirty="0">
              <a:solidFill>
                <a:prstClr val="white"/>
              </a:solidFill>
            </a:endParaRPr>
          </a:p>
        </p:txBody>
      </p:sp>
      <p:sp>
        <p:nvSpPr>
          <p:cNvPr id="26"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7</a:t>
            </a:fld>
            <a:endParaRPr lang="es-MX" dirty="0">
              <a:solidFill>
                <a:schemeClr val="bg1"/>
              </a:solidFill>
            </a:endParaRPr>
          </a:p>
        </p:txBody>
      </p:sp>
    </p:spTree>
    <p:extLst>
      <p:ext uri="{BB962C8B-B14F-4D97-AF65-F5344CB8AC3E}">
        <p14:creationId xmlns:p14="http://schemas.microsoft.com/office/powerpoint/2010/main" val="3174395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animBg="1"/>
      <p:bldP spid="20" grpId="0"/>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69776"/>
            <a:ext cx="8229600" cy="1143000"/>
          </a:xfrm>
        </p:spPr>
        <p:txBody>
          <a:bodyPr lIns="91440" tIns="45720" rIns="91440" bIns="45720">
            <a:normAutofit/>
          </a:bodyPr>
          <a:lstStyle/>
          <a:p>
            <a:pPr eaLnBrk="1" hangingPunct="1"/>
            <a:r>
              <a:rPr lang="es-MX" sz="5400" noProof="0" dirty="0" smtClean="0"/>
              <a:t>DN4</a:t>
            </a:r>
          </a:p>
        </p:txBody>
      </p:sp>
      <p:sp>
        <p:nvSpPr>
          <p:cNvPr id="8" name="Rectangle 3"/>
          <p:cNvSpPr txBox="1">
            <a:spLocks noChangeArrowheads="1"/>
          </p:cNvSpPr>
          <p:nvPr/>
        </p:nvSpPr>
        <p:spPr>
          <a:xfrm>
            <a:off x="4716016" y="1628800"/>
            <a:ext cx="4211637" cy="43433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Lo llena el médico en el consultorio</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Diferencia el dolor neuropático del dolor nociceptivo</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2 preguntas sobre dolor (7 elementos)</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2pruebas de sensibilidad cutánea (3 elementos)</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Un puntaje </a:t>
            </a:r>
            <a:r>
              <a:rPr kumimoji="0" lang="es-MX" sz="2200" b="0" i="0" u="none" strike="noStrike" kern="1200" cap="none" spc="0" normalizeH="0" baseline="0" noProof="0" dirty="0" smtClean="0">
                <a:ln>
                  <a:noFill/>
                </a:ln>
                <a:solidFill>
                  <a:srgbClr val="002060"/>
                </a:solidFill>
                <a:effectLst/>
                <a:uLnTx/>
                <a:uFillTx/>
                <a:latin typeface="+mn-lt"/>
                <a:ea typeface="+mn-ea"/>
                <a:cs typeface="+mn-cs"/>
                <a:sym typeface="Symbol" pitchFamily="18" charset="2"/>
              </a:rPr>
              <a:t>4 es un indicador de dolor neuropático </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Validado</a:t>
            </a:r>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91" y="1506985"/>
            <a:ext cx="3644069" cy="494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395536" y="6314778"/>
            <a:ext cx="7259670" cy="47237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ct val="110000"/>
              </a:lnSpc>
              <a:spcBef>
                <a:spcPct val="30000"/>
              </a:spcBef>
              <a:defRPr/>
            </a:pPr>
            <a:r>
              <a:rPr lang="fr-FR" sz="1200" b="1" dirty="0" smtClean="0">
                <a:solidFill>
                  <a:srgbClr val="002060"/>
                </a:solidFill>
              </a:rPr>
              <a:t>DN4 = </a:t>
            </a:r>
            <a:r>
              <a:rPr lang="es-MX" sz="1200" b="1" dirty="0" smtClean="0">
                <a:solidFill>
                  <a:srgbClr val="002060"/>
                </a:solidFill>
              </a:rPr>
              <a:t>Dolor neuropático en 4 preguntas</a:t>
            </a:r>
            <a:r>
              <a:rPr lang="fr-FR" sz="1200" b="1" dirty="0" smtClean="0">
                <a:solidFill>
                  <a:srgbClr val="002060"/>
                </a:solidFill>
              </a:rPr>
              <a:t/>
            </a:r>
            <a:br>
              <a:rPr lang="fr-FR" sz="1200" b="1" dirty="0" smtClean="0">
                <a:solidFill>
                  <a:srgbClr val="002060"/>
                </a:solidFill>
              </a:rPr>
            </a:br>
            <a:r>
              <a:rPr lang="fr-FR" sz="1000" dirty="0" smtClean="0">
                <a:solidFill>
                  <a:srgbClr val="002060"/>
                </a:solidFill>
              </a:rPr>
              <a:t>Bouhassira D </a:t>
            </a:r>
            <a:r>
              <a:rPr lang="fr-FR" sz="1000" i="1" dirty="0" smtClean="0">
                <a:solidFill>
                  <a:srgbClr val="002060"/>
                </a:solidFill>
              </a:rPr>
              <a:t>et </a:t>
            </a:r>
            <a:r>
              <a:rPr lang="fr-FR" sz="1000" i="1" dirty="0">
                <a:solidFill>
                  <a:srgbClr val="002060"/>
                </a:solidFill>
              </a:rPr>
              <a:t>al. </a:t>
            </a:r>
            <a:r>
              <a:rPr lang="fr-FR" sz="1000" i="1" dirty="0" smtClean="0">
                <a:solidFill>
                  <a:srgbClr val="002060"/>
                </a:solidFill>
              </a:rPr>
              <a:t>Pain </a:t>
            </a:r>
            <a:r>
              <a:rPr lang="fr-FR" sz="1000" dirty="0" smtClean="0">
                <a:solidFill>
                  <a:srgbClr val="002060"/>
                </a:solidFill>
              </a:rPr>
              <a:t>2005; 114(1-2):29-36.</a:t>
            </a:r>
            <a:endParaRPr lang="fr-FR" sz="1000" dirty="0">
              <a:solidFill>
                <a:srgbClr val="002060"/>
              </a:solidFill>
            </a:endParaRPr>
          </a:p>
        </p:txBody>
      </p:sp>
      <p:sp>
        <p:nvSpPr>
          <p:cNvPr id="11"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260F65-6FD8-4EE7-8D04-454F72D71555}" type="slidenum">
              <a:rPr lang="tr-TR" smtClean="0">
                <a:solidFill>
                  <a:prstClr val="black"/>
                </a:solidFill>
              </a:rPr>
              <a:pPr>
                <a:defRPr/>
              </a:pPr>
              <a:t>8</a:t>
            </a:fld>
            <a:endParaRPr lang="tr-TR" dirty="0">
              <a:solidFill>
                <a:prstClr val="black"/>
              </a:solidFill>
            </a:endParaRPr>
          </a:p>
        </p:txBody>
      </p:sp>
    </p:spTree>
    <p:extLst>
      <p:ext uri="{BB962C8B-B14F-4D97-AF65-F5344CB8AC3E}">
        <p14:creationId xmlns:p14="http://schemas.microsoft.com/office/powerpoint/2010/main" val="76078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5073"/>
            <a:ext cx="8229600" cy="1143000"/>
          </a:xfrm>
        </p:spPr>
        <p:txBody>
          <a:bodyPr vert="horz" lIns="91440" tIns="45720" rIns="91440" bIns="45720" rtlCol="0" anchor="ctr">
            <a:normAutofit fontScale="90000"/>
          </a:bodyPr>
          <a:lstStyle/>
          <a:p>
            <a:r>
              <a:rPr lang="es-MX" dirty="0" smtClean="0"/>
              <a:t>¿Cuál es el mejor tratamiento no-farmacológico para dolor neuropático?</a:t>
            </a:r>
            <a:endParaRPr lang="es-MX" dirty="0"/>
          </a:p>
        </p:txBody>
      </p:sp>
      <p:sp>
        <p:nvSpPr>
          <p:cNvPr id="20" name="Text Box 5"/>
          <p:cNvSpPr txBox="1">
            <a:spLocks noChangeArrowheads="1"/>
          </p:cNvSpPr>
          <p:nvPr/>
        </p:nvSpPr>
        <p:spPr bwMode="auto">
          <a:xfrm>
            <a:off x="208441" y="6416490"/>
            <a:ext cx="8280920" cy="401648"/>
          </a:xfrm>
          <a:prstGeom prst="rect">
            <a:avLst/>
          </a:prstGeom>
          <a:noFill/>
          <a:ln w="9525">
            <a:noFill/>
            <a:miter lim="800000"/>
            <a:headEnd/>
            <a:tailEnd/>
          </a:ln>
          <a:effectLst>
            <a:prstShdw prst="shdw17" dist="17961" dir="2700000">
              <a:srgbClr val="998300">
                <a:alpha val="74997"/>
              </a:srgbClr>
            </a:prstShdw>
          </a:effectLst>
        </p:spPr>
        <p:txBody>
          <a:bodyPr wrap="square" lIns="0" tIns="0" rIns="0" bIns="0" anchor="b">
            <a:spAutoFit/>
          </a:bodyPr>
          <a:lstStyle/>
          <a:p>
            <a:pPr>
              <a:lnSpc>
                <a:spcPct val="90000"/>
              </a:lnSpc>
            </a:pPr>
            <a:r>
              <a:rPr lang="en-US" sz="1100" b="1" dirty="0" smtClean="0">
                <a:solidFill>
                  <a:srgbClr val="002060"/>
                </a:solidFill>
              </a:rPr>
              <a:t>CBT = </a:t>
            </a:r>
            <a:r>
              <a:rPr lang="es-MX" sz="1100" b="1" dirty="0" smtClean="0">
                <a:solidFill>
                  <a:srgbClr val="002060"/>
                </a:solidFill>
              </a:rPr>
              <a:t>terapia cognitiva conductual</a:t>
            </a:r>
          </a:p>
          <a:p>
            <a:pPr>
              <a:lnSpc>
                <a:spcPct val="90000"/>
              </a:lnSpc>
            </a:pPr>
            <a:r>
              <a:rPr lang="en-US" sz="900" dirty="0" smtClean="0">
                <a:solidFill>
                  <a:srgbClr val="002060"/>
                </a:solidFill>
              </a:rPr>
              <a:t>1. Chetty S </a:t>
            </a:r>
            <a:r>
              <a:rPr lang="en-US" sz="900" i="1" dirty="0" smtClean="0">
                <a:solidFill>
                  <a:srgbClr val="002060"/>
                </a:solidFill>
              </a:rPr>
              <a:t>et al. S Afr Med J </a:t>
            </a:r>
            <a:r>
              <a:rPr lang="en-US" sz="900" dirty="0" smtClean="0">
                <a:solidFill>
                  <a:srgbClr val="002060"/>
                </a:solidFill>
              </a:rPr>
              <a:t>2012; 102(5):312-25; 2. Bril V </a:t>
            </a:r>
            <a:r>
              <a:rPr lang="en-US" sz="900" i="1" dirty="0" smtClean="0">
                <a:solidFill>
                  <a:srgbClr val="002060"/>
                </a:solidFill>
              </a:rPr>
              <a:t>et al. Neurology </a:t>
            </a:r>
            <a:r>
              <a:rPr lang="en-US" sz="900" dirty="0" smtClean="0">
                <a:solidFill>
                  <a:srgbClr val="002060"/>
                </a:solidFill>
              </a:rPr>
              <a:t>2011; 76(20):1758-65; 3. Cruccu G </a:t>
            </a:r>
            <a:r>
              <a:rPr lang="en-US" sz="900" i="1" dirty="0" smtClean="0">
                <a:solidFill>
                  <a:srgbClr val="002060"/>
                </a:solidFill>
              </a:rPr>
              <a:t>et al. Eur J Neurol</a:t>
            </a:r>
            <a:r>
              <a:rPr lang="en-US" sz="900" dirty="0" smtClean="0">
                <a:solidFill>
                  <a:srgbClr val="002060"/>
                </a:solidFill>
              </a:rPr>
              <a:t> 2007; 14(9):952-70; 4. Pittler MH, Ernst E. </a:t>
            </a:r>
            <a:r>
              <a:rPr lang="en-CA" sz="900" i="1" dirty="0" smtClean="0">
                <a:solidFill>
                  <a:srgbClr val="002060"/>
                </a:solidFill>
              </a:rPr>
              <a:t>Clin J Pain</a:t>
            </a:r>
            <a:r>
              <a:rPr lang="en-CA" sz="900" dirty="0" smtClean="0">
                <a:solidFill>
                  <a:srgbClr val="002060"/>
                </a:solidFill>
              </a:rPr>
              <a:t> 2008; 24(8):731-3</a:t>
            </a:r>
            <a:r>
              <a:rPr lang="en-US" sz="900" dirty="0" smtClean="0">
                <a:solidFill>
                  <a:srgbClr val="002060"/>
                </a:solidFill>
              </a:rPr>
              <a:t>5; 5. Dubinsky RM </a:t>
            </a:r>
            <a:r>
              <a:rPr lang="en-US" sz="900" i="1" dirty="0" smtClean="0">
                <a:solidFill>
                  <a:srgbClr val="002060"/>
                </a:solidFill>
              </a:rPr>
              <a:t>et al. Neurology </a:t>
            </a:r>
            <a:r>
              <a:rPr lang="en-US" sz="900" dirty="0" smtClean="0">
                <a:solidFill>
                  <a:srgbClr val="002060"/>
                </a:solidFill>
              </a:rPr>
              <a:t>2004; 63(6):959-65; 6. Freynhagen R, Bennett MI. </a:t>
            </a:r>
            <a:r>
              <a:rPr lang="en-US" sz="900" i="1" dirty="0" smtClean="0">
                <a:solidFill>
                  <a:srgbClr val="002060"/>
                </a:solidFill>
              </a:rPr>
              <a:t>BMJ</a:t>
            </a:r>
            <a:r>
              <a:rPr lang="en-US" sz="900" dirty="0" smtClean="0">
                <a:solidFill>
                  <a:srgbClr val="002060"/>
                </a:solidFill>
              </a:rPr>
              <a:t> 2009; 339:b3002; 7. Morley S. </a:t>
            </a:r>
            <a:r>
              <a:rPr lang="en-US" sz="900" i="1" dirty="0" smtClean="0">
                <a:solidFill>
                  <a:srgbClr val="002060"/>
                </a:solidFill>
              </a:rPr>
              <a:t>Pain</a:t>
            </a:r>
            <a:r>
              <a:rPr lang="en-US" sz="900" dirty="0" smtClean="0">
                <a:solidFill>
                  <a:srgbClr val="002060"/>
                </a:solidFill>
              </a:rPr>
              <a:t> 2011;152(3 Suppl):S99-106..</a:t>
            </a:r>
            <a:endParaRPr lang="en-US" sz="900" dirty="0">
              <a:solidFill>
                <a:srgbClr val="002060"/>
              </a:solidFill>
            </a:endParaRPr>
          </a:p>
        </p:txBody>
      </p:sp>
      <p:sp>
        <p:nvSpPr>
          <p:cNvPr id="21" name="Freeform 10"/>
          <p:cNvSpPr>
            <a:spLocks noChangeAspect="1"/>
          </p:cNvSpPr>
          <p:nvPr/>
        </p:nvSpPr>
        <p:spPr bwMode="auto">
          <a:xfrm>
            <a:off x="251520" y="1628800"/>
            <a:ext cx="2255714" cy="2376297"/>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chemeClr val="accent1">
              <a:lumMod val="40000"/>
              <a:lumOff val="60000"/>
            </a:schemeClr>
          </a:solidFill>
          <a:ln w="28575">
            <a:solidFill>
              <a:schemeClr val="accent1">
                <a:lumMod val="75000"/>
              </a:schemeClr>
            </a:solidFill>
            <a:prstDash val="solid"/>
            <a:round/>
            <a:headEnd/>
            <a:tailEnd/>
          </a:ln>
          <a:scene3d>
            <a:camera prst="orthographicFront"/>
            <a:lightRig rig="threePt" dir="t"/>
          </a:scene3d>
          <a:sp3d>
            <a:bevelT/>
          </a:sp3d>
        </p:spPr>
        <p:txBody>
          <a:bodyPr bIns="360000" anchor="t"/>
          <a:lstStyle/>
          <a:p>
            <a:pPr algn="ctr">
              <a:defRPr/>
            </a:pPr>
            <a:r>
              <a:rPr lang="es-MX" b="1" dirty="0" smtClean="0">
                <a:solidFill>
                  <a:srgbClr val="002060"/>
                </a:solidFill>
              </a:rPr>
              <a:t>Fisioterapia</a:t>
            </a:r>
            <a:r>
              <a:rPr lang="es-MX" b="1" baseline="30000" dirty="0" smtClean="0">
                <a:solidFill>
                  <a:srgbClr val="002060"/>
                </a:solidFill>
              </a:rPr>
              <a:t>1</a:t>
            </a:r>
            <a:endParaRPr lang="es-MX" b="1" baseline="30000" dirty="0">
              <a:solidFill>
                <a:srgbClr val="002060"/>
              </a:solidFill>
            </a:endParaRPr>
          </a:p>
        </p:txBody>
      </p:sp>
      <p:sp>
        <p:nvSpPr>
          <p:cNvPr id="22" name="Freeform 11"/>
          <p:cNvSpPr>
            <a:spLocks noChangeAspect="1"/>
          </p:cNvSpPr>
          <p:nvPr/>
        </p:nvSpPr>
        <p:spPr bwMode="auto">
          <a:xfrm>
            <a:off x="251520" y="4322585"/>
            <a:ext cx="2714620" cy="1978246"/>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accent1">
              <a:lumMod val="40000"/>
              <a:lumOff val="60000"/>
            </a:schemeClr>
          </a:solidFill>
          <a:ln w="28575">
            <a:solidFill>
              <a:schemeClr val="accent1">
                <a:lumMod val="75000"/>
              </a:schemeClr>
            </a:solidFill>
            <a:prstDash val="solid"/>
            <a:round/>
            <a:headEnd/>
            <a:tailEnd/>
          </a:ln>
          <a:scene3d>
            <a:camera prst="orthographicFront"/>
            <a:lightRig rig="threePt" dir="t"/>
          </a:scene3d>
          <a:sp3d>
            <a:bevelT/>
          </a:sp3d>
        </p:spPr>
        <p:txBody>
          <a:bodyPr rIns="324000" anchor="b"/>
          <a:lstStyle/>
          <a:p>
            <a:pPr>
              <a:defRPr/>
            </a:pPr>
            <a:r>
              <a:rPr lang="es-MX" sz="1700" b="1" dirty="0" smtClean="0">
                <a:solidFill>
                  <a:srgbClr val="002060"/>
                </a:solidFill>
              </a:rPr>
              <a:t>  Terapias alternativas </a:t>
            </a:r>
            <a:br>
              <a:rPr lang="es-MX" sz="1700" b="1" dirty="0" smtClean="0">
                <a:solidFill>
                  <a:srgbClr val="002060"/>
                </a:solidFill>
              </a:rPr>
            </a:br>
            <a:r>
              <a:rPr lang="es-MX" sz="1700" b="1" dirty="0" smtClean="0">
                <a:solidFill>
                  <a:srgbClr val="002060"/>
                </a:solidFill>
              </a:rPr>
              <a:t> y sanación espiritual</a:t>
            </a:r>
            <a:r>
              <a:rPr lang="es-MX" sz="1700" b="1" baseline="30000" dirty="0" smtClean="0">
                <a:solidFill>
                  <a:srgbClr val="002060"/>
                </a:solidFill>
              </a:rPr>
              <a:t>1-4</a:t>
            </a:r>
            <a:endParaRPr lang="es-MX" sz="1700" b="1" baseline="30000" dirty="0">
              <a:solidFill>
                <a:srgbClr val="002060"/>
              </a:solidFill>
            </a:endParaRPr>
          </a:p>
        </p:txBody>
      </p:sp>
      <p:sp>
        <p:nvSpPr>
          <p:cNvPr id="23" name="Freeform 12"/>
          <p:cNvSpPr>
            <a:spLocks noChangeAspect="1"/>
          </p:cNvSpPr>
          <p:nvPr/>
        </p:nvSpPr>
        <p:spPr bwMode="auto">
          <a:xfrm>
            <a:off x="3394822" y="1628800"/>
            <a:ext cx="2761354" cy="1976247"/>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1">
              <a:lumMod val="40000"/>
              <a:lumOff val="60000"/>
            </a:schemeClr>
          </a:solidFill>
          <a:ln w="28575">
            <a:solidFill>
              <a:schemeClr val="accent1">
                <a:lumMod val="75000"/>
              </a:schemeClr>
            </a:solidFill>
            <a:prstDash val="solid"/>
            <a:round/>
            <a:headEnd/>
            <a:tailEnd/>
          </a:ln>
          <a:scene3d>
            <a:camera prst="orthographicFront"/>
            <a:lightRig rig="threePt" dir="t"/>
          </a:scene3d>
          <a:sp3d>
            <a:bevelT/>
          </a:sp3d>
        </p:spPr>
        <p:txBody>
          <a:bodyPr lIns="360000" anchor="t"/>
          <a:lstStyle/>
          <a:p>
            <a:pPr algn="ctr">
              <a:defRPr/>
            </a:pPr>
            <a:r>
              <a:rPr lang="es-MX" b="1" dirty="0" smtClean="0">
                <a:solidFill>
                  <a:srgbClr val="002060"/>
                </a:solidFill>
              </a:rPr>
              <a:t>   Psicoterapia/CBT</a:t>
            </a:r>
            <a:r>
              <a:rPr lang="es-MX" b="1" baseline="30000" dirty="0" smtClean="0">
                <a:solidFill>
                  <a:srgbClr val="002060"/>
                </a:solidFill>
              </a:rPr>
              <a:t>6,7</a:t>
            </a:r>
            <a:endParaRPr lang="es-MX" b="1" baseline="30000" dirty="0">
              <a:solidFill>
                <a:srgbClr val="002060"/>
              </a:solidFill>
            </a:endParaRPr>
          </a:p>
        </p:txBody>
      </p:sp>
      <p:sp>
        <p:nvSpPr>
          <p:cNvPr id="29" name="Freeform 13"/>
          <p:cNvSpPr>
            <a:spLocks noChangeAspect="1"/>
          </p:cNvSpPr>
          <p:nvPr/>
        </p:nvSpPr>
        <p:spPr bwMode="auto">
          <a:xfrm>
            <a:off x="3859305" y="3924534"/>
            <a:ext cx="2296871" cy="2376297"/>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accent1">
              <a:lumMod val="40000"/>
              <a:lumOff val="60000"/>
            </a:schemeClr>
          </a:solidFill>
          <a:ln w="28575">
            <a:solidFill>
              <a:schemeClr val="accent1">
                <a:lumMod val="75000"/>
              </a:schemeClr>
            </a:solidFill>
            <a:prstDash val="solid"/>
            <a:round/>
            <a:headEnd/>
            <a:tailEnd/>
          </a:ln>
          <a:scene3d>
            <a:camera prst="orthographicFront"/>
            <a:lightRig rig="threePt" dir="t"/>
          </a:scene3d>
          <a:sp3d>
            <a:bevelT/>
          </a:sp3d>
        </p:spPr>
        <p:txBody>
          <a:bodyPr lIns="324000" tIns="288000" anchor="b"/>
          <a:lstStyle/>
          <a:p>
            <a:pPr algn="ctr">
              <a:lnSpc>
                <a:spcPct val="80000"/>
              </a:lnSpc>
              <a:defRPr/>
            </a:pPr>
            <a:r>
              <a:rPr lang="es-MX" b="1" dirty="0" smtClean="0">
                <a:solidFill>
                  <a:srgbClr val="002060"/>
                </a:solidFill>
              </a:rPr>
              <a:t>paciente  education</a:t>
            </a:r>
            <a:r>
              <a:rPr lang="es-MX" b="1" baseline="30000" dirty="0" smtClean="0">
                <a:solidFill>
                  <a:srgbClr val="002060"/>
                </a:solidFill>
              </a:rPr>
              <a:t>1</a:t>
            </a:r>
            <a:endParaRPr lang="es-MX" b="1" baseline="30000" dirty="0">
              <a:solidFill>
                <a:srgbClr val="002060"/>
              </a:solidFill>
            </a:endParaRPr>
          </a:p>
        </p:txBody>
      </p:sp>
      <p:sp>
        <p:nvSpPr>
          <p:cNvPr id="30" name="Rectangle 28"/>
          <p:cNvSpPr/>
          <p:nvPr/>
        </p:nvSpPr>
        <p:spPr>
          <a:xfrm>
            <a:off x="6353239" y="2590329"/>
            <a:ext cx="2699792" cy="2312074"/>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Varias modalidades de tratamientos</a:t>
            </a:r>
            <a:br>
              <a:rPr lang="es-MX" dirty="0" smtClean="0">
                <a:solidFill>
                  <a:schemeClr val="bg1"/>
                </a:solidFill>
              </a:rPr>
            </a:br>
            <a:r>
              <a:rPr lang="es-MX" dirty="0" smtClean="0">
                <a:solidFill>
                  <a:schemeClr val="bg1"/>
                </a:solidFill>
              </a:rPr>
              <a:t>No-farmacológicos son mencionadas en las guías, pero </a:t>
            </a:r>
            <a:r>
              <a:rPr lang="es-MX" b="1" dirty="0" smtClean="0">
                <a:solidFill>
                  <a:schemeClr val="bg1"/>
                </a:solidFill>
              </a:rPr>
              <a:t>ninguna modalidad es recomendada universalmente</a:t>
            </a:r>
            <a:r>
              <a:rPr lang="es-MX" baseline="30000" dirty="0" smtClean="0">
                <a:solidFill>
                  <a:schemeClr val="bg1"/>
                </a:solidFill>
              </a:rPr>
              <a:t>1-5</a:t>
            </a:r>
            <a:endParaRPr lang="es-MX" baseline="30000" dirty="0">
              <a:solidFill>
                <a:schemeClr val="bg1"/>
              </a:solidFill>
            </a:endParaRPr>
          </a:p>
        </p:txBody>
      </p:sp>
      <p:pic>
        <p:nvPicPr>
          <p:cNvPr id="31" name="Picture 7" descr="C:\Users\RCowan\AppData\Local\Microsoft\Windows\Temporary Internet Files\Content.IE5\MY8ODV9I\MP9004311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437" b="17084"/>
          <a:stretch/>
        </p:blipFill>
        <p:spPr bwMode="auto">
          <a:xfrm>
            <a:off x="4260389" y="2070757"/>
            <a:ext cx="1494701" cy="105344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RCowan\AppData\Local\Microsoft\Windows\Temporary Internet Files\Content.IE5\7YFSB0U6\MP90040950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960"/>
          <a:stretch/>
        </p:blipFill>
        <p:spPr bwMode="auto">
          <a:xfrm>
            <a:off x="4536647" y="4531854"/>
            <a:ext cx="1093404" cy="14103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RCowan\AppData\Local\Microsoft\Windows\Temporary Internet Files\Content.IE5\7YFSB0U6\MP90040677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17" t="13792" r="4638"/>
          <a:stretch/>
        </p:blipFill>
        <p:spPr bwMode="auto">
          <a:xfrm>
            <a:off x="458209" y="2070757"/>
            <a:ext cx="1521503" cy="1170306"/>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9"/>
          <p:cNvSpPr>
            <a:spLocks noChangeAspect="1"/>
          </p:cNvSpPr>
          <p:nvPr/>
        </p:nvSpPr>
        <p:spPr bwMode="auto">
          <a:xfrm rot="1138914">
            <a:off x="2009717" y="2863623"/>
            <a:ext cx="2772347" cy="1976247"/>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1">
              <a:lumMod val="75000"/>
            </a:schemeClr>
          </a:solidFill>
          <a:ln w="28575">
            <a:solidFill>
              <a:schemeClr val="accent1">
                <a:lumMod val="50000"/>
              </a:schemeClr>
            </a:solidFill>
            <a:prstDash val="solid"/>
            <a:round/>
            <a:headEnd/>
            <a:tailEnd/>
          </a:ln>
          <a:scene3d>
            <a:camera prst="orthographicFront"/>
            <a:lightRig rig="threePt" dir="t"/>
          </a:scene3d>
          <a:sp3d>
            <a:bevelT/>
          </a:sp3d>
        </p:spPr>
        <p:txBody>
          <a:bodyPr anchor="ctr"/>
          <a:lstStyle/>
          <a:p>
            <a:pPr algn="ctr">
              <a:defRPr/>
            </a:pPr>
            <a:r>
              <a:rPr lang="es-MX" b="1" dirty="0" smtClean="0">
                <a:solidFill>
                  <a:schemeClr val="bg1"/>
                </a:solidFill>
              </a:rPr>
              <a:t>Programas de </a:t>
            </a:r>
          </a:p>
          <a:p>
            <a:pPr algn="ctr">
              <a:defRPr/>
            </a:pPr>
            <a:r>
              <a:rPr lang="es-MX" b="1" dirty="0" smtClean="0">
                <a:solidFill>
                  <a:schemeClr val="bg1"/>
                </a:solidFill>
              </a:rPr>
              <a:t>manejo multimodal </a:t>
            </a:r>
          </a:p>
          <a:p>
            <a:pPr algn="ctr">
              <a:defRPr/>
            </a:pPr>
            <a:r>
              <a:rPr lang="es-MX" b="1" dirty="0" smtClean="0">
                <a:solidFill>
                  <a:schemeClr val="bg1"/>
                </a:solidFill>
              </a:rPr>
              <a:t>del dolor</a:t>
            </a:r>
            <a:r>
              <a:rPr lang="es-MX" b="1" baseline="30000" dirty="0" smtClean="0">
                <a:solidFill>
                  <a:schemeClr val="bg1"/>
                </a:solidFill>
              </a:rPr>
              <a:t>5,6</a:t>
            </a:r>
            <a:endParaRPr lang="es-MX" b="1" baseline="30000" dirty="0">
              <a:solidFill>
                <a:schemeClr val="bg1"/>
              </a:solidFill>
            </a:endParaRPr>
          </a:p>
        </p:txBody>
      </p:sp>
      <p:pic>
        <p:nvPicPr>
          <p:cNvPr id="35" name="Picture 5" descr="C:\Users\RCowan\AppData\Local\Microsoft\Windows\Temporary Internet Files\Content.IE5\NT0NOSFC\MP900427645[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5466"/>
          <a:stretch/>
        </p:blipFill>
        <p:spPr bwMode="auto">
          <a:xfrm>
            <a:off x="859487" y="4902403"/>
            <a:ext cx="1039779" cy="878965"/>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3"/>
          <p:cNvSpPr txBox="1">
            <a:spLocks/>
          </p:cNvSpPr>
          <p:nvPr/>
        </p:nvSpPr>
        <p:spPr>
          <a:xfrm>
            <a:off x="6771580" y="6419676"/>
            <a:ext cx="2133600" cy="365125"/>
          </a:xfrm>
          <a:prstGeom prst="rect">
            <a:avLst/>
          </a:prstGeom>
        </p:spPr>
        <p:txBody>
          <a:bodyPr/>
          <a:lstStyle>
            <a:defPPr>
              <a:defRPr lang="en-US"/>
            </a:defPPr>
            <a:lvl1pPr marL="0" algn="r" defTabSz="914400" rtl="0" eaLnBrk="1" latinLnBrk="0" hangingPunct="1">
              <a:defRPr sz="12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
            </a:r>
            <a:br>
              <a:rPr lang="en-CA" dirty="0" smtClean="0"/>
            </a:br>
            <a:endParaRPr lang="en-CA" dirty="0"/>
          </a:p>
        </p:txBody>
      </p:sp>
      <p:sp>
        <p:nvSpPr>
          <p:cNvPr id="4" name="Rectangle 3"/>
          <p:cNvSpPr/>
          <p:nvPr/>
        </p:nvSpPr>
        <p:spPr>
          <a:xfrm>
            <a:off x="1510308" y="2834789"/>
            <a:ext cx="6809424" cy="1894865"/>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Varios tratamientos no-farmacológicos están disponibles para dolor neuropático y pueden ser discutidos con los pacientes. Los tratamientos deben seleccionarse con base en la supuesta seguridad, interés del paciente y disponibilidad.</a:t>
            </a:r>
            <a:endParaRPr lang="es-MX" sz="2400" dirty="0"/>
          </a:p>
        </p:txBody>
      </p:sp>
    </p:spTree>
    <p:extLst>
      <p:ext uri="{BB962C8B-B14F-4D97-AF65-F5344CB8AC3E}">
        <p14:creationId xmlns:p14="http://schemas.microsoft.com/office/powerpoint/2010/main" val="58823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Custom 83">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9184</TotalTime>
  <Words>3698</Words>
  <Application>Microsoft Office PowerPoint</Application>
  <PresentationFormat>On-screen Show (4:3)</PresentationFormat>
  <Paragraphs>479</Paragraphs>
  <Slides>18</Slides>
  <Notes>18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18</vt:i4>
      </vt:variant>
    </vt:vector>
  </HeadingPairs>
  <TitlesOfParts>
    <vt:vector size="30" baseType="lpstr">
      <vt:lpstr>Arial</vt:lpstr>
      <vt:lpstr>SimSun</vt:lpstr>
      <vt:lpstr>Calibri</vt:lpstr>
      <vt:lpstr>Cordia New</vt:lpstr>
      <vt:lpstr>Angsana New</vt:lpstr>
      <vt:lpstr>Arial Unicode MS</vt:lpstr>
      <vt:lpstr>Symbol</vt:lpstr>
      <vt:lpstr>Office Theme</vt:lpstr>
      <vt:lpstr>1_Office Theme</vt:lpstr>
      <vt:lpstr>18_Office Theme</vt:lpstr>
      <vt:lpstr>19_Office Theme</vt:lpstr>
      <vt:lpstr>11_Custom Design</vt:lpstr>
      <vt:lpstr>PowerPoint Presentation</vt:lpstr>
      <vt:lpstr>Comité de Desarrollo</vt:lpstr>
      <vt:lpstr>Objetivos de Aprendizaje</vt:lpstr>
      <vt:lpstr>PREGUNTAS FRECUENTES</vt:lpstr>
      <vt:lpstr>Preguntas Frecuentes:  Tabla de Contenidos</vt:lpstr>
      <vt:lpstr>¿Cómo se puede identificar el dolor neuropático?</vt:lpstr>
      <vt:lpstr>Herramientas de Evaluación de Dolor Neuropático</vt:lpstr>
      <vt:lpstr>DN4</vt:lpstr>
      <vt:lpstr>¿Cuál es el mejor tratamiento no-farmacológico para dolor neuropático?</vt:lpstr>
      <vt:lpstr>Evidencia de las Terapias No-farmacológicas en Dolor Neuropático</vt:lpstr>
      <vt:lpstr>¿Cuál es la forma más efectiva de aliviar los síntomas de alodinia?</vt:lpstr>
      <vt:lpstr>¿Por qué los AINEne/coxibs no son efectivos en dolor neuropático?</vt:lpstr>
      <vt:lpstr>Mecanismos de Dolor Neuropático</vt:lpstr>
      <vt:lpstr>¿Qué hay de la cirugía para dolor neuropático?</vt:lpstr>
      <vt:lpstr>¿Cuándo se debe usar la Terapia Combinada para Dolor Neuropático?</vt:lpstr>
      <vt:lpstr>¿Cómo se Deben Ajustar los medicamentos para Dolor Neuropático?</vt:lpstr>
      <vt:lpstr>¿Se Pueden Usar Ligandos α2δ con CCBs?</vt:lpstr>
      <vt:lpstr>¿Se pueden suspender los Ligandos α2δ Repentinamente”?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909</cp:revision>
  <cp:lastPrinted>2013-10-02T16:10:44Z</cp:lastPrinted>
  <dcterms:created xsi:type="dcterms:W3CDTF">2013-05-06T17:41:15Z</dcterms:created>
  <dcterms:modified xsi:type="dcterms:W3CDTF">2015-07-06T19:04:07Z</dcterms:modified>
</cp:coreProperties>
</file>