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7" r:id="rId2"/>
    <p:sldMasterId id="2147483903" r:id="rId3"/>
    <p:sldMasterId id="2147483918" r:id="rId4"/>
    <p:sldMasterId id="2147484014" r:id="rId5"/>
  </p:sldMasterIdLst>
  <p:notesMasterIdLst>
    <p:notesMasterId r:id="rId32"/>
  </p:notesMasterIdLst>
  <p:handoutMasterIdLst>
    <p:handoutMasterId r:id="rId33"/>
  </p:handoutMasterIdLst>
  <p:sldIdLst>
    <p:sldId id="257" r:id="rId6"/>
    <p:sldId id="946" r:id="rId7"/>
    <p:sldId id="833" r:id="rId8"/>
    <p:sldId id="1130" r:id="rId9"/>
    <p:sldId id="1131" r:id="rId10"/>
    <p:sldId id="1132" r:id="rId11"/>
    <p:sldId id="1133" r:id="rId12"/>
    <p:sldId id="1134" r:id="rId13"/>
    <p:sldId id="1135" r:id="rId14"/>
    <p:sldId id="1136" r:id="rId15"/>
    <p:sldId id="1137" r:id="rId16"/>
    <p:sldId id="1138" r:id="rId17"/>
    <p:sldId id="1139" r:id="rId18"/>
    <p:sldId id="1140" r:id="rId19"/>
    <p:sldId id="1141" r:id="rId20"/>
    <p:sldId id="1142" r:id="rId21"/>
    <p:sldId id="1143" r:id="rId22"/>
    <p:sldId id="1144" r:id="rId23"/>
    <p:sldId id="1145" r:id="rId24"/>
    <p:sldId id="1146" r:id="rId25"/>
    <p:sldId id="1147" r:id="rId26"/>
    <p:sldId id="1148" r:id="rId27"/>
    <p:sldId id="1149" r:id="rId28"/>
    <p:sldId id="1150" r:id="rId29"/>
    <p:sldId id="1151" r:id="rId30"/>
    <p:sldId id="1152" r:id="rId31"/>
  </p:sldIdLst>
  <p:sldSz cx="9144000" cy="6858000" type="screen4x3"/>
  <p:notesSz cx="7010400" cy="9372600"/>
  <p:embeddedFontLst>
    <p:embeddedFont>
      <p:font typeface="SimSun" panose="02010600030101010101" pitchFamily="2" charset="-122"/>
      <p:regular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LOMONP" initials="S" lastIdx="18" clrIdx="0"/>
  <p:cmAuthor id="1" name="Windows User" initials="WU" lastIdx="8" clrIdx="1"/>
  <p:cmAuthor id="2" name="Josee Ledoux" initials="JL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A9F5"/>
    <a:srgbClr val="C8E2FC"/>
    <a:srgbClr val="0C6FCF"/>
    <a:srgbClr val="8CC2F8"/>
    <a:srgbClr val="7F7F7F"/>
    <a:srgbClr val="C03932"/>
    <a:srgbClr val="DDBB30"/>
    <a:srgbClr val="A3A3A3"/>
    <a:srgbClr val="8064A2"/>
    <a:srgbClr val="F78B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aximized">
    <p:restoredLeft sz="34559" autoAdjust="0"/>
    <p:restoredTop sz="86380" autoAdjust="0"/>
  </p:normalViewPr>
  <p:slideViewPr>
    <p:cSldViewPr snapToGrid="0">
      <p:cViewPr varScale="1">
        <p:scale>
          <a:sx n="109" d="100"/>
          <a:sy n="109" d="100"/>
        </p:scale>
        <p:origin x="-1740" y="-84"/>
      </p:cViewPr>
      <p:guideLst>
        <p:guide orient="horz" pos="2221"/>
        <p:guide orient="horz" pos="1281"/>
        <p:guide orient="horz" pos="631"/>
        <p:guide orient="horz" pos="478"/>
        <p:guide orient="horz" pos="4081"/>
        <p:guide orient="horz" pos="4275"/>
        <p:guide orient="horz" pos="809"/>
        <p:guide orient="horz" pos="1127"/>
        <p:guide orient="horz" pos="3193"/>
        <p:guide orient="horz" pos="4179"/>
        <p:guide pos="2880"/>
        <p:guide pos="592"/>
        <p:guide pos="372"/>
        <p:guide pos="137"/>
        <p:guide pos="885"/>
        <p:guide pos="3053"/>
        <p:guide pos="3285"/>
      </p:guideLst>
    </p:cSldViewPr>
  </p:slideViewPr>
  <p:outlineViewPr>
    <p:cViewPr>
      <p:scale>
        <a:sx n="33" d="100"/>
        <a:sy n="33" d="100"/>
      </p:scale>
      <p:origin x="270" y="18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758" y="2766"/>
      </p:cViewPr>
      <p:guideLst>
        <p:guide orient="horz" pos="2924"/>
        <p:guide pos="2208"/>
        <p:guide pos="438"/>
        <p:guide pos="3982"/>
        <p:guide pos="510"/>
        <p:guide pos="78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font" Target="fonts/font1.fntdata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3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font" Target="fonts/font2.fntdata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8951"/>
          </a:xfrm>
          <a:prstGeom prst="rect">
            <a:avLst/>
          </a:prstGeom>
        </p:spPr>
        <p:txBody>
          <a:bodyPr vert="horz" lIns="92729" tIns="46365" rIns="92729" bIns="46365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8951"/>
          </a:xfrm>
          <a:prstGeom prst="rect">
            <a:avLst/>
          </a:prstGeom>
        </p:spPr>
        <p:txBody>
          <a:bodyPr vert="horz" lIns="92729" tIns="46365" rIns="92729" bIns="46365" rtlCol="0"/>
          <a:lstStyle>
            <a:lvl1pPr algn="r">
              <a:defRPr sz="1200"/>
            </a:lvl1pPr>
          </a:lstStyle>
          <a:p>
            <a:fld id="{BB2CB4BA-697C-48ED-9CA6-7D73A3056C12}" type="datetimeFigureOut">
              <a:rPr lang="en-CA" smtClean="0"/>
              <a:pPr/>
              <a:t>2015-07-06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049"/>
            <a:ext cx="3037840" cy="468951"/>
          </a:xfrm>
          <a:prstGeom prst="rect">
            <a:avLst/>
          </a:prstGeom>
        </p:spPr>
        <p:txBody>
          <a:bodyPr vert="horz" lIns="92729" tIns="46365" rIns="92729" bIns="46365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902049"/>
            <a:ext cx="3037840" cy="468951"/>
          </a:xfrm>
          <a:prstGeom prst="rect">
            <a:avLst/>
          </a:prstGeom>
        </p:spPr>
        <p:txBody>
          <a:bodyPr vert="horz" lIns="92729" tIns="46365" rIns="92729" bIns="46365" rtlCol="0" anchor="b"/>
          <a:lstStyle>
            <a:lvl1pPr algn="r">
              <a:defRPr sz="1200"/>
            </a:lvl1pPr>
          </a:lstStyle>
          <a:p>
            <a:fld id="{A9A8AD88-4435-43DF-818A-50CEC3315ED0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81537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29" tIns="46365" rIns="92729" bIns="46365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51986"/>
            <a:ext cx="5608320" cy="4217670"/>
          </a:xfrm>
          <a:prstGeom prst="rect">
            <a:avLst/>
          </a:prstGeom>
        </p:spPr>
        <p:txBody>
          <a:bodyPr vert="horz" lIns="92729" tIns="46365" rIns="92729" bIns="46365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902344"/>
            <a:ext cx="3037840" cy="468630"/>
          </a:xfrm>
          <a:prstGeom prst="rect">
            <a:avLst/>
          </a:prstGeom>
        </p:spPr>
        <p:txBody>
          <a:bodyPr vert="horz" lIns="92729" tIns="46365" rIns="92729" bIns="46365" rtlCol="0" anchor="b"/>
          <a:lstStyle>
            <a:lvl1pPr algn="r">
              <a:defRPr sz="1100"/>
            </a:lvl1pPr>
          </a:lstStyle>
          <a:p>
            <a:fld id="{C3688213-33A5-40D6-90A0-AF4F9B3FAB42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9019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Aft>
        <a:spcPts val="60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spcAft>
        <a:spcPts val="60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spcAft>
        <a:spcPts val="60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spcAft>
        <a:spcPts val="60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spcAft>
        <a:spcPts val="60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8213-33A5-40D6-90A0-AF4F9B3FAB42}" type="slidenum">
              <a:rPr lang="en-CA" smtClean="0"/>
              <a:pPr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5025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8"/>
              </a:spcAft>
            </a:pPr>
            <a:r>
              <a:rPr lang="en-CA" b="1" dirty="0" smtClean="0"/>
              <a:t>Notas del Conferencista</a:t>
            </a:r>
            <a:endParaRPr lang="en-CA" b="1" dirty="0"/>
          </a:p>
          <a:p>
            <a:pPr>
              <a:spcAft>
                <a:spcPts val="608"/>
              </a:spcAft>
            </a:pPr>
            <a:r>
              <a:rPr lang="es-MX" dirty="0" smtClean="0"/>
              <a:t>Has la pregunta de la slide a los participantes para estimular la discusión.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8213-33A5-40D6-90A0-AF4F9B3FAB42}" type="slidenum">
              <a:rPr lang="en-CA" smtClean="0"/>
              <a:pPr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38797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8"/>
              </a:spcAft>
            </a:pPr>
            <a:r>
              <a:rPr lang="en-CA" b="1" dirty="0" smtClean="0"/>
              <a:t>Notas del Conferencista</a:t>
            </a:r>
            <a:endParaRPr lang="en-CA" b="1" dirty="0"/>
          </a:p>
          <a:p>
            <a:pPr>
              <a:spcAft>
                <a:spcPts val="608"/>
              </a:spcAft>
            </a:pPr>
            <a:r>
              <a:rPr lang="es-MX" dirty="0" smtClean="0"/>
              <a:t>Has la pregunta de la slide a los participantes para estimular la discusión.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8213-33A5-40D6-90A0-AF4F9B3FAB42}" type="slidenum">
              <a:rPr lang="en-CA" smtClean="0"/>
              <a:pPr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328778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8"/>
              </a:spcAft>
            </a:pPr>
            <a:r>
              <a:rPr lang="en-CA" b="1" dirty="0" smtClean="0"/>
              <a:t>Notas del Conferencista</a:t>
            </a:r>
            <a:endParaRPr lang="en-CA" b="1" dirty="0"/>
          </a:p>
          <a:p>
            <a:pPr>
              <a:spcAft>
                <a:spcPts val="608"/>
              </a:spcAft>
            </a:pPr>
            <a:r>
              <a:rPr lang="es-MX" dirty="0" smtClean="0"/>
              <a:t>Has la pregunta de la slide a los participantes para estimular la discusión.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8213-33A5-40D6-90A0-AF4F9B3FAB42}" type="slidenum">
              <a:rPr lang="en-CA" smtClean="0"/>
              <a:pPr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240792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8"/>
              </a:spcAft>
            </a:pPr>
            <a:r>
              <a:rPr lang="en-CA" b="1" dirty="0" smtClean="0"/>
              <a:t>Notas del Conferencista</a:t>
            </a:r>
            <a:endParaRPr lang="en-CA" b="1" dirty="0"/>
          </a:p>
          <a:p>
            <a:pPr>
              <a:spcAft>
                <a:spcPts val="608"/>
              </a:spcAft>
            </a:pPr>
            <a:r>
              <a:rPr lang="es-MX" dirty="0" smtClean="0"/>
              <a:t>Has la pregunta de la slide a los participantes para estimular la discusión.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8213-33A5-40D6-90A0-AF4F9B3FAB42}" type="slidenum">
              <a:rPr lang="en-CA" smtClean="0"/>
              <a:pPr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391629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8"/>
              </a:spcAft>
            </a:pPr>
            <a:r>
              <a:rPr lang="en-CA" b="1" dirty="0" smtClean="0"/>
              <a:t>Notas del Conferencista</a:t>
            </a:r>
            <a:endParaRPr lang="en-CA" b="1" dirty="0"/>
          </a:p>
          <a:p>
            <a:pPr>
              <a:spcAft>
                <a:spcPts val="608"/>
              </a:spcAft>
            </a:pPr>
            <a:r>
              <a:rPr lang="es-MX" dirty="0" smtClean="0"/>
              <a:t>Has la pregunta de la slide a los participantes para estimular la discusión.</a:t>
            </a:r>
            <a:endParaRPr lang="en-CA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8213-33A5-40D6-90A0-AF4F9B3FAB42}" type="slidenum">
              <a:rPr lang="en-CA" smtClean="0"/>
              <a:pPr/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674254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8"/>
              </a:spcAft>
            </a:pPr>
            <a:r>
              <a:rPr lang="es-MX" b="1" dirty="0" smtClean="0"/>
              <a:t>Notas del Conferencista</a:t>
            </a:r>
          </a:p>
          <a:p>
            <a:pPr>
              <a:spcAft>
                <a:spcPts val="608"/>
              </a:spcAft>
            </a:pPr>
            <a:r>
              <a:rPr lang="es-MX" b="0" dirty="0" smtClean="0"/>
              <a:t>Has la pregunta de la slide a los participantes para estimular la discusión </a:t>
            </a:r>
            <a:r>
              <a:rPr lang="es-MX" b="0" baseline="0" dirty="0" smtClean="0"/>
              <a:t>o para promover interactividad a través de tecnología touch-pad durante sesiones largas.</a:t>
            </a:r>
            <a:endParaRPr lang="es-MX" b="0" dirty="0" smtClean="0"/>
          </a:p>
          <a:p>
            <a:pPr>
              <a:spcAft>
                <a:spcPts val="608"/>
              </a:spcAft>
            </a:pPr>
            <a:r>
              <a:rPr lang="es-MX" b="1" dirty="0" smtClean="0"/>
              <a:t>La respuesta correcta es: D.</a:t>
            </a:r>
          </a:p>
          <a:p>
            <a:pPr>
              <a:spcAft>
                <a:spcPts val="608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8213-33A5-40D6-90A0-AF4F9B3FAB42}" type="slidenum">
              <a:rPr lang="en-CA" smtClean="0"/>
              <a:pPr/>
              <a:t>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18726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8"/>
              </a:spcAft>
            </a:pPr>
            <a:r>
              <a:rPr lang="en-CA" b="1" dirty="0" smtClean="0"/>
              <a:t>Notas del Conferencista</a:t>
            </a:r>
            <a:endParaRPr lang="en-CA" b="1" dirty="0"/>
          </a:p>
          <a:p>
            <a:pPr>
              <a:spcAft>
                <a:spcPts val="608"/>
              </a:spcAft>
            </a:pPr>
            <a:r>
              <a:rPr lang="es-MX" dirty="0" smtClean="0"/>
              <a:t>Has la pregunta de la slide a los participantes para estimular la discusión.</a:t>
            </a:r>
            <a:endParaRPr lang="en-CA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8213-33A5-40D6-90A0-AF4F9B3FAB42}" type="slidenum">
              <a:rPr lang="en-CA" smtClean="0"/>
              <a:pPr/>
              <a:t>16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258024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8"/>
              </a:spcAft>
            </a:pPr>
            <a:r>
              <a:rPr lang="en-CA" b="1" dirty="0" smtClean="0"/>
              <a:t>Notas del Conferencista</a:t>
            </a:r>
            <a:endParaRPr lang="en-CA" b="1" dirty="0"/>
          </a:p>
          <a:p>
            <a:pPr>
              <a:spcAft>
                <a:spcPts val="608"/>
              </a:spcAft>
            </a:pPr>
            <a:r>
              <a:rPr lang="es-MX" dirty="0" smtClean="0"/>
              <a:t>Has la pregunta de la slide a los participantes para estimular la discusión.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8213-33A5-40D6-90A0-AF4F9B3FAB42}" type="slidenum">
              <a:rPr lang="en-CA" smtClean="0"/>
              <a:pPr/>
              <a:t>17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944114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8"/>
              </a:spcAft>
            </a:pPr>
            <a:r>
              <a:rPr lang="es-MX" b="1" dirty="0" smtClean="0"/>
              <a:t>Notas del Conferencista</a:t>
            </a:r>
          </a:p>
          <a:p>
            <a:pPr>
              <a:spcAft>
                <a:spcPts val="608"/>
              </a:spcAft>
            </a:pPr>
            <a:r>
              <a:rPr lang="es-MX" b="0" dirty="0" smtClean="0"/>
              <a:t>Has la pregunta de la slide a los participantes para estimular la discusión </a:t>
            </a:r>
            <a:r>
              <a:rPr lang="es-MX" b="0" baseline="0" dirty="0" smtClean="0"/>
              <a:t>o para promover interactividad a través de tecnología touch-pad durante sesiones largas.</a:t>
            </a:r>
            <a:endParaRPr lang="es-MX" b="0" dirty="0" smtClean="0"/>
          </a:p>
          <a:p>
            <a:pPr>
              <a:spcAft>
                <a:spcPts val="608"/>
              </a:spcAft>
            </a:pPr>
            <a:r>
              <a:rPr lang="es-MX" b="1" dirty="0" smtClean="0"/>
              <a:t>Las respuestas correctas son: B, C, E, y F.</a:t>
            </a:r>
          </a:p>
          <a:p>
            <a:pPr>
              <a:spcAft>
                <a:spcPts val="608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8213-33A5-40D6-90A0-AF4F9B3FAB42}" type="slidenum">
              <a:rPr lang="en-CA" smtClean="0"/>
              <a:pPr/>
              <a:t>18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180756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8"/>
              </a:spcAft>
            </a:pPr>
            <a:r>
              <a:rPr lang="en-CA" b="1" dirty="0" smtClean="0"/>
              <a:t>Notas del Conferencista</a:t>
            </a:r>
            <a:endParaRPr lang="en-CA" b="1" dirty="0"/>
          </a:p>
          <a:p>
            <a:pPr>
              <a:spcAft>
                <a:spcPts val="608"/>
              </a:spcAft>
            </a:pPr>
            <a:r>
              <a:rPr lang="es-MX" dirty="0" smtClean="0"/>
              <a:t>Has la pregunta de la slide a los participantes para estimular la discusión.</a:t>
            </a:r>
            <a:endParaRPr lang="en-CA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8213-33A5-40D6-90A0-AF4F9B3FAB42}" type="slidenum">
              <a:rPr lang="en-CA" smtClean="0"/>
              <a:pPr/>
              <a:t>19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12830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A9EC6-EB43-4B91-8739-FF238D89996B}" type="slidenum">
              <a:rPr lang="fr-CA" smtClean="0">
                <a:solidFill>
                  <a:prstClr val="black"/>
                </a:solidFill>
              </a:rPr>
              <a:pPr/>
              <a:t>2</a:t>
            </a:fld>
            <a:endParaRPr lang="fr-CA" dirty="0">
              <a:solidFill>
                <a:prstClr val="black"/>
              </a:solidFill>
            </a:endParaRPr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6" name="Notes Placeholder 2"/>
          <p:cNvSpPr txBox="1">
            <a:spLocks/>
          </p:cNvSpPr>
          <p:nvPr/>
        </p:nvSpPr>
        <p:spPr>
          <a:xfrm>
            <a:off x="710565" y="4975860"/>
            <a:ext cx="5608320" cy="4217670"/>
          </a:xfrm>
          <a:prstGeom prst="rect">
            <a:avLst/>
          </a:prstGeom>
        </p:spPr>
        <p:txBody>
          <a:bodyPr vert="horz" lIns="92729" tIns="46365" rIns="92729" bIns="46365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Notas del Conferencista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Por favor reconoce a los miembros del comité de desarrollo.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54571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8"/>
              </a:spcAft>
            </a:pPr>
            <a:r>
              <a:rPr lang="en-CA" b="1" dirty="0" smtClean="0"/>
              <a:t>Notas del Conferencista</a:t>
            </a:r>
            <a:endParaRPr lang="en-CA" b="1" dirty="0"/>
          </a:p>
          <a:p>
            <a:pPr>
              <a:spcAft>
                <a:spcPts val="608"/>
              </a:spcAft>
            </a:pPr>
            <a:r>
              <a:rPr lang="es-MX" dirty="0" smtClean="0"/>
              <a:t>Has la pregunta de la slide a los participantes para estimular la discusión.</a:t>
            </a:r>
            <a:endParaRPr lang="en-CA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8213-33A5-40D6-90A0-AF4F9B3FAB42}" type="slidenum">
              <a:rPr lang="en-CA" smtClean="0"/>
              <a:pPr/>
              <a:t>20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296798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8"/>
              </a:spcAft>
            </a:pPr>
            <a:r>
              <a:rPr lang="en-CA" b="1" dirty="0" smtClean="0"/>
              <a:t>Notas del Conferencista</a:t>
            </a:r>
            <a:endParaRPr lang="en-CA" b="1" dirty="0"/>
          </a:p>
          <a:p>
            <a:pPr>
              <a:spcAft>
                <a:spcPts val="608"/>
              </a:spcAft>
            </a:pPr>
            <a:r>
              <a:rPr lang="es-MX" dirty="0" smtClean="0"/>
              <a:t>Has la pregunta de la slide a los participantes para estimular la discusión.</a:t>
            </a:r>
            <a:endParaRPr lang="en-CA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8213-33A5-40D6-90A0-AF4F9B3FAB42}" type="slidenum">
              <a:rPr lang="en-CA" smtClean="0"/>
              <a:pPr/>
              <a:t>21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537178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8"/>
              </a:spcAft>
            </a:pPr>
            <a:r>
              <a:rPr lang="en-CA" b="1" dirty="0" smtClean="0"/>
              <a:t>Notas del Conferencista</a:t>
            </a:r>
            <a:endParaRPr lang="en-CA" b="1" dirty="0"/>
          </a:p>
          <a:p>
            <a:pPr>
              <a:spcAft>
                <a:spcPts val="608"/>
              </a:spcAft>
            </a:pPr>
            <a:r>
              <a:rPr lang="es-MX" dirty="0" smtClean="0"/>
              <a:t>Has la pregunta de la slide a los participantes para estimular la discusión.</a:t>
            </a:r>
            <a:endParaRPr lang="en-CA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8213-33A5-40D6-90A0-AF4F9B3FAB42}" type="slidenum">
              <a:rPr lang="en-CA" smtClean="0"/>
              <a:pPr/>
              <a:t>22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505398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8"/>
              </a:spcAft>
            </a:pPr>
            <a:r>
              <a:rPr lang="en-CA" b="1" dirty="0" smtClean="0"/>
              <a:t>Notas del Conferencista</a:t>
            </a:r>
            <a:endParaRPr lang="en-CA" b="1" dirty="0"/>
          </a:p>
          <a:p>
            <a:pPr>
              <a:spcAft>
                <a:spcPts val="608"/>
              </a:spcAft>
            </a:pPr>
            <a:r>
              <a:rPr lang="es-MX" dirty="0" smtClean="0"/>
              <a:t>Has la pregunta de la slide a los participantes para estimular la discusión.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8213-33A5-40D6-90A0-AF4F9B3FAB42}" type="slidenum">
              <a:rPr lang="en-CA" smtClean="0"/>
              <a:pPr/>
              <a:t>23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248175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8"/>
              </a:spcAft>
            </a:pPr>
            <a:r>
              <a:rPr lang="en-CA" b="1" dirty="0" smtClean="0"/>
              <a:t>Notas del Conferencista</a:t>
            </a:r>
            <a:endParaRPr lang="en-CA" b="1" dirty="0"/>
          </a:p>
          <a:p>
            <a:pPr>
              <a:spcAft>
                <a:spcPts val="608"/>
              </a:spcAft>
            </a:pPr>
            <a:r>
              <a:rPr lang="es-MX" dirty="0" smtClean="0"/>
              <a:t>Has la pregunta de la slide a los participantes para estimular la discusión.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8213-33A5-40D6-90A0-AF4F9B3FAB42}" type="slidenum">
              <a:rPr lang="en-CA" smtClean="0"/>
              <a:pPr/>
              <a:t>24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868375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8"/>
              </a:spcAft>
            </a:pPr>
            <a:r>
              <a:rPr lang="en-CA" b="1" dirty="0" smtClean="0"/>
              <a:t>Notas del Conferencista</a:t>
            </a:r>
            <a:endParaRPr lang="en-CA" b="1" dirty="0"/>
          </a:p>
          <a:p>
            <a:pPr>
              <a:spcAft>
                <a:spcPts val="608"/>
              </a:spcAft>
            </a:pPr>
            <a:r>
              <a:rPr lang="es-MX" dirty="0" smtClean="0"/>
              <a:t>Has la pregunta de la slide a los participantes para estimular la discusión.</a:t>
            </a:r>
            <a:endParaRPr lang="en-CA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8213-33A5-40D6-90A0-AF4F9B3FAB42}" type="slidenum">
              <a:rPr lang="en-CA" smtClean="0"/>
              <a:pPr/>
              <a:t>25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041328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8"/>
              </a:spcAft>
            </a:pPr>
            <a:r>
              <a:rPr lang="en-CA" b="1" dirty="0" smtClean="0"/>
              <a:t>Notas del Conferencista</a:t>
            </a:r>
            <a:endParaRPr lang="en-CA" b="1" dirty="0"/>
          </a:p>
          <a:p>
            <a:pPr>
              <a:spcAft>
                <a:spcPts val="608"/>
              </a:spcAft>
            </a:pPr>
            <a:r>
              <a:rPr lang="es-MX" dirty="0" smtClean="0"/>
              <a:t>Has la pregunta de la slide a los participantes para estimular la discusión.</a:t>
            </a:r>
            <a:endParaRPr lang="en-CA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8213-33A5-40D6-90A0-AF4F9B3FAB42}" type="slidenum">
              <a:rPr lang="en-CA" smtClean="0"/>
              <a:pPr/>
              <a:t>26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8849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8"/>
              </a:spcAft>
            </a:pPr>
            <a:r>
              <a:rPr lang="es-MX" b="1" noProof="0" dirty="0" smtClean="0"/>
              <a:t>Notas del Conferencista</a:t>
            </a:r>
          </a:p>
          <a:p>
            <a:r>
              <a:rPr lang="es-MX" b="0" noProof="0" dirty="0" smtClean="0"/>
              <a:t>Revisa los objetivos de aprendizaje de esta sesión</a:t>
            </a:r>
            <a:r>
              <a:rPr lang="es-MX" b="0" baseline="0" noProof="0" dirty="0" smtClean="0"/>
              <a:t>. Pregunta a los participantes si tienen alguna meta adicional.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8213-33A5-40D6-90A0-AF4F9B3FAB42}" type="slidenum">
              <a:rPr lang="en-CA" smtClean="0">
                <a:solidFill>
                  <a:prstClr val="black"/>
                </a:solidFill>
              </a:rPr>
              <a:pPr/>
              <a:t>3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99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8213-33A5-40D6-90A0-AF4F9B3FAB42}" type="slidenum">
              <a:rPr lang="en-CA" smtClean="0"/>
              <a:pPr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14793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b="1" dirty="0" smtClean="0"/>
              <a:t>Notas del Conferencista</a:t>
            </a:r>
          </a:p>
          <a:p>
            <a:r>
              <a:rPr lang="es-MX" b="0" dirty="0" smtClean="0"/>
              <a:t>Has la pregunta de la slide a los participantes para estimular la discusión </a:t>
            </a:r>
            <a:r>
              <a:rPr lang="es-MX" b="0" baseline="0" dirty="0" smtClean="0"/>
              <a:t>o para promover interactividad a través de tecnología touch-pad durante sesiones largas.</a:t>
            </a:r>
            <a:endParaRPr lang="es-MX" b="0" dirty="0" smtClean="0"/>
          </a:p>
          <a:p>
            <a:r>
              <a:rPr lang="es-MX" b="1" dirty="0" smtClean="0"/>
              <a:t>La respuesta correcta es: A.</a:t>
            </a:r>
          </a:p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8213-33A5-40D6-90A0-AF4F9B3FAB42}" type="slidenum">
              <a:rPr lang="en-CA" smtClean="0"/>
              <a:pPr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98777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8"/>
              </a:spcAft>
            </a:pPr>
            <a:r>
              <a:rPr lang="es-MX" b="1" dirty="0" smtClean="0"/>
              <a:t>Notas del Conferencista</a:t>
            </a:r>
          </a:p>
          <a:p>
            <a:pPr>
              <a:spcAft>
                <a:spcPts val="608"/>
              </a:spcAft>
            </a:pPr>
            <a:r>
              <a:rPr lang="es-MX" b="0" dirty="0" smtClean="0"/>
              <a:t>Has la pregunta de la slide a los participantes para estimular la discusión.</a:t>
            </a:r>
          </a:p>
          <a:p>
            <a:pPr>
              <a:spcAft>
                <a:spcPts val="608"/>
              </a:spcAft>
            </a:pP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8213-33A5-40D6-90A0-AF4F9B3FAB42}" type="slidenum">
              <a:rPr lang="en-CA" smtClean="0"/>
              <a:pPr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77261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8"/>
              </a:spcAft>
            </a:pPr>
            <a:r>
              <a:rPr lang="en-CA" b="1" dirty="0" smtClean="0"/>
              <a:t>Notas del Conferencista</a:t>
            </a:r>
          </a:p>
          <a:p>
            <a:pPr>
              <a:spcAft>
                <a:spcPts val="608"/>
              </a:spcAft>
            </a:pPr>
            <a:r>
              <a:rPr lang="es-MX" b="0" dirty="0" smtClean="0"/>
              <a:t>Has la pregunta de la slide a los participantes para estimular la discusión.</a:t>
            </a:r>
            <a:endParaRPr lang="en-CA" b="0" dirty="0" smtClean="0"/>
          </a:p>
          <a:p>
            <a:pPr>
              <a:spcAft>
                <a:spcPts val="608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8213-33A5-40D6-90A0-AF4F9B3FAB42}" type="slidenum">
              <a:rPr lang="en-CA" smtClean="0"/>
              <a:pPr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87043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8"/>
              </a:spcAft>
            </a:pPr>
            <a:r>
              <a:rPr lang="en-CA" b="1" dirty="0" smtClean="0"/>
              <a:t>Notas del Conferencista</a:t>
            </a:r>
            <a:endParaRPr lang="en-CA" b="1" dirty="0"/>
          </a:p>
          <a:p>
            <a:pPr>
              <a:spcAft>
                <a:spcPts val="608"/>
              </a:spcAft>
            </a:pPr>
            <a:r>
              <a:rPr lang="es-MX" dirty="0" smtClean="0"/>
              <a:t>Has la pregunta de la slide a los participantes para estimular la discusión.</a:t>
            </a:r>
            <a:endParaRPr lang="en-CA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8213-33A5-40D6-90A0-AF4F9B3FAB42}" type="slidenum">
              <a:rPr lang="en-CA" smtClean="0"/>
              <a:pPr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30016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8"/>
              </a:spcAft>
            </a:pPr>
            <a:r>
              <a:rPr lang="es-MX" b="1" dirty="0" smtClean="0"/>
              <a:t>Notas del Conferencista</a:t>
            </a:r>
          </a:p>
          <a:p>
            <a:pPr>
              <a:spcAft>
                <a:spcPts val="608"/>
              </a:spcAft>
            </a:pPr>
            <a:r>
              <a:rPr lang="es-MX" b="0" dirty="0" smtClean="0"/>
              <a:t>Has la pregunta de la slide a los participantes para estimular la discusión </a:t>
            </a:r>
            <a:r>
              <a:rPr lang="es-MX" b="0" baseline="0" dirty="0" smtClean="0"/>
              <a:t>o para promover interactividad a través de tecnología touch-pad durante sesiones largas.</a:t>
            </a:r>
            <a:endParaRPr lang="es-MX" b="0" dirty="0" smtClean="0"/>
          </a:p>
          <a:p>
            <a:pPr>
              <a:spcAft>
                <a:spcPts val="608"/>
              </a:spcAft>
            </a:pPr>
            <a:r>
              <a:rPr lang="es-MX" b="1" dirty="0" smtClean="0"/>
              <a:t>La respuesta correcta es: C.</a:t>
            </a:r>
          </a:p>
          <a:p>
            <a:pPr>
              <a:spcAft>
                <a:spcPts val="608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8213-33A5-40D6-90A0-AF4F9B3FAB42}" type="slidenum">
              <a:rPr lang="en-CA" smtClean="0"/>
              <a:pPr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57179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2720-3CB3-4F14-8EC1-ED404BA7467B}" type="datetimeFigureOut">
              <a:rPr lang="en-CA" smtClean="0"/>
              <a:pPr/>
              <a:t>2015-07-06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87CB-4066-4DF0-9E2C-12633D74CFED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31766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CA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2720-3CB3-4F14-8EC1-ED404BA7467B}" type="datetimeFigureOut">
              <a:rPr lang="en-CA" smtClean="0"/>
              <a:pPr/>
              <a:t>2015-07-06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87CB-4066-4DF0-9E2C-12633D74CFED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18234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2720-3CB3-4F14-8EC1-ED404BA7467B}" type="datetimeFigureOut">
              <a:rPr lang="en-CA" smtClean="0"/>
              <a:pPr/>
              <a:t>2015-07-06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87CB-4066-4DF0-9E2C-12633D74CFED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60287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49" y="437028"/>
            <a:ext cx="7920038" cy="838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MX" sz="4000"/>
            </a:lvl1pPr>
          </a:lstStyle>
          <a:p>
            <a:pPr lvl="0">
              <a:lnSpc>
                <a:spcPct val="85000"/>
              </a:lnSpc>
            </a:pPr>
            <a:r>
              <a:rPr lang="en-US" dirty="0" smtClean="0"/>
              <a:t>Click to edit Master title style</a:t>
            </a:r>
            <a:endParaRPr lang="es-MX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69808" y="1588806"/>
            <a:ext cx="8095967" cy="43688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s-MX" noProof="0" smtClean="0"/>
            </a:lvl1pPr>
          </a:lstStyle>
          <a:p>
            <a:pPr lvl="0"/>
            <a:endParaRPr lang="es-MX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70087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590578"/>
            <a:ext cx="8229600" cy="52593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117638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2720-3CB3-4F14-8EC1-ED404BA7467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87CB-4066-4DF0-9E2C-12633D74CFE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380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4979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CA" dirty="0"/>
            </a:lvl1pPr>
          </a:lstStyle>
          <a:p>
            <a:pPr lvl="0">
              <a:lnSpc>
                <a:spcPct val="85000"/>
              </a:lnSpc>
            </a:pPr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2720-3CB3-4F14-8EC1-ED404BA7467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87CB-4066-4DF0-9E2C-12633D74CFE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241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2720-3CB3-4F14-8EC1-ED404BA7467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87CB-4066-4DF0-9E2C-12633D74CFE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648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4979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CA" sz="4000"/>
            </a:lvl1pPr>
          </a:lstStyle>
          <a:p>
            <a:pPr lvl="0">
              <a:lnSpc>
                <a:spcPct val="85000"/>
              </a:lnSpc>
            </a:pPr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2720-3CB3-4F14-8EC1-ED404BA7467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87CB-4066-4DF0-9E2C-12633D74CFE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1729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4979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CA" sz="4000"/>
            </a:lvl1pPr>
          </a:lstStyle>
          <a:p>
            <a:pPr lvl="0">
              <a:lnSpc>
                <a:spcPct val="85000"/>
              </a:lnSpc>
            </a:pPr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2720-3CB3-4F14-8EC1-ED404BA7467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87CB-4066-4DF0-9E2C-12633D74CFE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1082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4979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CA" sz="4000"/>
            </a:lvl1pPr>
          </a:lstStyle>
          <a:p>
            <a:pPr lvl="0">
              <a:lnSpc>
                <a:spcPct val="85000"/>
              </a:lnSpc>
            </a:pPr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2720-3CB3-4F14-8EC1-ED404BA7467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87CB-4066-4DF0-9E2C-12633D74CFE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643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397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CA" dirty="0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2720-3CB3-4F14-8EC1-ED404BA7467B}" type="datetimeFigureOut">
              <a:rPr lang="en-CA" smtClean="0"/>
              <a:pPr/>
              <a:t>2015-07-06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87CB-4066-4DF0-9E2C-12633D74CFED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908973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2720-3CB3-4F14-8EC1-ED404BA7467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87CB-4066-4DF0-9E2C-12633D74CFE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3851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2720-3CB3-4F14-8EC1-ED404BA7467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87CB-4066-4DF0-9E2C-12633D74CFE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1423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2720-3CB3-4F14-8EC1-ED404BA7467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87CB-4066-4DF0-9E2C-12633D74CFE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2881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4979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CA" sz="4000"/>
            </a:lvl1pPr>
          </a:lstStyle>
          <a:p>
            <a:pPr lvl="0">
              <a:lnSpc>
                <a:spcPct val="85000"/>
              </a:lnSpc>
            </a:pPr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2720-3CB3-4F14-8EC1-ED404BA7467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87CB-4066-4DF0-9E2C-12633D74CFE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7357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2720-3CB3-4F14-8EC1-ED404BA7467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87CB-4066-4DF0-9E2C-12633D74CFE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9771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49" y="477369"/>
            <a:ext cx="7920038" cy="838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MX" sz="4000"/>
            </a:lvl1pPr>
          </a:lstStyle>
          <a:p>
            <a:pPr lvl="0">
              <a:lnSpc>
                <a:spcPct val="85000"/>
              </a:lnSpc>
            </a:pPr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6362" y="1588806"/>
            <a:ext cx="8176650" cy="4368800"/>
          </a:xfrm>
        </p:spPr>
        <p:txBody>
          <a:bodyPr/>
          <a:lstStyle/>
          <a:p>
            <a:pPr lvl="0"/>
            <a:endParaRPr lang="es-MX" noProof="0" dirty="0" smtClean="0"/>
          </a:p>
        </p:txBody>
      </p:sp>
    </p:spTree>
    <p:extLst>
      <p:ext uri="{BB962C8B-B14F-4D97-AF65-F5344CB8AC3E}">
        <p14:creationId xmlns:p14="http://schemas.microsoft.com/office/powerpoint/2010/main" val="3254855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590578"/>
            <a:ext cx="8229600" cy="5259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077382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5230" y="1592823"/>
            <a:ext cx="8369488" cy="453231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>
          <a:xfrm>
            <a:off x="214063" y="366431"/>
            <a:ext cx="8701088" cy="1047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sz="4000"/>
            </a:lvl1pPr>
          </a:lstStyle>
          <a:p>
            <a:pPr lvl="0">
              <a:lnSpc>
                <a:spcPct val="85000"/>
              </a:lnSpc>
            </a:pPr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4444395"/>
      </p:ext>
    </p:extLst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FCB1-2C7E-48FE-AFB6-C4DD5DA12CBD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760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CA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F30EF-E8A0-480D-A2B3-15E6618FFF89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71580" y="64196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CA" dirty="0" smtClean="0">
                <a:solidFill>
                  <a:prstClr val="black"/>
                </a:solidFill>
              </a:rPr>
              <a:t/>
            </a:r>
            <a:br>
              <a:rPr lang="en-CA" dirty="0" smtClean="0">
                <a:solidFill>
                  <a:prstClr val="black"/>
                </a:solidFill>
              </a:rPr>
            </a:br>
            <a:fld id="{903B8EED-60FF-4798-B00A-5F8F0039E366}" type="slidenum">
              <a:rPr lang="en-CA" smtClean="0">
                <a:solidFill>
                  <a:prstClr val="black"/>
                </a:solidFill>
              </a:rPr>
              <a:pPr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377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9898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2720-3CB3-4F14-8EC1-ED404BA7467B}" type="datetimeFigureOut">
              <a:rPr lang="en-CA" smtClean="0"/>
              <a:pPr/>
              <a:t>2015-07-06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87CB-4066-4DF0-9E2C-12633D74CFED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257073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F8A68-84C0-4001-A655-208EB6AA82DE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71580" y="64196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r>
              <a:rPr lang="en-CA" dirty="0" smtClean="0">
                <a:solidFill>
                  <a:prstClr val="black"/>
                </a:solidFill>
              </a:rPr>
              <a:t/>
            </a:r>
            <a:br>
              <a:rPr lang="en-CA" dirty="0" smtClean="0">
                <a:solidFill>
                  <a:prstClr val="black"/>
                </a:solidFill>
              </a:rPr>
            </a:br>
            <a:fld id="{903B8EED-60FF-4798-B00A-5F8F0039E36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36376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CA"/>
            </a:lvl1pPr>
          </a:lstStyle>
          <a:p>
            <a:pPr lvl="0"/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383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383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7E20F-B2B4-4061-8850-A9F42E8BD33E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71580" y="64196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2060"/>
                </a:solidFill>
              </a:defRPr>
            </a:lvl1pPr>
          </a:lstStyle>
          <a:p>
            <a:r>
              <a:rPr lang="en-CA" dirty="0" smtClean="0"/>
              <a:t/>
            </a:r>
            <a:br>
              <a:rPr lang="en-CA" dirty="0" smtClean="0"/>
            </a:br>
            <a:fld id="{903B8EED-60FF-4798-B00A-5F8F0039E36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74751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D6E7-2E7F-47B8-8B3C-ACE84C735492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71580" y="64196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2060"/>
                </a:solidFill>
              </a:defRPr>
            </a:lvl1pPr>
          </a:lstStyle>
          <a:p>
            <a:r>
              <a:rPr lang="en-CA" dirty="0" smtClean="0"/>
              <a:t/>
            </a:r>
            <a:br>
              <a:rPr lang="en-CA" dirty="0" smtClean="0"/>
            </a:br>
            <a:fld id="{903B8EED-60FF-4798-B00A-5F8F0039E36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16648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8AE9-A20F-48B5-BDAA-A720A55A3EEC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71580" y="64196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2060"/>
                </a:solidFill>
              </a:defRPr>
            </a:lvl1pPr>
          </a:lstStyle>
          <a:p>
            <a:r>
              <a:rPr lang="en-CA" dirty="0" smtClean="0"/>
              <a:t/>
            </a:r>
            <a:br>
              <a:rPr lang="en-CA" dirty="0" smtClean="0"/>
            </a:br>
            <a:fld id="{903B8EED-60FF-4798-B00A-5F8F0039E36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74878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C749D-4184-4C71-801E-9E89F5E534B7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71580" y="64196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r>
              <a:rPr lang="en-CA" dirty="0" smtClean="0">
                <a:solidFill>
                  <a:prstClr val="black"/>
                </a:solidFill>
              </a:rPr>
              <a:t/>
            </a:r>
            <a:br>
              <a:rPr lang="en-CA" dirty="0" smtClean="0">
                <a:solidFill>
                  <a:prstClr val="black"/>
                </a:solidFill>
              </a:rPr>
            </a:br>
            <a:fld id="{903B8EED-60FF-4798-B00A-5F8F0039E366}" type="slidenum">
              <a:rPr lang="en-CA" smtClean="0">
                <a:solidFill>
                  <a:prstClr val="black"/>
                </a:solidFill>
              </a:rPr>
              <a:pPr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2585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DDC4-A8DF-48F0-A2E5-D19B3E8914D5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71580" y="64196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2060"/>
                </a:solidFill>
              </a:defRPr>
            </a:lvl1pPr>
          </a:lstStyle>
          <a:p>
            <a:r>
              <a:rPr lang="en-CA" dirty="0" smtClean="0"/>
              <a:t/>
            </a:r>
            <a:br>
              <a:rPr lang="en-CA" dirty="0" smtClean="0"/>
            </a:br>
            <a:fld id="{903B8EED-60FF-4798-B00A-5F8F0039E36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182161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A7E68-E419-46A1-9FB6-76BA2F7678A9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71580" y="64196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2060"/>
                </a:solidFill>
              </a:defRPr>
            </a:lvl1pPr>
          </a:lstStyle>
          <a:p>
            <a:r>
              <a:rPr lang="en-CA" dirty="0" smtClean="0"/>
              <a:t/>
            </a:r>
            <a:br>
              <a:rPr lang="en-CA" dirty="0" smtClean="0"/>
            </a:br>
            <a:fld id="{903B8EED-60FF-4798-B00A-5F8F0039E36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155135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CA"/>
            </a:lvl1pPr>
          </a:lstStyle>
          <a:p>
            <a:pPr lvl="0"/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4404B-BA79-445C-BD61-9352AD1889CF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71580" y="64196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2060"/>
                </a:solidFill>
              </a:defRPr>
            </a:lvl1pPr>
          </a:lstStyle>
          <a:p>
            <a:r>
              <a:rPr lang="en-CA" dirty="0" smtClean="0"/>
              <a:t/>
            </a:r>
            <a:br>
              <a:rPr lang="en-CA" dirty="0" smtClean="0"/>
            </a:br>
            <a:fld id="{903B8EED-60FF-4798-B00A-5F8F0039E36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916178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A37D0-401F-4CEE-8E0D-5176B878823C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71580" y="64196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2060"/>
                </a:solidFill>
              </a:defRPr>
            </a:lvl1pPr>
          </a:lstStyle>
          <a:p>
            <a:r>
              <a:rPr lang="en-CA" dirty="0" smtClean="0"/>
              <a:t/>
            </a:r>
            <a:br>
              <a:rPr lang="en-CA" dirty="0" smtClean="0"/>
            </a:br>
            <a:fld id="{903B8EED-60FF-4798-B00A-5F8F0039E36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372511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5230" y="1592823"/>
            <a:ext cx="8382935" cy="453231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>
          <a:xfrm>
            <a:off x="227510" y="364190"/>
            <a:ext cx="8701088" cy="1047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71580" y="64196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2060"/>
                </a:solidFill>
              </a:defRPr>
            </a:lvl1pPr>
          </a:lstStyle>
          <a:p>
            <a:r>
              <a:rPr lang="en-CA" dirty="0" smtClean="0"/>
              <a:t/>
            </a:r>
            <a:br>
              <a:rPr lang="en-CA" dirty="0" smtClean="0"/>
            </a:br>
            <a:fld id="{903B8EED-60FF-4798-B00A-5F8F0039E36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34017873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397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CA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2720-3CB3-4F14-8EC1-ED404BA7467B}" type="datetimeFigureOut">
              <a:rPr lang="en-CA" smtClean="0"/>
              <a:pPr/>
              <a:t>2015-07-06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87CB-4066-4DF0-9E2C-12633D74CFED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474195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6725" y="1589088"/>
            <a:ext cx="8340725" cy="453231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>
          <a:xfrm>
            <a:off x="223775" y="361203"/>
            <a:ext cx="8701088" cy="1047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71580" y="64196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2060"/>
                </a:solidFill>
              </a:defRPr>
            </a:lvl1pPr>
          </a:lstStyle>
          <a:p>
            <a:r>
              <a:rPr lang="en-CA" dirty="0" smtClean="0"/>
              <a:t/>
            </a:r>
            <a:br>
              <a:rPr lang="en-CA" dirty="0" smtClean="0"/>
            </a:br>
            <a:fld id="{903B8EED-60FF-4798-B00A-5F8F0039E36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29263404"/>
      </p:ext>
    </p:extLst>
  </p:cSld>
  <p:clrMapOvr>
    <a:masterClrMapping/>
  </p:clrMapOvr>
  <p:transition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79425" y="1589088"/>
            <a:ext cx="8328025" cy="453231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>
          <a:xfrm>
            <a:off x="223775" y="361203"/>
            <a:ext cx="8701088" cy="1047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71580" y="64196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r>
              <a:rPr lang="en-CA" dirty="0" smtClean="0">
                <a:solidFill>
                  <a:prstClr val="black"/>
                </a:solidFill>
              </a:rPr>
              <a:t/>
            </a:r>
            <a:br>
              <a:rPr lang="en-CA" dirty="0" smtClean="0">
                <a:solidFill>
                  <a:prstClr val="black"/>
                </a:solidFill>
              </a:rPr>
            </a:br>
            <a:fld id="{903B8EED-60FF-4798-B00A-5F8F0039E366}" type="slidenum">
              <a:rPr lang="en-CA" smtClean="0">
                <a:solidFill>
                  <a:prstClr val="black"/>
                </a:solidFill>
              </a:rPr>
              <a:pPr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001316"/>
      </p:ext>
    </p:extLst>
  </p:cSld>
  <p:clrMapOvr>
    <a:masterClrMapping/>
  </p:clrMapOvr>
  <p:transition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FCB1-2C7E-48FE-AFB6-C4DD5DA12CBD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7" name="Picture 2" descr="M:\Clients\Clients N-Z\PFIZER_GLOBAL\LYRICA\2013\GPFLY1301 Pain Education Activities\Pieces_Produites\Presentations\Background\Toutes_lesTitle_Slides\Visuel_Général_TitleSlid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033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6046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CA" dirty="0"/>
            </a:lvl1pPr>
          </a:lstStyle>
          <a:p>
            <a:pPr lvl="0">
              <a:lnSpc>
                <a:spcPct val="85000"/>
              </a:lnSpc>
            </a:pPr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7094"/>
            <a:ext cx="8229600" cy="45259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2060"/>
              </a:buCl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CA" dirty="0"/>
            </a:lvl5pPr>
          </a:lstStyle>
          <a:p>
            <a:pPr lvl="0" eaLnBrk="0" fontAlgn="base" hangingPunct="0">
              <a:spcAft>
                <a:spcPct val="0"/>
              </a:spcAft>
            </a:pPr>
            <a:r>
              <a:rPr lang="en-US" dirty="0" smtClean="0"/>
              <a:t>Click to edit Master text styles</a:t>
            </a:r>
          </a:p>
          <a:p>
            <a:pPr lvl="1" eaLnBrk="0" fontAlgn="base" hangingPunct="0">
              <a:spcAft>
                <a:spcPct val="0"/>
              </a:spcAft>
            </a:pPr>
            <a:r>
              <a:rPr lang="en-US" dirty="0" smtClean="0"/>
              <a:t>Second level</a:t>
            </a:r>
          </a:p>
          <a:p>
            <a:pPr lvl="2" eaLnBrk="0" fontAlgn="base" hangingPunct="0">
              <a:spcAft>
                <a:spcPct val="0"/>
              </a:spcAft>
            </a:pPr>
            <a:r>
              <a:rPr lang="en-US" dirty="0" smtClean="0"/>
              <a:t>Third level</a:t>
            </a:r>
          </a:p>
          <a:p>
            <a:pPr lvl="3" eaLnBrk="0" fontAlgn="base" hangingPunct="0">
              <a:spcAft>
                <a:spcPct val="0"/>
              </a:spcAft>
            </a:pPr>
            <a:r>
              <a:rPr lang="en-US" dirty="0" smtClean="0"/>
              <a:t>Fourth level</a:t>
            </a:r>
          </a:p>
          <a:p>
            <a:pPr lvl="4" eaLnBrk="0" fontAlgn="base" hangingPunct="0">
              <a:spcAft>
                <a:spcPct val="0"/>
              </a:spcAft>
            </a:pPr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F30EF-E8A0-480D-A2B3-15E6618FFF89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880" y="6448251"/>
            <a:ext cx="2133600" cy="365125"/>
          </a:xfrm>
        </p:spPr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668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F8A68-84C0-4001-A655-208EB6AA82DE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443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6046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CA" dirty="0"/>
            </a:lvl1pPr>
          </a:lstStyle>
          <a:p>
            <a:pPr lvl="0">
              <a:lnSpc>
                <a:spcPct val="85000"/>
              </a:lnSpc>
            </a:pPr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7E20F-B2B4-4061-8850-A9F42E8BD33E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292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6046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CA" dirty="0"/>
            </a:lvl1pPr>
          </a:lstStyle>
          <a:p>
            <a:pPr lvl="0">
              <a:lnSpc>
                <a:spcPct val="85000"/>
              </a:lnSpc>
            </a:pPr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rgbClr val="002060"/>
              </a:buCl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CA" sz="1600"/>
            </a:lvl5pPr>
          </a:lstStyle>
          <a:p>
            <a:pPr lvl="0">
              <a:buClr>
                <a:srgbClr val="002060"/>
              </a:buClr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D6E7-2E7F-47B8-8B3C-ACE84C735492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240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6046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CA"/>
            </a:lvl1pPr>
          </a:lstStyle>
          <a:p>
            <a:pPr lvl="0">
              <a:lnSpc>
                <a:spcPct val="85000"/>
              </a:lnSpc>
            </a:pPr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8AE9-A20F-48B5-BDAA-A720A55A3EEC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24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C749D-4184-4C71-801E-9E89F5E534B7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9" name="Picture 7" descr="PPT_fond_23mai2013_3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64" b="31164"/>
          <a:stretch/>
        </p:blipFill>
        <p:spPr>
          <a:xfrm>
            <a:off x="0" y="0"/>
            <a:ext cx="9144000" cy="258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09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DDC4-A8DF-48F0-A2E5-D19B3E8914D5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108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844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CA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2720-3CB3-4F14-8EC1-ED404BA7467B}" type="datetimeFigureOut">
              <a:rPr lang="en-CA" smtClean="0"/>
              <a:pPr/>
              <a:t>2015-07-06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87CB-4066-4DF0-9E2C-12633D74CFED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794208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A7E68-E419-46A1-9FB6-76BA2F7678A9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6740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8426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CA"/>
            </a:lvl1pPr>
          </a:lstStyle>
          <a:p>
            <a:pPr lvl="0">
              <a:lnSpc>
                <a:spcPct val="85000"/>
              </a:lnSpc>
            </a:pPr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4404B-BA79-445C-BD61-9352AD1889CF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7231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A37D0-401F-4CEE-8E0D-5176B878823C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6566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56A8BC-857C-4E24-867C-996CFDEA604A}" type="datetimeFigureOut">
              <a:rPr lang="en-CA" smtClean="0">
                <a:solidFill>
                  <a:prstClr val="white"/>
                </a:solidFill>
              </a:rPr>
              <a:pPr/>
              <a:t>2015-07-06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9CC29B-8C33-420D-A3AA-3AFD18497F7E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8545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8426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CA"/>
            </a:lvl1pPr>
          </a:lstStyle>
          <a:p>
            <a:pPr lvl="0">
              <a:lnSpc>
                <a:spcPct val="85000"/>
              </a:lnSpc>
            </a:pPr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56A8BC-857C-4E24-867C-996CFDEA604A}" type="datetimeFigureOut">
              <a:rPr lang="en-CA" smtClean="0">
                <a:solidFill>
                  <a:prstClr val="white"/>
                </a:solidFill>
              </a:rPr>
              <a:pPr/>
              <a:t>2015-07-06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9CC29B-8C33-420D-A3AA-3AFD18497F7E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3039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56A8BC-857C-4E24-867C-996CFDEA604A}" type="datetimeFigureOut">
              <a:rPr lang="en-CA" smtClean="0">
                <a:solidFill>
                  <a:prstClr val="white"/>
                </a:solidFill>
              </a:rPr>
              <a:pPr/>
              <a:t>2015-07-06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9CC29B-8C33-420D-A3AA-3AFD18497F7E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45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8426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CA"/>
            </a:lvl1pPr>
          </a:lstStyle>
          <a:p>
            <a:pPr lvl="0">
              <a:lnSpc>
                <a:spcPct val="85000"/>
              </a:lnSpc>
            </a:pPr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56A8BC-857C-4E24-867C-996CFDEA604A}" type="datetimeFigureOut">
              <a:rPr lang="en-CA" smtClean="0">
                <a:solidFill>
                  <a:prstClr val="white"/>
                </a:solidFill>
              </a:rPr>
              <a:pPr/>
              <a:t>2015-07-06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9CC29B-8C33-420D-A3AA-3AFD18497F7E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6561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8426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CA"/>
            </a:lvl1pPr>
          </a:lstStyle>
          <a:p>
            <a:pPr lvl="0">
              <a:lnSpc>
                <a:spcPct val="85000"/>
              </a:lnSpc>
            </a:pPr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56A8BC-857C-4E24-867C-996CFDEA604A}" type="datetimeFigureOut">
              <a:rPr lang="en-CA" smtClean="0">
                <a:solidFill>
                  <a:prstClr val="white"/>
                </a:solidFill>
              </a:rPr>
              <a:pPr/>
              <a:t>2015-07-06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9CC29B-8C33-420D-A3AA-3AFD18497F7E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8032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8426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CA"/>
            </a:lvl1pPr>
          </a:lstStyle>
          <a:p>
            <a:pPr lvl="0">
              <a:lnSpc>
                <a:spcPct val="85000"/>
              </a:lnSpc>
            </a:pPr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56A8BC-857C-4E24-867C-996CFDEA604A}" type="datetimeFigureOut">
              <a:rPr lang="en-CA" smtClean="0">
                <a:solidFill>
                  <a:prstClr val="white"/>
                </a:solidFill>
              </a:rPr>
              <a:pPr/>
              <a:t>2015-07-06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9CC29B-8C33-420D-A3AA-3AFD18497F7E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4862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56A8BC-857C-4E24-867C-996CFDEA604A}" type="datetimeFigureOut">
              <a:rPr lang="en-CA" smtClean="0">
                <a:solidFill>
                  <a:prstClr val="white"/>
                </a:solidFill>
              </a:rPr>
              <a:pPr/>
              <a:t>2015-07-06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9CC29B-8C33-420D-A3AA-3AFD18497F7E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753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95824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CA" dirty="0"/>
            </a:lvl1pPr>
          </a:lstStyle>
          <a:p>
            <a:pPr lvl="0"/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err="1" smtClean="0"/>
              <a:t>xxxxxxxxxxxx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2720-3CB3-4F14-8EC1-ED404BA7467B}" type="datetimeFigureOut">
              <a:rPr lang="en-CA" smtClean="0"/>
              <a:pPr/>
              <a:t>2015-07-06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87CB-4066-4DF0-9E2C-12633D74CFED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37339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56A8BC-857C-4E24-867C-996CFDEA604A}" type="datetimeFigureOut">
              <a:rPr lang="en-CA" smtClean="0">
                <a:solidFill>
                  <a:prstClr val="white"/>
                </a:solidFill>
              </a:rPr>
              <a:pPr/>
              <a:t>2015-07-06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9CC29B-8C33-420D-A3AA-3AFD18497F7E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0975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56A8BC-857C-4E24-867C-996CFDEA604A}" type="datetimeFigureOut">
              <a:rPr lang="en-CA" smtClean="0">
                <a:solidFill>
                  <a:prstClr val="white"/>
                </a:solidFill>
              </a:rPr>
              <a:pPr/>
              <a:t>2015-07-06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9CC29B-8C33-420D-A3AA-3AFD18497F7E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8954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8426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CA"/>
            </a:lvl1pPr>
          </a:lstStyle>
          <a:p>
            <a:pPr lvl="0">
              <a:lnSpc>
                <a:spcPct val="85000"/>
              </a:lnSpc>
            </a:pPr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56A8BC-857C-4E24-867C-996CFDEA604A}" type="datetimeFigureOut">
              <a:rPr lang="en-CA" smtClean="0">
                <a:solidFill>
                  <a:prstClr val="white"/>
                </a:solidFill>
              </a:rPr>
              <a:pPr/>
              <a:t>2015-07-06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9CC29B-8C33-420D-A3AA-3AFD18497F7E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6347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56A8BC-857C-4E24-867C-996CFDEA604A}" type="datetimeFigureOut">
              <a:rPr lang="en-CA" smtClean="0">
                <a:solidFill>
                  <a:prstClr val="white"/>
                </a:solidFill>
              </a:rPr>
              <a:pPr/>
              <a:t>2015-07-06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9CC29B-8C33-420D-A3AA-3AFD18497F7E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039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2720-3CB3-4F14-8EC1-ED404BA7467B}" type="datetimeFigureOut">
              <a:rPr lang="en-CA" smtClean="0"/>
              <a:pPr/>
              <a:t>2015-07-06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87CB-4066-4DF0-9E2C-12633D74CFED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03465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2720-3CB3-4F14-8EC1-ED404BA7467B}" type="datetimeFigureOut">
              <a:rPr lang="en-CA" smtClean="0"/>
              <a:pPr/>
              <a:t>2015-07-06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87CB-4066-4DF0-9E2C-12633D74CFED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39909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2720-3CB3-4F14-8EC1-ED404BA7467B}" type="datetimeFigureOut">
              <a:rPr lang="en-CA" smtClean="0"/>
              <a:pPr/>
              <a:t>2015-07-06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87CB-4066-4DF0-9E2C-12633D74CFED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35985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PPT_fond_23mai2013_3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127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err="1" smtClean="0"/>
              <a:t>xxxxxxxxxxxxx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82720-3CB3-4F14-8EC1-ED404BA7467B}" type="datetimeFigureOut">
              <a:rPr lang="en-CA" smtClean="0"/>
              <a:pPr/>
              <a:t>2015-07-06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887CB-4066-4DF0-9E2C-12633D74CFED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89489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4" r:id="rId13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PPT_fond_23mai2013_3.jp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1497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85000"/>
              </a:lnSpc>
            </a:pPr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82720-3CB3-4F14-8EC1-ED404BA7467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887CB-4066-4DF0-9E2C-12633D74CFE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964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</p:sldLayoutIdLst>
  <p:txStyles>
    <p:titleStyle>
      <a:lvl1pPr algn="ctr" defTabSz="914400" rtl="0" eaLnBrk="1" latinLnBrk="0" hangingPunct="1">
        <a:spcBef>
          <a:spcPct val="0"/>
        </a:spcBef>
        <a:buNone/>
        <a:defRPr lang="en-CA" sz="4000" kern="1200" dirty="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PPT_fond_23mai2013_3.jp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933DF-4403-412A-9A47-2D877CE653CA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71580" y="64196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2060"/>
                </a:solidFill>
              </a:defRPr>
            </a:lvl1pPr>
          </a:lstStyle>
          <a:p>
            <a:r>
              <a:rPr lang="en-CA" dirty="0" smtClean="0"/>
              <a:t/>
            </a:r>
            <a:br>
              <a:rPr lang="en-CA" dirty="0" smtClean="0"/>
            </a:br>
            <a:fld id="{903B8EED-60FF-4798-B00A-5F8F0039E36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52394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  <p:sldLayoutId id="2147483916" r:id="rId13"/>
    <p:sldLayoutId id="2147483917" r:id="rId14"/>
  </p:sldLayoutIdLst>
  <p:hf hdr="0" ft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PPT_fond_23mai2013_3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376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85000"/>
              </a:lnSpc>
            </a:pPr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1471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Aft>
                <a:spcPct val="0"/>
              </a:spcAft>
              <a:buClr>
                <a:srgbClr val="002060"/>
              </a:buClr>
            </a:pPr>
            <a:r>
              <a:rPr lang="en-US" dirty="0" smtClean="0"/>
              <a:t>Click to edit Master text styles</a:t>
            </a:r>
          </a:p>
          <a:p>
            <a:pPr lvl="1" eaLnBrk="0" fontAlgn="base" hangingPunct="0">
              <a:spcAft>
                <a:spcPct val="0"/>
              </a:spcAft>
            </a:pPr>
            <a:r>
              <a:rPr lang="en-US" dirty="0" smtClean="0"/>
              <a:t>Second level</a:t>
            </a:r>
          </a:p>
          <a:p>
            <a:pPr lvl="2" eaLnBrk="0" fontAlgn="base" hangingPunct="0">
              <a:spcAft>
                <a:spcPct val="0"/>
              </a:spcAft>
            </a:pPr>
            <a:r>
              <a:rPr lang="en-US" dirty="0" smtClean="0"/>
              <a:t>Third level</a:t>
            </a:r>
          </a:p>
          <a:p>
            <a:pPr lvl="3" eaLnBrk="0" fontAlgn="base" hangingPunct="0">
              <a:spcAft>
                <a:spcPct val="0"/>
              </a:spcAft>
            </a:pPr>
            <a:r>
              <a:rPr lang="en-US" dirty="0" smtClean="0"/>
              <a:t>Fourth level</a:t>
            </a:r>
          </a:p>
          <a:p>
            <a:pPr lvl="4" eaLnBrk="0" fontAlgn="base" hangingPunct="0">
              <a:spcAft>
                <a:spcPct val="0"/>
              </a:spcAft>
            </a:pPr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933DF-4403-412A-9A47-2D877CE653CA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458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en-CA" sz="4000" b="0" kern="1200" dirty="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/>
        </a:buClr>
        <a:buFont typeface="Arial" pitchFamily="34" charset="0"/>
        <a:buChar char="•"/>
        <a:defRPr lang="en-US" sz="3200" kern="1200" dirty="0" smtClean="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800" kern="1200" dirty="0" smtClean="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400" kern="1200" dirty="0" smtClean="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000" kern="1200" dirty="0" smtClean="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CA" sz="2000" kern="1200" dirty="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9228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Aft>
                <a:spcPct val="0"/>
              </a:spcAft>
              <a:buClr>
                <a:srgbClr val="002060"/>
              </a:buClr>
            </a:pPr>
            <a:r>
              <a:rPr lang="en-US" smtClean="0"/>
              <a:t>Click to edit Master text styles</a:t>
            </a:r>
          </a:p>
          <a:p>
            <a:pPr lvl="1" eaLnBrk="0" fontAlgn="base" hangingPunct="0">
              <a:spcAft>
                <a:spcPct val="0"/>
              </a:spcAft>
            </a:pPr>
            <a:r>
              <a:rPr lang="en-US" smtClean="0"/>
              <a:t>Second level</a:t>
            </a:r>
          </a:p>
          <a:p>
            <a:pPr lvl="2" eaLnBrk="0" fontAlgn="base" hangingPunct="0">
              <a:spcAft>
                <a:spcPct val="0"/>
              </a:spcAft>
            </a:pPr>
            <a:r>
              <a:rPr lang="en-US" smtClean="0"/>
              <a:t>Third level</a:t>
            </a:r>
          </a:p>
          <a:p>
            <a:pPr lvl="3" eaLnBrk="0" fontAlgn="base" hangingPunct="0">
              <a:spcAft>
                <a:spcPct val="0"/>
              </a:spcAft>
            </a:pPr>
            <a:r>
              <a:rPr lang="en-US" smtClean="0"/>
              <a:t>Fourth level</a:t>
            </a:r>
          </a:p>
          <a:p>
            <a:pPr lvl="4" eaLnBrk="0" fontAlgn="base" hangingPunct="0">
              <a:spcAft>
                <a:spcPct val="0"/>
              </a:spcAft>
            </a:pPr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B56A8BC-857C-4E24-867C-996CFDEA604A}" type="datetimeFigureOut">
              <a:rPr lang="en-CA" smtClean="0">
                <a:solidFill>
                  <a:prstClr val="white"/>
                </a:solidFill>
              </a:rPr>
              <a:pPr/>
              <a:t>2015-07-06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39CC29B-8C33-420D-A3AA-3AFD18497F7E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0" r="14211" b="38980"/>
          <a:stretch/>
        </p:blipFill>
        <p:spPr>
          <a:xfrm>
            <a:off x="1855107" y="7937"/>
            <a:ext cx="7288893" cy="137091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2842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85000"/>
              </a:lnSpc>
            </a:pPr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4843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en-CA" sz="4000" b="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3200" kern="1200" smtClean="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800" kern="1200" smtClean="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400" kern="1200" smtClean="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000" kern="1200" smtClean="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CA"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5013176"/>
            <a:ext cx="4968552" cy="1752600"/>
          </a:xfrm>
        </p:spPr>
        <p:txBody>
          <a:bodyPr anchor="ctr">
            <a:normAutofit/>
          </a:bodyPr>
          <a:lstStyle/>
          <a:p>
            <a:r>
              <a:rPr lang="es-MX" sz="2400" dirty="0" smtClean="0">
                <a:solidFill>
                  <a:schemeClr val="accent2"/>
                </a:solidFill>
              </a:rPr>
              <a:t>Una Guía Práctica para Entender, Evaluar y Manejar el Dolor Neuropático</a:t>
            </a:r>
            <a:endParaRPr lang="es-MX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83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6911"/>
            <a:ext cx="8229600" cy="1143000"/>
          </a:xfrm>
        </p:spPr>
        <p:txBody>
          <a:bodyPr/>
          <a:lstStyle/>
          <a:p>
            <a:r>
              <a:rPr lang="es-MX" noProof="0" dirty="0" smtClean="0"/>
              <a:t>Pregunta para Discusión</a:t>
            </a:r>
            <a:endParaRPr lang="es-MX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noProof="0" dirty="0" smtClean="0"/>
              <a:t>¿Qué porcentaje de sus pacientes padece dolor neuropático?</a:t>
            </a:r>
            <a:endParaRPr lang="es-MX" noProof="0" dirty="0"/>
          </a:p>
        </p:txBody>
      </p:sp>
      <p:sp>
        <p:nvSpPr>
          <p:cNvPr id="4" name="Rounded Rectangle 3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Epidemiología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6182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6911"/>
            <a:ext cx="8229600" cy="1143000"/>
          </a:xfrm>
        </p:spPr>
        <p:txBody>
          <a:bodyPr/>
          <a:lstStyle/>
          <a:p>
            <a:r>
              <a:rPr lang="es-MX" noProof="0" dirty="0" smtClean="0"/>
              <a:t>Pregunta para Discusión</a:t>
            </a:r>
            <a:endParaRPr lang="es-MX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noProof="0" dirty="0" smtClean="0"/>
              <a:t>¿Qué porcentaje de pacientes diabéticos en su práctica experimentan DPN dolorosa?</a:t>
            </a:r>
            <a:endParaRPr lang="es-MX" noProof="0" dirty="0"/>
          </a:p>
        </p:txBody>
      </p:sp>
      <p:sp>
        <p:nvSpPr>
          <p:cNvPr id="4" name="Rounded Rectangle 3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Epidemiología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7845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86911"/>
            <a:ext cx="8229600" cy="1143000"/>
          </a:xfrm>
        </p:spPr>
        <p:txBody>
          <a:bodyPr/>
          <a:lstStyle/>
          <a:p>
            <a:r>
              <a:rPr lang="es-MX" noProof="0" dirty="0" smtClean="0"/>
              <a:t>Pregunta para Discusión</a:t>
            </a:r>
            <a:endParaRPr lang="es-MX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noProof="0" dirty="0" smtClean="0"/>
              <a:t>¿Cómo cree que difiere la prevalencia de DPN dolorosa en su región de la de otras regiones?</a:t>
            </a:r>
            <a:endParaRPr lang="es-MX" noProof="0" dirty="0"/>
          </a:p>
        </p:txBody>
      </p:sp>
      <p:sp>
        <p:nvSpPr>
          <p:cNvPr id="6" name="Rounded Rectangle 5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Epidemiología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2473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6911"/>
            <a:ext cx="8229600" cy="1143000"/>
          </a:xfrm>
        </p:spPr>
        <p:txBody>
          <a:bodyPr/>
          <a:lstStyle/>
          <a:p>
            <a:r>
              <a:rPr lang="es-MX" dirty="0" smtClean="0"/>
              <a:t>Pregunta para Discusión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noProof="0" dirty="0" smtClean="0"/>
              <a:t>¿Está atendiendo más pacientes con HZ y PHN en su práctica?</a:t>
            </a:r>
          </a:p>
          <a:p>
            <a:pPr lvl="1"/>
            <a:r>
              <a:rPr lang="es-MX" noProof="0" dirty="0" smtClean="0"/>
              <a:t>¿Por qué o por qué no?</a:t>
            </a:r>
            <a:endParaRPr lang="es-MX" noProof="0" dirty="0"/>
          </a:p>
        </p:txBody>
      </p:sp>
      <p:sp>
        <p:nvSpPr>
          <p:cNvPr id="4" name="Rounded Rectangle 3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Epidemiología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6411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6911"/>
            <a:ext cx="8229600" cy="1143000"/>
          </a:xfrm>
        </p:spPr>
        <p:txBody>
          <a:bodyPr/>
          <a:lstStyle/>
          <a:p>
            <a:r>
              <a:rPr lang="es-MX" noProof="0" dirty="0" smtClean="0"/>
              <a:t>Pregunta para Discusión</a:t>
            </a:r>
            <a:endParaRPr lang="es-MX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noProof="0" dirty="0" smtClean="0"/>
              <a:t>¿Cómo ha afectado el dolor neuropático a algunos de sus pacientes?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Carga de la Enfermedad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135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6911"/>
            <a:ext cx="8229600" cy="1143000"/>
          </a:xfrm>
        </p:spPr>
        <p:txBody>
          <a:bodyPr/>
          <a:lstStyle/>
          <a:p>
            <a:r>
              <a:rPr lang="es-MX" noProof="0" dirty="0" smtClean="0"/>
              <a:t>Pregunta para Discusión</a:t>
            </a:r>
            <a:endParaRPr lang="es-MX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noProof="0" dirty="0" smtClean="0"/>
              <a:t>¿Cuál es el síntoma comórbido más común entre los pacientes con dolor neuropático periférico?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s-MX" noProof="0" dirty="0" smtClean="0"/>
              <a:t>Ansiedad</a:t>
            </a:r>
          </a:p>
          <a:p>
            <a:pPr marL="971550" lvl="1" indent="-514350">
              <a:buFont typeface="+mj-lt"/>
              <a:buAutoNum type="alphaUcPeriod"/>
            </a:pPr>
            <a:r>
              <a:rPr lang="es-MX" noProof="0" dirty="0" smtClean="0"/>
              <a:t>Dificultades para concentrarse</a:t>
            </a:r>
          </a:p>
          <a:p>
            <a:pPr marL="971550" lvl="1" indent="-514350">
              <a:buFont typeface="+mj-lt"/>
              <a:buAutoNum type="alphaUcPeriod"/>
            </a:pPr>
            <a:r>
              <a:rPr lang="es-MX" noProof="0" dirty="0" smtClean="0"/>
              <a:t>Depresión</a:t>
            </a:r>
          </a:p>
          <a:p>
            <a:pPr marL="971550" lvl="1" indent="-514350">
              <a:buFont typeface="+mj-lt"/>
              <a:buAutoNum type="alphaUcPeriod"/>
            </a:pPr>
            <a:r>
              <a:rPr lang="es-MX" dirty="0" smtClean="0"/>
              <a:t>Dificultades para dormir</a:t>
            </a:r>
            <a:endParaRPr lang="es-MX" noProof="0" dirty="0"/>
          </a:p>
        </p:txBody>
      </p:sp>
      <p:sp>
        <p:nvSpPr>
          <p:cNvPr id="4" name="Rounded Rectangle 3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Carga de la Enfermedad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8825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6911"/>
            <a:ext cx="8229600" cy="1143000"/>
          </a:xfrm>
        </p:spPr>
        <p:txBody>
          <a:bodyPr/>
          <a:lstStyle/>
          <a:p>
            <a:r>
              <a:rPr lang="es-MX" noProof="0" dirty="0" smtClean="0"/>
              <a:t>Pregunta para Discusión</a:t>
            </a:r>
            <a:endParaRPr lang="es-MX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noProof="0" dirty="0" smtClean="0"/>
              <a:t>¿Cómo ha afectado el dolor neuropático a algunos de sus pacientes?</a:t>
            </a:r>
            <a:endParaRPr lang="es-MX" noProof="0" dirty="0"/>
          </a:p>
        </p:txBody>
      </p:sp>
      <p:sp>
        <p:nvSpPr>
          <p:cNvPr id="5" name="Rounded Rectangle 4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Carga de la Enfermedad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8322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6911"/>
            <a:ext cx="8229600" cy="1143000"/>
          </a:xfrm>
        </p:spPr>
        <p:txBody>
          <a:bodyPr/>
          <a:lstStyle/>
          <a:p>
            <a:r>
              <a:rPr lang="es-MX" noProof="0" dirty="0" smtClean="0"/>
              <a:t>Pregunta para Discusión</a:t>
            </a:r>
            <a:endParaRPr lang="es-MX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noProof="0" dirty="0" smtClean="0"/>
              <a:t>¿Cuáles son algunas de sus mayores dificultades para diagnosticar a los pacientes con dolor neuropático?</a:t>
            </a:r>
          </a:p>
          <a:p>
            <a:pPr lvl="1"/>
            <a:r>
              <a:rPr lang="es-MX" noProof="0" dirty="0" smtClean="0"/>
              <a:t>¿Cómo supera estas dificultades?</a:t>
            </a:r>
            <a:endParaRPr lang="es-MX" noProof="0" dirty="0"/>
          </a:p>
        </p:txBody>
      </p:sp>
      <p:sp>
        <p:nvSpPr>
          <p:cNvPr id="4" name="Rounded Rectangle 3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Evaluación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287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6911"/>
            <a:ext cx="8229600" cy="1143000"/>
          </a:xfrm>
        </p:spPr>
        <p:txBody>
          <a:bodyPr/>
          <a:lstStyle/>
          <a:p>
            <a:r>
              <a:rPr lang="es-MX" noProof="0" dirty="0" smtClean="0"/>
              <a:t>Pregunta para Discusión</a:t>
            </a:r>
            <a:endParaRPr lang="es-MX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277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s-MX" noProof="0" dirty="0" smtClean="0"/>
              <a:t>¿Cuál de los siguientes son descriptores comunes de dolor neuropático?</a:t>
            </a:r>
          </a:p>
          <a:p>
            <a:pPr marL="971550" lvl="1" indent="-514350" fontAlgn="base">
              <a:buFont typeface="+mj-lt"/>
              <a:buAutoNum type="alphaUcPeriod"/>
            </a:pPr>
            <a:r>
              <a:rPr lang="es-MX" noProof="0" dirty="0" smtClean="0"/>
              <a:t>“Intenso”</a:t>
            </a:r>
          </a:p>
          <a:p>
            <a:pPr marL="971550" lvl="1" indent="-514350" fontAlgn="base">
              <a:buFont typeface="+mj-lt"/>
              <a:buAutoNum type="alphaUcPeriod"/>
            </a:pPr>
            <a:r>
              <a:rPr lang="es-MX" noProof="0" dirty="0" smtClean="0"/>
              <a:t>“Quemante”</a:t>
            </a:r>
          </a:p>
          <a:p>
            <a:pPr marL="971550" lvl="1" indent="-514350" fontAlgn="base">
              <a:buFont typeface="+mj-lt"/>
              <a:buAutoNum type="alphaUcPeriod"/>
            </a:pPr>
            <a:r>
              <a:rPr lang="es-MX" noProof="0" dirty="0" smtClean="0"/>
              <a:t>“Descarga eléctrica”</a:t>
            </a:r>
          </a:p>
          <a:p>
            <a:pPr marL="971550" lvl="1" indent="-514350" fontAlgn="base">
              <a:buFont typeface="+mj-lt"/>
              <a:buAutoNum type="alphaUcPeriod"/>
            </a:pPr>
            <a:r>
              <a:rPr lang="es-MX" noProof="0" dirty="0" smtClean="0"/>
              <a:t>“Picazón”</a:t>
            </a:r>
          </a:p>
          <a:p>
            <a:pPr marL="971550" lvl="1" indent="-514350" fontAlgn="base">
              <a:buFont typeface="+mj-lt"/>
              <a:buAutoNum type="alphaUcPeriod"/>
            </a:pPr>
            <a:r>
              <a:rPr lang="es-MX" noProof="0" dirty="0" smtClean="0"/>
              <a:t>“Entumecimiento”</a:t>
            </a:r>
          </a:p>
          <a:p>
            <a:pPr marL="971550" lvl="1" indent="-514350" fontAlgn="base">
              <a:buFont typeface="+mj-lt"/>
              <a:buAutoNum type="alphaUcPeriod"/>
            </a:pPr>
            <a:r>
              <a:rPr lang="es-MX" noProof="0" dirty="0" smtClean="0"/>
              <a:t>“Punzante”</a:t>
            </a:r>
          </a:p>
          <a:p>
            <a:pPr marL="971550" lvl="1" indent="-514350" fontAlgn="base">
              <a:buFont typeface="+mj-lt"/>
              <a:buAutoNum type="alphaUcPeriod"/>
            </a:pPr>
            <a:r>
              <a:rPr lang="es-MX" noProof="0" dirty="0" smtClean="0"/>
              <a:t>“Hormigueo”</a:t>
            </a:r>
          </a:p>
          <a:p>
            <a:pPr marL="971550" lvl="1" indent="-514350" fontAlgn="base">
              <a:buFont typeface="+mj-lt"/>
              <a:buAutoNum type="alphaUcPeriod"/>
            </a:pPr>
            <a:r>
              <a:rPr lang="es-MX" noProof="0" dirty="0" smtClean="0"/>
              <a:t>“Pulsante”</a:t>
            </a:r>
          </a:p>
          <a:p>
            <a:pPr marL="514350" indent="-514350">
              <a:buFont typeface="+mj-lt"/>
              <a:buAutoNum type="alphaUcPeriod"/>
            </a:pPr>
            <a:endParaRPr lang="es-MX" noProof="0" dirty="0"/>
          </a:p>
        </p:txBody>
      </p:sp>
      <p:sp>
        <p:nvSpPr>
          <p:cNvPr id="4" name="Rounded Rectangle 3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Evaluación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910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6911"/>
            <a:ext cx="8229600" cy="1143000"/>
          </a:xfrm>
        </p:spPr>
        <p:txBody>
          <a:bodyPr/>
          <a:lstStyle/>
          <a:p>
            <a:r>
              <a:rPr lang="es-MX" noProof="0" dirty="0" smtClean="0"/>
              <a:t>Pregunta para Discusión</a:t>
            </a:r>
            <a:endParaRPr lang="es-MX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noProof="0" dirty="0" smtClean="0"/>
              <a:t>¿Usa alguna herramienta de evaluación para dolor neuropático en su práctica?</a:t>
            </a:r>
          </a:p>
          <a:p>
            <a:pPr lvl="1"/>
            <a:r>
              <a:rPr lang="es-MX" noProof="0" dirty="0" smtClean="0"/>
              <a:t>Si es así, ¿Qué herramienta y por qué?</a:t>
            </a:r>
            <a:endParaRPr lang="es-MX" noProof="0" dirty="0"/>
          </a:p>
        </p:txBody>
      </p:sp>
      <p:sp>
        <p:nvSpPr>
          <p:cNvPr id="4" name="Rounded Rectangle 3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Evaluación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4720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4494"/>
            <a:ext cx="8229600" cy="1143000"/>
          </a:xfrm>
        </p:spPr>
        <p:txBody>
          <a:bodyPr>
            <a:normAutofit/>
          </a:bodyPr>
          <a:lstStyle/>
          <a:p>
            <a:r>
              <a:rPr lang="es-MX" noProof="0" dirty="0" smtClean="0"/>
              <a:t>Comité de Desarrollo</a:t>
            </a:r>
            <a:endParaRPr lang="es-MX" noProof="0" dirty="0"/>
          </a:p>
        </p:txBody>
      </p:sp>
      <p:sp>
        <p:nvSpPr>
          <p:cNvPr id="3" name="TextBox 2"/>
          <p:cNvSpPr txBox="1"/>
          <p:nvPr/>
        </p:nvSpPr>
        <p:spPr>
          <a:xfrm>
            <a:off x="2624941" y="6365609"/>
            <a:ext cx="4420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i="1" dirty="0" smtClean="0">
                <a:solidFill>
                  <a:srgbClr val="002060"/>
                </a:solidFill>
                <a:ea typeface="SimSun" pitchFamily="2" charset="-122"/>
              </a:rPr>
              <a:t>Este programa fue patrocinado por Pfizer Inc.</a:t>
            </a:r>
            <a:endParaRPr lang="es-MX" dirty="0">
              <a:solidFill>
                <a:srgbClr val="002060"/>
              </a:solidFill>
            </a:endParaRPr>
          </a:p>
        </p:txBody>
      </p:sp>
      <p:sp>
        <p:nvSpPr>
          <p:cNvPr id="7" name="Rectangle 3"/>
          <p:cNvSpPr/>
          <p:nvPr/>
        </p:nvSpPr>
        <p:spPr>
          <a:xfrm>
            <a:off x="395536" y="1443255"/>
            <a:ext cx="2880320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>
                <a:solidFill>
                  <a:prstClr val="black"/>
                </a:solidFill>
              </a:rPr>
              <a:t>Mario </a:t>
            </a:r>
            <a:r>
              <a:rPr lang="en-CA" sz="1600" b="1" dirty="0" smtClean="0">
                <a:solidFill>
                  <a:prstClr val="black"/>
                </a:solidFill>
              </a:rPr>
              <a:t>H. Cardiel</a:t>
            </a:r>
            <a:r>
              <a:rPr lang="en-CA" sz="1600" b="1" dirty="0">
                <a:solidFill>
                  <a:prstClr val="black"/>
                </a:solidFill>
              </a:rPr>
              <a:t>, MD, MSc</a:t>
            </a:r>
          </a:p>
          <a:p>
            <a:r>
              <a:rPr lang="en-CA" sz="1600" dirty="0">
                <a:solidFill>
                  <a:srgbClr val="0C6FCF">
                    <a:lumMod val="75000"/>
                  </a:srgbClr>
                </a:solidFill>
              </a:rPr>
              <a:t>Rheumatologist</a:t>
            </a:r>
          </a:p>
          <a:p>
            <a:r>
              <a:rPr lang="en-US" sz="1600" dirty="0" smtClean="0">
                <a:solidFill>
                  <a:srgbClr val="0C6FCF">
                    <a:lumMod val="75000"/>
                  </a:srgbClr>
                </a:solidFill>
              </a:rPr>
              <a:t>Morelia</a:t>
            </a:r>
            <a:r>
              <a:rPr lang="en-CA" sz="1600" dirty="0" smtClean="0">
                <a:solidFill>
                  <a:srgbClr val="0C6FCF">
                    <a:lumMod val="75000"/>
                  </a:srgbClr>
                </a:solidFill>
              </a:rPr>
              <a:t>, </a:t>
            </a:r>
            <a:r>
              <a:rPr lang="en-CA" sz="1600" dirty="0">
                <a:solidFill>
                  <a:srgbClr val="0C6FCF">
                    <a:lumMod val="75000"/>
                  </a:srgbClr>
                </a:solidFill>
              </a:rPr>
              <a:t>Mexico</a:t>
            </a:r>
          </a:p>
          <a:p>
            <a:r>
              <a:rPr lang="en-CA" sz="1600" dirty="0">
                <a:solidFill>
                  <a:prstClr val="white"/>
                </a:solidFill>
              </a:rPr>
              <a:t> </a:t>
            </a:r>
            <a:endParaRPr lang="en-CA" sz="2400" dirty="0">
              <a:solidFill>
                <a:prstClr val="white"/>
              </a:solidFill>
            </a:endParaRPr>
          </a:p>
          <a:p>
            <a:r>
              <a:rPr lang="en-CA" sz="1600" b="1" dirty="0" smtClean="0">
                <a:solidFill>
                  <a:prstClr val="black"/>
                </a:solidFill>
              </a:rPr>
              <a:t>Andrei </a:t>
            </a:r>
            <a:r>
              <a:rPr lang="en-CA" sz="1600" b="1" dirty="0">
                <a:solidFill>
                  <a:prstClr val="black"/>
                </a:solidFill>
              </a:rPr>
              <a:t>Danilov, MD, DSc</a:t>
            </a:r>
          </a:p>
          <a:p>
            <a:r>
              <a:rPr lang="en-CA" sz="1600" dirty="0">
                <a:solidFill>
                  <a:srgbClr val="0C6FCF">
                    <a:lumMod val="75000"/>
                  </a:srgbClr>
                </a:solidFill>
              </a:rPr>
              <a:t>Neurologist</a:t>
            </a:r>
          </a:p>
          <a:p>
            <a:r>
              <a:rPr lang="en-CA" sz="1600" dirty="0">
                <a:solidFill>
                  <a:srgbClr val="0C6FCF">
                    <a:lumMod val="75000"/>
                  </a:srgbClr>
                </a:solidFill>
              </a:rPr>
              <a:t>Moscow, Russia</a:t>
            </a:r>
          </a:p>
          <a:p>
            <a:r>
              <a:rPr lang="en-CA" sz="1600" dirty="0">
                <a:solidFill>
                  <a:prstClr val="white"/>
                </a:solidFill>
              </a:rPr>
              <a:t> </a:t>
            </a:r>
          </a:p>
          <a:p>
            <a:r>
              <a:rPr lang="en-CA" sz="1600" b="1" dirty="0">
                <a:solidFill>
                  <a:prstClr val="black"/>
                </a:solidFill>
              </a:rPr>
              <a:t>Smail Daoudi, MD</a:t>
            </a:r>
          </a:p>
          <a:p>
            <a:r>
              <a:rPr lang="en-CA" sz="1600" dirty="0">
                <a:solidFill>
                  <a:srgbClr val="0C6FCF">
                    <a:lumMod val="75000"/>
                  </a:srgbClr>
                </a:solidFill>
              </a:rPr>
              <a:t>Neurologist</a:t>
            </a:r>
          </a:p>
          <a:p>
            <a:r>
              <a:rPr lang="fr-CA" sz="1600" dirty="0">
                <a:solidFill>
                  <a:srgbClr val="0C6FCF">
                    <a:lumMod val="75000"/>
                  </a:srgbClr>
                </a:solidFill>
              </a:rPr>
              <a:t>Tizi Ouzou, </a:t>
            </a:r>
            <a:r>
              <a:rPr lang="fr-CA" sz="1600" dirty="0" smtClean="0">
                <a:solidFill>
                  <a:srgbClr val="0C6FCF">
                    <a:lumMod val="75000"/>
                  </a:srgbClr>
                </a:solidFill>
              </a:rPr>
              <a:t>Algeria</a:t>
            </a:r>
          </a:p>
          <a:p>
            <a:endParaRPr lang="fr-CA" sz="1600" dirty="0">
              <a:solidFill>
                <a:prstClr val="white"/>
              </a:solidFill>
            </a:endParaRPr>
          </a:p>
          <a:p>
            <a:r>
              <a:rPr lang="fr-CA" sz="1600" b="1" dirty="0">
                <a:solidFill>
                  <a:prstClr val="black"/>
                </a:solidFill>
              </a:rPr>
              <a:t>João Batista </a:t>
            </a:r>
            <a:r>
              <a:rPr lang="fr-CA" sz="1600" b="1" dirty="0" smtClean="0">
                <a:solidFill>
                  <a:prstClr val="black"/>
                </a:solidFill>
              </a:rPr>
              <a:t>S. Garcia</a:t>
            </a:r>
            <a:r>
              <a:rPr lang="fr-CA" sz="1600" b="1" dirty="0">
                <a:solidFill>
                  <a:prstClr val="black"/>
                </a:solidFill>
              </a:rPr>
              <a:t>, MD, PhD</a:t>
            </a:r>
            <a:endParaRPr lang="en-CA" sz="1600" b="1" dirty="0">
              <a:solidFill>
                <a:prstClr val="black"/>
              </a:solidFill>
            </a:endParaRPr>
          </a:p>
          <a:p>
            <a:r>
              <a:rPr lang="en-CA" sz="1600" dirty="0" smtClean="0">
                <a:solidFill>
                  <a:srgbClr val="0C6FCF">
                    <a:lumMod val="75000"/>
                  </a:srgbClr>
                </a:solidFill>
              </a:rPr>
              <a:t>Anesthesiologist</a:t>
            </a:r>
            <a:endParaRPr lang="en-CA" sz="1600" dirty="0">
              <a:solidFill>
                <a:srgbClr val="0C6FCF">
                  <a:lumMod val="75000"/>
                </a:srgbClr>
              </a:solidFill>
            </a:endParaRPr>
          </a:p>
          <a:p>
            <a:r>
              <a:rPr lang="en-CA" sz="1600" dirty="0">
                <a:solidFill>
                  <a:srgbClr val="0C6FCF">
                    <a:lumMod val="75000"/>
                  </a:srgbClr>
                </a:solidFill>
              </a:rPr>
              <a:t>S</a:t>
            </a:r>
            <a:r>
              <a:rPr lang="fr-CA" sz="1600" dirty="0">
                <a:solidFill>
                  <a:srgbClr val="0C6FCF">
                    <a:lumMod val="75000"/>
                  </a:srgbClr>
                </a:solidFill>
              </a:rPr>
              <a:t>ã</a:t>
            </a:r>
            <a:r>
              <a:rPr lang="en-CA" sz="1600" dirty="0">
                <a:solidFill>
                  <a:srgbClr val="0C6FCF">
                    <a:lumMod val="75000"/>
                  </a:srgbClr>
                </a:solidFill>
              </a:rPr>
              <a:t>o Luis, Brazil</a:t>
            </a:r>
          </a:p>
          <a:p>
            <a:endParaRPr lang="en-CA" sz="1700" dirty="0" smtClean="0">
              <a:solidFill>
                <a:prstClr val="white"/>
              </a:solidFill>
            </a:endParaRPr>
          </a:p>
          <a:p>
            <a:r>
              <a:rPr lang="en-CA" sz="1600" b="1" dirty="0">
                <a:solidFill>
                  <a:prstClr val="black"/>
                </a:solidFill>
              </a:rPr>
              <a:t>Yuzhou Guan, MD</a:t>
            </a:r>
          </a:p>
          <a:p>
            <a:r>
              <a:rPr lang="en-CA" sz="1600" dirty="0">
                <a:solidFill>
                  <a:srgbClr val="0C6FCF">
                    <a:lumMod val="75000"/>
                  </a:srgbClr>
                </a:solidFill>
              </a:rPr>
              <a:t>Neurologist</a:t>
            </a:r>
          </a:p>
          <a:p>
            <a:r>
              <a:rPr lang="en-CA" sz="1600" dirty="0">
                <a:solidFill>
                  <a:srgbClr val="0C6FCF">
                    <a:lumMod val="75000"/>
                  </a:srgbClr>
                </a:solidFill>
              </a:rPr>
              <a:t>Beijing, China</a:t>
            </a:r>
          </a:p>
          <a:p>
            <a:endParaRPr lang="en-CA" sz="1700" dirty="0">
              <a:solidFill>
                <a:prstClr val="white"/>
              </a:solidFill>
            </a:endParaRPr>
          </a:p>
          <a:p>
            <a:r>
              <a:rPr lang="fr-CA" sz="1700" dirty="0">
                <a:solidFill>
                  <a:prstClr val="white"/>
                </a:solidFill>
              </a:rPr>
              <a:t> </a:t>
            </a:r>
            <a:endParaRPr lang="en-CA" sz="1700" dirty="0">
              <a:solidFill>
                <a:prstClr val="white"/>
              </a:solidFill>
            </a:endParaRPr>
          </a:p>
        </p:txBody>
      </p:sp>
      <p:sp>
        <p:nvSpPr>
          <p:cNvPr id="8" name="Rectangle 4"/>
          <p:cNvSpPr/>
          <p:nvPr/>
        </p:nvSpPr>
        <p:spPr>
          <a:xfrm>
            <a:off x="3275856" y="1443255"/>
            <a:ext cx="280557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 smtClean="0">
                <a:solidFill>
                  <a:prstClr val="black"/>
                </a:solidFill>
              </a:rPr>
              <a:t>Jianhao </a:t>
            </a:r>
            <a:r>
              <a:rPr lang="en-CA" sz="1600" b="1" dirty="0">
                <a:solidFill>
                  <a:prstClr val="black"/>
                </a:solidFill>
              </a:rPr>
              <a:t>Lin, MD</a:t>
            </a:r>
          </a:p>
          <a:p>
            <a:r>
              <a:rPr lang="en-CA" sz="1600" dirty="0" smtClean="0">
                <a:solidFill>
                  <a:srgbClr val="0C6FCF">
                    <a:lumMod val="75000"/>
                  </a:srgbClr>
                </a:solidFill>
              </a:rPr>
              <a:t>Orthopedist</a:t>
            </a:r>
            <a:endParaRPr lang="en-CA" sz="1600" dirty="0">
              <a:solidFill>
                <a:srgbClr val="0C6FCF">
                  <a:lumMod val="75000"/>
                </a:srgbClr>
              </a:solidFill>
            </a:endParaRPr>
          </a:p>
          <a:p>
            <a:r>
              <a:rPr lang="en-CA" sz="1600" dirty="0">
                <a:solidFill>
                  <a:srgbClr val="0C6FCF">
                    <a:lumMod val="75000"/>
                  </a:srgbClr>
                </a:solidFill>
              </a:rPr>
              <a:t>Beijing, China</a:t>
            </a:r>
          </a:p>
          <a:p>
            <a:r>
              <a:rPr lang="en-CA" sz="1600" dirty="0">
                <a:solidFill>
                  <a:srgbClr val="0C6FCF">
                    <a:lumMod val="75000"/>
                  </a:srgbClr>
                </a:solidFill>
              </a:rPr>
              <a:t> </a:t>
            </a:r>
          </a:p>
          <a:p>
            <a:r>
              <a:rPr lang="en-CA" sz="1600" b="1" dirty="0">
                <a:solidFill>
                  <a:prstClr val="black"/>
                </a:solidFill>
              </a:rPr>
              <a:t>Supranee Niruthisard, MD</a:t>
            </a:r>
          </a:p>
          <a:p>
            <a:r>
              <a:rPr lang="en-CA" sz="1600" dirty="0">
                <a:solidFill>
                  <a:srgbClr val="0C6FCF">
                    <a:lumMod val="75000"/>
                  </a:srgbClr>
                </a:solidFill>
              </a:rPr>
              <a:t>Pain Specialist</a:t>
            </a:r>
          </a:p>
          <a:p>
            <a:r>
              <a:rPr lang="en-CA" sz="1600" dirty="0">
                <a:solidFill>
                  <a:srgbClr val="0C6FCF">
                    <a:lumMod val="75000"/>
                  </a:srgbClr>
                </a:solidFill>
              </a:rPr>
              <a:t>Bangkok, Thailand</a:t>
            </a:r>
          </a:p>
          <a:p>
            <a:r>
              <a:rPr lang="en-CA" sz="1600" dirty="0">
                <a:solidFill>
                  <a:prstClr val="white"/>
                </a:solidFill>
              </a:rPr>
              <a:t> </a:t>
            </a:r>
          </a:p>
          <a:p>
            <a:r>
              <a:rPr lang="en-CA" sz="1600" b="1" dirty="0">
                <a:solidFill>
                  <a:prstClr val="black"/>
                </a:solidFill>
              </a:rPr>
              <a:t>Germán Ochoa, MD</a:t>
            </a:r>
          </a:p>
          <a:p>
            <a:r>
              <a:rPr lang="en-CA" sz="1600" dirty="0" smtClean="0">
                <a:solidFill>
                  <a:srgbClr val="0C6FCF">
                    <a:lumMod val="75000"/>
                  </a:srgbClr>
                </a:solidFill>
              </a:rPr>
              <a:t>Orthopedist</a:t>
            </a:r>
            <a:endParaRPr lang="en-CA" sz="1600" dirty="0">
              <a:solidFill>
                <a:srgbClr val="0C6FCF">
                  <a:lumMod val="75000"/>
                </a:srgbClr>
              </a:solidFill>
            </a:endParaRPr>
          </a:p>
          <a:p>
            <a:r>
              <a:rPr lang="en-CA" sz="1600" dirty="0" smtClean="0">
                <a:solidFill>
                  <a:srgbClr val="0C6FCF">
                    <a:lumMod val="75000"/>
                  </a:srgbClr>
                </a:solidFill>
              </a:rPr>
              <a:t>Bogotá, Colombia</a:t>
            </a:r>
          </a:p>
          <a:p>
            <a:endParaRPr lang="en-CA" sz="1600" dirty="0">
              <a:solidFill>
                <a:prstClr val="white"/>
              </a:solidFill>
            </a:endParaRPr>
          </a:p>
          <a:p>
            <a:r>
              <a:rPr lang="en-CA" sz="1600" b="1" dirty="0">
                <a:solidFill>
                  <a:prstClr val="black"/>
                </a:solidFill>
              </a:rPr>
              <a:t>Milton Raff, </a:t>
            </a:r>
            <a:r>
              <a:rPr lang="en-CA" sz="1600" b="1" dirty="0" smtClean="0">
                <a:solidFill>
                  <a:prstClr val="black"/>
                </a:solidFill>
              </a:rPr>
              <a:t>MD, BSc</a:t>
            </a:r>
            <a:endParaRPr lang="en-CA" sz="1600" b="1" dirty="0">
              <a:solidFill>
                <a:prstClr val="black"/>
              </a:solidFill>
            </a:endParaRPr>
          </a:p>
          <a:p>
            <a:r>
              <a:rPr lang="en-CA" sz="1600" dirty="0">
                <a:solidFill>
                  <a:srgbClr val="0C6FCF">
                    <a:lumMod val="75000"/>
                  </a:srgbClr>
                </a:solidFill>
              </a:rPr>
              <a:t>Consultant </a:t>
            </a:r>
            <a:r>
              <a:rPr lang="en-CA" sz="1600" dirty="0" smtClean="0">
                <a:solidFill>
                  <a:srgbClr val="0C6FCF">
                    <a:lumMod val="75000"/>
                  </a:srgbClr>
                </a:solidFill>
              </a:rPr>
              <a:t>Anesthetist</a:t>
            </a:r>
            <a:endParaRPr lang="en-CA" sz="1600" dirty="0">
              <a:solidFill>
                <a:srgbClr val="0C6FCF">
                  <a:lumMod val="75000"/>
                </a:srgbClr>
              </a:solidFill>
            </a:endParaRPr>
          </a:p>
          <a:p>
            <a:r>
              <a:rPr lang="en-CA" sz="1600" dirty="0">
                <a:solidFill>
                  <a:srgbClr val="0C6FCF">
                    <a:lumMod val="75000"/>
                  </a:srgbClr>
                </a:solidFill>
              </a:rPr>
              <a:t>Cape Town, South Africa</a:t>
            </a:r>
          </a:p>
          <a:p>
            <a:r>
              <a:rPr lang="en-CA" sz="1600" dirty="0">
                <a:solidFill>
                  <a:prstClr val="white"/>
                </a:solidFill>
              </a:rPr>
              <a:t> </a:t>
            </a:r>
            <a:endParaRPr lang="en-CA" sz="1600" dirty="0" smtClean="0">
              <a:solidFill>
                <a:prstClr val="white"/>
              </a:solidFill>
            </a:endParaRPr>
          </a:p>
          <a:p>
            <a:r>
              <a:rPr lang="en-CA" sz="1600" b="1" dirty="0">
                <a:solidFill>
                  <a:prstClr val="black"/>
                </a:solidFill>
              </a:rPr>
              <a:t>Raymond L. Rosales, MD, PhD</a:t>
            </a:r>
          </a:p>
          <a:p>
            <a:r>
              <a:rPr lang="en-CA" sz="1600" dirty="0">
                <a:solidFill>
                  <a:srgbClr val="0C6FCF">
                    <a:lumMod val="75000"/>
                  </a:srgbClr>
                </a:solidFill>
              </a:rPr>
              <a:t>Neurologist</a:t>
            </a:r>
          </a:p>
          <a:p>
            <a:r>
              <a:rPr lang="en-CA" sz="1600" dirty="0">
                <a:solidFill>
                  <a:srgbClr val="0C6FCF">
                    <a:lumMod val="75000"/>
                  </a:srgbClr>
                </a:solidFill>
              </a:rPr>
              <a:t>Manila, Philippines</a:t>
            </a:r>
          </a:p>
          <a:p>
            <a:endParaRPr lang="en-CA" sz="1600" dirty="0">
              <a:solidFill>
                <a:prstClr val="white"/>
              </a:solidFill>
            </a:endParaRPr>
          </a:p>
        </p:txBody>
      </p:sp>
      <p:sp>
        <p:nvSpPr>
          <p:cNvPr id="9" name="Rectangle 5"/>
          <p:cNvSpPr/>
          <p:nvPr/>
        </p:nvSpPr>
        <p:spPr>
          <a:xfrm>
            <a:off x="6009425" y="1447611"/>
            <a:ext cx="295506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 smtClean="0">
                <a:solidFill>
                  <a:prstClr val="black"/>
                </a:solidFill>
              </a:rPr>
              <a:t>Jose </a:t>
            </a:r>
            <a:r>
              <a:rPr lang="en-CA" sz="1600" b="1" dirty="0">
                <a:solidFill>
                  <a:prstClr val="black"/>
                </a:solidFill>
              </a:rPr>
              <a:t>Antonio San Juan, MD</a:t>
            </a:r>
          </a:p>
          <a:p>
            <a:r>
              <a:rPr lang="en-CA" sz="1600" dirty="0" smtClean="0">
                <a:solidFill>
                  <a:srgbClr val="0C6FCF">
                    <a:lumMod val="75000"/>
                  </a:srgbClr>
                </a:solidFill>
              </a:rPr>
              <a:t>Orthopedic </a:t>
            </a:r>
            <a:r>
              <a:rPr lang="en-CA" sz="1600" dirty="0">
                <a:solidFill>
                  <a:srgbClr val="0C6FCF">
                    <a:lumMod val="75000"/>
                  </a:srgbClr>
                </a:solidFill>
              </a:rPr>
              <a:t>Surgeon</a:t>
            </a:r>
          </a:p>
          <a:p>
            <a:r>
              <a:rPr lang="en-CA" sz="1600" dirty="0">
                <a:solidFill>
                  <a:srgbClr val="0C6FCF">
                    <a:lumMod val="75000"/>
                  </a:srgbClr>
                </a:solidFill>
              </a:rPr>
              <a:t>Cebu City, Philippines</a:t>
            </a:r>
          </a:p>
          <a:p>
            <a:r>
              <a:rPr lang="en-CA" sz="1600" dirty="0">
                <a:solidFill>
                  <a:prstClr val="white"/>
                </a:solidFill>
              </a:rPr>
              <a:t> </a:t>
            </a:r>
          </a:p>
          <a:p>
            <a:r>
              <a:rPr lang="en-CA" sz="1600" b="1" dirty="0">
                <a:solidFill>
                  <a:prstClr val="black"/>
                </a:solidFill>
              </a:rPr>
              <a:t>Ammar Salti, MD</a:t>
            </a:r>
          </a:p>
          <a:p>
            <a:r>
              <a:rPr lang="en-CA" sz="1600" dirty="0">
                <a:solidFill>
                  <a:srgbClr val="0C6FCF">
                    <a:lumMod val="75000"/>
                  </a:srgbClr>
                </a:solidFill>
              </a:rPr>
              <a:t>Consultant </a:t>
            </a:r>
            <a:r>
              <a:rPr lang="en-CA" sz="1600" dirty="0" smtClean="0">
                <a:solidFill>
                  <a:srgbClr val="0C6FCF">
                    <a:lumMod val="75000"/>
                  </a:srgbClr>
                </a:solidFill>
              </a:rPr>
              <a:t>Anesthetist</a:t>
            </a:r>
            <a:endParaRPr lang="en-CA" sz="1600" dirty="0">
              <a:solidFill>
                <a:srgbClr val="0C6FCF">
                  <a:lumMod val="75000"/>
                </a:srgbClr>
              </a:solidFill>
            </a:endParaRPr>
          </a:p>
          <a:p>
            <a:r>
              <a:rPr lang="en-CA" sz="1600" dirty="0">
                <a:solidFill>
                  <a:srgbClr val="0C6FCF">
                    <a:lumMod val="75000"/>
                  </a:srgbClr>
                </a:solidFill>
              </a:rPr>
              <a:t>Abu Dhabi, United Arab </a:t>
            </a:r>
            <a:r>
              <a:rPr lang="en-CA" sz="1600" dirty="0" smtClean="0">
                <a:solidFill>
                  <a:srgbClr val="0C6FCF">
                    <a:lumMod val="75000"/>
                  </a:srgbClr>
                </a:solidFill>
              </a:rPr>
              <a:t>Emirates</a:t>
            </a:r>
          </a:p>
          <a:p>
            <a:endParaRPr lang="en-CA" sz="1600" dirty="0">
              <a:solidFill>
                <a:prstClr val="white"/>
              </a:solidFill>
            </a:endParaRPr>
          </a:p>
          <a:p>
            <a:r>
              <a:rPr lang="en-CA" sz="1600" b="1" dirty="0">
                <a:solidFill>
                  <a:prstClr val="black"/>
                </a:solidFill>
              </a:rPr>
              <a:t>Xinping Tian, MD</a:t>
            </a:r>
          </a:p>
          <a:p>
            <a:r>
              <a:rPr lang="en-CA" sz="1600" dirty="0">
                <a:solidFill>
                  <a:srgbClr val="0C6FCF">
                    <a:lumMod val="75000"/>
                  </a:srgbClr>
                </a:solidFill>
              </a:rPr>
              <a:t>Rheumatologist</a:t>
            </a:r>
          </a:p>
          <a:p>
            <a:r>
              <a:rPr lang="en-CA" sz="1600" dirty="0">
                <a:solidFill>
                  <a:srgbClr val="0C6FCF">
                    <a:lumMod val="75000"/>
                  </a:srgbClr>
                </a:solidFill>
              </a:rPr>
              <a:t>Beijing, China</a:t>
            </a:r>
          </a:p>
          <a:p>
            <a:r>
              <a:rPr lang="en-CA" sz="1600" dirty="0">
                <a:solidFill>
                  <a:prstClr val="white"/>
                </a:solidFill>
              </a:rPr>
              <a:t> </a:t>
            </a:r>
          </a:p>
          <a:p>
            <a:r>
              <a:rPr lang="en-CA" sz="1600" b="1" dirty="0" smtClean="0">
                <a:solidFill>
                  <a:prstClr val="black"/>
                </a:solidFill>
              </a:rPr>
              <a:t>Işin Ünal-Çevik</a:t>
            </a:r>
            <a:r>
              <a:rPr lang="en-CA" sz="1600" b="1" dirty="0">
                <a:solidFill>
                  <a:prstClr val="black"/>
                </a:solidFill>
              </a:rPr>
              <a:t>, MD, PhD</a:t>
            </a:r>
          </a:p>
          <a:p>
            <a:pPr>
              <a:defRPr/>
            </a:pPr>
            <a:r>
              <a:rPr lang="en-CA" sz="1600" dirty="0">
                <a:solidFill>
                  <a:srgbClr val="0C6FCF">
                    <a:lumMod val="75000"/>
                  </a:srgbClr>
                </a:solidFill>
                <a:ea typeface="SimSun" pitchFamily="2" charset="-122"/>
              </a:rPr>
              <a:t>Neurologist, Neuroscientist and Pain Specialist</a:t>
            </a:r>
          </a:p>
          <a:p>
            <a:r>
              <a:rPr lang="en-CA" sz="1600" dirty="0" smtClean="0">
                <a:solidFill>
                  <a:srgbClr val="0C6FCF">
                    <a:lumMod val="75000"/>
                  </a:srgbClr>
                </a:solidFill>
              </a:rPr>
              <a:t>Ankara</a:t>
            </a:r>
            <a:r>
              <a:rPr lang="en-CA" sz="1600" dirty="0">
                <a:solidFill>
                  <a:srgbClr val="0C6FCF">
                    <a:lumMod val="75000"/>
                  </a:srgbClr>
                </a:solidFill>
              </a:rPr>
              <a:t>, Turkey</a:t>
            </a:r>
          </a:p>
          <a:p>
            <a:r>
              <a:rPr lang="en-CA" sz="1600" dirty="0">
                <a:solidFill>
                  <a:srgbClr val="0C6FCF">
                    <a:lumMod val="75000"/>
                  </a:srgbClr>
                </a:solidFill>
              </a:rPr>
              <a:t> </a:t>
            </a:r>
          </a:p>
          <a:p>
            <a:endParaRPr lang="en-CA" sz="1700" dirty="0">
              <a:solidFill>
                <a:prstClr val="white"/>
              </a:solidFill>
            </a:endParaRPr>
          </a:p>
          <a:p>
            <a:r>
              <a:rPr lang="en-CA" sz="1700" dirty="0">
                <a:solidFill>
                  <a:prstClr val="white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0297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6911"/>
            <a:ext cx="8229600" cy="1143000"/>
          </a:xfrm>
        </p:spPr>
        <p:txBody>
          <a:bodyPr/>
          <a:lstStyle/>
          <a:p>
            <a:r>
              <a:rPr lang="es-MX" noProof="0" dirty="0" smtClean="0"/>
              <a:t>Pregunta para Discusión</a:t>
            </a:r>
            <a:endParaRPr lang="es-MX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noProof="0" dirty="0" smtClean="0"/>
              <a:t>¿Qué pruebas de cabecera usa típicamente en su práctica?</a:t>
            </a:r>
          </a:p>
          <a:p>
            <a:pPr lvl="1"/>
            <a:r>
              <a:rPr lang="es-MX" noProof="0" dirty="0" smtClean="0"/>
              <a:t>¿Por qué?</a:t>
            </a:r>
            <a:endParaRPr lang="es-MX" noProof="0" dirty="0"/>
          </a:p>
        </p:txBody>
      </p:sp>
      <p:sp>
        <p:nvSpPr>
          <p:cNvPr id="5" name="Rounded Rectangle 4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Evaluación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7511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6911"/>
            <a:ext cx="8229600" cy="1143000"/>
          </a:xfrm>
        </p:spPr>
        <p:txBody>
          <a:bodyPr/>
          <a:lstStyle/>
          <a:p>
            <a:r>
              <a:rPr lang="es-MX" noProof="0" dirty="0" smtClean="0"/>
              <a:t>Pregunta para Discusión</a:t>
            </a:r>
            <a:endParaRPr lang="es-MX" noProof="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noProof="0" dirty="0" smtClean="0"/>
              <a:t>¿Cómo maneja las expectativas en pacientes con dolor neuropático?</a:t>
            </a:r>
            <a:endParaRPr lang="es-MX" noProof="0" dirty="0"/>
          </a:p>
        </p:txBody>
      </p:sp>
      <p:sp>
        <p:nvSpPr>
          <p:cNvPr id="4" name="Rounded Rectangle 3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Manejo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5003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6911"/>
            <a:ext cx="8229600" cy="1143000"/>
          </a:xfrm>
        </p:spPr>
        <p:txBody>
          <a:bodyPr/>
          <a:lstStyle/>
          <a:p>
            <a:r>
              <a:rPr lang="es-MX" noProof="0" dirty="0" smtClean="0"/>
              <a:t>Pregunta para Discusión</a:t>
            </a:r>
            <a:endParaRPr lang="es-MX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noProof="0" dirty="0" smtClean="0"/>
              <a:t>¿Usan o solicitan sus pacientes frecuentemente modalidades de tratamiento no-farmacológico?</a:t>
            </a:r>
          </a:p>
          <a:p>
            <a:pPr lvl="1"/>
            <a:r>
              <a:rPr lang="es-MX" noProof="0" dirty="0" smtClean="0"/>
              <a:t>Si es así,  ¿Cuáles?</a:t>
            </a:r>
          </a:p>
          <a:p>
            <a:r>
              <a:rPr lang="es-MX" noProof="0" dirty="0" smtClean="0"/>
              <a:t>¿Qué le dice a sus pacientes acerca de estos tratamientos?</a:t>
            </a:r>
            <a:br>
              <a:rPr lang="es-MX" noProof="0" dirty="0" smtClean="0"/>
            </a:br>
            <a:endParaRPr lang="es-MX" noProof="0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Manejo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8569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6911"/>
            <a:ext cx="8229600" cy="1143000"/>
          </a:xfrm>
        </p:spPr>
        <p:txBody>
          <a:bodyPr/>
          <a:lstStyle/>
          <a:p>
            <a:r>
              <a:rPr lang="es-MX" noProof="0" dirty="0" smtClean="0"/>
              <a:t>Pregunta para Discusión</a:t>
            </a:r>
            <a:endParaRPr lang="es-MX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noProof="0" dirty="0" smtClean="0"/>
              <a:t>¿Qué enfoques no-farmacológicos para el manejo de dolor neuropático ha encontrado útiles para sus pacientes?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Manejo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100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noProof="0" dirty="0" smtClean="0"/>
              <a:t>¿Cuáles cree que son las diferencias entre las recomendaciones de varias guías?</a:t>
            </a:r>
          </a:p>
          <a:p>
            <a:r>
              <a:rPr lang="es-MX" noProof="0" dirty="0" smtClean="0"/>
              <a:t>¿Cómo afecta esto su práctica clínica?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Manejo</a:t>
            </a:r>
            <a:endParaRPr lang="en-CA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86911"/>
            <a:ext cx="8229600" cy="1143000"/>
          </a:xfrm>
        </p:spPr>
        <p:txBody>
          <a:bodyPr/>
          <a:lstStyle/>
          <a:p>
            <a:r>
              <a:rPr lang="es-MX" noProof="0" dirty="0" smtClean="0"/>
              <a:t>Pregunta para Discusión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52193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noProof="0" dirty="0" smtClean="0"/>
              <a:t>¿Qué enfoque de tratamiento usaría con un paciente que padece dolor misto debido a síndrome de dolor regional complejo?</a:t>
            </a:r>
            <a:endParaRPr lang="es-MX" noProof="0" dirty="0"/>
          </a:p>
        </p:txBody>
      </p:sp>
      <p:sp>
        <p:nvSpPr>
          <p:cNvPr id="5" name="Rounded Rectangle 4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Manejo</a:t>
            </a:r>
            <a:endParaRPr lang="en-CA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86911"/>
            <a:ext cx="8229600" cy="1143000"/>
          </a:xfrm>
        </p:spPr>
        <p:txBody>
          <a:bodyPr/>
          <a:lstStyle/>
          <a:p>
            <a:r>
              <a:rPr lang="es-MX" noProof="0" dirty="0" smtClean="0"/>
              <a:t>Pregunta para Discusión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0903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noProof="0" dirty="0" smtClean="0"/>
              <a:t>¿Es la falta de apego a la terapia un problema para sus pacientes con NeP?</a:t>
            </a:r>
          </a:p>
          <a:p>
            <a:r>
              <a:rPr lang="es-MX" noProof="0" dirty="0" smtClean="0"/>
              <a:t>Si es así,  ¿Cómo resuelve esto en su práctica?</a:t>
            </a:r>
            <a:endParaRPr lang="es-MX" noProof="0" dirty="0"/>
          </a:p>
        </p:txBody>
      </p:sp>
      <p:sp>
        <p:nvSpPr>
          <p:cNvPr id="4" name="Rounded Rectangle 3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Manejo</a:t>
            </a:r>
            <a:endParaRPr lang="en-CA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86911"/>
            <a:ext cx="8229600" cy="1143000"/>
          </a:xfrm>
        </p:spPr>
        <p:txBody>
          <a:bodyPr/>
          <a:lstStyle/>
          <a:p>
            <a:r>
              <a:rPr lang="es-MX" noProof="0" dirty="0" smtClean="0"/>
              <a:t>Pregunta para Discusión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12649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7683"/>
            <a:ext cx="8229600" cy="11430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MX" noProof="0" dirty="0" smtClean="0"/>
              <a:t>Objetivos de Aprendizaje</a:t>
            </a:r>
            <a:endParaRPr lang="es-MX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60828"/>
            <a:ext cx="9144000" cy="5865125"/>
          </a:xfrm>
        </p:spPr>
        <p:txBody>
          <a:bodyPr>
            <a:noAutofit/>
          </a:bodyPr>
          <a:lstStyle/>
          <a:p>
            <a:pPr lvl="0"/>
            <a:r>
              <a:rPr lang="es-MX" sz="2800" dirty="0" smtClean="0"/>
              <a:t>Al terminar este módulo, los participantes serán capaces de:</a:t>
            </a:r>
          </a:p>
          <a:p>
            <a:pPr lvl="1"/>
            <a:r>
              <a:rPr lang="es-MX" sz="2400" dirty="0" smtClean="0"/>
              <a:t>Explicar la patofisiología del Dolor Neuropático</a:t>
            </a:r>
          </a:p>
          <a:p>
            <a:pPr lvl="1"/>
            <a:r>
              <a:rPr lang="es-MX" sz="2400" dirty="0" smtClean="0"/>
              <a:t>Discutir la prevalencia del Dolor Neuropático </a:t>
            </a:r>
          </a:p>
          <a:p>
            <a:pPr lvl="1"/>
            <a:r>
              <a:rPr lang="es-MX" sz="2400" dirty="0" smtClean="0"/>
              <a:t>Aplicar una sencilla técnica de diagnóstico para diagnosticar Dolor Neuropático</a:t>
            </a:r>
          </a:p>
          <a:p>
            <a:pPr lvl="1"/>
            <a:r>
              <a:rPr lang="es-MX" sz="2400" dirty="0" smtClean="0"/>
              <a:t>Entender el impacto del Dolor Neuropático y sus comorbilidades en el funcionamiento del paciente y en su calidad de vida</a:t>
            </a:r>
          </a:p>
          <a:p>
            <a:pPr lvl="1"/>
            <a:r>
              <a:rPr lang="es-MX" sz="2400" dirty="0" smtClean="0"/>
              <a:t>Seleccionar las estrategias farmacológicas y no-farmacológicas apropiadas para el manejo del Dolor Neuropático</a:t>
            </a:r>
          </a:p>
          <a:p>
            <a:pPr lvl="1"/>
            <a:r>
              <a:rPr lang="es-MX" sz="2400" dirty="0" smtClean="0"/>
              <a:t>Saber cuándo referir a los pacientes a un especialista</a:t>
            </a:r>
            <a:endParaRPr lang="es-MX" sz="2400" noProof="0" dirty="0"/>
          </a:p>
        </p:txBody>
      </p:sp>
    </p:spTree>
    <p:extLst>
      <p:ext uri="{BB962C8B-B14F-4D97-AF65-F5344CB8AC3E}">
        <p14:creationId xmlns:p14="http://schemas.microsoft.com/office/powerpoint/2010/main" val="319698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noProof="0" dirty="0" smtClean="0"/>
              <a:t>PREGUNTAS INTERACTIVAS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96679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6911"/>
            <a:ext cx="8229600" cy="1143000"/>
          </a:xfrm>
        </p:spPr>
        <p:txBody>
          <a:bodyPr/>
          <a:lstStyle/>
          <a:p>
            <a:r>
              <a:rPr lang="es-MX" noProof="0" dirty="0" smtClean="0"/>
              <a:t>Pregunta para Discusión</a:t>
            </a:r>
            <a:endParaRPr lang="es-MX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739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s-MX" noProof="0" dirty="0" smtClean="0"/>
              <a:t>¿Qué es dolor neuropático?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s-MX" noProof="0" dirty="0" smtClean="0"/>
              <a:t>Dolor causado por una lesión o enfermedad del sistema nervioso somatosensorial</a:t>
            </a:r>
          </a:p>
          <a:p>
            <a:pPr marL="971550" lvl="1" indent="-514350">
              <a:buFont typeface="+mj-lt"/>
              <a:buAutoNum type="alphaUcPeriod"/>
            </a:pPr>
            <a:r>
              <a:rPr lang="es-MX" noProof="0" dirty="0" smtClean="0"/>
              <a:t>Dolor debido a un estímulo que normalmente no provoca dolor </a:t>
            </a:r>
          </a:p>
          <a:p>
            <a:pPr marL="971550" lvl="1" indent="-514350">
              <a:buFont typeface="+mj-lt"/>
              <a:buAutoNum type="alphaUcPeriod"/>
            </a:pPr>
            <a:r>
              <a:rPr lang="es-MX" noProof="0" dirty="0" smtClean="0"/>
              <a:t>Una experiencia sensorial y emocional desagradable asociada con daño tisular real o potencial, o descrito en términos de dicho daño</a:t>
            </a:r>
          </a:p>
          <a:p>
            <a:pPr marL="971550" lvl="1" indent="-514350">
              <a:buFont typeface="+mj-lt"/>
              <a:buAutoNum type="alphaUcPeriod"/>
            </a:pPr>
            <a:r>
              <a:rPr lang="es-MX" noProof="0" dirty="0" smtClean="0"/>
              <a:t>Una experiencia sensorial que ocurre cuando neuronas sensoriales específicas responden a estímulos nocivos</a:t>
            </a:r>
          </a:p>
          <a:p>
            <a:pPr lvl="1"/>
            <a:endParaRPr lang="es-MX" noProof="0" dirty="0" smtClean="0"/>
          </a:p>
          <a:p>
            <a:endParaRPr lang="es-MX" noProof="0" dirty="0"/>
          </a:p>
        </p:txBody>
      </p:sp>
      <p:sp>
        <p:nvSpPr>
          <p:cNvPr id="4" name="Rounded Rectangle 3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Patofisiología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9108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6911"/>
            <a:ext cx="8229600" cy="1143000"/>
          </a:xfrm>
        </p:spPr>
        <p:txBody>
          <a:bodyPr/>
          <a:lstStyle/>
          <a:p>
            <a:r>
              <a:rPr lang="es-MX" noProof="0" dirty="0" smtClean="0"/>
              <a:t>Pregunta para Discusión</a:t>
            </a:r>
            <a:endParaRPr lang="es-MX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s-MX" noProof="0" dirty="0" smtClean="0"/>
              <a:t>¿Cuáles son algunos casos de pacientes con dolor neuropático que ha encontrado en su práctica?</a:t>
            </a:r>
            <a:endParaRPr lang="es-MX" noProof="0" dirty="0"/>
          </a:p>
        </p:txBody>
      </p:sp>
      <p:sp>
        <p:nvSpPr>
          <p:cNvPr id="4" name="Rounded Rectangle 3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Patofisiología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7570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86911"/>
            <a:ext cx="8229600" cy="1143000"/>
          </a:xfrm>
        </p:spPr>
        <p:txBody>
          <a:bodyPr/>
          <a:lstStyle/>
          <a:p>
            <a:r>
              <a:rPr lang="es-MX" noProof="0" dirty="0" smtClean="0"/>
              <a:t>Pregunta para Discusión</a:t>
            </a:r>
            <a:endParaRPr lang="es-MX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noProof="0" dirty="0" smtClean="0"/>
              <a:t>¿Cómo difieren el dolor neuropático central y periférico?</a:t>
            </a:r>
            <a:endParaRPr lang="es-MX" noProof="0" dirty="0"/>
          </a:p>
        </p:txBody>
      </p:sp>
      <p:sp>
        <p:nvSpPr>
          <p:cNvPr id="6" name="Rounded Rectangle 5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Patofisiología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8289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86911"/>
            <a:ext cx="8229600" cy="1143000"/>
          </a:xfrm>
        </p:spPr>
        <p:txBody>
          <a:bodyPr/>
          <a:lstStyle/>
          <a:p>
            <a:r>
              <a:rPr lang="es-MX" noProof="0" dirty="0" smtClean="0"/>
              <a:t>Pregunta para Discusión</a:t>
            </a:r>
            <a:endParaRPr lang="es-MX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noProof="0" dirty="0" smtClean="0"/>
              <a:t>¿Qué tipos de daño nervioso pueden dar lugar al desarrollo de dolor neuropático?</a:t>
            </a:r>
            <a:endParaRPr lang="es-MX" noProof="0" dirty="0"/>
          </a:p>
        </p:txBody>
      </p:sp>
      <p:sp>
        <p:nvSpPr>
          <p:cNvPr id="6" name="Rounded Rectangle 5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Patofisiología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4143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6911"/>
            <a:ext cx="8229600" cy="1143000"/>
          </a:xfrm>
        </p:spPr>
        <p:txBody>
          <a:bodyPr/>
          <a:lstStyle/>
          <a:p>
            <a:r>
              <a:rPr lang="es-MX" noProof="0" dirty="0" smtClean="0"/>
              <a:t>Pregunta para Discusión</a:t>
            </a:r>
            <a:endParaRPr lang="es-MX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noProof="0" dirty="0" smtClean="0"/>
              <a:t>¿Qué porcentaje de la población general padece dolor neuropático?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s-MX" noProof="0" dirty="0" smtClean="0"/>
              <a:t>&lt;1%</a:t>
            </a:r>
          </a:p>
          <a:p>
            <a:pPr marL="971550" lvl="1" indent="-514350">
              <a:buFont typeface="+mj-lt"/>
              <a:buAutoNum type="alphaUcPeriod"/>
            </a:pPr>
            <a:r>
              <a:rPr lang="es-MX" noProof="0" dirty="0" smtClean="0"/>
              <a:t>1-2%</a:t>
            </a:r>
          </a:p>
          <a:p>
            <a:pPr marL="971550" lvl="1" indent="-514350">
              <a:buFont typeface="+mj-lt"/>
              <a:buAutoNum type="alphaUcPeriod"/>
            </a:pPr>
            <a:r>
              <a:rPr lang="es-MX" noProof="0" dirty="0" smtClean="0"/>
              <a:t>5-20%</a:t>
            </a:r>
          </a:p>
          <a:p>
            <a:pPr marL="971550" lvl="1" indent="-514350">
              <a:buFont typeface="+mj-lt"/>
              <a:buAutoNum type="alphaUcPeriod"/>
            </a:pPr>
            <a:r>
              <a:rPr lang="es-MX" noProof="0" dirty="0" smtClean="0"/>
              <a:t>20-30%</a:t>
            </a:r>
            <a:endParaRPr lang="es-MX" noProof="0" dirty="0"/>
          </a:p>
        </p:txBody>
      </p:sp>
      <p:sp>
        <p:nvSpPr>
          <p:cNvPr id="4" name="Rounded Rectangle 3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Epidemiología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39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edplan_Know_pain_hyperliensOK">
      <a:dk1>
        <a:sysClr val="windowText" lastClr="000000"/>
      </a:dk1>
      <a:lt1>
        <a:sysClr val="window" lastClr="FFFFFF"/>
      </a:lt1>
      <a:dk2>
        <a:srgbClr val="002060"/>
      </a:dk2>
      <a:lt2>
        <a:srgbClr val="D9D9D9"/>
      </a:lt2>
      <a:accent1>
        <a:srgbClr val="0C6FCF"/>
      </a:accent1>
      <a:accent2>
        <a:srgbClr val="C03932"/>
      </a:accent2>
      <a:accent3>
        <a:srgbClr val="DDBB30"/>
      </a:accent3>
      <a:accent4>
        <a:srgbClr val="8064A2"/>
      </a:accent4>
      <a:accent5>
        <a:srgbClr val="0092FF"/>
      </a:accent5>
      <a:accent6>
        <a:srgbClr val="F78B30"/>
      </a:accent6>
      <a:hlink>
        <a:srgbClr val="0C6FCF"/>
      </a:hlink>
      <a:folHlink>
        <a:srgbClr val="0C6FC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Medplan_Know_pain_hyperliensOK">
      <a:dk1>
        <a:sysClr val="windowText" lastClr="000000"/>
      </a:dk1>
      <a:lt1>
        <a:sysClr val="window" lastClr="FFFFFF"/>
      </a:lt1>
      <a:dk2>
        <a:srgbClr val="002060"/>
      </a:dk2>
      <a:lt2>
        <a:srgbClr val="D9D9D9"/>
      </a:lt2>
      <a:accent1>
        <a:srgbClr val="0C6FCF"/>
      </a:accent1>
      <a:accent2>
        <a:srgbClr val="C03932"/>
      </a:accent2>
      <a:accent3>
        <a:srgbClr val="DDBB30"/>
      </a:accent3>
      <a:accent4>
        <a:srgbClr val="8064A2"/>
      </a:accent4>
      <a:accent5>
        <a:srgbClr val="0092FF"/>
      </a:accent5>
      <a:accent6>
        <a:srgbClr val="F78B30"/>
      </a:accent6>
      <a:hlink>
        <a:srgbClr val="0C6FCF"/>
      </a:hlink>
      <a:folHlink>
        <a:srgbClr val="0C6FC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8_Office Theme">
  <a:themeElements>
    <a:clrScheme name="Custom 83">
      <a:dk1>
        <a:sysClr val="windowText" lastClr="000000"/>
      </a:dk1>
      <a:lt1>
        <a:sysClr val="window" lastClr="FFFFFF"/>
      </a:lt1>
      <a:dk2>
        <a:srgbClr val="002060"/>
      </a:dk2>
      <a:lt2>
        <a:srgbClr val="D9D9D9"/>
      </a:lt2>
      <a:accent1>
        <a:srgbClr val="0C6FCF"/>
      </a:accent1>
      <a:accent2>
        <a:srgbClr val="C03932"/>
      </a:accent2>
      <a:accent3>
        <a:srgbClr val="DDBB30"/>
      </a:accent3>
      <a:accent4>
        <a:srgbClr val="8064A2"/>
      </a:accent4>
      <a:accent5>
        <a:srgbClr val="0092FF"/>
      </a:accent5>
      <a:accent6>
        <a:srgbClr val="F78B30"/>
      </a:accent6>
      <a:hlink>
        <a:srgbClr val="006DBF"/>
      </a:hlink>
      <a:folHlink>
        <a:srgbClr val="00206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9_Office Theme">
  <a:themeElements>
    <a:clrScheme name="Custom 82">
      <a:dk1>
        <a:sysClr val="windowText" lastClr="000000"/>
      </a:dk1>
      <a:lt1>
        <a:sysClr val="window" lastClr="FFFFFF"/>
      </a:lt1>
      <a:dk2>
        <a:srgbClr val="002060"/>
      </a:dk2>
      <a:lt2>
        <a:srgbClr val="D9D9D9"/>
      </a:lt2>
      <a:accent1>
        <a:srgbClr val="0C6FCF"/>
      </a:accent1>
      <a:accent2>
        <a:srgbClr val="C03932"/>
      </a:accent2>
      <a:accent3>
        <a:srgbClr val="DDBB30"/>
      </a:accent3>
      <a:accent4>
        <a:srgbClr val="8064A2"/>
      </a:accent4>
      <a:accent5>
        <a:srgbClr val="0092FF"/>
      </a:accent5>
      <a:accent6>
        <a:srgbClr val="F78B30"/>
      </a:accent6>
      <a:hlink>
        <a:srgbClr val="006DBF"/>
      </a:hlink>
      <a:folHlink>
        <a:srgbClr val="00206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9187</TotalTime>
  <Words>1217</Words>
  <Application>Microsoft Office PowerPoint</Application>
  <PresentationFormat>On-screen Show (4:3)</PresentationFormat>
  <Paragraphs>242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SimSun</vt:lpstr>
      <vt:lpstr>Calibri</vt:lpstr>
      <vt:lpstr>Office Theme</vt:lpstr>
      <vt:lpstr>1_Office Theme</vt:lpstr>
      <vt:lpstr>18_Office Theme</vt:lpstr>
      <vt:lpstr>19_Office Theme</vt:lpstr>
      <vt:lpstr>11_Custom Design</vt:lpstr>
      <vt:lpstr>PowerPoint Presentation</vt:lpstr>
      <vt:lpstr>Comité de Desarrollo</vt:lpstr>
      <vt:lpstr>Objetivos de Aprendizaje</vt:lpstr>
      <vt:lpstr>PREGUNTAS INTERACTIVAS</vt:lpstr>
      <vt:lpstr>Pregunta para Discusión</vt:lpstr>
      <vt:lpstr>Pregunta para Discusión</vt:lpstr>
      <vt:lpstr>Pregunta para Discusión</vt:lpstr>
      <vt:lpstr>Pregunta para Discusión</vt:lpstr>
      <vt:lpstr>Pregunta para Discusión</vt:lpstr>
      <vt:lpstr>Pregunta para Discusión</vt:lpstr>
      <vt:lpstr>Pregunta para Discusión</vt:lpstr>
      <vt:lpstr>Pregunta para Discusión</vt:lpstr>
      <vt:lpstr>Pregunta para Discusión</vt:lpstr>
      <vt:lpstr>Pregunta para Discusión</vt:lpstr>
      <vt:lpstr>Pregunta para Discusión</vt:lpstr>
      <vt:lpstr>Pregunta para Discusión</vt:lpstr>
      <vt:lpstr>Pregunta para Discusión</vt:lpstr>
      <vt:lpstr>Pregunta para Discusión</vt:lpstr>
      <vt:lpstr>Pregunta para Discusión</vt:lpstr>
      <vt:lpstr>Pregunta para Discusión</vt:lpstr>
      <vt:lpstr>Pregunta para Discusión</vt:lpstr>
      <vt:lpstr>Pregunta para Discusión</vt:lpstr>
      <vt:lpstr>Pregunta para Discusión</vt:lpstr>
      <vt:lpstr>Pregunta para Discusión</vt:lpstr>
      <vt:lpstr>Pregunta para Discusión</vt:lpstr>
      <vt:lpstr>Pregunta para Discusión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Cowan</dc:creator>
  <cp:lastModifiedBy>Cigeroglu, Osman</cp:lastModifiedBy>
  <cp:revision>909</cp:revision>
  <cp:lastPrinted>2013-10-02T16:10:44Z</cp:lastPrinted>
  <dcterms:created xsi:type="dcterms:W3CDTF">2013-05-06T17:41:15Z</dcterms:created>
  <dcterms:modified xsi:type="dcterms:W3CDTF">2015-07-06T19:03:13Z</dcterms:modified>
</cp:coreProperties>
</file>