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7" r:id="rId2"/>
    <p:sldMasterId id="2147483903" r:id="rId3"/>
    <p:sldMasterId id="2147483918" r:id="rId4"/>
    <p:sldMasterId id="2147484014" r:id="rId5"/>
  </p:sldMasterIdLst>
  <p:notesMasterIdLst>
    <p:notesMasterId r:id="rId39"/>
  </p:notesMasterIdLst>
  <p:handoutMasterIdLst>
    <p:handoutMasterId r:id="rId40"/>
  </p:handoutMasterIdLst>
  <p:sldIdLst>
    <p:sldId id="257" r:id="rId6"/>
    <p:sldId id="946" r:id="rId7"/>
    <p:sldId id="833" r:id="rId8"/>
    <p:sldId id="260" r:id="rId9"/>
    <p:sldId id="715" r:id="rId10"/>
    <p:sldId id="948" r:id="rId11"/>
    <p:sldId id="949" r:id="rId12"/>
    <p:sldId id="951" r:id="rId13"/>
    <p:sldId id="952" r:id="rId14"/>
    <p:sldId id="953" r:id="rId15"/>
    <p:sldId id="954" r:id="rId16"/>
    <p:sldId id="955" r:id="rId17"/>
    <p:sldId id="956" r:id="rId18"/>
    <p:sldId id="957" r:id="rId19"/>
    <p:sldId id="958" r:id="rId20"/>
    <p:sldId id="959" r:id="rId21"/>
    <p:sldId id="960" r:id="rId22"/>
    <p:sldId id="961" r:id="rId23"/>
    <p:sldId id="962" r:id="rId24"/>
    <p:sldId id="963" r:id="rId25"/>
    <p:sldId id="964" r:id="rId26"/>
    <p:sldId id="965" r:id="rId27"/>
    <p:sldId id="966" r:id="rId28"/>
    <p:sldId id="967" r:id="rId29"/>
    <p:sldId id="968" r:id="rId30"/>
    <p:sldId id="969" r:id="rId31"/>
    <p:sldId id="970" r:id="rId32"/>
    <p:sldId id="971" r:id="rId33"/>
    <p:sldId id="972" r:id="rId34"/>
    <p:sldId id="973" r:id="rId35"/>
    <p:sldId id="974" r:id="rId36"/>
    <p:sldId id="975" r:id="rId37"/>
    <p:sldId id="976" r:id="rId38"/>
  </p:sldIdLst>
  <p:sldSz cx="9144000" cy="6858000" type="screen4x3"/>
  <p:notesSz cx="7010400" cy="9372600"/>
  <p:embeddedFontLst>
    <p:embeddedFont>
      <p:font typeface="SimSun" panose="02010600030101010101" pitchFamily="2" charset="-122"/>
      <p:regular r:id="rId41"/>
    </p:embeddedFont>
    <p:embeddedFont>
      <p:font typeface="PMingLiU" panose="02020500000000000000" pitchFamily="18" charset="-120"/>
      <p:regular r:id="rId42"/>
    </p:embeddedFont>
    <p:embeddedFont>
      <p:font typeface="Calibri" panose="020F0502020204030204" pitchFamily="34" charset="0"/>
      <p:regular r:id="rId43"/>
      <p:bold r:id="rId44"/>
      <p:italic r:id="rId45"/>
      <p:boldItalic r:id="rId46"/>
    </p:embeddedFont>
    <p:embeddedFont>
      <p:font typeface="Arial Unicode MS" panose="020B0604020202020204" pitchFamily="34" charset="-128"/>
      <p:regular r:id="rId47"/>
    </p:embeddedFont>
    <p:embeddedFont>
      <p:font typeface="ＭＳ Ｐゴシック" panose="020B0600070205080204" pitchFamily="34" charset="-128"/>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OMONP" initials="S" lastIdx="18" clrIdx="0"/>
  <p:cmAuthor id="1" name="Windows User" initials="WU" lastIdx="8" clrIdx="1"/>
  <p:cmAuthor id="2" name="Josee Ledoux" initials="JL"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A9F5"/>
    <a:srgbClr val="C8E2FC"/>
    <a:srgbClr val="0C6FCF"/>
    <a:srgbClr val="8CC2F8"/>
    <a:srgbClr val="7F7F7F"/>
    <a:srgbClr val="C03932"/>
    <a:srgbClr val="DDBB30"/>
    <a:srgbClr val="A3A3A3"/>
    <a:srgbClr val="8064A2"/>
    <a:srgbClr val="F78B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34559" autoAdjust="0"/>
    <p:restoredTop sz="86380" autoAdjust="0"/>
  </p:normalViewPr>
  <p:slideViewPr>
    <p:cSldViewPr snapToGrid="0">
      <p:cViewPr varScale="1">
        <p:scale>
          <a:sx n="109" d="100"/>
          <a:sy n="109" d="100"/>
        </p:scale>
        <p:origin x="-1740" y="-84"/>
      </p:cViewPr>
      <p:guideLst>
        <p:guide orient="horz" pos="2221"/>
        <p:guide orient="horz" pos="1281"/>
        <p:guide orient="horz" pos="631"/>
        <p:guide orient="horz" pos="478"/>
        <p:guide orient="horz" pos="4081"/>
        <p:guide orient="horz" pos="4275"/>
        <p:guide orient="horz" pos="809"/>
        <p:guide orient="horz" pos="1127"/>
        <p:guide orient="horz" pos="3193"/>
        <p:guide orient="horz" pos="4179"/>
        <p:guide pos="2880"/>
        <p:guide pos="592"/>
        <p:guide pos="372"/>
        <p:guide pos="137"/>
        <p:guide pos="885"/>
        <p:guide pos="3053"/>
        <p:guide pos="3285"/>
      </p:guideLst>
    </p:cSldViewPr>
  </p:slideViewPr>
  <p:outlineViewPr>
    <p:cViewPr>
      <p:scale>
        <a:sx n="33" d="100"/>
        <a:sy n="33" d="100"/>
      </p:scale>
      <p:origin x="270" y="1848"/>
    </p:cViewPr>
  </p:outlineViewPr>
  <p:notesTextViewPr>
    <p:cViewPr>
      <p:scale>
        <a:sx n="1" d="1"/>
        <a:sy n="1" d="1"/>
      </p:scale>
      <p:origin x="0" y="0"/>
    </p:cViewPr>
  </p:notesTextViewPr>
  <p:sorterViewPr>
    <p:cViewPr>
      <p:scale>
        <a:sx n="100" d="100"/>
        <a:sy n="100" d="100"/>
      </p:scale>
      <p:origin x="0" y="2754"/>
    </p:cViewPr>
  </p:sorterViewPr>
  <p:notesViewPr>
    <p:cSldViewPr snapToGrid="0">
      <p:cViewPr>
        <p:scale>
          <a:sx n="100" d="100"/>
          <a:sy n="100" d="100"/>
        </p:scale>
        <p:origin x="-1758" y="2766"/>
      </p:cViewPr>
      <p:guideLst>
        <p:guide orient="horz" pos="2924"/>
        <p:guide pos="2208"/>
        <p:guide pos="438"/>
        <p:guide pos="3982"/>
        <p:guide pos="510"/>
        <p:guide pos="78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3.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8F095-91CC-401F-8212-C2CF0D719CED}" type="doc">
      <dgm:prSet loTypeId="urn:microsoft.com/office/officeart/2005/8/layout/venn1" loCatId="relationship" qsTypeId="urn:microsoft.com/office/officeart/2005/8/quickstyle/simple1" qsCatId="simple" csTypeId="urn:microsoft.com/office/officeart/2005/8/colors/accent1_2" csCatId="accent1" phldr="1"/>
      <dgm:spPr/>
    </dgm:pt>
    <dgm:pt modelId="{F6A671C8-1913-407E-86D7-FE00C3B6CE95}">
      <dgm:prSet phldrT="[Text]"/>
      <dgm:spPr>
        <a:ln>
          <a:solidFill>
            <a:schemeClr val="accent1"/>
          </a:solidFill>
        </a:ln>
        <a:scene3d>
          <a:camera prst="orthographicFront"/>
          <a:lightRig rig="threePt" dir="t"/>
        </a:scene3d>
        <a:sp3d>
          <a:bevelT/>
        </a:sp3d>
      </dgm:spPr>
      <dgm:t>
        <a:bodyPr/>
        <a:lstStyle/>
        <a:p>
          <a:endParaRPr lang="en-CA" dirty="0"/>
        </a:p>
      </dgm:t>
    </dgm:pt>
    <dgm:pt modelId="{4766F635-60D9-4636-8CAD-C212FB37F98C}" type="parTrans" cxnId="{52072942-7BC7-4DAA-BA52-67AE75B1259F}">
      <dgm:prSet/>
      <dgm:spPr/>
      <dgm:t>
        <a:bodyPr/>
        <a:lstStyle/>
        <a:p>
          <a:endParaRPr lang="en-CA"/>
        </a:p>
      </dgm:t>
    </dgm:pt>
    <dgm:pt modelId="{91F335FB-5B0A-4637-AF14-97ED3E5DFE16}" type="sibTrans" cxnId="{52072942-7BC7-4DAA-BA52-67AE75B1259F}">
      <dgm:prSet/>
      <dgm:spPr/>
      <dgm:t>
        <a:bodyPr/>
        <a:lstStyle/>
        <a:p>
          <a:endParaRPr lang="en-CA"/>
        </a:p>
      </dgm:t>
    </dgm:pt>
    <dgm:pt modelId="{70EFE6FC-4A8C-47EF-BA4E-78C1713F2783}">
      <dgm:prSet phldrT="[Text]"/>
      <dgm:spPr>
        <a:solidFill>
          <a:schemeClr val="accent3">
            <a:alpha val="50000"/>
          </a:schemeClr>
        </a:solidFill>
        <a:ln>
          <a:solidFill>
            <a:srgbClr val="B5CD85"/>
          </a:solidFill>
        </a:ln>
        <a:scene3d>
          <a:camera prst="orthographicFront"/>
          <a:lightRig rig="threePt" dir="t"/>
        </a:scene3d>
        <a:sp3d>
          <a:bevelT/>
        </a:sp3d>
      </dgm:spPr>
      <dgm:t>
        <a:bodyPr/>
        <a:lstStyle/>
        <a:p>
          <a:endParaRPr lang="en-CA" dirty="0">
            <a:solidFill>
              <a:schemeClr val="tx1"/>
            </a:solidFill>
          </a:endParaRPr>
        </a:p>
      </dgm:t>
    </dgm:pt>
    <dgm:pt modelId="{870FC508-80FF-43C7-8E7B-50B4BE0D6120}" type="parTrans" cxnId="{2C24AAC1-481D-43D3-B84F-DDDDB5D43E5B}">
      <dgm:prSet/>
      <dgm:spPr/>
      <dgm:t>
        <a:bodyPr/>
        <a:lstStyle/>
        <a:p>
          <a:endParaRPr lang="en-CA"/>
        </a:p>
      </dgm:t>
    </dgm:pt>
    <dgm:pt modelId="{6416C344-7221-40DE-BFFD-F9780032020F}" type="sibTrans" cxnId="{2C24AAC1-481D-43D3-B84F-DDDDB5D43E5B}">
      <dgm:prSet/>
      <dgm:spPr/>
      <dgm:t>
        <a:bodyPr/>
        <a:lstStyle/>
        <a:p>
          <a:endParaRPr lang="en-CA"/>
        </a:p>
      </dgm:t>
    </dgm:pt>
    <dgm:pt modelId="{49824C88-D6E0-4817-BDCE-C833181187DE}">
      <dgm:prSet phldrT="[Text]"/>
      <dgm:spPr>
        <a:solidFill>
          <a:schemeClr val="accent2">
            <a:alpha val="50000"/>
          </a:schemeClr>
        </a:solidFill>
        <a:ln>
          <a:solidFill>
            <a:srgbClr val="D0ACD4"/>
          </a:solidFill>
        </a:ln>
        <a:scene3d>
          <a:camera prst="orthographicFront"/>
          <a:lightRig rig="threePt" dir="t"/>
        </a:scene3d>
        <a:sp3d>
          <a:bevelT/>
        </a:sp3d>
      </dgm:spPr>
      <dgm:t>
        <a:bodyPr/>
        <a:lstStyle/>
        <a:p>
          <a:endParaRPr lang="en-CA" dirty="0">
            <a:solidFill>
              <a:schemeClr val="tx1"/>
            </a:solidFill>
          </a:endParaRPr>
        </a:p>
      </dgm:t>
    </dgm:pt>
    <dgm:pt modelId="{3C369277-7D55-4488-8BB7-0E1B8F82280D}" type="parTrans" cxnId="{483DF4B1-8190-4B77-95EF-55663CB533FE}">
      <dgm:prSet/>
      <dgm:spPr/>
      <dgm:t>
        <a:bodyPr/>
        <a:lstStyle/>
        <a:p>
          <a:endParaRPr lang="en-CA"/>
        </a:p>
      </dgm:t>
    </dgm:pt>
    <dgm:pt modelId="{26CC3CE7-9532-445C-B8E9-76CE41C5F1EF}" type="sibTrans" cxnId="{483DF4B1-8190-4B77-95EF-55663CB533FE}">
      <dgm:prSet/>
      <dgm:spPr/>
      <dgm:t>
        <a:bodyPr/>
        <a:lstStyle/>
        <a:p>
          <a:endParaRPr lang="en-CA"/>
        </a:p>
      </dgm:t>
    </dgm:pt>
    <dgm:pt modelId="{1E95306A-9FF7-4EB5-B9AE-AB0FCCB426AF}" type="pres">
      <dgm:prSet presAssocID="{7768F095-91CC-401F-8212-C2CF0D719CED}" presName="compositeShape" presStyleCnt="0">
        <dgm:presLayoutVars>
          <dgm:chMax val="7"/>
          <dgm:dir/>
          <dgm:resizeHandles val="exact"/>
        </dgm:presLayoutVars>
      </dgm:prSet>
      <dgm:spPr/>
    </dgm:pt>
    <dgm:pt modelId="{FD339EBB-2857-4329-8D19-958A41DF04AD}" type="pres">
      <dgm:prSet presAssocID="{F6A671C8-1913-407E-86D7-FE00C3B6CE95}" presName="circ1" presStyleLbl="vennNode1" presStyleIdx="0" presStyleCnt="3" custScaleX="175933" custLinFactNeighborX="52" custLinFactNeighborY="13940"/>
      <dgm:spPr/>
      <dgm:t>
        <a:bodyPr/>
        <a:lstStyle/>
        <a:p>
          <a:endParaRPr lang="en-CA"/>
        </a:p>
      </dgm:t>
    </dgm:pt>
    <dgm:pt modelId="{500EAAEA-65F9-499D-8D09-0E048112B4DE}" type="pres">
      <dgm:prSet presAssocID="{F6A671C8-1913-407E-86D7-FE00C3B6CE95}" presName="circ1Tx" presStyleLbl="revTx" presStyleIdx="0" presStyleCnt="0">
        <dgm:presLayoutVars>
          <dgm:chMax val="0"/>
          <dgm:chPref val="0"/>
          <dgm:bulletEnabled val="1"/>
        </dgm:presLayoutVars>
      </dgm:prSet>
      <dgm:spPr/>
      <dgm:t>
        <a:bodyPr/>
        <a:lstStyle/>
        <a:p>
          <a:endParaRPr lang="en-CA"/>
        </a:p>
      </dgm:t>
    </dgm:pt>
    <dgm:pt modelId="{34FE503C-8BD7-42DC-9C7B-1B8CDC5D2186}" type="pres">
      <dgm:prSet presAssocID="{70EFE6FC-4A8C-47EF-BA4E-78C1713F2783}" presName="circ2" presStyleLbl="vennNode1" presStyleIdx="1" presStyleCnt="3" custScaleX="198978" custScaleY="106846" custLinFactNeighborX="888" custLinFactNeighborY="-5362"/>
      <dgm:spPr/>
      <dgm:t>
        <a:bodyPr/>
        <a:lstStyle/>
        <a:p>
          <a:endParaRPr lang="en-CA"/>
        </a:p>
      </dgm:t>
    </dgm:pt>
    <dgm:pt modelId="{85ED7004-5B86-4CED-BECC-31D2CCEED8BC}" type="pres">
      <dgm:prSet presAssocID="{70EFE6FC-4A8C-47EF-BA4E-78C1713F2783}" presName="circ2Tx" presStyleLbl="revTx" presStyleIdx="0" presStyleCnt="0">
        <dgm:presLayoutVars>
          <dgm:chMax val="0"/>
          <dgm:chPref val="0"/>
          <dgm:bulletEnabled val="1"/>
        </dgm:presLayoutVars>
      </dgm:prSet>
      <dgm:spPr/>
      <dgm:t>
        <a:bodyPr/>
        <a:lstStyle/>
        <a:p>
          <a:endParaRPr lang="en-CA"/>
        </a:p>
      </dgm:t>
    </dgm:pt>
    <dgm:pt modelId="{C3CE1191-0A1E-43E3-AF5B-0E3DB45B9CDE}" type="pres">
      <dgm:prSet presAssocID="{49824C88-D6E0-4817-BDCE-C833181187DE}" presName="circ3" presStyleLbl="vennNode1" presStyleIdx="2" presStyleCnt="3" custScaleX="194488" custScaleY="106846" custLinFactNeighborX="-5241" custLinFactNeighborY="-6136"/>
      <dgm:spPr/>
      <dgm:t>
        <a:bodyPr/>
        <a:lstStyle/>
        <a:p>
          <a:endParaRPr lang="en-CA"/>
        </a:p>
      </dgm:t>
    </dgm:pt>
    <dgm:pt modelId="{964C6E6F-BC48-44BD-8BC3-36FD8AEAAEF9}" type="pres">
      <dgm:prSet presAssocID="{49824C88-D6E0-4817-BDCE-C833181187DE}" presName="circ3Tx" presStyleLbl="revTx" presStyleIdx="0" presStyleCnt="0">
        <dgm:presLayoutVars>
          <dgm:chMax val="0"/>
          <dgm:chPref val="0"/>
          <dgm:bulletEnabled val="1"/>
        </dgm:presLayoutVars>
      </dgm:prSet>
      <dgm:spPr/>
      <dgm:t>
        <a:bodyPr/>
        <a:lstStyle/>
        <a:p>
          <a:endParaRPr lang="en-CA"/>
        </a:p>
      </dgm:t>
    </dgm:pt>
  </dgm:ptLst>
  <dgm:cxnLst>
    <dgm:cxn modelId="{C0BF6B46-19D7-4E8C-9513-4EEE475C08B1}" type="presOf" srcId="{49824C88-D6E0-4817-BDCE-C833181187DE}" destId="{964C6E6F-BC48-44BD-8BC3-36FD8AEAAEF9}" srcOrd="1" destOrd="0" presId="urn:microsoft.com/office/officeart/2005/8/layout/venn1"/>
    <dgm:cxn modelId="{091188FE-D818-4A26-925C-A69B07764B34}" type="presOf" srcId="{49824C88-D6E0-4817-BDCE-C833181187DE}" destId="{C3CE1191-0A1E-43E3-AF5B-0E3DB45B9CDE}" srcOrd="0" destOrd="0" presId="urn:microsoft.com/office/officeart/2005/8/layout/venn1"/>
    <dgm:cxn modelId="{483DF4B1-8190-4B77-95EF-55663CB533FE}" srcId="{7768F095-91CC-401F-8212-C2CF0D719CED}" destId="{49824C88-D6E0-4817-BDCE-C833181187DE}" srcOrd="2" destOrd="0" parTransId="{3C369277-7D55-4488-8BB7-0E1B8F82280D}" sibTransId="{26CC3CE7-9532-445C-B8E9-76CE41C5F1EF}"/>
    <dgm:cxn modelId="{1C12586C-3787-4026-A3E4-91C921B38C91}" type="presOf" srcId="{70EFE6FC-4A8C-47EF-BA4E-78C1713F2783}" destId="{34FE503C-8BD7-42DC-9C7B-1B8CDC5D2186}" srcOrd="0" destOrd="0" presId="urn:microsoft.com/office/officeart/2005/8/layout/venn1"/>
    <dgm:cxn modelId="{D3E3498B-675F-428C-A349-775244917761}" type="presOf" srcId="{F6A671C8-1913-407E-86D7-FE00C3B6CE95}" destId="{FD339EBB-2857-4329-8D19-958A41DF04AD}" srcOrd="0" destOrd="0" presId="urn:microsoft.com/office/officeart/2005/8/layout/venn1"/>
    <dgm:cxn modelId="{38591ADE-23BF-4DF7-8410-66933D28B0C8}" type="presOf" srcId="{7768F095-91CC-401F-8212-C2CF0D719CED}" destId="{1E95306A-9FF7-4EB5-B9AE-AB0FCCB426AF}" srcOrd="0" destOrd="0" presId="urn:microsoft.com/office/officeart/2005/8/layout/venn1"/>
    <dgm:cxn modelId="{2C24AAC1-481D-43D3-B84F-DDDDB5D43E5B}" srcId="{7768F095-91CC-401F-8212-C2CF0D719CED}" destId="{70EFE6FC-4A8C-47EF-BA4E-78C1713F2783}" srcOrd="1" destOrd="0" parTransId="{870FC508-80FF-43C7-8E7B-50B4BE0D6120}" sibTransId="{6416C344-7221-40DE-BFFD-F9780032020F}"/>
    <dgm:cxn modelId="{7995DB4C-6CD5-40F1-A718-0E301241814B}" type="presOf" srcId="{F6A671C8-1913-407E-86D7-FE00C3B6CE95}" destId="{500EAAEA-65F9-499D-8D09-0E048112B4DE}" srcOrd="1" destOrd="0" presId="urn:microsoft.com/office/officeart/2005/8/layout/venn1"/>
    <dgm:cxn modelId="{52072942-7BC7-4DAA-BA52-67AE75B1259F}" srcId="{7768F095-91CC-401F-8212-C2CF0D719CED}" destId="{F6A671C8-1913-407E-86D7-FE00C3B6CE95}" srcOrd="0" destOrd="0" parTransId="{4766F635-60D9-4636-8CAD-C212FB37F98C}" sibTransId="{91F335FB-5B0A-4637-AF14-97ED3E5DFE16}"/>
    <dgm:cxn modelId="{D89FB884-6E3C-42A2-85DE-F3DD9AAB4DEB}" type="presOf" srcId="{70EFE6FC-4A8C-47EF-BA4E-78C1713F2783}" destId="{85ED7004-5B86-4CED-BECC-31D2CCEED8BC}" srcOrd="1" destOrd="0" presId="urn:microsoft.com/office/officeart/2005/8/layout/venn1"/>
    <dgm:cxn modelId="{68C07DFB-FA23-4DF5-BDD7-3A9EA8055AD0}" type="presParOf" srcId="{1E95306A-9FF7-4EB5-B9AE-AB0FCCB426AF}" destId="{FD339EBB-2857-4329-8D19-958A41DF04AD}" srcOrd="0" destOrd="0" presId="urn:microsoft.com/office/officeart/2005/8/layout/venn1"/>
    <dgm:cxn modelId="{59CB28D9-0B9B-4417-A2D3-EC7B5CF9F30B}" type="presParOf" srcId="{1E95306A-9FF7-4EB5-B9AE-AB0FCCB426AF}" destId="{500EAAEA-65F9-499D-8D09-0E048112B4DE}" srcOrd="1" destOrd="0" presId="urn:microsoft.com/office/officeart/2005/8/layout/venn1"/>
    <dgm:cxn modelId="{FFE9A98A-2EF9-42E5-A202-38A26EB455B1}" type="presParOf" srcId="{1E95306A-9FF7-4EB5-B9AE-AB0FCCB426AF}" destId="{34FE503C-8BD7-42DC-9C7B-1B8CDC5D2186}" srcOrd="2" destOrd="0" presId="urn:microsoft.com/office/officeart/2005/8/layout/venn1"/>
    <dgm:cxn modelId="{0CF8C869-5A48-4A70-BC6D-95DB93843E7C}" type="presParOf" srcId="{1E95306A-9FF7-4EB5-B9AE-AB0FCCB426AF}" destId="{85ED7004-5B86-4CED-BECC-31D2CCEED8BC}" srcOrd="3" destOrd="0" presId="urn:microsoft.com/office/officeart/2005/8/layout/venn1"/>
    <dgm:cxn modelId="{1029C435-8A80-4401-B849-CAC0250BC6C7}" type="presParOf" srcId="{1E95306A-9FF7-4EB5-B9AE-AB0FCCB426AF}" destId="{C3CE1191-0A1E-43E3-AF5B-0E3DB45B9CDE}" srcOrd="4" destOrd="0" presId="urn:microsoft.com/office/officeart/2005/8/layout/venn1"/>
    <dgm:cxn modelId="{AF4AC123-080A-4828-B517-794A06B51AA4}" type="presParOf" srcId="{1E95306A-9FF7-4EB5-B9AE-AB0FCCB426AF}" destId="{964C6E6F-BC48-44BD-8BC3-36FD8AEAAEF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39EBB-2857-4329-8D19-958A41DF04AD}">
      <dsp:nvSpPr>
        <dsp:cNvPr id="0" name=""/>
        <dsp:cNvSpPr/>
      </dsp:nvSpPr>
      <dsp:spPr>
        <a:xfrm>
          <a:off x="1696930" y="388648"/>
          <a:ext cx="4777597" cy="2715577"/>
        </a:xfrm>
        <a:prstGeom prst="ellipse">
          <a:avLst/>
        </a:prstGeom>
        <a:solidFill>
          <a:schemeClr val="accent1">
            <a:alpha val="50000"/>
            <a:hueOff val="0"/>
            <a:satOff val="0"/>
            <a:lumOff val="0"/>
            <a:alphaOff val="0"/>
          </a:schemeClr>
        </a:solidFill>
        <a:ln w="25400" cap="flat" cmpd="sng" algn="ctr">
          <a:solidFill>
            <a:schemeClr val="accent1"/>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p>
      </dsp:txBody>
      <dsp:txXfrm>
        <a:off x="2333943" y="863875"/>
        <a:ext cx="3503571" cy="1222010"/>
      </dsp:txXfrm>
    </dsp:sp>
    <dsp:sp modelId="{34FE503C-8BD7-42DC-9C7B-1B8CDC5D2186}">
      <dsp:nvSpPr>
        <dsp:cNvPr id="0" name=""/>
        <dsp:cNvSpPr/>
      </dsp:nvSpPr>
      <dsp:spPr>
        <a:xfrm>
          <a:off x="2386601" y="1468770"/>
          <a:ext cx="5403402" cy="2901486"/>
        </a:xfrm>
        <a:prstGeom prst="ellipse">
          <a:avLst/>
        </a:prstGeom>
        <a:solidFill>
          <a:schemeClr val="accent3">
            <a:alpha val="50000"/>
          </a:schemeClr>
        </a:solidFill>
        <a:ln w="25400" cap="flat" cmpd="sng" algn="ctr">
          <a:solidFill>
            <a:srgbClr val="B5CD85"/>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solidFill>
              <a:schemeClr val="tx1"/>
            </a:solidFill>
          </a:endParaRPr>
        </a:p>
      </dsp:txBody>
      <dsp:txXfrm>
        <a:off x="4039142" y="2218320"/>
        <a:ext cx="3242041" cy="1595817"/>
      </dsp:txXfrm>
    </dsp:sp>
    <dsp:sp modelId="{C3CE1191-0A1E-43E3-AF5B-0E3DB45B9CDE}">
      <dsp:nvSpPr>
        <dsp:cNvPr id="0" name=""/>
        <dsp:cNvSpPr/>
      </dsp:nvSpPr>
      <dsp:spPr>
        <a:xfrm>
          <a:off x="321386" y="1447751"/>
          <a:ext cx="5281472" cy="2901486"/>
        </a:xfrm>
        <a:prstGeom prst="ellipse">
          <a:avLst/>
        </a:prstGeom>
        <a:solidFill>
          <a:schemeClr val="accent2">
            <a:alpha val="50000"/>
          </a:schemeClr>
        </a:solidFill>
        <a:ln w="25400" cap="flat" cmpd="sng" algn="ctr">
          <a:solidFill>
            <a:srgbClr val="D0ACD4"/>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solidFill>
              <a:schemeClr val="tx1"/>
            </a:solidFill>
          </a:endParaRPr>
        </a:p>
      </dsp:txBody>
      <dsp:txXfrm>
        <a:off x="818725" y="2197302"/>
        <a:ext cx="3168883" cy="159581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951"/>
          </a:xfrm>
          <a:prstGeom prst="rect">
            <a:avLst/>
          </a:prstGeom>
        </p:spPr>
        <p:txBody>
          <a:bodyPr vert="horz" lIns="92729" tIns="46365" rIns="92729" bIns="46365"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8951"/>
          </a:xfrm>
          <a:prstGeom prst="rect">
            <a:avLst/>
          </a:prstGeom>
        </p:spPr>
        <p:txBody>
          <a:bodyPr vert="horz" lIns="92729" tIns="46365" rIns="92729" bIns="46365" rtlCol="0"/>
          <a:lstStyle>
            <a:lvl1pPr algn="r">
              <a:defRPr sz="1200"/>
            </a:lvl1pPr>
          </a:lstStyle>
          <a:p>
            <a:fld id="{BB2CB4BA-697C-48ED-9CA6-7D73A3056C12}" type="datetimeFigureOut">
              <a:rPr lang="en-CA" smtClean="0"/>
              <a:pPr/>
              <a:t>2015-07-06</a:t>
            </a:fld>
            <a:endParaRPr lang="en-CA" dirty="0"/>
          </a:p>
        </p:txBody>
      </p:sp>
      <p:sp>
        <p:nvSpPr>
          <p:cNvPr id="4" name="Footer Placeholder 3"/>
          <p:cNvSpPr>
            <a:spLocks noGrp="1"/>
          </p:cNvSpPr>
          <p:nvPr>
            <p:ph type="ftr" sz="quarter" idx="2"/>
          </p:nvPr>
        </p:nvSpPr>
        <p:spPr>
          <a:xfrm>
            <a:off x="0" y="8902049"/>
            <a:ext cx="3037840" cy="468951"/>
          </a:xfrm>
          <a:prstGeom prst="rect">
            <a:avLst/>
          </a:prstGeom>
        </p:spPr>
        <p:txBody>
          <a:bodyPr vert="horz" lIns="92729" tIns="46365" rIns="92729" bIns="46365"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902049"/>
            <a:ext cx="3037840" cy="468951"/>
          </a:xfrm>
          <a:prstGeom prst="rect">
            <a:avLst/>
          </a:prstGeom>
        </p:spPr>
        <p:txBody>
          <a:bodyPr vert="horz" lIns="92729" tIns="46365" rIns="92729" bIns="46365" rtlCol="0" anchor="b"/>
          <a:lstStyle>
            <a:lvl1pPr algn="r">
              <a:defRPr sz="1200"/>
            </a:lvl1pPr>
          </a:lstStyle>
          <a:p>
            <a:fld id="{A9A8AD88-4435-43DF-818A-50CEC3315ED0}" type="slidenum">
              <a:rPr lang="en-CA" smtClean="0"/>
              <a:pPr/>
              <a:t>‹#›</a:t>
            </a:fld>
            <a:endParaRPr lang="en-CA" dirty="0"/>
          </a:p>
        </p:txBody>
      </p:sp>
    </p:spTree>
    <p:extLst>
      <p:ext uri="{BB962C8B-B14F-4D97-AF65-F5344CB8AC3E}">
        <p14:creationId xmlns:p14="http://schemas.microsoft.com/office/powerpoint/2010/main" val="3981537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62050" y="703263"/>
            <a:ext cx="4686300" cy="3514725"/>
          </a:xfrm>
          <a:prstGeom prst="rect">
            <a:avLst/>
          </a:prstGeom>
          <a:noFill/>
          <a:ln w="12700">
            <a:solidFill>
              <a:prstClr val="black"/>
            </a:solidFill>
          </a:ln>
        </p:spPr>
        <p:txBody>
          <a:bodyPr vert="horz" lIns="92729" tIns="46365" rIns="92729" bIns="46365" rtlCol="0" anchor="ctr"/>
          <a:lstStyle/>
          <a:p>
            <a:endParaRPr lang="en-CA" dirty="0"/>
          </a:p>
        </p:txBody>
      </p:sp>
      <p:sp>
        <p:nvSpPr>
          <p:cNvPr id="5" name="Notes Placeholder 4"/>
          <p:cNvSpPr>
            <a:spLocks noGrp="1"/>
          </p:cNvSpPr>
          <p:nvPr>
            <p:ph type="body" sz="quarter" idx="3"/>
          </p:nvPr>
        </p:nvSpPr>
        <p:spPr>
          <a:xfrm>
            <a:off x="701040" y="4451986"/>
            <a:ext cx="5608320" cy="4217670"/>
          </a:xfrm>
          <a:prstGeom prst="rect">
            <a:avLst/>
          </a:prstGeom>
        </p:spPr>
        <p:txBody>
          <a:bodyPr vert="horz" lIns="92729" tIns="46365" rIns="92729" bIns="46365"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Slide Number Placeholder 6"/>
          <p:cNvSpPr>
            <a:spLocks noGrp="1"/>
          </p:cNvSpPr>
          <p:nvPr>
            <p:ph type="sldNum" sz="quarter" idx="5"/>
          </p:nvPr>
        </p:nvSpPr>
        <p:spPr>
          <a:xfrm>
            <a:off x="3970938" y="8902344"/>
            <a:ext cx="3037840" cy="468630"/>
          </a:xfrm>
          <a:prstGeom prst="rect">
            <a:avLst/>
          </a:prstGeom>
        </p:spPr>
        <p:txBody>
          <a:bodyPr vert="horz" lIns="92729" tIns="46365" rIns="92729" bIns="46365" rtlCol="0" anchor="b"/>
          <a:lstStyle>
            <a:lvl1pPr algn="r">
              <a:defRPr sz="1100"/>
            </a:lvl1pPr>
          </a:lstStyle>
          <a:p>
            <a:fld id="{C3688213-33A5-40D6-90A0-AF4F9B3FAB42}" type="slidenum">
              <a:rPr lang="en-CA" smtClean="0"/>
              <a:pPr/>
              <a:t>‹#›</a:t>
            </a:fld>
            <a:endParaRPr lang="en-CA" dirty="0"/>
          </a:p>
        </p:txBody>
      </p:sp>
    </p:spTree>
    <p:extLst>
      <p:ext uri="{BB962C8B-B14F-4D97-AF65-F5344CB8AC3E}">
        <p14:creationId xmlns:p14="http://schemas.microsoft.com/office/powerpoint/2010/main" val="149019580"/>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solidFill>
        <a:latin typeface="+mn-lt"/>
        <a:ea typeface="+mn-ea"/>
        <a:cs typeface="+mn-cs"/>
      </a:defRPr>
    </a:lvl1pPr>
    <a:lvl2pPr marL="457200" algn="l" defTabSz="914400" rtl="0" eaLnBrk="1" latinLnBrk="0" hangingPunct="1">
      <a:spcAft>
        <a:spcPts val="600"/>
      </a:spcAft>
      <a:defRPr sz="1200" kern="1200">
        <a:solidFill>
          <a:schemeClr val="tx1"/>
        </a:solidFill>
        <a:latin typeface="+mn-lt"/>
        <a:ea typeface="+mn-ea"/>
        <a:cs typeface="+mn-cs"/>
      </a:defRPr>
    </a:lvl2pPr>
    <a:lvl3pPr marL="914400" algn="l" defTabSz="914400" rtl="0" eaLnBrk="1" latinLnBrk="0" hangingPunct="1">
      <a:spcAft>
        <a:spcPts val="600"/>
      </a:spcAft>
      <a:defRPr sz="1200" kern="1200">
        <a:solidFill>
          <a:schemeClr val="tx1"/>
        </a:solidFill>
        <a:latin typeface="+mn-lt"/>
        <a:ea typeface="+mn-ea"/>
        <a:cs typeface="+mn-cs"/>
      </a:defRPr>
    </a:lvl3pPr>
    <a:lvl4pPr marL="1371600" algn="l" defTabSz="914400" rtl="0" eaLnBrk="1" latinLnBrk="0" hangingPunct="1">
      <a:spcAft>
        <a:spcPts val="600"/>
      </a:spcAft>
      <a:defRPr sz="1200" kern="1200">
        <a:solidFill>
          <a:schemeClr val="tx1"/>
        </a:solidFill>
        <a:latin typeface="+mn-lt"/>
        <a:ea typeface="+mn-ea"/>
        <a:cs typeface="+mn-cs"/>
      </a:defRPr>
    </a:lvl4pPr>
    <a:lvl5pPr marL="1828800" algn="l" defTabSz="914400" rtl="0" eaLnBrk="1" latinLnBrk="0" hangingPunct="1">
      <a:spcAft>
        <a:spcPts val="60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iasp-pain.org/AM/Template.cfm?Section=Pain_Definition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asp-pain.org/AM/Template.cfm?Section=Pain_Definition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1</a:t>
            </a:fld>
            <a:endParaRPr lang="en-CA" dirty="0"/>
          </a:p>
        </p:txBody>
      </p:sp>
    </p:spTree>
    <p:extLst>
      <p:ext uri="{BB962C8B-B14F-4D97-AF65-F5344CB8AC3E}">
        <p14:creationId xmlns:p14="http://schemas.microsoft.com/office/powerpoint/2010/main" val="425025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10</a:t>
            </a:fld>
            <a:endParaRPr lang="en-CA" dirty="0"/>
          </a:p>
        </p:txBody>
      </p:sp>
    </p:spTree>
    <p:extLst>
      <p:ext uri="{BB962C8B-B14F-4D97-AF65-F5344CB8AC3E}">
        <p14:creationId xmlns:p14="http://schemas.microsoft.com/office/powerpoint/2010/main" val="2690641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970784" y="8903026"/>
            <a:ext cx="3038049" cy="468121"/>
          </a:xfrm>
          <a:prstGeom prst="rect">
            <a:avLst/>
          </a:prstGeom>
          <a:noFill/>
          <a:ln w="9525">
            <a:noFill/>
            <a:miter lim="800000"/>
            <a:headEnd/>
            <a:tailEnd/>
          </a:ln>
        </p:spPr>
        <p:txBody>
          <a:bodyPr lIns="90533" tIns="45266" rIns="90533" bIns="45266" anchor="b">
            <a:prstTxWarp prst="textNoShape">
              <a:avLst/>
            </a:prstTxWarp>
          </a:bodyPr>
          <a:lstStyle/>
          <a:p>
            <a:pPr algn="r" defTabSz="904651"/>
            <a:fld id="{DB76CF6B-3FF0-0041-BB80-F0810DA7F216}" type="slidenum">
              <a:rPr lang="en-GB" sz="1100">
                <a:ea typeface="Arial Unicode MS" charset="0"/>
                <a:cs typeface="Arial Unicode MS" charset="0"/>
              </a:rPr>
              <a:pPr algn="r" defTabSz="904651"/>
              <a:t>11</a:t>
            </a:fld>
            <a:endParaRPr lang="en-GB" sz="1100" dirty="0">
              <a:ea typeface="Arial Unicode MS" charset="0"/>
              <a:cs typeface="Arial Unicode MS" charset="0"/>
            </a:endParaRPr>
          </a:p>
        </p:txBody>
      </p:sp>
      <p:sp>
        <p:nvSpPr>
          <p:cNvPr id="100355" name="Rectangle 2"/>
          <p:cNvSpPr>
            <a:spLocks noGrp="1" noRot="1" noChangeAspect="1" noChangeArrowheads="1" noTextEdit="1"/>
          </p:cNvSpPr>
          <p:nvPr>
            <p:ph type="sldImg"/>
          </p:nvPr>
        </p:nvSpPr>
        <p:spPr>
          <a:xfrm>
            <a:off x="1152525" y="704850"/>
            <a:ext cx="4684713" cy="3513138"/>
          </a:xfrm>
          <a:ln/>
        </p:spPr>
      </p:sp>
      <p:sp>
        <p:nvSpPr>
          <p:cNvPr id="98308" name="Rectangle 3"/>
          <p:cNvSpPr>
            <a:spLocks noGrp="1" noChangeArrowheads="1"/>
          </p:cNvSpPr>
          <p:nvPr>
            <p:ph type="body" idx="1"/>
          </p:nvPr>
        </p:nvSpPr>
        <p:spPr>
          <a:xfrm>
            <a:off x="276225" y="4451512"/>
            <a:ext cx="6581775" cy="5683088"/>
          </a:xfrm>
          <a:ln/>
        </p:spPr>
        <p:txBody>
          <a:bodyPr/>
          <a:lstStyle/>
          <a:p>
            <a:pPr eaLnBrk="1" hangingPunct="1"/>
            <a:r>
              <a:rPr lang="es-MX" b="1" dirty="0" smtClean="0">
                <a:ea typeface="Arial Unicode MS" charset="0"/>
                <a:cs typeface="Arial Unicode MS" charset="0"/>
              </a:rPr>
              <a:t>Notas del Conferencista</a:t>
            </a:r>
          </a:p>
          <a:p>
            <a:pPr eaLnBrk="1" hangingPunct="1">
              <a:buFontTx/>
              <a:buNone/>
            </a:pPr>
            <a:r>
              <a:rPr lang="es-MX" dirty="0" smtClean="0">
                <a:ea typeface="Arial Unicode MS" charset="0"/>
                <a:cs typeface="Arial Unicode MS" charset="0"/>
              </a:rPr>
              <a:t>Esta slide ilustra las diferentes regiones del cuerpo que pueden ser afectadas por el dolor neuropático causado por distintos padecimientos. La Radiculopatía Lumbar causada por disco herniado resulta en dolor que se irradia hacia la parte inferior de la pierna en la pantorrilla y el pie.</a:t>
            </a:r>
            <a:r>
              <a:rPr lang="es-MX" baseline="30000" dirty="0" smtClean="0">
                <a:ea typeface="Arial Unicode MS" charset="0"/>
                <a:cs typeface="Arial Unicode MS" charset="0"/>
              </a:rPr>
              <a:t>1</a:t>
            </a:r>
            <a:r>
              <a:rPr lang="es-MX" dirty="0" smtClean="0">
                <a:ea typeface="Arial Unicode MS" charset="0"/>
                <a:cs typeface="Arial Unicode MS" charset="0"/>
              </a:rPr>
              <a:t> El Síndrome de Túnel Carpiano causa dolor en la parte superior del brazo distal a la lesión en el nervio, comúnmente manifestándose en el antebrazo y se irradia a los dedos.</a:t>
            </a:r>
            <a:r>
              <a:rPr lang="es-MX" baseline="30000" dirty="0" smtClean="0">
                <a:ea typeface="Arial Unicode MS" charset="0"/>
                <a:cs typeface="Arial Unicode MS" charset="0"/>
              </a:rPr>
              <a:t>2 </a:t>
            </a:r>
            <a:r>
              <a:rPr lang="es-MX" dirty="0" smtClean="0">
                <a:ea typeface="Arial Unicode MS" charset="0"/>
                <a:cs typeface="Arial Unicode MS" charset="0"/>
              </a:rPr>
              <a:t>Dolor asociado con Neuropatía Diabética Periférica ocurre típicamente distalmente (en una distribución de ‘botas’) en os pies y parte inferior de las piernas y en ocasiones ocurre en las manos (en una distribución de ‘guantes’).</a:t>
            </a:r>
            <a:r>
              <a:rPr lang="es-MX" baseline="30000" dirty="0" smtClean="0">
                <a:ea typeface="Arial Unicode MS" charset="0"/>
                <a:cs typeface="Arial Unicode MS" charset="0"/>
              </a:rPr>
              <a:t>3</a:t>
            </a:r>
          </a:p>
          <a:p>
            <a:pPr eaLnBrk="1" hangingPunct="1"/>
            <a:endParaRPr lang="es-MX" dirty="0" smtClean="0">
              <a:ea typeface="Arial Unicode MS" charset="0"/>
              <a:cs typeface="Arial Unicode MS" charset="0"/>
            </a:endParaRPr>
          </a:p>
          <a:p>
            <a:pPr marL="0" lvl="1"/>
            <a:r>
              <a:rPr lang="es-MX" b="1" dirty="0" smtClean="0">
                <a:ea typeface="Arial Unicode MS" charset="0"/>
                <a:cs typeface="Arial Unicode MS" charset="0"/>
              </a:rPr>
              <a:t>Referencias</a:t>
            </a:r>
          </a:p>
          <a:p>
            <a:pPr marL="0" lvl="1"/>
            <a:r>
              <a:rPr lang="en-GB" dirty="0" smtClean="0">
                <a:ea typeface="Arial Unicode MS" charset="0"/>
                <a:cs typeface="Arial Unicode MS" charset="0"/>
              </a:rPr>
              <a:t>Freynhagen R, Baron R. </a:t>
            </a:r>
            <a:r>
              <a:rPr lang="en-CA" dirty="0" smtClean="0">
                <a:ea typeface="Arial Unicode MS" charset="0"/>
                <a:cs typeface="Arial Unicode MS" charset="0"/>
              </a:rPr>
              <a:t>The evaluation of neuropathic components in low back pain. </a:t>
            </a:r>
            <a:r>
              <a:rPr lang="en-GB" i="1" dirty="0" smtClean="0">
                <a:ea typeface="Arial Unicode MS" charset="0"/>
                <a:cs typeface="Arial Unicode MS" charset="0"/>
              </a:rPr>
              <a:t>Curr Pain Headache Rep </a:t>
            </a:r>
            <a:r>
              <a:rPr lang="en-GB" dirty="0" smtClean="0">
                <a:ea typeface="Arial Unicode MS" charset="0"/>
                <a:cs typeface="Arial Unicode MS" charset="0"/>
              </a:rPr>
              <a:t>2009; 13(3):185-90. </a:t>
            </a:r>
          </a:p>
          <a:p>
            <a:pPr marL="0" lvl="1"/>
            <a:r>
              <a:rPr lang="en-GB" dirty="0" smtClean="0">
                <a:ea typeface="Arial Unicode MS" charset="0"/>
                <a:cs typeface="Arial Unicode MS" charset="0"/>
              </a:rPr>
              <a:t>Michelsen H, Posner MA. </a:t>
            </a:r>
            <a:r>
              <a:rPr lang="en-CA" dirty="0" smtClean="0">
                <a:ea typeface="Arial Unicode MS" charset="0"/>
                <a:cs typeface="Arial Unicode MS" charset="0"/>
              </a:rPr>
              <a:t>Medical history of carpal tunnel syndrome. </a:t>
            </a:r>
            <a:r>
              <a:rPr lang="en-GB" i="1" dirty="0" smtClean="0">
                <a:ea typeface="Arial Unicode MS" charset="0"/>
                <a:cs typeface="Arial Unicode MS" charset="0"/>
              </a:rPr>
              <a:t>Hand Clin </a:t>
            </a:r>
            <a:r>
              <a:rPr lang="en-GB" dirty="0" smtClean="0">
                <a:ea typeface="Arial Unicode MS" charset="0"/>
                <a:cs typeface="Arial Unicode MS" charset="0"/>
              </a:rPr>
              <a:t>2002; 18(2):257-68.</a:t>
            </a:r>
          </a:p>
          <a:p>
            <a:pPr eaLnBrk="0" hangingPunct="0"/>
            <a:r>
              <a:rPr lang="en-GB" dirty="0" smtClean="0">
                <a:ea typeface="Arial Unicode MS" charset="0"/>
                <a:cs typeface="Arial Unicode MS" charset="0"/>
              </a:rPr>
              <a:t>Perkins T, Morgenlander JC. </a:t>
            </a:r>
            <a:r>
              <a:rPr lang="en-CA" dirty="0" smtClean="0">
                <a:ea typeface="Arial Unicode MS" charset="0"/>
                <a:cs typeface="Arial Unicode MS" charset="0"/>
              </a:rPr>
              <a:t>Endocrinologic causes of peripheral neuropathy. Pins and needles in a stocking-and-glove pattern and other symptoms. </a:t>
            </a:r>
            <a:r>
              <a:rPr lang="en-GB" i="1" dirty="0" smtClean="0"/>
              <a:t>Postgrad Med </a:t>
            </a:r>
            <a:r>
              <a:rPr lang="en-GB" dirty="0" smtClean="0"/>
              <a:t>1997; 102(3):81-2, 90-2, 102-6.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5767" y="4300911"/>
            <a:ext cx="6526696" cy="5885814"/>
          </a:xfrm>
        </p:spPr>
        <p:txBody>
          <a:bodyPr/>
          <a:lstStyle/>
          <a:p>
            <a:pPr marL="193186" indent="-193186"/>
            <a:r>
              <a:rPr lang="es-MX" b="1" dirty="0" smtClean="0"/>
              <a:t>Notas del Conferencista</a:t>
            </a:r>
          </a:p>
          <a:p>
            <a:pPr indent="-193186"/>
            <a:r>
              <a:rPr lang="es-MX" dirty="0" smtClean="0"/>
              <a:t>Esta slide menciona algunas de las causas periféricas y centrales de Dolor Neuropático encontradas más comúnmente. </a:t>
            </a:r>
          </a:p>
          <a:p>
            <a:r>
              <a:rPr lang="es-MX" dirty="0" smtClean="0"/>
              <a:t>Cualquier tipo de lesión a la raíz o nervio periférico puede dar lugar a dolor neuropático: traumas, atrapamientos (como el Síndrome de Túnel Carpiano), lesión nerviosa iatrogénica post-quirúrgica, amputaciones, radiculopatías, etc. Los trastornos metabólicos también pueden causar neuropatías asociadas con dolor neuropático, más notablemente la diabetes mellitus pero también uremia e hipotiroidismo. Infecciones como las ocasionadas por el virus de inmunodeficiencia humano (VIH) también pueden resultar en daño a un nervio periférico. Las toxinas implicadas en la lesión de un nervio periférico incluyen agentes quimioterapéuticos, plomo, organofosforados y alcohol. La inhalación de pegamento también ha sido asociada con dolor neuropático de neuropatía periférica. Los trastornos vasculares (poliarteritis nodosa , lupus eritematoso), deficiencias nutricionales (niacina, tiamina, piridoxina), y los efectos directos del cáncer debidos a metástasis e infiltración también pueden causar neuropatías periféricas que dan lugar a dolor neuropático.  </a:t>
            </a:r>
          </a:p>
          <a:p>
            <a:r>
              <a:rPr lang="es-MX" dirty="0" smtClean="0"/>
              <a:t>El Dolor Neuropático Central puede estar presente en aproximadamente el 8% de los pacientes con accidente vascular cerebral y en aproximadamente 28% de los pacientes con esclerosis múltiple. Las lesiones y tumores de la médula espinal también son causas comunes de dolor neuropático central.</a:t>
            </a:r>
          </a:p>
          <a:p>
            <a:endParaRPr lang="es-MX" dirty="0" smtClean="0"/>
          </a:p>
          <a:p>
            <a:pPr marL="193186" indent="-193186"/>
            <a:r>
              <a:rPr lang="es-MX" sz="1100" b="1" dirty="0" smtClean="0"/>
              <a:t>Referencias</a:t>
            </a:r>
          </a:p>
          <a:p>
            <a:r>
              <a:rPr lang="en-US" sz="1100" dirty="0" smtClean="0"/>
              <a:t>Baron R </a:t>
            </a:r>
            <a:r>
              <a:rPr lang="en-US" sz="1100" i="1" dirty="0" smtClean="0"/>
              <a:t>et al. </a:t>
            </a:r>
            <a:r>
              <a:rPr lang="en-US" sz="1100" dirty="0" smtClean="0"/>
              <a:t>Neuropathic pain: diagnosis, pathophysiological mechanisms, and treatment. </a:t>
            </a:r>
            <a:r>
              <a:rPr lang="en-US" sz="1100" i="1" dirty="0" smtClean="0"/>
              <a:t>Lancet Neurol </a:t>
            </a:r>
            <a:r>
              <a:rPr lang="en-US" sz="1100" dirty="0" smtClean="0"/>
              <a:t>2010; 9(8):807-19. </a:t>
            </a:r>
            <a:endParaRPr lang="fr-FR" sz="1100" dirty="0" smtClean="0"/>
          </a:p>
          <a:p>
            <a:r>
              <a:rPr lang="en-US" sz="1100" dirty="0" smtClean="0"/>
              <a:t>McMahon SB, Koltzenburg M (eds). </a:t>
            </a:r>
            <a:r>
              <a:rPr lang="en-US" sz="1100" i="1" dirty="0" smtClean="0"/>
              <a:t>Wall and Melzack’s Textbook of Pain. </a:t>
            </a:r>
            <a:r>
              <a:rPr lang="en-US" sz="1100" dirty="0" smtClean="0"/>
              <a:t>5th ed. Elsevier; London, UK: 2006.</a:t>
            </a:r>
            <a:endParaRPr lang="en-US" sz="1100"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12</a:t>
            </a:fld>
            <a:endParaRPr lang="en-CA" dirty="0"/>
          </a:p>
        </p:txBody>
      </p:sp>
    </p:spTree>
    <p:extLst>
      <p:ext uri="{BB962C8B-B14F-4D97-AF65-F5344CB8AC3E}">
        <p14:creationId xmlns:p14="http://schemas.microsoft.com/office/powerpoint/2010/main" val="842883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51985"/>
            <a:ext cx="5608320" cy="5643086"/>
          </a:xfrm>
        </p:spPr>
        <p:txBody>
          <a:bodyPr/>
          <a:lstStyle/>
          <a:p>
            <a:r>
              <a:rPr lang="es-MX" b="1" dirty="0" smtClean="0"/>
              <a:t>Notas del Conferencista</a:t>
            </a:r>
          </a:p>
          <a:p>
            <a:r>
              <a:rPr lang="es-MX" dirty="0" smtClean="0"/>
              <a:t>Como describe esta slide, el Síndrome de Dolor Regional Complejo es un ejemplo de un posible padecimiento de dolor mixto. </a:t>
            </a:r>
          </a:p>
          <a:p>
            <a:r>
              <a:rPr lang="es-MX" dirty="0" smtClean="0"/>
              <a:t>El manejo de este padecimiento puede ser complejo y se recomienda referir al paciente con un especialista</a:t>
            </a:r>
            <a:r>
              <a:rPr lang="es-MX" baseline="0" dirty="0" smtClean="0"/>
              <a:t>.</a:t>
            </a:r>
            <a:endParaRPr lang="es-MX" dirty="0" smtClean="0"/>
          </a:p>
          <a:p>
            <a:endParaRPr lang="es-MX" dirty="0" smtClean="0"/>
          </a:p>
          <a:p>
            <a:r>
              <a:rPr lang="es-MX" b="1" dirty="0" smtClean="0"/>
              <a:t>Referencia</a:t>
            </a:r>
          </a:p>
          <a:p>
            <a:r>
              <a:rPr lang="es-MX" dirty="0" smtClean="0"/>
              <a:t>Dowd GS </a:t>
            </a:r>
            <a:r>
              <a:rPr lang="es-MX" i="1" dirty="0" smtClean="0"/>
              <a:t>et al. </a:t>
            </a:r>
            <a:r>
              <a:rPr lang="es-MX" b="0" dirty="0" smtClean="0"/>
              <a:t>Complex regional pain syndrome with special emphasis on the knee. </a:t>
            </a:r>
            <a:br>
              <a:rPr lang="es-MX" b="0" dirty="0" smtClean="0"/>
            </a:br>
            <a:r>
              <a:rPr lang="es-MX" i="1" dirty="0" smtClean="0"/>
              <a:t>J Bone Joint Surg Br</a:t>
            </a:r>
            <a:r>
              <a:rPr lang="es-MX" dirty="0" smtClean="0"/>
              <a:t> 2007; 89(3):285-90.</a:t>
            </a:r>
          </a:p>
          <a:p>
            <a:endParaRPr lang="es-MX" dirty="0"/>
          </a:p>
        </p:txBody>
      </p:sp>
      <p:sp>
        <p:nvSpPr>
          <p:cNvPr id="4" name="Slide Number Placeholder 3"/>
          <p:cNvSpPr>
            <a:spLocks noGrp="1"/>
          </p:cNvSpPr>
          <p:nvPr>
            <p:ph type="sldNum" sz="quarter" idx="10"/>
          </p:nvPr>
        </p:nvSpPr>
        <p:spPr/>
        <p:txBody>
          <a:bodyPr/>
          <a:lstStyle/>
          <a:p>
            <a:fld id="{C3688213-33A5-40D6-90A0-AF4F9B3FAB42}" type="slidenum">
              <a:rPr lang="en-CA" smtClean="0">
                <a:solidFill>
                  <a:prstClr val="black"/>
                </a:solidFill>
              </a:rPr>
              <a:pPr/>
              <a:t>13</a:t>
            </a:fld>
            <a:endParaRPr lang="en-CA" dirty="0">
              <a:solidFill>
                <a:prstClr val="black"/>
              </a:solidFill>
            </a:endParaRPr>
          </a:p>
        </p:txBody>
      </p:sp>
    </p:spTree>
    <p:extLst>
      <p:ext uri="{BB962C8B-B14F-4D97-AF65-F5344CB8AC3E}">
        <p14:creationId xmlns:p14="http://schemas.microsoft.com/office/powerpoint/2010/main" val="233838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14</a:t>
            </a:fld>
            <a:endParaRPr lang="en-CA" dirty="0"/>
          </a:p>
        </p:txBody>
      </p:sp>
    </p:spTree>
    <p:extLst>
      <p:ext uri="{BB962C8B-B14F-4D97-AF65-F5344CB8AC3E}">
        <p14:creationId xmlns:p14="http://schemas.microsoft.com/office/powerpoint/2010/main" val="2330306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3" name="Rectangle 2"/>
          <p:cNvSpPr>
            <a:spLocks noGrp="1" noRot="1" noChangeAspect="1" noChangeArrowheads="1" noTextEdit="1"/>
          </p:cNvSpPr>
          <p:nvPr>
            <p:ph type="sldImg"/>
          </p:nvPr>
        </p:nvSpPr>
        <p:spPr>
          <a:xfrm>
            <a:off x="1168874" y="662320"/>
            <a:ext cx="4686300" cy="3514725"/>
          </a:xfrm>
          <a:ln/>
        </p:spPr>
      </p:sp>
      <p:sp>
        <p:nvSpPr>
          <p:cNvPr id="145414" name="Rectangle 3"/>
          <p:cNvSpPr>
            <a:spLocks noGrp="1" noChangeArrowheads="1"/>
          </p:cNvSpPr>
          <p:nvPr>
            <p:ph type="body" idx="1"/>
          </p:nvPr>
        </p:nvSpPr>
        <p:spPr>
          <a:xfrm>
            <a:off x="701040" y="4451986"/>
            <a:ext cx="5608320" cy="5503784"/>
          </a:xfrm>
          <a:noFill/>
          <a:extLst>
            <a:ext uri="{909E8E84-426E-40DD-AFC4-6F175D3DCCD1}">
              <a14:hiddenFill xmlns:a14="http://schemas.microsoft.com/office/drawing/2010/main">
                <a:solidFill>
                  <a:srgbClr val="FFFFFF"/>
                </a:solidFill>
              </a14:hiddenFill>
            </a:ext>
          </a:extLst>
        </p:spPr>
        <p:txBody>
          <a:bodyPr/>
          <a:lstStyle/>
          <a:p>
            <a:pPr marL="190500" indent="-190500" eaLnBrk="1" hangingPunct="1">
              <a:spcAft>
                <a:spcPts val="600"/>
              </a:spcAft>
            </a:pPr>
            <a:r>
              <a:rPr lang="es-MX" altLang="en-US" b="1" dirty="0" smtClean="0"/>
              <a:t>Notas del Conferencista</a:t>
            </a:r>
          </a:p>
          <a:p>
            <a:pPr indent="-190500"/>
            <a:r>
              <a:rPr lang="es-MX" altLang="en-US" dirty="0" smtClean="0"/>
              <a:t>Esta slide ilustra que muchas causas subyacentes diferentes de Dolor Neuropático pueden expresarse como síntomas de dolor espontáneo y dolor evocado por un estímulo a través de diferentes mecanismos patofisiológicos.</a:t>
            </a:r>
          </a:p>
          <a:p>
            <a:r>
              <a:rPr lang="es-MX" altLang="en-US" dirty="0" smtClean="0"/>
              <a:t>Existen muchas causas posibles de Dolor Neuropático. El Dolor Neuropático </a:t>
            </a:r>
            <a:r>
              <a:rPr lang="es-MX" dirty="0" smtClean="0"/>
              <a:t>se clasifica comúnmente de acuerdo con la naturaleza etiológica del daño al sistema nervioso o a la distribución anatómica del dolor, aunque la relación entre la etiología, los mecanismos, y los síntomas/signos es muy compleja. Por ejemplo, el dolor causado por diversas enfermedades puede originarse a través de mecanismos comunes. Además, un mecanismo podría ser responsable de muchos síntomas diferentes. Inversamente, el mismo síntoma en 2 pacientes puede ser causado por mecanismos diferentes. Además, más de un mecanismo puede operar en un solo paciente, y el patrón de los mecanismos y síntomas en un solo paciente puede cambiar con el tiempo.</a:t>
            </a:r>
          </a:p>
          <a:p>
            <a:r>
              <a:rPr lang="es-MX" dirty="0" smtClean="0"/>
              <a:t>Ningún mecanismo </a:t>
            </a:r>
            <a:r>
              <a:rPr lang="es-MX" altLang="en-US" dirty="0" smtClean="0"/>
              <a:t>patofisiológico de dolor </a:t>
            </a:r>
            <a:r>
              <a:rPr lang="es-MX" dirty="0" smtClean="0"/>
              <a:t>es una consecuencia inevitable de un proceso de enfermedad particular.</a:t>
            </a:r>
          </a:p>
          <a:p>
            <a:r>
              <a:rPr lang="es-MX" altLang="en-US" dirty="0" smtClean="0"/>
              <a:t>Se requieren estudios para definir más profundamente los mecanismos patofisiológicos del Dolor Neuropático.</a:t>
            </a:r>
          </a:p>
          <a:p>
            <a:pPr>
              <a:spcAft>
                <a:spcPts val="600"/>
              </a:spcAft>
            </a:pPr>
            <a:endParaRPr lang="es-MX" altLang="en-US" dirty="0" smtClean="0"/>
          </a:p>
          <a:p>
            <a:pPr marL="190500" indent="-190500" eaLnBrk="1" hangingPunct="1">
              <a:spcAft>
                <a:spcPts val="600"/>
              </a:spcAft>
            </a:pPr>
            <a:r>
              <a:rPr lang="es-MX" b="1" dirty="0" smtClean="0"/>
              <a:t>Referencia</a:t>
            </a:r>
          </a:p>
          <a:p>
            <a:pPr lvl="0"/>
            <a:r>
              <a:rPr lang="en-GB" dirty="0" smtClean="0">
                <a:solidFill>
                  <a:srgbClr val="FF0000"/>
                </a:solidFill>
              </a:rPr>
              <a:t>Woolf CJ, Mannion RJ. Neuropathic pain: aetiology, symptoms, mechanisms, and management. </a:t>
            </a:r>
            <a:r>
              <a:rPr lang="en-GB" i="1" dirty="0" smtClean="0">
                <a:solidFill>
                  <a:srgbClr val="FF0000"/>
                </a:solidFill>
              </a:rPr>
              <a:t>Lancet</a:t>
            </a:r>
            <a:r>
              <a:rPr lang="en-GB" dirty="0" smtClean="0">
                <a:solidFill>
                  <a:srgbClr val="FF0000"/>
                </a:solidFill>
              </a:rPr>
              <a:t> 1999; 353(9168):1959-64.</a:t>
            </a:r>
            <a:endParaRPr lang="en-US" dirty="0">
              <a:solidFill>
                <a:srgbClr val="FF0000"/>
              </a:solidFill>
            </a:endParaRPr>
          </a:p>
        </p:txBody>
      </p:sp>
      <p:sp>
        <p:nvSpPr>
          <p:cNvPr id="5" name="Rectangle 7"/>
          <p:cNvSpPr>
            <a:spLocks noGrp="1" noChangeArrowheads="1"/>
          </p:cNvSpPr>
          <p:nvPr>
            <p:ph type="sldNum" sz="quarter" idx="5"/>
          </p:nvPr>
        </p:nvSpPr>
        <p:spPr>
          <a:xfrm>
            <a:off x="3970938" y="8902344"/>
            <a:ext cx="3037840" cy="468630"/>
          </a:xfrm>
          <a:noFill/>
        </p:spPr>
        <p:txBody>
          <a:bodyPr/>
          <a:lstStyle/>
          <a:p>
            <a:fld id="{B5914FCA-DADF-4391-AB25-14D6CFB13577}" type="slidenum">
              <a:rPr lang="en-US" smtClean="0">
                <a:solidFill>
                  <a:prstClr val="black"/>
                </a:solidFill>
                <a:ea typeface="ヒラギノ角ゴ Pro W3"/>
                <a:cs typeface="ヒラギノ角ゴ Pro W3"/>
              </a:rPr>
              <a:pPr/>
              <a:t>15</a:t>
            </a:fld>
            <a:endParaRPr lang="en-US" dirty="0" smtClean="0">
              <a:solidFill>
                <a:prstClr val="black"/>
              </a:solidFill>
              <a:ea typeface="ヒラギノ角ゴ Pro W3"/>
              <a:cs typeface="ヒラギノ角ゴ Pro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41" eaLnBrk="0" hangingPunct="0">
              <a:defRPr sz="1600">
                <a:solidFill>
                  <a:schemeClr val="tx1"/>
                </a:solidFill>
                <a:latin typeface="Arial" pitchFamily="34" charset="0"/>
              </a:defRPr>
            </a:lvl1pPr>
            <a:lvl2pPr marL="760632" indent="-292551" defTabSz="954041" eaLnBrk="0" hangingPunct="0">
              <a:defRPr sz="1600">
                <a:solidFill>
                  <a:schemeClr val="tx1"/>
                </a:solidFill>
                <a:latin typeface="Arial" pitchFamily="34" charset="0"/>
              </a:defRPr>
            </a:lvl2pPr>
            <a:lvl3pPr marL="1170203" indent="-234041" defTabSz="954041" eaLnBrk="0" hangingPunct="0">
              <a:defRPr sz="1600">
                <a:solidFill>
                  <a:schemeClr val="tx1"/>
                </a:solidFill>
                <a:latin typeface="Arial" pitchFamily="34" charset="0"/>
              </a:defRPr>
            </a:lvl3pPr>
            <a:lvl4pPr marL="1638285" indent="-234041" defTabSz="954041" eaLnBrk="0" hangingPunct="0">
              <a:defRPr sz="1600">
                <a:solidFill>
                  <a:schemeClr val="tx1"/>
                </a:solidFill>
                <a:latin typeface="Arial" pitchFamily="34" charset="0"/>
              </a:defRPr>
            </a:lvl4pPr>
            <a:lvl5pPr marL="2106366" indent="-234041" defTabSz="954041" eaLnBrk="0" hangingPunct="0">
              <a:defRPr sz="1600">
                <a:solidFill>
                  <a:schemeClr val="tx1"/>
                </a:solidFill>
                <a:latin typeface="Arial" pitchFamily="34" charset="0"/>
              </a:defRPr>
            </a:lvl5pPr>
            <a:lvl6pPr marL="2574447" indent="-234041" defTabSz="954041" eaLnBrk="0" fontAlgn="base" hangingPunct="0">
              <a:spcBef>
                <a:spcPct val="0"/>
              </a:spcBef>
              <a:spcAft>
                <a:spcPct val="0"/>
              </a:spcAft>
              <a:defRPr sz="1600">
                <a:solidFill>
                  <a:schemeClr val="tx1"/>
                </a:solidFill>
                <a:latin typeface="Arial" pitchFamily="34" charset="0"/>
              </a:defRPr>
            </a:lvl6pPr>
            <a:lvl7pPr marL="3042529" indent="-234041" defTabSz="954041" eaLnBrk="0" fontAlgn="base" hangingPunct="0">
              <a:spcBef>
                <a:spcPct val="0"/>
              </a:spcBef>
              <a:spcAft>
                <a:spcPct val="0"/>
              </a:spcAft>
              <a:defRPr sz="1600">
                <a:solidFill>
                  <a:schemeClr val="tx1"/>
                </a:solidFill>
                <a:latin typeface="Arial" pitchFamily="34" charset="0"/>
              </a:defRPr>
            </a:lvl7pPr>
            <a:lvl8pPr marL="3510610" indent="-234041" defTabSz="954041" eaLnBrk="0" fontAlgn="base" hangingPunct="0">
              <a:spcBef>
                <a:spcPct val="0"/>
              </a:spcBef>
              <a:spcAft>
                <a:spcPct val="0"/>
              </a:spcAft>
              <a:defRPr sz="1600">
                <a:solidFill>
                  <a:schemeClr val="tx1"/>
                </a:solidFill>
                <a:latin typeface="Arial" pitchFamily="34" charset="0"/>
              </a:defRPr>
            </a:lvl8pPr>
            <a:lvl9pPr marL="3978692" indent="-234041" defTabSz="954041" eaLnBrk="0" fontAlgn="base" hangingPunct="0">
              <a:spcBef>
                <a:spcPct val="0"/>
              </a:spcBef>
              <a:spcAft>
                <a:spcPct val="0"/>
              </a:spcAft>
              <a:defRPr sz="1600">
                <a:solidFill>
                  <a:schemeClr val="tx1"/>
                </a:solidFill>
                <a:latin typeface="Arial" pitchFamily="34" charset="0"/>
              </a:defRPr>
            </a:lvl9pPr>
          </a:lstStyle>
          <a:p>
            <a:pPr eaLnBrk="1" hangingPunct="1"/>
            <a:fld id="{31654DE9-0ADB-4DE3-A2D7-723C3DA45FC3}" type="slidenum">
              <a:rPr lang="en-GB" sz="1000">
                <a:solidFill>
                  <a:prstClr val="black"/>
                </a:solidFill>
              </a:rPr>
              <a:pPr eaLnBrk="1" hangingPunct="1"/>
              <a:t>16</a:t>
            </a:fld>
            <a:endParaRPr lang="en-GB" sz="1000" dirty="0">
              <a:solidFill>
                <a:prstClr val="black"/>
              </a:solidFill>
            </a:endParaRPr>
          </a:p>
        </p:txBody>
      </p:sp>
      <p:sp>
        <p:nvSpPr>
          <p:cNvPr id="156677" name="Rectangle 2"/>
          <p:cNvSpPr>
            <a:spLocks noGrp="1" noRot="1" noChangeAspect="1" noChangeArrowheads="1" noTextEdit="1"/>
          </p:cNvSpPr>
          <p:nvPr>
            <p:ph type="sldImg"/>
          </p:nvPr>
        </p:nvSpPr>
        <p:spPr>
          <a:ln/>
        </p:spPr>
      </p:sp>
      <p:sp>
        <p:nvSpPr>
          <p:cNvPr id="156678" name="Rectangle 3"/>
          <p:cNvSpPr>
            <a:spLocks noGrp="1" noChangeArrowheads="1"/>
          </p:cNvSpPr>
          <p:nvPr>
            <p:ph type="body" idx="1"/>
          </p:nvPr>
        </p:nvSpPr>
        <p:spPr>
          <a:xfrm>
            <a:off x="120770" y="4339843"/>
            <a:ext cx="6771736" cy="4217670"/>
          </a:xfrm>
          <a:noFill/>
          <a:extLst>
            <a:ext uri="{909E8E84-426E-40DD-AFC4-6F175D3DCCD1}">
              <a14:hiddenFill xmlns:a14="http://schemas.microsoft.com/office/drawing/2010/main">
                <a:solidFill>
                  <a:srgbClr val="FFFFFF"/>
                </a:solidFill>
              </a14:hiddenFill>
            </a:ext>
          </a:extLst>
        </p:spPr>
        <p:txBody>
          <a:bodyPr/>
          <a:lstStyle/>
          <a:p>
            <a:r>
              <a:rPr lang="es-MX" b="1" dirty="0" smtClean="0"/>
              <a:t>Notas del Conferencista</a:t>
            </a:r>
          </a:p>
          <a:p>
            <a:pPr defTabSz="928299">
              <a:defRPr/>
            </a:pPr>
            <a:r>
              <a:rPr lang="es-MX" dirty="0" smtClean="0"/>
              <a:t>El dolor que surge como consecuencia directa de una lesión o enfermedad que afecta el sistema somatosensorial se define como “Dolor Neuropático”.</a:t>
            </a:r>
          </a:p>
          <a:p>
            <a:pPr>
              <a:tabLst>
                <a:tab pos="0" algn="l"/>
              </a:tabLst>
            </a:pPr>
            <a:r>
              <a:rPr lang="es-MX" dirty="0" smtClean="0"/>
              <a:t>Esta slide ilustra los mecanismo principales detrás del desarrollo del Dolor Neuropático. </a:t>
            </a:r>
          </a:p>
          <a:p>
            <a:r>
              <a:rPr lang="es-MX" dirty="0" smtClean="0"/>
              <a:t>Los Mecanismos Periféricos del Dolor Neuropático incluyen hiperexcitabilidad de la membrana en las neuronas nociceptivas, descarga ectópicas a lo largo de los nervios sensoriales, que pueden dar lugar a cambios transcripcionales en el ganglio de la raíz dorsal (</a:t>
            </a:r>
            <a:r>
              <a:rPr lang="es-MX" b="1" dirty="0" smtClean="0"/>
              <a:t>Sensibilización periférica</a:t>
            </a:r>
            <a:r>
              <a:rPr lang="es-MX" dirty="0" smtClean="0"/>
              <a:t>). Los mecanismos Periféricos pueden desencadenar cambios en el Sistema Nervioso Central (Mecanismos Centrales) también.</a:t>
            </a:r>
          </a:p>
          <a:p>
            <a:r>
              <a:rPr lang="es-MX" dirty="0" smtClean="0"/>
              <a:t>Los Mecanismos Centrales en la médula espinal incluyen mayor excitabilidad en las neuronas del cuerno dorsal, brotes de aferentes-A-beta- mielinizados no-nociceptivos en el cuerno dorsal que forman nuevas conexiones con las neuronas nociceptivas en la lámina I y II, y pérdida de controles inhibitorios (desinhibición). Los mecanismos centrales en los sistemas supraespinales incluyen hiperexcitabilidad y cambios en la actividad sináptica y reorganización en el núcleo del tallo cerebral, tálamo y corteza cerebral asociados con la matriz del dolor (</a:t>
            </a:r>
            <a:r>
              <a:rPr lang="es-MX" b="1" dirty="0" smtClean="0"/>
              <a:t>Sensibilización Central</a:t>
            </a:r>
            <a:r>
              <a:rPr lang="es-MX" dirty="0" smtClean="0"/>
              <a:t>).</a:t>
            </a:r>
          </a:p>
          <a:p>
            <a:pPr marL="174056" indent="-174056"/>
            <a:r>
              <a:rPr lang="es-MX" b="1" dirty="0" smtClean="0"/>
              <a:t>Referencias</a:t>
            </a:r>
          </a:p>
          <a:p>
            <a:pPr defTabSz="928299">
              <a:defRPr/>
            </a:pPr>
            <a:r>
              <a:rPr lang="en-US" dirty="0" smtClean="0"/>
              <a:t>Moisset X, Bouhassira D. Brain imaging of neuropathic pain. </a:t>
            </a:r>
            <a:r>
              <a:rPr lang="en-US" i="1" dirty="0" smtClean="0"/>
              <a:t>Neuroimage</a:t>
            </a:r>
            <a:r>
              <a:rPr lang="en-US" dirty="0" smtClean="0"/>
              <a:t> 2007; 37(Suppl 1):S80-8.</a:t>
            </a:r>
          </a:p>
          <a:p>
            <a:pPr defTabSz="928299">
              <a:defRPr/>
            </a:pPr>
            <a:r>
              <a:rPr lang="en-US" dirty="0" smtClean="0"/>
              <a:t>Scholz J, Woolf  CJ. Can we conquer pain? </a:t>
            </a:r>
            <a:r>
              <a:rPr lang="en-US" i="1" dirty="0" smtClean="0"/>
              <a:t>Nat Neurosci</a:t>
            </a:r>
            <a:r>
              <a:rPr lang="en-US" dirty="0" smtClean="0"/>
              <a:t> 2002; 5(Suppl):1062-7.</a:t>
            </a:r>
          </a:p>
          <a:p>
            <a:pPr marL="174056" indent="-174056" defTabSz="928299">
              <a:defRPr/>
            </a:pPr>
            <a:endParaRPr lang="es-MX" dirty="0" smtClean="0"/>
          </a:p>
          <a:p>
            <a:pPr marL="174056" indent="-174056">
              <a:buFontTx/>
              <a:buAutoNum type="arabicPeriod"/>
            </a:pPr>
            <a:endParaRPr lang="es-MX" dirty="0" smtClean="0"/>
          </a:p>
          <a:p>
            <a:endParaRPr lang="es-MX" dirty="0" smtClean="0"/>
          </a:p>
          <a:p>
            <a:pPr>
              <a:lnSpc>
                <a:spcPct val="110000"/>
              </a:lnSpc>
              <a:tabLst>
                <a:tab pos="180503" algn="l"/>
              </a:tabLst>
            </a:pPr>
            <a:endParaRPr lang="es-MX" sz="900" dirty="0" smtClean="0"/>
          </a:p>
          <a:p>
            <a:endParaRPr lang="es-MX" sz="9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smtClean="0"/>
              <a:t>Notas del Conferencista</a:t>
            </a:r>
          </a:p>
          <a:p>
            <a:r>
              <a:rPr lang="es-MX" dirty="0" smtClean="0"/>
              <a:t>Esta slide incluye los </a:t>
            </a:r>
            <a:r>
              <a:rPr lang="es-MX" baseline="0" dirty="0" smtClean="0"/>
              <a:t>Mecanismos Centrales periféricos conocidos que resultan en</a:t>
            </a:r>
            <a:r>
              <a:rPr lang="es-MX" dirty="0" smtClean="0"/>
              <a:t> </a:t>
            </a:r>
            <a:r>
              <a:rPr lang="es-MX" baseline="0" dirty="0" smtClean="0"/>
              <a:t>Neuropatía Diabética Periférica Dolorosa.</a:t>
            </a:r>
          </a:p>
          <a:p>
            <a:endParaRPr lang="es-MX" dirty="0" smtClean="0"/>
          </a:p>
          <a:p>
            <a:r>
              <a:rPr lang="es-MX" b="1" dirty="0" smtClean="0"/>
              <a:t>Referencia</a:t>
            </a:r>
          </a:p>
          <a:p>
            <a:r>
              <a:rPr lang="en-US" dirty="0" smtClean="0"/>
              <a:t>Tesfaye S </a:t>
            </a:r>
            <a:r>
              <a:rPr lang="en-US" i="1" dirty="0" smtClean="0"/>
              <a:t>et al. </a:t>
            </a:r>
            <a:r>
              <a:rPr lang="en-US" dirty="0" smtClean="0"/>
              <a:t>Mechanisms and management of diabetic painful distal symmetrical polyneuropathy. </a:t>
            </a:r>
            <a:r>
              <a:rPr lang="en-US" i="1" dirty="0" smtClean="0"/>
              <a:t>Diabetes Care</a:t>
            </a:r>
            <a:r>
              <a:rPr lang="en-US" dirty="0" smtClean="0"/>
              <a:t> 2013; 36(9):2456-65.</a:t>
            </a:r>
          </a:p>
        </p:txBody>
      </p:sp>
      <p:sp>
        <p:nvSpPr>
          <p:cNvPr id="4" name="Slide Number Placeholder 3"/>
          <p:cNvSpPr>
            <a:spLocks noGrp="1"/>
          </p:cNvSpPr>
          <p:nvPr>
            <p:ph type="sldNum" sz="quarter" idx="10"/>
          </p:nvPr>
        </p:nvSpPr>
        <p:spPr/>
        <p:txBody>
          <a:bodyPr/>
          <a:lstStyle/>
          <a:p>
            <a:fld id="{C3688213-33A5-40D6-90A0-AF4F9B3FAB42}" type="slidenum">
              <a:rPr lang="en-CA" smtClean="0"/>
              <a:pPr/>
              <a:t>17</a:t>
            </a:fld>
            <a:endParaRPr lang="en-CA" dirty="0"/>
          </a:p>
        </p:txBody>
      </p:sp>
    </p:spTree>
    <p:extLst>
      <p:ext uri="{BB962C8B-B14F-4D97-AF65-F5344CB8AC3E}">
        <p14:creationId xmlns:p14="http://schemas.microsoft.com/office/powerpoint/2010/main" val="1635477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5" name="Rectangle 2"/>
          <p:cNvSpPr>
            <a:spLocks noGrp="1" noRot="1" noChangeAspect="1" noChangeArrowheads="1" noTextEdit="1"/>
          </p:cNvSpPr>
          <p:nvPr>
            <p:ph type="sldImg"/>
          </p:nvPr>
        </p:nvSpPr>
        <p:spPr>
          <a:ln/>
        </p:spPr>
      </p:sp>
      <p:sp>
        <p:nvSpPr>
          <p:cNvPr id="148486" name="Rectangle 3"/>
          <p:cNvSpPr>
            <a:spLocks noGrp="1" noChangeArrowheads="1"/>
          </p:cNvSpPr>
          <p:nvPr>
            <p:ph type="body" idx="1"/>
          </p:nvPr>
        </p:nvSpPr>
        <p:spPr>
          <a:xfrm>
            <a:off x="701040" y="4471317"/>
            <a:ext cx="5608320" cy="5658437"/>
          </a:xfrm>
          <a:noFill/>
          <a:extLst>
            <a:ext uri="{909E8E84-426E-40DD-AFC4-6F175D3DCCD1}">
              <a14:hiddenFill xmlns:a14="http://schemas.microsoft.com/office/drawing/2010/main">
                <a:solidFill>
                  <a:srgbClr val="FFFFFF"/>
                </a:solidFill>
              </a14:hiddenFill>
            </a:ext>
          </a:extLst>
        </p:spPr>
        <p:txBody>
          <a:bodyPr/>
          <a:lstStyle/>
          <a:p>
            <a:pPr eaLnBrk="1" hangingPunct="1"/>
            <a:r>
              <a:rPr lang="es-MX" sz="1050" b="1" dirty="0" smtClean="0"/>
              <a:t>Notas del Conferencista</a:t>
            </a:r>
          </a:p>
          <a:p>
            <a:pPr>
              <a:spcAft>
                <a:spcPts val="300"/>
              </a:spcAft>
            </a:pPr>
            <a:r>
              <a:rPr lang="es-MX" sz="1050" dirty="0" smtClean="0"/>
              <a:t>Esta slide describe las sensaciones en respuesta a un estímulo innocuo y un estímulo nocivo bajo condiciones de función nerviosa normal, función nerviosa disminuida en nervios dañados y función nerviosa aumentada en nervios dañados. </a:t>
            </a:r>
          </a:p>
          <a:p>
            <a:pPr>
              <a:spcAft>
                <a:spcPts val="300"/>
              </a:spcAft>
            </a:pPr>
            <a:r>
              <a:rPr lang="es-MX" sz="1050" dirty="0" smtClean="0"/>
              <a:t>Cuando los nervios no están dañados y funcionan normalmente, estímulos mecánicos inocuos  (ej:  tallarse la cara) resulta en la transmisión de las fibras A-beta y la sensación resultante es el toque normal. Si los nervios no dañados son sujetos a un estímulo nocivo (ej: pinchazo, quemadura por una vela o ácido fuerte), la transmisión resultante por nociceptores A-delta y nociceptores C, resulta en sensaciones de dolor agudo y quemante normal, respectivamente.</a:t>
            </a:r>
          </a:p>
          <a:p>
            <a:pPr>
              <a:spcAft>
                <a:spcPts val="300"/>
              </a:spcAft>
            </a:pPr>
            <a:r>
              <a:rPr lang="es-MX" sz="1050" dirty="0" smtClean="0"/>
              <a:t>Cuando los nervios son dañados y su función disminuye, un estímulo mecánico inocuo resulta en una menor transmisión de impulsos a los largo de las fibras es A-beta dando lugar a hipoanestesia táctil (poca sensación o ninguna). Cuando los nervios dañados con función disminuida son expuestos a un estímulo nocivo, la transmisión o impulsos a lo largo de los nociceptores A-delta y C disminuye dando lugar a hipoalgesia (ausencia de una sensación dolorosa apropiada).</a:t>
            </a:r>
          </a:p>
          <a:p>
            <a:pPr>
              <a:spcAft>
                <a:spcPts val="300"/>
              </a:spcAft>
            </a:pPr>
            <a:r>
              <a:rPr lang="es-MX" sz="1050" dirty="0" smtClean="0"/>
              <a:t>Cuando los nervios son dañados y su función es aumentada, un estímulo mecánico inocuo resulta en disfunción de las fibras A-beta dando lugar a alodinia mecánica dinámica (una sensación de dolor cuando no es apropiado). Cuando los nervios dañados con una función aumentada son expuestos a un estímulo nocivo el resultado es la disfunción de los nociceptores A-delta y C dando lugar a hiperalgesia (una respuesta aumentada de dolor más allá de la esperada para el nivel de estímulo). </a:t>
            </a:r>
          </a:p>
          <a:p>
            <a:pPr>
              <a:spcAft>
                <a:spcPts val="300"/>
              </a:spcAft>
            </a:pPr>
            <a:r>
              <a:rPr lang="es-MX" sz="1050" dirty="0" smtClean="0"/>
              <a:t>Los mecanismos precisos detrás de la disfunción de los nervios dañados con función aumentada no se conocen totalmente. Sin embargo, se han propuesto varias teorías  que incluyen la sensibilización periférica y central y dolor secundario (wind-up). </a:t>
            </a:r>
          </a:p>
          <a:p>
            <a:pPr eaLnBrk="1" hangingPunct="1"/>
            <a:r>
              <a:rPr lang="es-MX" sz="1050" b="1" dirty="0" smtClean="0"/>
              <a:t>Referencia</a:t>
            </a:r>
          </a:p>
          <a:p>
            <a:r>
              <a:rPr lang="en-US" sz="1050" dirty="0" smtClean="0"/>
              <a:t>Doubell TP </a:t>
            </a:r>
            <a:r>
              <a:rPr lang="en-US" sz="1050" i="1" dirty="0" smtClean="0"/>
              <a:t>et al. </a:t>
            </a:r>
            <a:r>
              <a:rPr lang="en-US" sz="1050" dirty="0" smtClean="0"/>
              <a:t>In: Wall PD, Melzack R (eds). </a:t>
            </a:r>
            <a:r>
              <a:rPr lang="en-US" sz="1050" i="1" dirty="0" smtClean="0"/>
              <a:t>Textbook of Pain</a:t>
            </a:r>
            <a:r>
              <a:rPr lang="en-US" sz="1050" dirty="0" smtClean="0"/>
              <a:t>. 4th ed. Harcourt Publishers Limited; Edinburgh, UK: 1999.</a:t>
            </a:r>
            <a:endParaRPr lang="en-US" sz="1050" dirty="0"/>
          </a:p>
        </p:txBody>
      </p:sp>
      <p:sp>
        <p:nvSpPr>
          <p:cNvPr id="5" name="Rectangle 7"/>
          <p:cNvSpPr>
            <a:spLocks noGrp="1" noChangeArrowheads="1"/>
          </p:cNvSpPr>
          <p:nvPr>
            <p:ph type="sldNum" sz="quarter" idx="5"/>
          </p:nvPr>
        </p:nvSpPr>
        <p:spPr>
          <a:xfrm>
            <a:off x="3970938" y="8902344"/>
            <a:ext cx="3037840" cy="468630"/>
          </a:xfrm>
        </p:spPr>
        <p:txBody>
          <a:bodyPr/>
          <a:lstStyle/>
          <a:p>
            <a:fld id="{FC34AD7C-96A2-48E1-8088-9A58F8A9E959}" type="slidenum">
              <a:rPr lang="en-GB" smtClean="0">
                <a:solidFill>
                  <a:prstClr val="black"/>
                </a:solidFill>
              </a:rPr>
              <a:pPr/>
              <a:t>18</a:t>
            </a:fld>
            <a:endParaRPr lang="en-GB"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7" name="Rectangle 2"/>
          <p:cNvSpPr>
            <a:spLocks noGrp="1" noRot="1" noChangeAspect="1" noChangeArrowheads="1" noTextEdit="1"/>
          </p:cNvSpPr>
          <p:nvPr>
            <p:ph type="sldImg"/>
          </p:nvPr>
        </p:nvSpPr>
        <p:spPr>
          <a:ln/>
        </p:spPr>
      </p:sp>
      <p:sp>
        <p:nvSpPr>
          <p:cNvPr id="146438" name="Rectangle 3"/>
          <p:cNvSpPr>
            <a:spLocks noGrp="1" noChangeArrowheads="1"/>
          </p:cNvSpPr>
          <p:nvPr>
            <p:ph type="body" idx="1"/>
          </p:nvPr>
        </p:nvSpPr>
        <p:spPr>
          <a:xfrm>
            <a:off x="0" y="4451985"/>
            <a:ext cx="7010400" cy="5658437"/>
          </a:xfrm>
          <a:noFill/>
          <a:extLst>
            <a:ext uri="{909E8E84-426E-40DD-AFC4-6F175D3DCCD1}">
              <a14:hiddenFill xmlns:a14="http://schemas.microsoft.com/office/drawing/2010/main">
                <a:solidFill>
                  <a:srgbClr val="FFFFFF"/>
                </a:solidFill>
              </a14:hiddenFill>
            </a:ext>
          </a:extLst>
        </p:spPr>
        <p:txBody>
          <a:bodyPr/>
          <a:lstStyle/>
          <a:p>
            <a:pPr marL="12700" indent="-12700">
              <a:spcAft>
                <a:spcPts val="600"/>
              </a:spcAft>
            </a:pPr>
            <a:r>
              <a:rPr lang="es-MX" b="1" dirty="0" smtClean="0"/>
              <a:t>Notas del Conferencista</a:t>
            </a:r>
          </a:p>
          <a:p>
            <a:pPr marL="12700" indent="-12700"/>
            <a:r>
              <a:rPr lang="es-MX" spc="-20" dirty="0" smtClean="0"/>
              <a:t>Una de las funciones vitales del sistema nervioso es proporcionar información acerca de la ocurrencia o amenaza de daño. Neuronas sensoriales altamente especializadas proporcionan información al sistema nervioso central acerca del ambiente y del propio organismo. Esta slide describe los tres tipos principales de fibras sensoriales que pueden estar implicadas en la generación de los signos y síntomas del dolor neuropático. El mensaje general de esta slide es que en el dolor neuropático, sensaciones anormales pueden ser transmitidas a lo largo de las fibras Aβ , Aδ o C.</a:t>
            </a:r>
          </a:p>
          <a:p>
            <a:r>
              <a:rPr lang="es-MX" dirty="0" smtClean="0"/>
              <a:t>La nocicepción (la percepción del estímulo nocivo) se inicia con estímulos que activan los receptores periféricos de los nociceptores, un grupo altamente especializado de neuronas sensoriales que responde solamente a estímulos dañinos o potencialmente dañinos. Los nociceptores tienen axones no-mielinizados (fibras C) o ligeramente mielinizados (fibras A-delta). Los mecanoreceptores de la fibra Abeta (Aβ) responden a estímulos mecánicos no-nocivos como el tacto. Los nociceptores de las fibras Adelta (Aδ) y fibras C son usualmente activados por un estímulo nocivo. Las fibras Adelta activadas transmiten dolor agudo, mientras que las fibras C activadas son responsables del dolor secundario, que es usualmente descrito como punzante o quemante. Los tres tipos de fibras sensoriales pueden estar involucrados en la producción de dolor neuropático.</a:t>
            </a:r>
          </a:p>
          <a:p>
            <a:pPr eaLnBrk="1" hangingPunct="1">
              <a:spcAft>
                <a:spcPts val="600"/>
              </a:spcAft>
            </a:pPr>
            <a:endParaRPr lang="es-MX" dirty="0" smtClean="0"/>
          </a:p>
          <a:p>
            <a:pPr marL="190500" indent="-190500" eaLnBrk="1" hangingPunct="1">
              <a:spcAft>
                <a:spcPts val="300"/>
              </a:spcAft>
            </a:pPr>
            <a:r>
              <a:rPr lang="es-MX" b="1" dirty="0" smtClean="0"/>
              <a:t>Referencias</a:t>
            </a:r>
          </a:p>
          <a:p>
            <a:r>
              <a:rPr lang="en-GB" dirty="0" smtClean="0"/>
              <a:t>Dworkin RH. An overview of neuropathic pain: syndromes, symptoms, signs, and several mechanisms. </a:t>
            </a:r>
            <a:r>
              <a:rPr lang="en-GB" i="1" dirty="0" smtClean="0"/>
              <a:t>Clin J Pain</a:t>
            </a:r>
            <a:r>
              <a:rPr lang="en-GB" dirty="0" smtClean="0"/>
              <a:t> 2002; 18(6):343-9.</a:t>
            </a:r>
          </a:p>
          <a:p>
            <a:r>
              <a:rPr lang="en-CA" dirty="0" smtClean="0"/>
              <a:t>Raja SN </a:t>
            </a:r>
            <a:r>
              <a:rPr lang="en-CA" i="1" dirty="0" smtClean="0"/>
              <a:t>et al. </a:t>
            </a:r>
            <a:r>
              <a:rPr lang="en-CA" dirty="0" smtClean="0"/>
              <a:t>In: Wall PD, Melzack R (eds). </a:t>
            </a:r>
            <a:r>
              <a:rPr lang="en-CA" i="1" dirty="0" smtClean="0"/>
              <a:t>Textbook of Pain</a:t>
            </a:r>
            <a:r>
              <a:rPr lang="en-CA" dirty="0" smtClean="0"/>
              <a:t>. 4th ed. Harcourt Publishers Limited; Edinburgh, UK: 1999.</a:t>
            </a:r>
            <a:endParaRPr lang="en-GB" dirty="0"/>
          </a:p>
        </p:txBody>
      </p:sp>
      <p:sp>
        <p:nvSpPr>
          <p:cNvPr id="5" name="Rectangle 7"/>
          <p:cNvSpPr>
            <a:spLocks noGrp="1" noChangeArrowheads="1"/>
          </p:cNvSpPr>
          <p:nvPr>
            <p:ph type="sldNum" sz="quarter" idx="5"/>
          </p:nvPr>
        </p:nvSpPr>
        <p:spPr>
          <a:xfrm>
            <a:off x="3970938" y="8902344"/>
            <a:ext cx="3037840" cy="468630"/>
          </a:xfrm>
        </p:spPr>
        <p:txBody>
          <a:bodyPr/>
          <a:lstStyle/>
          <a:p>
            <a:fld id="{FC34AD7C-96A2-48E1-8088-9A58F8A9E959}" type="slidenum">
              <a:rPr lang="en-GB" smtClean="0">
                <a:solidFill>
                  <a:prstClr val="black"/>
                </a:solidFill>
              </a:rPr>
              <a:pPr/>
              <a:t>19</a:t>
            </a:fld>
            <a:endParaRPr lang="en-GB"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BCA9EC6-EB43-4B91-8739-FF238D89996B}" type="slidenum">
              <a:rPr lang="fr-CA" smtClean="0">
                <a:solidFill>
                  <a:prstClr val="black"/>
                </a:solidFill>
              </a:rPr>
              <a:pPr/>
              <a:t>2</a:t>
            </a:fld>
            <a:endParaRPr lang="fr-CA" dirty="0">
              <a:solidFill>
                <a:prstClr val="black"/>
              </a:solidFill>
            </a:endParaRPr>
          </a:p>
        </p:txBody>
      </p:sp>
      <p:sp>
        <p:nvSpPr>
          <p:cNvPr id="5" name="4 Marcador de notas"/>
          <p:cNvSpPr>
            <a:spLocks noGrp="1"/>
          </p:cNvSpPr>
          <p:nvPr>
            <p:ph type="body" sz="quarter" idx="11"/>
          </p:nvPr>
        </p:nvSpPr>
        <p:spPr/>
        <p:txBody>
          <a:bodyPr>
            <a:normAutofit/>
          </a:bodyPr>
          <a:lstStyle/>
          <a:p>
            <a:endParaRPr lang="es-MX" dirty="0"/>
          </a:p>
        </p:txBody>
      </p:sp>
      <p:sp>
        <p:nvSpPr>
          <p:cNvPr id="6" name="Notes Placeholder 2"/>
          <p:cNvSpPr txBox="1">
            <a:spLocks/>
          </p:cNvSpPr>
          <p:nvPr/>
        </p:nvSpPr>
        <p:spPr>
          <a:xfrm>
            <a:off x="710565" y="4975860"/>
            <a:ext cx="5608320" cy="4217670"/>
          </a:xfrm>
          <a:prstGeom prst="rect">
            <a:avLst/>
          </a:prstGeom>
        </p:spPr>
        <p:txBody>
          <a:bodyPr vert="horz" lIns="92729" tIns="46365" rIns="92729" bIns="46365" rtlCol="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MX" sz="1200" b="1" i="0" u="none" strike="noStrike" kern="1200" cap="none" spc="0" normalizeH="0" baseline="0" noProof="0" dirty="0" smtClean="0">
                <a:ln>
                  <a:noFill/>
                </a:ln>
                <a:solidFill>
                  <a:schemeClr val="tx1"/>
                </a:solidFill>
                <a:effectLst/>
                <a:uLnTx/>
                <a:uFillTx/>
                <a:latin typeface="+mn-lt"/>
                <a:ea typeface="+mn-ea"/>
                <a:cs typeface="+mn-cs"/>
              </a:rPr>
              <a:t>Notas del Conferencista</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MX" sz="1200" b="0" i="0" u="none" strike="noStrike" kern="1200" cap="none" spc="0" normalizeH="0" baseline="0" noProof="0" dirty="0" smtClean="0">
                <a:ln>
                  <a:noFill/>
                </a:ln>
                <a:solidFill>
                  <a:schemeClr val="tx1"/>
                </a:solidFill>
                <a:effectLst/>
                <a:uLnTx/>
                <a:uFillTx/>
                <a:latin typeface="+mn-lt"/>
                <a:ea typeface="+mn-ea"/>
                <a:cs typeface="+mn-cs"/>
              </a:rPr>
              <a:t>Por favor reconoce a los miembros del comité de desarrollo.</a:t>
            </a:r>
            <a:endParaRPr kumimoji="0" lang="es-MX"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235457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fld id="{FC34AD7C-96A2-48E1-8088-9A58F8A9E959}" type="slidenum">
              <a:rPr lang="en-GB" smtClean="0">
                <a:solidFill>
                  <a:prstClr val="black"/>
                </a:solidFill>
              </a:rPr>
              <a:pPr/>
              <a:t>20</a:t>
            </a:fld>
            <a:endParaRPr lang="en-GB" dirty="0">
              <a:solidFill>
                <a:prstClr val="black"/>
              </a:solidFill>
            </a:endParaRPr>
          </a:p>
        </p:txBody>
      </p:sp>
      <p:sp>
        <p:nvSpPr>
          <p:cNvPr id="131076" name="Rectangle 3"/>
          <p:cNvSpPr>
            <a:spLocks noGrp="1" noChangeArrowheads="1"/>
          </p:cNvSpPr>
          <p:nvPr>
            <p:ph type="body" idx="1"/>
          </p:nvPr>
        </p:nvSpPr>
        <p:spPr>
          <a:xfrm>
            <a:off x="120771" y="4458494"/>
            <a:ext cx="6889630" cy="5337175"/>
          </a:xfrm>
        </p:spPr>
        <p:txBody>
          <a:bodyPr/>
          <a:lstStyle/>
          <a:p>
            <a:r>
              <a:rPr lang="es-MX" sz="1100" b="1" dirty="0" smtClean="0"/>
              <a:t>Notas del Conferencista</a:t>
            </a:r>
          </a:p>
          <a:p>
            <a:r>
              <a:rPr lang="es-MX" sz="1100" dirty="0" smtClean="0"/>
              <a:t>Esta slide ilustra los principales mecanismos detrás del desarrollo del dolor neuropático. El dolor que surge como una consecuencia directa de una lesión o enfermedad que afecta el sistema somatosensorial se define como “Dolor Neuropático”.</a:t>
            </a:r>
          </a:p>
          <a:p>
            <a:r>
              <a:rPr lang="es-MX" sz="1100" dirty="0" smtClean="0"/>
              <a:t>Los Mecanismos Periféricos del Dolor Neuropático incluyen hiperexcitabilidad de la membrana en las neuronas nociceptivas, descargas ectópicas a lo largo de los nervios sensoriales, que pueden dar lugar a cambios transcripcionales en el ganglio del cuerno dorsal  (</a:t>
            </a:r>
            <a:r>
              <a:rPr lang="es-MX" sz="1100" b="1" dirty="0" smtClean="0"/>
              <a:t>Sensibilización periférica</a:t>
            </a:r>
            <a:r>
              <a:rPr lang="es-MX" sz="1100" dirty="0" smtClean="0"/>
              <a:t>). Los mecanismos periféricos pueden desencadenar cambios en el sistema nervioso central (Mecanismos Centrales) </a:t>
            </a:r>
            <a:br>
              <a:rPr lang="es-MX" sz="1100" dirty="0" smtClean="0"/>
            </a:br>
            <a:r>
              <a:rPr lang="es-MX" sz="1100" dirty="0" smtClean="0"/>
              <a:t>también.</a:t>
            </a:r>
          </a:p>
          <a:p>
            <a:r>
              <a:rPr lang="es-MX" sz="1100" dirty="0" smtClean="0"/>
              <a:t>Los mecanismos centrales en la médula espinal incluyen mayor excitabilidad en las neuronas del cuerno dorsal, brote de aferentes-A-beta no-nociceptivas mielinizadas  en el cuerno dorsal que forman nuevas conexiones con las neuronas nociceptivas en la lámina I y II,  y pérdida de controles inhibitorios (desinhibición). Los mecanismos centrales en los sistemas supra-espinales incluyen hiperexcitabilidad y cambios en la actividad sináptica y reorganización en el núcleo del tallo cerebral, tálamo, y corteza cerebral asociados con la matriz del dolor </a:t>
            </a:r>
          </a:p>
          <a:p>
            <a:r>
              <a:rPr lang="es-MX" sz="1100" b="1" dirty="0" smtClean="0"/>
              <a:t>Referencias</a:t>
            </a:r>
          </a:p>
          <a:p>
            <a:r>
              <a:rPr lang="fr-FR" sz="1100" dirty="0" smtClean="0"/>
              <a:t>Gilron I </a:t>
            </a:r>
            <a:r>
              <a:rPr lang="fr-FR" sz="1100" i="1" dirty="0" smtClean="0"/>
              <a:t>et al. </a:t>
            </a:r>
            <a:r>
              <a:rPr lang="fr-FR" sz="1100" dirty="0" smtClean="0"/>
              <a:t>Ne</a:t>
            </a:r>
            <a:r>
              <a:rPr lang="en-CA" sz="1100" dirty="0" smtClean="0"/>
              <a:t>uropathic pain: a practical guide for the clinician. </a:t>
            </a:r>
            <a:r>
              <a:rPr lang="fr-FR" sz="1100" i="1" dirty="0" smtClean="0"/>
              <a:t>CMAJ</a:t>
            </a:r>
            <a:r>
              <a:rPr lang="fr-FR" sz="1100" dirty="0" smtClean="0"/>
              <a:t> 2006; 175(3):265-75.</a:t>
            </a:r>
          </a:p>
          <a:p>
            <a:r>
              <a:rPr lang="en-US" sz="1100" dirty="0" smtClean="0"/>
              <a:t>Jarvis MF, Boyce-Rustay JM. </a:t>
            </a:r>
            <a:r>
              <a:rPr lang="en-CA" sz="1100" dirty="0" smtClean="0"/>
              <a:t>Neuropathic pain: models and mechanisms. </a:t>
            </a:r>
            <a:r>
              <a:rPr lang="fr-FR" sz="1100" i="1" dirty="0" smtClean="0"/>
              <a:t>Curr Pharm Des </a:t>
            </a:r>
            <a:r>
              <a:rPr lang="fr-FR" sz="1100" dirty="0" smtClean="0"/>
              <a:t>2009; 15(15):1711-6. </a:t>
            </a:r>
          </a:p>
          <a:p>
            <a:r>
              <a:rPr lang="fr-FR" sz="1100" dirty="0" smtClean="0"/>
              <a:t>Scholz J, Woolf  CJ. Can we conquer pain? </a:t>
            </a:r>
            <a:r>
              <a:rPr lang="fr-FR" sz="1100" i="1" dirty="0" smtClean="0"/>
              <a:t>Nat Neurosci </a:t>
            </a:r>
            <a:r>
              <a:rPr lang="fr-FR" sz="1100" dirty="0" smtClean="0"/>
              <a:t>2002; 5(Suppl):1062-7.</a:t>
            </a:r>
            <a:endParaRPr lang="fr-FR" sz="1100" dirty="0"/>
          </a:p>
        </p:txBody>
      </p:sp>
      <p:sp>
        <p:nvSpPr>
          <p:cNvPr id="4" name="Slide Image Placeholder 3"/>
          <p:cNvSpPr>
            <a:spLocks noGrp="1" noRot="1" noChangeAspect="1"/>
          </p:cNvSpPr>
          <p:nvPr>
            <p:ph type="sldImg"/>
          </p:nvPr>
        </p:nvSpPr>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FC34AD7C-96A2-48E1-8088-9A58F8A9E959}" type="slidenum">
              <a:rPr lang="en-GB"/>
              <a:pPr/>
              <a:t>21</a:t>
            </a:fld>
            <a:endParaRPr lang="en-GB" dirty="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701040" y="4451986"/>
            <a:ext cx="5608320" cy="5663564"/>
          </a:xfrm>
          <a:noFill/>
          <a:ln/>
        </p:spPr>
        <p:txBody>
          <a:bodyPr/>
          <a:lstStyle/>
          <a:p>
            <a:pPr>
              <a:tabLst>
                <a:tab pos="180307" algn="l"/>
              </a:tabLst>
            </a:pPr>
            <a:r>
              <a:rPr lang="es-MX" sz="1100" b="1" noProof="0" dirty="0" smtClean="0"/>
              <a:t>Notas del Conferencista</a:t>
            </a:r>
          </a:p>
          <a:p>
            <a:pPr>
              <a:tabLst>
                <a:tab pos="180307" algn="l"/>
              </a:tabLst>
            </a:pPr>
            <a:r>
              <a:rPr lang="es-MX" sz="1100" noProof="0" dirty="0" smtClean="0"/>
              <a:t>Esta slide contiene una animación que ilustra las consecuencias de las descargas ectópicas de una fibra aferente nociceptiva dañada</a:t>
            </a:r>
            <a:r>
              <a:rPr lang="es-MX" sz="1100" baseline="0" noProof="0" dirty="0" smtClean="0"/>
              <a:t> o enferma</a:t>
            </a:r>
            <a:r>
              <a:rPr lang="es-MX" sz="1100" noProof="0" dirty="0" smtClean="0"/>
              <a:t>. Dando clic a esta slide mostrará los componentes subsiguientes</a:t>
            </a:r>
            <a:r>
              <a:rPr lang="es-MX" sz="1100" baseline="0" noProof="0" dirty="0" smtClean="0"/>
              <a:t> de esta animación automáticamente</a:t>
            </a:r>
            <a:r>
              <a:rPr lang="es-MX" sz="1100" noProof="0" dirty="0" smtClean="0"/>
              <a:t>:</a:t>
            </a:r>
          </a:p>
          <a:p>
            <a:pPr marL="180975" indent="-180975">
              <a:buFont typeface="+mj-lt"/>
              <a:buAutoNum type="arabicPeriod"/>
            </a:pPr>
            <a:r>
              <a:rPr lang="es-MX" sz="1100" noProof="0" dirty="0" smtClean="0"/>
              <a:t>El equilibrio entre los canales de iones (ej:  sodio y potasio) en la membrana axonal de las neuronas dañadas o enfermas se altera.</a:t>
            </a:r>
          </a:p>
          <a:p>
            <a:pPr marL="180975" indent="-180975">
              <a:buFont typeface="+mj-lt"/>
              <a:buAutoNum type="arabicPeriod"/>
            </a:pPr>
            <a:r>
              <a:rPr lang="es-MX" sz="1100" noProof="0" dirty="0" smtClean="0"/>
              <a:t>Esto puede resultar en hiperexcitabilidad que causa un “sobre-disparo” delo impulso – también conocido como descarga ectópicas.</a:t>
            </a:r>
          </a:p>
          <a:p>
            <a:pPr marL="180975" indent="-180975">
              <a:buFont typeface="+mj-lt"/>
              <a:buAutoNum type="arabicPeriod"/>
            </a:pPr>
            <a:r>
              <a:rPr lang="es-MX" sz="1100" noProof="0" dirty="0" smtClean="0"/>
              <a:t>Dichas descargas ectópicas pueden ocurrir espontáneamente o pueden ser evocadas por estímulos mecánicos (ej: toque,</a:t>
            </a:r>
            <a:r>
              <a:rPr lang="es-MX" sz="1100" baseline="0" noProof="0" dirty="0" smtClean="0"/>
              <a:t> presión</a:t>
            </a:r>
            <a:r>
              <a:rPr lang="es-MX" sz="1100" noProof="0" dirty="0" smtClean="0"/>
              <a:t>).</a:t>
            </a:r>
          </a:p>
          <a:p>
            <a:pPr marL="180975" indent="-180975">
              <a:buFont typeface="+mj-lt"/>
              <a:buAutoNum type="arabicPeriod"/>
            </a:pPr>
            <a:endParaRPr lang="es-MX" sz="1100" noProof="0" dirty="0" smtClean="0"/>
          </a:p>
          <a:p>
            <a:pPr>
              <a:tabLst>
                <a:tab pos="180307" algn="l"/>
              </a:tabLst>
            </a:pPr>
            <a:r>
              <a:rPr lang="es-MX" sz="1100" b="1" noProof="0" dirty="0" smtClean="0"/>
              <a:t>Referencias</a:t>
            </a:r>
          </a:p>
          <a:p>
            <a:pPr>
              <a:tabLst>
                <a:tab pos="180307" algn="l"/>
              </a:tabLst>
            </a:pPr>
            <a:r>
              <a:rPr lang="en-US" sz="1100" dirty="0" smtClean="0"/>
              <a:t>England JD </a:t>
            </a:r>
            <a:r>
              <a:rPr lang="en-US" sz="1100" i="1" dirty="0" smtClean="0"/>
              <a:t>et al. </a:t>
            </a:r>
            <a:r>
              <a:rPr lang="en-US" sz="1100" dirty="0" smtClean="0"/>
              <a:t>Sodium channel accumulation in humans with painful neuromas. </a:t>
            </a:r>
            <a:r>
              <a:rPr lang="en-US" sz="1100" i="1" dirty="0" smtClean="0"/>
              <a:t>Neurology</a:t>
            </a:r>
            <a:r>
              <a:rPr lang="en-US" sz="1100" dirty="0" smtClean="0"/>
              <a:t> 1996; 47(1):272-6.</a:t>
            </a:r>
          </a:p>
          <a:p>
            <a:pPr>
              <a:tabLst>
                <a:tab pos="180307" algn="l"/>
              </a:tabLst>
            </a:pPr>
            <a:r>
              <a:rPr lang="en-US" sz="1100" dirty="0" smtClean="0"/>
              <a:t>Ochoa JL, Torebjörk HE. Paraesthesiae from ectopic impulse generation in human sensory nerves. </a:t>
            </a:r>
            <a:r>
              <a:rPr lang="en-US" sz="1100" i="1" dirty="0" smtClean="0"/>
              <a:t>Brain</a:t>
            </a:r>
            <a:r>
              <a:rPr lang="en-US" sz="1100" dirty="0" smtClean="0"/>
              <a:t> 1980; 103(4):835-53.</a:t>
            </a:r>
          </a:p>
          <a:p>
            <a:pPr>
              <a:tabLst>
                <a:tab pos="180307" algn="l"/>
              </a:tabLst>
            </a:pPr>
            <a:r>
              <a:rPr lang="en-US" sz="1100" dirty="0" smtClean="0"/>
              <a:t>Taylor BK. Spinal inhibitory neurotransmission in neuropathic pain. </a:t>
            </a:r>
            <a:r>
              <a:rPr lang="en-US" sz="1100" i="1" dirty="0" smtClean="0"/>
              <a:t>Curr Pain Headache Rep</a:t>
            </a:r>
            <a:r>
              <a:rPr lang="en-US" sz="1100" dirty="0" smtClean="0"/>
              <a:t> 2009; 13(3):208-14.</a:t>
            </a:r>
          </a:p>
          <a:p>
            <a:pPr>
              <a:tabLst>
                <a:tab pos="180307" algn="l"/>
              </a:tabLst>
            </a:pPr>
            <a:r>
              <a:rPr lang="en-US" sz="1100" dirty="0" smtClean="0"/>
              <a:t>Sukhotinsky I </a:t>
            </a:r>
            <a:r>
              <a:rPr lang="en-US" sz="1100" i="1" dirty="0" smtClean="0"/>
              <a:t>et al. </a:t>
            </a:r>
            <a:r>
              <a:rPr lang="en-US" sz="1100" dirty="0" smtClean="0"/>
              <a:t>Key role of the dorsal root ganglion in neuropathic tactile hypersensibility. </a:t>
            </a:r>
            <a:r>
              <a:rPr lang="en-US" sz="1100" i="1" dirty="0" smtClean="0"/>
              <a:t>Eur J Pain</a:t>
            </a:r>
            <a:r>
              <a:rPr lang="en-US" sz="1100" dirty="0" smtClean="0"/>
              <a:t> 2004; 8(2):135-43.</a:t>
            </a:r>
            <a:endParaRPr lang="en-US" sz="11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9" name="Rectangle 2"/>
          <p:cNvSpPr>
            <a:spLocks noGrp="1" noRot="1" noChangeAspect="1" noChangeArrowheads="1" noTextEdit="1"/>
          </p:cNvSpPr>
          <p:nvPr>
            <p:ph type="sldImg"/>
          </p:nvPr>
        </p:nvSpPr>
        <p:spPr>
          <a:ln/>
        </p:spPr>
      </p:sp>
      <p:sp>
        <p:nvSpPr>
          <p:cNvPr id="149510" name="Rectangle 3"/>
          <p:cNvSpPr>
            <a:spLocks noGrp="1" noChangeArrowheads="1"/>
          </p:cNvSpPr>
          <p:nvPr>
            <p:ph type="body" idx="1"/>
          </p:nvPr>
        </p:nvSpPr>
        <p:spPr>
          <a:xfrm>
            <a:off x="701040" y="4480982"/>
            <a:ext cx="6309360" cy="5378129"/>
          </a:xfrm>
          <a:noFill/>
          <a:extLst>
            <a:ext uri="{909E8E84-426E-40DD-AFC4-6F175D3DCCD1}">
              <a14:hiddenFill xmlns:a14="http://schemas.microsoft.com/office/drawing/2010/main">
                <a:solidFill>
                  <a:srgbClr val="FFFFFF"/>
                </a:solidFill>
              </a14:hiddenFill>
            </a:ext>
          </a:extLst>
        </p:spPr>
        <p:txBody>
          <a:bodyPr/>
          <a:lstStyle/>
          <a:p>
            <a:pPr marL="190500" indent="-190500" eaLnBrk="1" hangingPunct="1"/>
            <a:r>
              <a:rPr lang="es-MX" sz="1000" b="1" dirty="0" smtClean="0"/>
              <a:t>Notas del Conferencista</a:t>
            </a:r>
          </a:p>
          <a:p>
            <a:pPr indent="-190500">
              <a:lnSpc>
                <a:spcPct val="90000"/>
              </a:lnSpc>
              <a:spcAft>
                <a:spcPts val="300"/>
              </a:spcAft>
            </a:pPr>
            <a:r>
              <a:rPr lang="es-MX" sz="1000" dirty="0" smtClean="0"/>
              <a:t>Esta slide ilustra el concepto de que después de la lesión a un nervio, se puede desarrollar hiperexcitabilidad de la membrana en diferentes sitios.  </a:t>
            </a:r>
          </a:p>
          <a:p>
            <a:pPr>
              <a:lnSpc>
                <a:spcPct val="90000"/>
              </a:lnSpc>
              <a:spcAft>
                <a:spcPts val="300"/>
              </a:spcAft>
            </a:pPr>
            <a:r>
              <a:rPr lang="es-MX" sz="1000" dirty="0" smtClean="0"/>
              <a:t>La habilidad de las fibras nerviosas de conducir impulsos se relaciona principalmente con la interacción normal entre los canales de sodio (Na+) y potasio (K+) en la membrana axonal de la neurona.  Después de una lesión al nervio ocurrirán muchos cambios que alterarán este equilibrio normal, dando lugar a  falla en la conducción (la causa de síntomas negativos, ej: entumecimiento), y frecuentemente también de hiperexcitabilidad (una causa de síntomas positivos, ej: hormigueo). </a:t>
            </a:r>
          </a:p>
          <a:p>
            <a:pPr>
              <a:lnSpc>
                <a:spcPct val="90000"/>
              </a:lnSpc>
              <a:spcAft>
                <a:spcPts val="300"/>
              </a:spcAft>
            </a:pPr>
            <a:r>
              <a:rPr lang="es-MX" sz="1000" dirty="0" smtClean="0"/>
              <a:t>Las fibras en regeneración de los axones originales en los nervios dañados son muy excitables. Se ha demostrado que estas fibras se desarrollan con un número anormalmente alto de canales de Na+, lo cual puede resultar en descargas ectópicas (</a:t>
            </a:r>
            <a:r>
              <a:rPr lang="es-MX" sz="1000" i="1" dirty="0" smtClean="0"/>
              <a:t>es decir, </a:t>
            </a:r>
            <a:r>
              <a:rPr lang="es-MX" sz="1000" dirty="0" smtClean="0"/>
              <a:t> capacidad de disparo repetitivo en la región de la lesión nerviosa). Las descargas ectópicas pueden ser espontáneas o evocadas por estímulos mecánicos o químicos.</a:t>
            </a:r>
          </a:p>
          <a:p>
            <a:pPr>
              <a:lnSpc>
                <a:spcPct val="90000"/>
              </a:lnSpc>
              <a:spcAft>
                <a:spcPts val="300"/>
              </a:spcAft>
            </a:pPr>
            <a:r>
              <a:rPr lang="es-MX" sz="1000" dirty="0" smtClean="0"/>
              <a:t>Dependiendo de la modalidad sensorial de la fibra ectópicamente activa, se sentirán diferentes sensaciones. Por ejemplo, la actividad ectópica en las fibras del tacto A-beta dará lugar a la experiencia de disestesia o parestesia táctil; por otro lado, la actividad ectópica de los nociceptores A-delta o C inducirá dolor de diferentes cualidades (dolor agudo también pueden ocurrir en otras partes de los axones dañados. Por ejemplo, pueden aparecer descargas ectópicas en segmentos dañados o no-mielinizados de fibras dañadas. Además, el cuerpo de la neurona dañada localizado en el ganglio de la raíz dorsal, puede participar también en descargas ectópicas espontáneas, incluso si la lesión original se llevó a cabo en un segmento distal del axón. </a:t>
            </a:r>
          </a:p>
          <a:p>
            <a:pPr eaLnBrk="1" hangingPunct="1"/>
            <a:endParaRPr lang="es-MX" sz="1000" dirty="0" smtClean="0"/>
          </a:p>
          <a:p>
            <a:pPr marL="190500" indent="-190500" eaLnBrk="1" hangingPunct="1"/>
            <a:r>
              <a:rPr lang="es-MX" sz="800" b="1" dirty="0" smtClean="0"/>
              <a:t>Referencias</a:t>
            </a:r>
          </a:p>
          <a:p>
            <a:pPr lvl="0"/>
            <a:r>
              <a:rPr lang="en-US" sz="800" dirty="0" smtClean="0"/>
              <a:t>England JD </a:t>
            </a:r>
            <a:r>
              <a:rPr lang="en-US" sz="800" i="1" dirty="0" smtClean="0"/>
              <a:t>et al</a:t>
            </a:r>
            <a:r>
              <a:rPr lang="en-US" sz="800" dirty="0" smtClean="0"/>
              <a:t>. Sodium channel accumulation in humans with painful neuromas. </a:t>
            </a:r>
            <a:r>
              <a:rPr lang="en-US" sz="800" i="1" dirty="0" smtClean="0"/>
              <a:t>Neurology</a:t>
            </a:r>
            <a:r>
              <a:rPr lang="en-US" sz="800" dirty="0" smtClean="0"/>
              <a:t> 1996; 47(1):272-6.</a:t>
            </a:r>
          </a:p>
          <a:p>
            <a:pPr lvl="0"/>
            <a:r>
              <a:rPr lang="en-US" sz="800" dirty="0" smtClean="0"/>
              <a:t>Ochoa JL, Torebjörk HE. Paraesthesiae from ectopic impulse generation in human sensory nerves. </a:t>
            </a:r>
            <a:r>
              <a:rPr lang="en-US" sz="800" i="1" dirty="0" smtClean="0"/>
              <a:t>Brain</a:t>
            </a:r>
            <a:r>
              <a:rPr lang="en-US" sz="800" dirty="0" smtClean="0"/>
              <a:t> 1980; 103(4):835-53.</a:t>
            </a:r>
          </a:p>
          <a:p>
            <a:pPr lvl="0"/>
            <a:r>
              <a:rPr lang="en-US" sz="800" dirty="0" smtClean="0"/>
              <a:t>Sukhotinsky I </a:t>
            </a:r>
            <a:r>
              <a:rPr lang="en-US" sz="800" i="1" dirty="0" smtClean="0"/>
              <a:t>et al</a:t>
            </a:r>
            <a:r>
              <a:rPr lang="en-US" sz="800" dirty="0" smtClean="0"/>
              <a:t>. Key role of the dorsal root ganglion in neuropathic tactile hypersensibility. </a:t>
            </a:r>
            <a:r>
              <a:rPr lang="en-US" sz="800" i="1" dirty="0" smtClean="0"/>
              <a:t>Eur J Pain</a:t>
            </a:r>
            <a:r>
              <a:rPr lang="en-US" sz="800" dirty="0" smtClean="0"/>
              <a:t> 2004; 8(2):135-43.</a:t>
            </a:r>
          </a:p>
          <a:p>
            <a:pPr lvl="0"/>
            <a:r>
              <a:rPr lang="en-US" sz="800" dirty="0" smtClean="0"/>
              <a:t>Taylor BK. Pathophysiologic mechanisms of neuropathic pain. </a:t>
            </a:r>
            <a:r>
              <a:rPr lang="en-US" sz="800" i="1" dirty="0" smtClean="0"/>
              <a:t>Curr Pain Headache Rep</a:t>
            </a:r>
            <a:r>
              <a:rPr lang="en-US" sz="800" dirty="0" smtClean="0"/>
              <a:t> 2001; 5(2):151-61.</a:t>
            </a:r>
          </a:p>
          <a:p>
            <a:pPr marL="190500" indent="-190500">
              <a:buFontTx/>
              <a:buAutoNum type="arabicPeriod"/>
            </a:pPr>
            <a:endParaRPr lang="en-GB" sz="1000" dirty="0" smtClean="0"/>
          </a:p>
          <a:p>
            <a:pPr marL="190500" indent="-190500" eaLnBrk="1" hangingPunct="1">
              <a:buFontTx/>
              <a:buAutoNum type="arabicPeriod"/>
            </a:pPr>
            <a:endParaRPr lang="es-MX" sz="1000" dirty="0" smtClean="0"/>
          </a:p>
        </p:txBody>
      </p:sp>
      <p:sp>
        <p:nvSpPr>
          <p:cNvPr id="5" name="Rectangle 7"/>
          <p:cNvSpPr>
            <a:spLocks noGrp="1" noChangeArrowheads="1"/>
          </p:cNvSpPr>
          <p:nvPr>
            <p:ph type="sldNum" sz="quarter" idx="5"/>
          </p:nvPr>
        </p:nvSpPr>
        <p:spPr>
          <a:xfrm>
            <a:off x="3970938" y="8902344"/>
            <a:ext cx="3037840" cy="468630"/>
          </a:xfrm>
        </p:spPr>
        <p:txBody>
          <a:bodyPr/>
          <a:lstStyle/>
          <a:p>
            <a:fld id="{FC34AD7C-96A2-48E1-8088-9A58F8A9E959}" type="slidenum">
              <a:rPr lang="en-GB" smtClean="0">
                <a:solidFill>
                  <a:prstClr val="black"/>
                </a:solidFill>
              </a:rPr>
              <a:pPr/>
              <a:t>22</a:t>
            </a:fld>
            <a:endParaRPr lang="en-GB"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3" name="Rectangle 2"/>
          <p:cNvSpPr>
            <a:spLocks noGrp="1" noRot="1" noChangeAspect="1" noChangeArrowheads="1" noTextEdit="1"/>
          </p:cNvSpPr>
          <p:nvPr>
            <p:ph type="sldImg"/>
          </p:nvPr>
        </p:nvSpPr>
        <p:spPr>
          <a:ln/>
        </p:spPr>
      </p:sp>
      <p:sp>
        <p:nvSpPr>
          <p:cNvPr id="150534" name="Rectangle 3"/>
          <p:cNvSpPr>
            <a:spLocks noGrp="1" noChangeArrowheads="1"/>
          </p:cNvSpPr>
          <p:nvPr>
            <p:ph type="body" idx="1"/>
          </p:nvPr>
        </p:nvSpPr>
        <p:spPr>
          <a:xfrm>
            <a:off x="701039" y="4461651"/>
            <a:ext cx="6116017" cy="5619774"/>
          </a:xfrm>
          <a:noFill/>
          <a:extLst>
            <a:ext uri="{909E8E84-426E-40DD-AFC4-6F175D3DCCD1}">
              <a14:hiddenFill xmlns:a14="http://schemas.microsoft.com/office/drawing/2010/main">
                <a:solidFill>
                  <a:srgbClr val="FFFFFF"/>
                </a:solidFill>
              </a14:hiddenFill>
            </a:ext>
          </a:extLst>
        </p:spPr>
        <p:txBody>
          <a:bodyPr/>
          <a:lstStyle/>
          <a:p>
            <a:pPr marL="190500" indent="-190500" eaLnBrk="1" hangingPunct="1"/>
            <a:r>
              <a:rPr lang="es-MX" sz="1000" b="1" dirty="0" smtClean="0"/>
              <a:t>Notas del Conferencista</a:t>
            </a:r>
          </a:p>
          <a:p>
            <a:pPr indent="-190500">
              <a:spcAft>
                <a:spcPts val="300"/>
              </a:spcAft>
            </a:pPr>
            <a:r>
              <a:rPr lang="es-MX" sz="1000" dirty="0" smtClean="0"/>
              <a:t>Este diagrama muestra cómo la estimulación nociceptora puede dar lugar a la sensibilización de terminales nerviosas periféricas.</a:t>
            </a:r>
          </a:p>
          <a:p>
            <a:pPr>
              <a:spcAft>
                <a:spcPts val="300"/>
              </a:spcAft>
            </a:pPr>
            <a:r>
              <a:rPr lang="es-MX" sz="1000" dirty="0" smtClean="0"/>
              <a:t>La percepción de dolor en respuesta a un estímulo inocuo puede ser atribuida en parte a sensibilización periférica. La sensibilización periférica disminuye el umbral de activación tanto de las fibras nerviosas dañadas como de las fibras nerviosas adyacentes no dañadas.</a:t>
            </a:r>
          </a:p>
          <a:p>
            <a:pPr>
              <a:spcAft>
                <a:spcPts val="300"/>
              </a:spcAft>
            </a:pPr>
            <a:r>
              <a:rPr lang="es-MX" sz="1000" dirty="0" smtClean="0"/>
              <a:t>Cuando ciertos tipos de nociceptores son estimulados, los potenciales de acción viajan ortodrómicamente hacia el sistema nervioso central, pero también antidrómicamente, para invadir todas las ramas de las terminales periféricas de la neurona (un fenómeno llamado “reflejo axonal”). Esta invasión antidrómica de las ramas terminales inducirá la liberación de mediadores inflamatorios, causando inflamación neurogénica que eventualmente sensibilizará a los nociceptores cercanos.</a:t>
            </a:r>
          </a:p>
          <a:p>
            <a:pPr>
              <a:spcAft>
                <a:spcPts val="300"/>
              </a:spcAft>
            </a:pPr>
            <a:r>
              <a:rPr lang="es-MX" sz="1000" dirty="0" smtClean="0"/>
              <a:t>La actividad antidrómica puede desencadenar la liberación de neuropéptidos excitatorios como la Sustancia P y péptido relacionado con el gen de la calcitonina. Estos neuropéptidos pueden dar lugar a la sensibilización de las terminales sensoriales periféricas de fibras adyacentes dañadas y no-dañadas. Por lo tanto, la actividad espontánea  (Liberación de Neuropéptido) en las aferentes primarias puede producir sensibilización periférica en las neuronas adyacentes dañadas y no-dañadas. </a:t>
            </a:r>
          </a:p>
          <a:p>
            <a:pPr>
              <a:spcAft>
                <a:spcPts val="300"/>
              </a:spcAft>
            </a:pPr>
            <a:r>
              <a:rPr lang="es-MX" sz="1000" dirty="0" smtClean="0"/>
              <a:t>La denervación parcial también aumenta las concentraciones relativas de factor de crecimiento nervioso (NGF) para las células intactas. El factor de crecimiento nervioso se encuentra en una variedad de tejidos periféricos. Atrae a las neuritas por quimotropismo, donde forma sinapsis. Las neuronas productivas son entonces protegidas contra la muerte neuronal con suministros continuos de factor de crecimiento nervioso. </a:t>
            </a:r>
          </a:p>
          <a:p>
            <a:pPr eaLnBrk="1" hangingPunct="1"/>
            <a:endParaRPr lang="es-MX" sz="1000" dirty="0" smtClean="0"/>
          </a:p>
          <a:p>
            <a:pPr marL="190500" indent="-190500" eaLnBrk="1" hangingPunct="1"/>
            <a:r>
              <a:rPr lang="es-MX" sz="1000" b="1" dirty="0" smtClean="0"/>
              <a:t>Referencias</a:t>
            </a:r>
          </a:p>
          <a:p>
            <a:pPr lvl="0"/>
            <a:r>
              <a:rPr lang="en-US" sz="1000" dirty="0" smtClean="0"/>
              <a:t>Ørstavik K </a:t>
            </a:r>
            <a:r>
              <a:rPr lang="en-US" sz="1000" i="1" dirty="0" smtClean="0"/>
              <a:t>et al</a:t>
            </a:r>
            <a:r>
              <a:rPr lang="en-US" sz="1000" dirty="0" smtClean="0"/>
              <a:t>. Pathological C-fibres in patients with a chronic painful condition. </a:t>
            </a:r>
            <a:r>
              <a:rPr lang="en-US" sz="1000" i="1" dirty="0" smtClean="0"/>
              <a:t>Brain</a:t>
            </a:r>
            <a:r>
              <a:rPr lang="en-US" sz="1000" dirty="0" smtClean="0"/>
              <a:t> </a:t>
            </a:r>
            <a:r>
              <a:rPr lang="fr-CA" sz="1000" dirty="0" smtClean="0"/>
              <a:t>2003; </a:t>
            </a:r>
            <a:br>
              <a:rPr lang="fr-CA" sz="1000" dirty="0" smtClean="0"/>
            </a:br>
            <a:r>
              <a:rPr lang="fr-CA" sz="1000" dirty="0" smtClean="0"/>
              <a:t>126(Pt 3):567-78.</a:t>
            </a:r>
          </a:p>
          <a:p>
            <a:r>
              <a:rPr lang="en-GB" sz="1000" dirty="0" smtClean="0"/>
              <a:t>Woolf CJ, Mannion RJ. Neuropathic pain: aetiology, symptoms, mechanisms, and management. </a:t>
            </a:r>
            <a:r>
              <a:rPr lang="en-GB" sz="1000" i="1" dirty="0" smtClean="0"/>
              <a:t>Lancet</a:t>
            </a:r>
            <a:r>
              <a:rPr lang="en-GB" sz="1000" dirty="0" smtClean="0"/>
              <a:t> 1999; 353(9168):1959-64.</a:t>
            </a:r>
            <a:endParaRPr lang="en-CA" sz="1000" dirty="0" smtClean="0"/>
          </a:p>
        </p:txBody>
      </p:sp>
      <p:sp>
        <p:nvSpPr>
          <p:cNvPr id="5" name="Rectangle 7"/>
          <p:cNvSpPr>
            <a:spLocks noGrp="1" noChangeArrowheads="1"/>
          </p:cNvSpPr>
          <p:nvPr>
            <p:ph type="sldNum" sz="quarter" idx="5"/>
          </p:nvPr>
        </p:nvSpPr>
        <p:spPr>
          <a:xfrm>
            <a:off x="3970938" y="8902344"/>
            <a:ext cx="3037840" cy="468630"/>
          </a:xfrm>
        </p:spPr>
        <p:txBody>
          <a:bodyPr/>
          <a:lstStyle/>
          <a:p>
            <a:fld id="{FC34AD7C-96A2-48E1-8088-9A58F8A9E959}" type="slidenum">
              <a:rPr lang="en-GB" smtClean="0">
                <a:solidFill>
                  <a:prstClr val="black"/>
                </a:solidFill>
              </a:rPr>
              <a:pPr/>
              <a:t>23</a:t>
            </a:fld>
            <a:endParaRPr lang="en-GB"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230191" y="4281388"/>
            <a:ext cx="6593689" cy="5406389"/>
          </a:xfrm>
          <a:noFill/>
          <a:ln/>
        </p:spPr>
        <p:txBody>
          <a:bodyPr/>
          <a:lstStyle/>
          <a:p>
            <a:r>
              <a:rPr lang="es-MX" sz="1000" b="1" dirty="0" smtClean="0"/>
              <a:t>Notas del Conferencista</a:t>
            </a:r>
          </a:p>
          <a:p>
            <a:r>
              <a:rPr lang="es-MX" sz="1000" dirty="0" smtClean="0"/>
              <a:t>Esta slide contiene una animación que muestra que la Sensibilización Central incluye cambios a nivel de las neuronas del cuerno dorsal. Dando clic a esta slide mostrará los componentes subsecuentes que aparecerán automáticamente.</a:t>
            </a:r>
          </a:p>
          <a:p>
            <a:r>
              <a:rPr lang="es-MX" sz="1000" dirty="0" smtClean="0"/>
              <a:t>Bajo condiciones normales, la activación de las fibras táctiles es incapaz de estimular a las neuronas nociceptivas del cuerno dorsal, por lo tanto el estímulo táctil se percibe como no-doloroso.</a:t>
            </a:r>
          </a:p>
          <a:p>
            <a:r>
              <a:rPr lang="es-MX" sz="1000" dirty="0" smtClean="0"/>
              <a:t>Bajo condiciones patológicas, alas descargas ectópicas anormales de nociceptores dañados o enfermos inducen Sensibilización Central de las neuronas nociceptivas del cuerno dorsal espinal. Consecuentemente, la activación de fibras táctiles es suficiente para activar las neuronas nociceptivas del cuerno dorsal. Por lo tanto, los estímulos percibidos normalmente como no-dolorosos son ahora percibidos como dolor (ej:  alodinia).</a:t>
            </a:r>
          </a:p>
          <a:p>
            <a:endParaRPr lang="es-MX" sz="1000" dirty="0" smtClean="0"/>
          </a:p>
          <a:p>
            <a:pPr>
              <a:spcAft>
                <a:spcPts val="300"/>
              </a:spcAft>
            </a:pPr>
            <a:r>
              <a:rPr lang="es-MX" sz="800" b="1" dirty="0" smtClean="0"/>
              <a:t>Referencias</a:t>
            </a:r>
          </a:p>
          <a:p>
            <a:pPr>
              <a:spcAft>
                <a:spcPts val="300"/>
              </a:spcAft>
              <a:defRPr/>
            </a:pPr>
            <a:r>
              <a:rPr lang="en-US" sz="800" dirty="0" smtClean="0"/>
              <a:t>Campbell JN, Meyer RA. Mechanisms of neuropathic pain. </a:t>
            </a:r>
            <a:r>
              <a:rPr lang="en-US" sz="800" i="1" dirty="0" smtClean="0"/>
              <a:t>Neuron</a:t>
            </a:r>
            <a:r>
              <a:rPr lang="en-US" sz="800" dirty="0" smtClean="0"/>
              <a:t> 2006; 52(1):77-92.  </a:t>
            </a:r>
            <a:endParaRPr lang="en-CA" sz="800" dirty="0" smtClean="0"/>
          </a:p>
          <a:p>
            <a:pPr>
              <a:spcAft>
                <a:spcPts val="300"/>
              </a:spcAft>
              <a:defRPr/>
            </a:pPr>
            <a:r>
              <a:rPr lang="en-US" sz="800" dirty="0" smtClean="0"/>
              <a:t>Gottschalk A, Smith DS. New concepts in acute pain therapy: preemptive analgesia. </a:t>
            </a:r>
            <a:r>
              <a:rPr lang="en-US" sz="800" i="1" dirty="0" smtClean="0"/>
              <a:t>Am Fam Physician</a:t>
            </a:r>
            <a:r>
              <a:rPr lang="en-US" sz="800" dirty="0" smtClean="0"/>
              <a:t> 2001; 63</a:t>
            </a:r>
            <a:r>
              <a:rPr lang="en-US" sz="800" dirty="0" smtClean="0">
                <a:sym typeface="Wingdings" pitchFamily="2" charset="2"/>
              </a:rPr>
              <a:t>(10)</a:t>
            </a:r>
            <a:r>
              <a:rPr lang="en-US" sz="800" dirty="0" smtClean="0"/>
              <a:t>1979-86.</a:t>
            </a:r>
          </a:p>
          <a:p>
            <a:pPr lvl="0">
              <a:spcAft>
                <a:spcPts val="300"/>
              </a:spcAft>
              <a:defRPr/>
            </a:pPr>
            <a:r>
              <a:rPr lang="en-US" sz="800" dirty="0" smtClean="0"/>
              <a:t>Henriksson KG. Fibromyalgia–from syndrome to disease: overview of pathogenetic mechanisms. </a:t>
            </a:r>
            <a:r>
              <a:rPr lang="en-US" sz="800" i="1" dirty="0" smtClean="0"/>
              <a:t>J Rehabil Med</a:t>
            </a:r>
            <a:r>
              <a:rPr lang="en-US" sz="800" dirty="0" smtClean="0"/>
              <a:t> 2003; </a:t>
            </a:r>
            <a:br>
              <a:rPr lang="en-US" sz="800" dirty="0" smtClean="0"/>
            </a:br>
            <a:r>
              <a:rPr lang="en-US" sz="800" dirty="0" smtClean="0"/>
              <a:t>41(Suppl):89-94.   </a:t>
            </a:r>
            <a:endParaRPr lang="en-CA" sz="800" dirty="0" smtClean="0"/>
          </a:p>
          <a:p>
            <a:pPr lvl="0">
              <a:spcAft>
                <a:spcPts val="300"/>
              </a:spcAft>
              <a:defRPr/>
            </a:pPr>
            <a:r>
              <a:rPr lang="en-US" sz="800" spc="-10" dirty="0" smtClean="0"/>
              <a:t>Larson AA </a:t>
            </a:r>
            <a:r>
              <a:rPr lang="en-US" sz="800" i="1" spc="-10" dirty="0" smtClean="0"/>
              <a:t>et al.</a:t>
            </a:r>
            <a:r>
              <a:rPr lang="en-US" sz="800" spc="-10" dirty="0" smtClean="0"/>
              <a:t> Changes in the concentrations of amino acids in the cerebrospinal fluid that correlate with pain in patients with fibromyalgia: implications for nitric oxide pathways. </a:t>
            </a:r>
            <a:r>
              <a:rPr lang="en-US" sz="800" i="1" spc="-10" dirty="0" smtClean="0"/>
              <a:t>Pain</a:t>
            </a:r>
            <a:r>
              <a:rPr lang="en-US" sz="800" spc="-10" dirty="0" smtClean="0"/>
              <a:t> 2000; 87(2):201-11.  </a:t>
            </a:r>
            <a:endParaRPr lang="en-CA" sz="800" spc="-10" dirty="0" smtClean="0"/>
          </a:p>
          <a:p>
            <a:pPr>
              <a:spcAft>
                <a:spcPts val="300"/>
              </a:spcAft>
              <a:defRPr/>
            </a:pPr>
            <a:r>
              <a:rPr lang="en-US" sz="800" dirty="0" smtClean="0"/>
              <a:t>Marchand S. The physiology of pain mechanisms: from the periphery to the brain. </a:t>
            </a:r>
            <a:r>
              <a:rPr lang="en-US" sz="800" i="1" dirty="0" smtClean="0"/>
              <a:t>Rheum Dis Clin North Am</a:t>
            </a:r>
            <a:r>
              <a:rPr lang="en-US" sz="800" dirty="0" smtClean="0"/>
              <a:t> 2008; 34(2):285-309. </a:t>
            </a:r>
            <a:endParaRPr lang="en-CA" sz="800" dirty="0" smtClean="0"/>
          </a:p>
          <a:p>
            <a:pPr lvl="0">
              <a:spcAft>
                <a:spcPts val="300"/>
              </a:spcAft>
              <a:defRPr/>
            </a:pPr>
            <a:r>
              <a:rPr lang="en-US" sz="800" dirty="0" smtClean="0"/>
              <a:t>Rao SG. The neuropharmacology of centrally-acting analgesic medications in fibromyalgia. </a:t>
            </a:r>
            <a:r>
              <a:rPr lang="en-US" sz="800" i="1" dirty="0" smtClean="0"/>
              <a:t>Rheum Dis Clin North Am</a:t>
            </a:r>
            <a:r>
              <a:rPr lang="en-US" sz="800" dirty="0" smtClean="0"/>
              <a:t> 2002; 28(2):235-59. </a:t>
            </a:r>
            <a:endParaRPr lang="en-CA" sz="800" dirty="0" smtClean="0"/>
          </a:p>
          <a:p>
            <a:pPr>
              <a:spcAft>
                <a:spcPts val="300"/>
              </a:spcAft>
            </a:pPr>
            <a:r>
              <a:rPr lang="en-US" sz="800" dirty="0" smtClean="0"/>
              <a:t>Staud R. Biology and therapy of fibromyalgia: pain in fibromyalgia syndrome. </a:t>
            </a:r>
            <a:r>
              <a:rPr lang="en-US" sz="800" i="1" dirty="0" smtClean="0"/>
              <a:t>Arthritis Res Ther </a:t>
            </a:r>
            <a:r>
              <a:rPr lang="en-US" sz="800" dirty="0" smtClean="0"/>
              <a:t>2006; 8(3):208-14.</a:t>
            </a:r>
            <a:endParaRPr lang="en-CA" sz="800" dirty="0" smtClean="0"/>
          </a:p>
          <a:p>
            <a:pPr lvl="0">
              <a:spcAft>
                <a:spcPts val="300"/>
              </a:spcAft>
            </a:pPr>
            <a:r>
              <a:rPr lang="en-US" sz="800" dirty="0" smtClean="0"/>
              <a:t>Staud R, Rodriguez ME. Mechanisms of disease: pain in fibromyalgia syndrome. </a:t>
            </a:r>
            <a:r>
              <a:rPr lang="en-US" sz="800" i="1" dirty="0" smtClean="0"/>
              <a:t>Nat Clin Pract Rheumatol </a:t>
            </a:r>
            <a:r>
              <a:rPr lang="en-US" sz="800" dirty="0" smtClean="0"/>
              <a:t>2006; 2(2):90-8.  </a:t>
            </a:r>
            <a:endParaRPr lang="en-CA" sz="800" dirty="0" smtClean="0"/>
          </a:p>
          <a:p>
            <a:pPr lvl="0">
              <a:spcAft>
                <a:spcPts val="300"/>
              </a:spcAft>
            </a:pPr>
            <a:r>
              <a:rPr lang="en-US" sz="800" dirty="0" smtClean="0"/>
              <a:t>Vaerøy H </a:t>
            </a:r>
            <a:r>
              <a:rPr lang="en-US" sz="800" i="1" dirty="0" smtClean="0"/>
              <a:t>et al.</a:t>
            </a:r>
            <a:r>
              <a:rPr lang="en-US" sz="800" dirty="0" smtClean="0"/>
              <a:t> Elevated CSF levels of substance P and high incidence of Raynaud phenomenon in patients with fibromyalgia: </a:t>
            </a:r>
            <a:br>
              <a:rPr lang="en-US" sz="800" dirty="0" smtClean="0"/>
            </a:br>
            <a:r>
              <a:rPr lang="en-US" sz="800" dirty="0" smtClean="0"/>
              <a:t>new features for diagnosis. </a:t>
            </a:r>
            <a:r>
              <a:rPr lang="en-US" sz="800" i="1" dirty="0" smtClean="0"/>
              <a:t>Pain</a:t>
            </a:r>
            <a:r>
              <a:rPr lang="en-US" sz="800" dirty="0" smtClean="0"/>
              <a:t> 1988; 32(1):21-6.</a:t>
            </a:r>
            <a:endParaRPr lang="en-CA" sz="800" dirty="0" smtClean="0"/>
          </a:p>
          <a:p>
            <a:pPr>
              <a:spcAft>
                <a:spcPts val="300"/>
              </a:spcAft>
              <a:defRPr/>
            </a:pPr>
            <a:r>
              <a:rPr lang="en-US" sz="800" dirty="0" smtClean="0"/>
              <a:t>Woolf CJ </a:t>
            </a:r>
            <a:r>
              <a:rPr lang="en-US" sz="800" i="1" dirty="0" smtClean="0"/>
              <a:t>et al. </a:t>
            </a:r>
            <a:r>
              <a:rPr lang="en-CA" sz="800" dirty="0" smtClean="0"/>
              <a:t>Pain: moving from symptom control toward mechanism-specific pharmacologic management. </a:t>
            </a:r>
            <a:r>
              <a:rPr lang="en-US" sz="800" i="1" dirty="0" smtClean="0"/>
              <a:t>Ann Intern Med </a:t>
            </a:r>
            <a:r>
              <a:rPr lang="en-US" sz="800" dirty="0" smtClean="0"/>
              <a:t>2004; 140(6):441-51.</a:t>
            </a:r>
          </a:p>
          <a:p>
            <a:pPr>
              <a:spcAft>
                <a:spcPts val="300"/>
              </a:spcAft>
              <a:defRPr/>
            </a:pPr>
            <a:endParaRPr lang="en-CA" sz="800" dirty="0" smtClean="0"/>
          </a:p>
          <a:p>
            <a:pPr>
              <a:spcAft>
                <a:spcPts val="300"/>
              </a:spcAft>
              <a:defRPr/>
            </a:pPr>
            <a:endParaRPr lang="es-MX" sz="800" dirty="0" smtClean="0"/>
          </a:p>
          <a:p>
            <a:pPr>
              <a:spcAft>
                <a:spcPts val="300"/>
              </a:spcAft>
              <a:defRPr/>
            </a:pPr>
            <a:endParaRPr lang="es-MX" sz="800" dirty="0" smtClean="0"/>
          </a:p>
          <a:p>
            <a:pPr>
              <a:spcAft>
                <a:spcPts val="300"/>
              </a:spcAft>
            </a:pPr>
            <a:endParaRPr lang="es-MX" sz="800" dirty="0" smtClean="0"/>
          </a:p>
          <a:p>
            <a:pPr>
              <a:spcAft>
                <a:spcPts val="300"/>
              </a:spcAft>
              <a:defRPr/>
            </a:pPr>
            <a:endParaRPr lang="es-MX" sz="800" dirty="0" smtClean="0"/>
          </a:p>
          <a:p>
            <a:pPr>
              <a:spcAft>
                <a:spcPts val="300"/>
              </a:spcAft>
            </a:pPr>
            <a:endParaRPr lang="es-MX" sz="800" b="1" dirty="0" smtClean="0"/>
          </a:p>
          <a:p>
            <a:endParaRPr lang="es-MX" sz="800" dirty="0" smtClean="0"/>
          </a:p>
        </p:txBody>
      </p:sp>
      <p:sp>
        <p:nvSpPr>
          <p:cNvPr id="5" name="Slide Number Placeholder 3"/>
          <p:cNvSpPr>
            <a:spLocks noGrp="1"/>
          </p:cNvSpPr>
          <p:nvPr>
            <p:ph type="sldNum" sz="quarter" idx="5"/>
          </p:nvPr>
        </p:nvSpPr>
        <p:spPr>
          <a:xfrm>
            <a:off x="3970938" y="8902344"/>
            <a:ext cx="3037840" cy="468630"/>
          </a:xfrm>
        </p:spPr>
        <p:txBody>
          <a:bodyPr/>
          <a:lstStyle/>
          <a:p>
            <a:fld id="{C3688213-33A5-40D6-90A0-AF4F9B3FAB42}" type="slidenum">
              <a:rPr lang="en-CA" smtClean="0"/>
              <a:pPr/>
              <a:t>24</a:t>
            </a:fld>
            <a:endParaRPr lang="en-CA"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3C843F-B277-4004-8C2A-8CC51EE9B39E}" type="slidenum">
              <a:rPr lang="en-US" smtClean="0">
                <a:solidFill>
                  <a:prstClr val="black"/>
                </a:solidFill>
              </a:rPr>
              <a:pPr fontAlgn="base">
                <a:spcBef>
                  <a:spcPct val="0"/>
                </a:spcBef>
                <a:spcAft>
                  <a:spcPct val="0"/>
                </a:spcAft>
                <a:defRPr/>
              </a:pPr>
              <a:t>25</a:t>
            </a:fld>
            <a:endParaRPr lang="en-US" dirty="0" smtClean="0">
              <a:solidFill>
                <a:prstClr val="black"/>
              </a:solidFill>
            </a:endParaRPr>
          </a:p>
        </p:txBody>
      </p:sp>
      <p:sp>
        <p:nvSpPr>
          <p:cNvPr id="110595" name="Rectangle 29"/>
          <p:cNvSpPr>
            <a:spLocks noGrp="1" noRot="1" noChangeAspect="1" noChangeArrowheads="1" noTextEdit="1"/>
          </p:cNvSpPr>
          <p:nvPr>
            <p:ph type="sldImg"/>
          </p:nvPr>
        </p:nvSpPr>
        <p:spPr bwMode="auto">
          <a:xfrm>
            <a:off x="1162050" y="701675"/>
            <a:ext cx="4684713" cy="3514725"/>
          </a:xfrm>
          <a:noFill/>
          <a:ln>
            <a:solidFill>
              <a:srgbClr val="000000"/>
            </a:solidFill>
            <a:miter lim="800000"/>
            <a:headEnd/>
            <a:tailEnd/>
          </a:ln>
        </p:spPr>
      </p:sp>
      <p:sp>
        <p:nvSpPr>
          <p:cNvPr id="110596" name="Rectangle 30"/>
          <p:cNvSpPr>
            <a:spLocks noGrp="1" noChangeArrowheads="1"/>
          </p:cNvSpPr>
          <p:nvPr>
            <p:ph type="body" idx="1"/>
          </p:nvPr>
        </p:nvSpPr>
        <p:spPr bwMode="auto">
          <a:xfrm>
            <a:off x="698500" y="4447038"/>
            <a:ext cx="5626100" cy="5356848"/>
          </a:xfrm>
          <a:noFill/>
        </p:spPr>
        <p:txBody>
          <a:bodyPr wrap="square" lIns="91342" tIns="45673" rIns="91342" bIns="45673" numCol="1" anchor="t" anchorCtr="0" compatLnSpc="1">
            <a:prstTxWarp prst="textNoShape">
              <a:avLst/>
            </a:prstTxWarp>
          </a:bodyPr>
          <a:lstStyle/>
          <a:p>
            <a:pPr marR="0" algn="l" defTabSz="879475" rtl="0" eaLnBrk="1" fontAlgn="auto" latinLnBrk="0" hangingPunct="1">
              <a:spcAft>
                <a:spcPts val="600"/>
              </a:spcAft>
              <a:buClrTx/>
              <a:buSzTx/>
              <a:tabLst/>
              <a:defRPr/>
            </a:pPr>
            <a:r>
              <a:rPr lang="es-MX" b="1" dirty="0" smtClean="0">
                <a:latin typeface="+mj-lt"/>
                <a:cs typeface="Arial" pitchFamily="34" charset="0"/>
              </a:rPr>
              <a:t>Notas del Conferencista</a:t>
            </a:r>
          </a:p>
          <a:p>
            <a:pPr defTabSz="879475">
              <a:spcBef>
                <a:spcPct val="0"/>
              </a:spcBef>
              <a:defRPr/>
            </a:pPr>
            <a:r>
              <a:rPr lang="es-MX" dirty="0" smtClean="0">
                <a:cs typeface="Arial" pitchFamily="34" charset="0"/>
              </a:rPr>
              <a:t>Se cree que la Sensibilización Central es la causa subyacente de la percepción amplificada del dolor que resulta de disfunción en el SNC.</a:t>
            </a:r>
            <a:r>
              <a:rPr lang="es-MX" baseline="30000" dirty="0" smtClean="0">
                <a:cs typeface="Arial" pitchFamily="34" charset="0"/>
              </a:rPr>
              <a:t>1,2</a:t>
            </a:r>
          </a:p>
          <a:p>
            <a:pPr defTabSz="879475">
              <a:spcBef>
                <a:spcPct val="0"/>
              </a:spcBef>
            </a:pPr>
            <a:r>
              <a:rPr lang="es-MX" dirty="0" smtClean="0">
                <a:cs typeface="Arial" pitchFamily="34" charset="0"/>
              </a:rPr>
              <a:t>Las fibras nerviosas dañadas que causan dolor pueden producir actividad nerviosa anormal que desencadena Sensibilización Central.</a:t>
            </a:r>
            <a:r>
              <a:rPr lang="es-MX" baseline="30000" dirty="0" smtClean="0">
                <a:cs typeface="Arial" pitchFamily="34" charset="0"/>
              </a:rPr>
              <a:t>1</a:t>
            </a:r>
            <a:r>
              <a:rPr lang="es-MX" dirty="0" smtClean="0">
                <a:cs typeface="Arial" pitchFamily="34" charset="0"/>
              </a:rPr>
              <a:t> Esta teoría puede explicar la percepción amplificada del dolor que resulta de la disfunción en el SNC.</a:t>
            </a:r>
            <a:r>
              <a:rPr lang="es-MX" baseline="30000" dirty="0" smtClean="0">
                <a:cs typeface="Arial" pitchFamily="34" charset="0"/>
              </a:rPr>
              <a:t>2</a:t>
            </a:r>
            <a:endParaRPr lang="es-MX" dirty="0" smtClean="0">
              <a:cs typeface="Arial" pitchFamily="34" charset="0"/>
              <a:sym typeface="ArialCV"/>
            </a:endParaRPr>
          </a:p>
          <a:p>
            <a:pPr defTabSz="879475">
              <a:spcBef>
                <a:spcPct val="0"/>
              </a:spcBef>
            </a:pPr>
            <a:r>
              <a:rPr lang="es-MX" dirty="0" smtClean="0">
                <a:cs typeface="Arial" pitchFamily="34" charset="0"/>
              </a:rPr>
              <a:t>Se piensa que la Sensibilización Central resulta de la liberación excesiva de dos neurotransmisores importantes – Sustancia P y glutamato. Se cree que la liberación de estos transmisores está mediada por canales de calcio activados por voltaje en la membrana presináptica</a:t>
            </a:r>
            <a:r>
              <a:rPr lang="es-MX" dirty="0" smtClean="0">
                <a:latin typeface="+mj-lt"/>
                <a:cs typeface="Arial" pitchFamily="34" charset="0"/>
              </a:rPr>
              <a:t>.</a:t>
            </a:r>
            <a:r>
              <a:rPr lang="es-MX" baseline="30000" dirty="0" smtClean="0">
                <a:latin typeface="+mj-lt"/>
                <a:cs typeface="Arial" pitchFamily="34" charset="0"/>
              </a:rPr>
              <a:t>3</a:t>
            </a:r>
          </a:p>
          <a:p>
            <a:pPr marL="107950" indent="-107950" defTabSz="879475" eaLnBrk="1" hangingPunct="1">
              <a:spcAft>
                <a:spcPts val="600"/>
              </a:spcAft>
            </a:pPr>
            <a:endParaRPr lang="es-MX" baseline="30000" dirty="0" smtClean="0">
              <a:latin typeface="+mj-lt"/>
              <a:cs typeface="Arial" pitchFamily="34" charset="0"/>
            </a:endParaRPr>
          </a:p>
          <a:p>
            <a:pPr marL="107950" indent="-107950" defTabSz="879475" eaLnBrk="1" hangingPunct="1">
              <a:spcAft>
                <a:spcPts val="600"/>
              </a:spcAft>
              <a:buFontTx/>
              <a:buChar char="•"/>
            </a:pPr>
            <a:endParaRPr lang="es-MX" baseline="30000" dirty="0" smtClean="0">
              <a:latin typeface="+mj-lt"/>
              <a:cs typeface="Arial" pitchFamily="34" charset="0"/>
            </a:endParaRPr>
          </a:p>
          <a:p>
            <a:pPr marL="107950" indent="-107950" defTabSz="879475" eaLnBrk="1" hangingPunct="1">
              <a:spcAft>
                <a:spcPts val="600"/>
              </a:spcAft>
            </a:pPr>
            <a:r>
              <a:rPr lang="es-MX" b="1" dirty="0" smtClean="0">
                <a:latin typeface="+mj-lt"/>
                <a:cs typeface="Arial" pitchFamily="34" charset="0"/>
              </a:rPr>
              <a:t>Referencias</a:t>
            </a:r>
          </a:p>
          <a:p>
            <a:pPr marL="184150" indent="-184150" defTabSz="879475">
              <a:buFontTx/>
              <a:buAutoNum type="arabicPeriod"/>
            </a:pPr>
            <a:r>
              <a:rPr lang="en-US" dirty="0" smtClean="0">
                <a:cs typeface="Arial" pitchFamily="34" charset="0"/>
              </a:rPr>
              <a:t>Costigan M </a:t>
            </a:r>
            <a:r>
              <a:rPr lang="en-US" i="1" dirty="0" smtClean="0">
                <a:cs typeface="Arial" pitchFamily="34" charset="0"/>
              </a:rPr>
              <a:t>et al. </a:t>
            </a:r>
            <a:r>
              <a:rPr lang="en-CA" dirty="0" smtClean="0">
                <a:cs typeface="Arial" pitchFamily="34" charset="0"/>
              </a:rPr>
              <a:t>Neuropathic pain: a maladaptive response of the nervous system to damage. </a:t>
            </a:r>
            <a:r>
              <a:rPr lang="en-US" i="1" dirty="0" smtClean="0">
                <a:cs typeface="Arial" pitchFamily="34" charset="0"/>
              </a:rPr>
              <a:t>Annu Rev Neurosci</a:t>
            </a:r>
            <a:r>
              <a:rPr lang="en-US" dirty="0" smtClean="0">
                <a:cs typeface="Arial" pitchFamily="34" charset="0"/>
              </a:rPr>
              <a:t> 2009; 32:1-32.</a:t>
            </a:r>
          </a:p>
          <a:p>
            <a:pPr marL="184150" indent="-184150" defTabSz="879475">
              <a:buFontTx/>
              <a:buAutoNum type="arabicPeriod"/>
            </a:pPr>
            <a:r>
              <a:rPr lang="en-US" dirty="0" smtClean="0">
                <a:cs typeface="Arial" pitchFamily="34" charset="0"/>
              </a:rPr>
              <a:t>Staud R. </a:t>
            </a:r>
            <a:r>
              <a:rPr lang="en-US" dirty="0" smtClean="0"/>
              <a:t>Biology and therapy of fibromyalgia: pain in fibromyalgia syndrome. </a:t>
            </a:r>
            <a:r>
              <a:rPr lang="en-US" i="1" dirty="0" smtClean="0">
                <a:cs typeface="Arial" pitchFamily="34" charset="0"/>
              </a:rPr>
              <a:t>Arthritis Res Ther</a:t>
            </a:r>
            <a:r>
              <a:rPr lang="en-US" dirty="0" smtClean="0">
                <a:cs typeface="Arial" pitchFamily="34" charset="0"/>
              </a:rPr>
              <a:t> 2006; 8(3):208-</a:t>
            </a:r>
            <a:r>
              <a:rPr lang="pt-BR" dirty="0" smtClean="0">
                <a:cs typeface="Arial" pitchFamily="34" charset="0"/>
              </a:rPr>
              <a:t>14</a:t>
            </a:r>
            <a:r>
              <a:rPr lang="en-US" dirty="0" smtClean="0">
                <a:cs typeface="Arial" pitchFamily="34" charset="0"/>
              </a:rPr>
              <a:t>.</a:t>
            </a:r>
          </a:p>
          <a:p>
            <a:pPr marL="184150" indent="-184150" defTabSz="879475">
              <a:buFontTx/>
              <a:buAutoNum type="arabicPeriod"/>
            </a:pPr>
            <a:r>
              <a:rPr lang="en-US" dirty="0" smtClean="0">
                <a:cs typeface="Arial" pitchFamily="34" charset="0"/>
              </a:rPr>
              <a:t>Costigan M </a:t>
            </a:r>
            <a:r>
              <a:rPr lang="en-US" i="1" dirty="0" smtClean="0">
                <a:cs typeface="Arial" pitchFamily="34" charset="0"/>
              </a:rPr>
              <a:t>et al. </a:t>
            </a:r>
            <a:r>
              <a:rPr lang="en-US" dirty="0" smtClean="0">
                <a:cs typeface="Arial" pitchFamily="34" charset="0"/>
              </a:rPr>
              <a:t>In: Siegel GJ </a:t>
            </a:r>
            <a:r>
              <a:rPr lang="en-US" i="1" dirty="0" smtClean="0">
                <a:cs typeface="Arial" pitchFamily="34" charset="0"/>
              </a:rPr>
              <a:t>et al</a:t>
            </a:r>
            <a:r>
              <a:rPr lang="en-US" dirty="0" smtClean="0">
                <a:cs typeface="Arial" pitchFamily="34" charset="0"/>
              </a:rPr>
              <a:t> (eds). </a:t>
            </a:r>
            <a:r>
              <a:rPr lang="en-US" i="1" dirty="0" smtClean="0">
                <a:cs typeface="Arial" pitchFamily="34" charset="0"/>
              </a:rPr>
              <a:t>Basic Neurochemistry: Molecular, </a:t>
            </a:r>
          </a:p>
          <a:p>
            <a:pPr marL="169863" indent="-169863"/>
            <a:r>
              <a:rPr lang="en-US" i="1" dirty="0" smtClean="0">
                <a:cs typeface="Arial" pitchFamily="34" charset="0"/>
              </a:rPr>
              <a:t>     Cellular and Medical Aspects</a:t>
            </a:r>
            <a:r>
              <a:rPr lang="en-US" dirty="0" smtClean="0">
                <a:cs typeface="Arial" pitchFamily="34" charset="0"/>
              </a:rPr>
              <a:t>. 7th ed. Elsevier Academic Press; Burlington, MA: 2006.</a:t>
            </a:r>
          </a:p>
          <a:p>
            <a:pPr marL="184150" indent="-184150" defTabSz="879475" eaLnBrk="1" hangingPunct="1">
              <a:spcAft>
                <a:spcPts val="600"/>
              </a:spcAft>
              <a:buFontTx/>
              <a:buAutoNum type="arabicPeriod"/>
            </a:pPr>
            <a:endParaRPr lang="es-MX" dirty="0" smtClean="0">
              <a:latin typeface="+mj-lt"/>
              <a:cs typeface="Arial" pitchFamily="34" charset="0"/>
            </a:endParaRPr>
          </a:p>
          <a:p>
            <a:pPr marL="184150" indent="-184150" defTabSz="879475" eaLnBrk="1" hangingPunct="1">
              <a:spcAft>
                <a:spcPts val="600"/>
              </a:spcAft>
              <a:buFontTx/>
              <a:buAutoNum type="arabicPeriod"/>
            </a:pPr>
            <a:endParaRPr lang="es-MX" dirty="0" smtClean="0">
              <a:latin typeface="+mj-lt"/>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1" name="Rectangle 2"/>
          <p:cNvSpPr>
            <a:spLocks noGrp="1" noRot="1" noChangeAspect="1" noChangeArrowheads="1" noTextEdit="1"/>
          </p:cNvSpPr>
          <p:nvPr>
            <p:ph type="sldImg"/>
          </p:nvPr>
        </p:nvSpPr>
        <p:spPr>
          <a:ln/>
        </p:spPr>
      </p:sp>
      <p:sp>
        <p:nvSpPr>
          <p:cNvPr id="152582" name="Rectangle 3"/>
          <p:cNvSpPr>
            <a:spLocks noGrp="1" noChangeArrowheads="1"/>
          </p:cNvSpPr>
          <p:nvPr>
            <p:ph type="body" idx="1"/>
          </p:nvPr>
        </p:nvSpPr>
        <p:spPr>
          <a:xfrm>
            <a:off x="701040" y="4451985"/>
            <a:ext cx="6020482" cy="5349132"/>
          </a:xfrm>
          <a:noFill/>
          <a:extLst>
            <a:ext uri="{909E8E84-426E-40DD-AFC4-6F175D3DCCD1}">
              <a14:hiddenFill xmlns:a14="http://schemas.microsoft.com/office/drawing/2010/main">
                <a:solidFill>
                  <a:srgbClr val="FFFFFF"/>
                </a:solidFill>
              </a14:hiddenFill>
            </a:ext>
          </a:extLst>
        </p:spPr>
        <p:txBody>
          <a:bodyPr/>
          <a:lstStyle/>
          <a:p>
            <a:pPr eaLnBrk="1" hangingPunct="1">
              <a:spcAft>
                <a:spcPts val="600"/>
              </a:spcAft>
            </a:pPr>
            <a:r>
              <a:rPr lang="es-MX" b="1" dirty="0" smtClean="0"/>
              <a:t>Notas del Conferencista</a:t>
            </a:r>
          </a:p>
          <a:p>
            <a:r>
              <a:rPr lang="es-MX" dirty="0" smtClean="0"/>
              <a:t>Esta slide muestra cómo la Sensibilización Central puede resultar de desinhibición o un impulso nociceptor aumentado después de la lesión nerviosa.</a:t>
            </a:r>
          </a:p>
          <a:p>
            <a:r>
              <a:rPr lang="es-MX" dirty="0" smtClean="0"/>
              <a:t>En la parte superior de la imagen, que representa la función sensorial normal, la activación de los mecanoreceptores Aβ por estímulos mecánicos de bajo umbral es incapaz de activar las vías del dolor del cuerno dorsal.</a:t>
            </a:r>
          </a:p>
          <a:p>
            <a:r>
              <a:rPr lang="es-MX" dirty="0" smtClean="0"/>
              <a:t>En la parte inferior de la imagen, el impulso nociceptor aumentado da lugar a Sensibilización Central de las neuronas del cuerno dorsal neuronas de rango dinámico amplio. El estímulo de la fibra Aβ ahora es suficiente para activar estas neuronas que transmitirán al cerebro para su percepción.</a:t>
            </a:r>
          </a:p>
          <a:p>
            <a:r>
              <a:rPr lang="es-MX" dirty="0" smtClean="0"/>
              <a:t>Estos cambios se manifiestan como hipersensibilidad al dolor que se disemina del sitio de la lesión e incluye alodinia táctil mediada por fibra-Aβ. Cuando los nervios están dañados y su función es aumentada, un estímulo mecánico inocuo resulta en disfunción de las fibras A-beta dando lugar a alodinia mecánica dinámica (una sensación de dolor cuando no es apropiado). </a:t>
            </a:r>
          </a:p>
          <a:p>
            <a:pPr eaLnBrk="1" hangingPunct="1">
              <a:spcAft>
                <a:spcPts val="600"/>
              </a:spcAft>
            </a:pPr>
            <a:endParaRPr lang="es-MX" dirty="0" smtClean="0"/>
          </a:p>
          <a:p>
            <a:pPr eaLnBrk="1" hangingPunct="1">
              <a:spcAft>
                <a:spcPts val="600"/>
              </a:spcAft>
            </a:pPr>
            <a:r>
              <a:rPr lang="es-MX" b="1" dirty="0" smtClean="0"/>
              <a:t>Referencia</a:t>
            </a:r>
          </a:p>
          <a:p>
            <a:pPr lvl="0"/>
            <a:r>
              <a:rPr lang="en-GB" dirty="0" smtClean="0"/>
              <a:t>Woolf CJ, Mannion RJ. Neuropathic pain: aetiology, symptoms, mechanisms, and management. </a:t>
            </a:r>
            <a:r>
              <a:rPr lang="en-GB" i="1" dirty="0" smtClean="0"/>
              <a:t>Lancet</a:t>
            </a:r>
            <a:r>
              <a:rPr lang="en-GB" dirty="0" smtClean="0"/>
              <a:t> 1999; 353(9168):1959-64.</a:t>
            </a:r>
            <a:endParaRPr lang="en-US" dirty="0"/>
          </a:p>
        </p:txBody>
      </p:sp>
      <p:sp>
        <p:nvSpPr>
          <p:cNvPr id="5" name="Rectangle 7"/>
          <p:cNvSpPr>
            <a:spLocks noGrp="1" noChangeArrowheads="1"/>
          </p:cNvSpPr>
          <p:nvPr>
            <p:ph type="sldNum" sz="quarter" idx="5"/>
          </p:nvPr>
        </p:nvSpPr>
        <p:spPr>
          <a:xfrm>
            <a:off x="3970938" y="8902344"/>
            <a:ext cx="3037840" cy="468630"/>
          </a:xfrm>
        </p:spPr>
        <p:txBody>
          <a:bodyPr/>
          <a:lstStyle/>
          <a:p>
            <a:fld id="{FC34AD7C-96A2-48E1-8088-9A58F8A9E959}" type="slidenum">
              <a:rPr lang="en-GB" smtClean="0">
                <a:solidFill>
                  <a:prstClr val="black"/>
                </a:solidFill>
              </a:rPr>
              <a:pPr/>
              <a:t>26</a:t>
            </a:fld>
            <a:endParaRPr lang="en-GB"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7" name="Rectangle 2"/>
          <p:cNvSpPr>
            <a:spLocks noGrp="1" noRot="1" noChangeAspect="1" noChangeArrowheads="1" noTextEdit="1"/>
          </p:cNvSpPr>
          <p:nvPr>
            <p:ph type="sldImg"/>
          </p:nvPr>
        </p:nvSpPr>
        <p:spPr>
          <a:xfrm>
            <a:off x="1160463" y="700088"/>
            <a:ext cx="4687887" cy="3516312"/>
          </a:xfrm>
          <a:ln/>
        </p:spPr>
      </p:sp>
      <p:sp>
        <p:nvSpPr>
          <p:cNvPr id="772098" name="Rectangle 3"/>
          <p:cNvSpPr>
            <a:spLocks noGrp="1" noChangeArrowheads="1"/>
          </p:cNvSpPr>
          <p:nvPr>
            <p:ph type="body" idx="1"/>
          </p:nvPr>
        </p:nvSpPr>
        <p:spPr>
          <a:xfrm>
            <a:off x="701040" y="4451985"/>
            <a:ext cx="5918124" cy="5677769"/>
          </a:xfrm>
          <a:noFill/>
          <a:ln/>
        </p:spPr>
        <p:txBody>
          <a:bodyPr/>
          <a:lstStyle/>
          <a:p>
            <a:pPr>
              <a:spcBef>
                <a:spcPts val="600"/>
              </a:spcBef>
              <a:spcAft>
                <a:spcPts val="300"/>
              </a:spcAft>
            </a:pPr>
            <a:r>
              <a:rPr lang="es-MX" b="1" dirty="0" smtClean="0"/>
              <a:t>Notas del Conferencista</a:t>
            </a:r>
          </a:p>
          <a:p>
            <a:pPr>
              <a:spcBef>
                <a:spcPts val="600"/>
              </a:spcBef>
              <a:spcAft>
                <a:spcPts val="300"/>
              </a:spcAft>
            </a:pPr>
            <a:r>
              <a:rPr lang="es-MX" dirty="0" smtClean="0"/>
              <a:t>La lesión periférica puede generar hipersensibilidad al dolor en los tejidos adyacente no lesionados (</a:t>
            </a:r>
            <a:r>
              <a:rPr lang="es-MX" i="1" dirty="0" smtClean="0"/>
              <a:t>es decir, </a:t>
            </a:r>
            <a:r>
              <a:rPr lang="es-MX" dirty="0" smtClean="0"/>
              <a:t> “hiperalgesia secundaria”) y síndrome de dolor (dolor muscular y articular difuso, fiebre, letargo y anorexia). Esto es causado por mayor excitabilidad neuronal en la médula espinal o “Sensibilización Central”.</a:t>
            </a:r>
          </a:p>
          <a:p>
            <a:pPr>
              <a:spcBef>
                <a:spcPts val="600"/>
              </a:spcBef>
              <a:spcAft>
                <a:spcPts val="300"/>
              </a:spcAft>
            </a:pPr>
            <a:r>
              <a:rPr lang="es-MX" dirty="0" smtClean="0"/>
              <a:t>La activación repetida de los nociceptores de la fibra C y la inflamación periférica también puede dar lugar a Sensibilización Central:</a:t>
            </a:r>
          </a:p>
          <a:p>
            <a:pPr marL="171450" lvl="1" indent="-171450">
              <a:buFont typeface="Arial" pitchFamily="34" charset="0"/>
              <a:buChar char="•"/>
            </a:pPr>
            <a:r>
              <a:rPr lang="es-MX" dirty="0" smtClean="0"/>
              <a:t>Libera neurotransmisor glutamato en las sinapsis con el cuerno dorsal</a:t>
            </a:r>
          </a:p>
          <a:p>
            <a:pPr marL="171450" lvl="1" indent="-171450">
              <a:buFont typeface="Arial" pitchFamily="34" charset="0"/>
              <a:buChar char="•"/>
            </a:pPr>
            <a:r>
              <a:rPr lang="es-MX" dirty="0" smtClean="0"/>
              <a:t>El glutamato estimula el canal de sodio asociado con el receptor alfa-amino metil-4-isoxazol propionato  (AMPA)</a:t>
            </a:r>
          </a:p>
          <a:p>
            <a:pPr marL="171450" lvl="1" indent="-171450">
              <a:buFont typeface="Arial" pitchFamily="34" charset="0"/>
              <a:buChar char="•"/>
            </a:pPr>
            <a:r>
              <a:rPr lang="es-MX" dirty="0" smtClean="0"/>
              <a:t>El canal de sodio abierto permite la entrada de Na</a:t>
            </a:r>
            <a:r>
              <a:rPr lang="es-MX" baseline="30000" dirty="0" smtClean="0"/>
              <a:t>+</a:t>
            </a:r>
          </a:p>
          <a:p>
            <a:pPr marL="171450" lvl="1" indent="-171450">
              <a:buFont typeface="Arial" pitchFamily="34" charset="0"/>
              <a:buChar char="•"/>
            </a:pPr>
            <a:r>
              <a:rPr lang="es-MX" dirty="0" smtClean="0"/>
              <a:t>La despolarización suprime la inhibición del ion Mg</a:t>
            </a:r>
            <a:r>
              <a:rPr lang="es-MX" baseline="30000" dirty="0" smtClean="0"/>
              <a:t>2+</a:t>
            </a:r>
            <a:r>
              <a:rPr lang="es-MX" dirty="0" smtClean="0"/>
              <a:t> de los canales de calcio asociados con el receptor N-metil-D-Aspartato (NMDA)</a:t>
            </a:r>
          </a:p>
          <a:p>
            <a:pPr marL="171450" lvl="1" indent="-171450">
              <a:buFont typeface="Arial" pitchFamily="34" charset="0"/>
              <a:buChar char="•"/>
            </a:pPr>
            <a:r>
              <a:rPr lang="es-MX" dirty="0" smtClean="0"/>
              <a:t>La entrada de iones Ca</a:t>
            </a:r>
            <a:r>
              <a:rPr lang="es-MX" baseline="30000" dirty="0" smtClean="0"/>
              <a:t>2+</a:t>
            </a:r>
            <a:r>
              <a:rPr lang="es-MX" dirty="0" smtClean="0"/>
              <a:t> del canal NMDA abierto activa la cascada de señales:</a:t>
            </a:r>
          </a:p>
          <a:p>
            <a:pPr marL="628650" lvl="2" indent="-171450">
              <a:buFont typeface="Arial" pitchFamily="34" charset="0"/>
              <a:buChar char="•"/>
            </a:pPr>
            <a:r>
              <a:rPr lang="es-MX" dirty="0" smtClean="0"/>
              <a:t>Mayor excitabilidad neuronal</a:t>
            </a:r>
          </a:p>
          <a:p>
            <a:pPr marL="628650" lvl="2" indent="-171450">
              <a:buFont typeface="Arial" pitchFamily="34" charset="0"/>
              <a:buChar char="•"/>
            </a:pPr>
            <a:r>
              <a:rPr lang="es-MX" dirty="0" smtClean="0"/>
              <a:t>Efectos supresores</a:t>
            </a:r>
            <a:r>
              <a:rPr lang="es-MX" baseline="0" dirty="0" smtClean="0"/>
              <a:t> de interneuronal </a:t>
            </a:r>
            <a:r>
              <a:rPr lang="es-MX" dirty="0" smtClean="0"/>
              <a:t>inhibitorias</a:t>
            </a:r>
          </a:p>
          <a:p>
            <a:pPr marL="171450" lvl="1" indent="-171450">
              <a:spcAft>
                <a:spcPts val="300"/>
              </a:spcAft>
              <a:buFont typeface="Arial" pitchFamily="34" charset="0"/>
              <a:buChar char="•"/>
            </a:pPr>
            <a:r>
              <a:rPr lang="es-MX" dirty="0" smtClean="0"/>
              <a:t>Otros mensajeros químicos incluyendo Sustancia P y Prostaglandinas potencian este efecto.</a:t>
            </a:r>
          </a:p>
          <a:p>
            <a:pPr eaLnBrk="1" hangingPunct="1">
              <a:spcAft>
                <a:spcPts val="300"/>
              </a:spcAft>
            </a:pPr>
            <a:r>
              <a:rPr lang="es-MX" b="1" dirty="0" smtClean="0"/>
              <a:t>Referencia</a:t>
            </a:r>
          </a:p>
          <a:p>
            <a:pPr lvl="0"/>
            <a:r>
              <a:rPr lang="en-US" sz="1200" kern="1200" dirty="0" smtClean="0">
                <a:effectLst/>
                <a:latin typeface="+mn-lt"/>
                <a:ea typeface="+mn-ea"/>
                <a:cs typeface="+mn-cs"/>
              </a:rPr>
              <a:t>Woolf CJ, Salter MW</a:t>
            </a:r>
            <a:r>
              <a:rPr lang="en-US" sz="1200" i="1" kern="1200" dirty="0" smtClean="0">
                <a:effectLst/>
                <a:latin typeface="+mn-lt"/>
                <a:ea typeface="+mn-ea"/>
                <a:cs typeface="+mn-cs"/>
              </a:rPr>
              <a:t>.</a:t>
            </a:r>
            <a:r>
              <a:rPr lang="en-US" sz="1200" kern="1200" dirty="0" smtClean="0">
                <a:effectLst/>
                <a:latin typeface="+mn-lt"/>
                <a:ea typeface="+mn-ea"/>
                <a:cs typeface="+mn-cs"/>
              </a:rPr>
              <a:t> Neuronal plasticity: increasing the gain in pain. </a:t>
            </a:r>
            <a:r>
              <a:rPr lang="en-US" sz="1200" i="1" kern="1200" dirty="0" smtClean="0">
                <a:effectLst/>
                <a:latin typeface="+mn-lt"/>
                <a:ea typeface="+mn-ea"/>
                <a:cs typeface="+mn-cs"/>
              </a:rPr>
              <a:t>Science</a:t>
            </a:r>
            <a:r>
              <a:rPr lang="en-US" sz="1200" kern="1200" dirty="0" smtClean="0">
                <a:effectLst/>
                <a:latin typeface="+mn-lt"/>
                <a:ea typeface="+mn-ea"/>
                <a:cs typeface="+mn-cs"/>
              </a:rPr>
              <a:t> 2000; 288(5472):1765-9.</a:t>
            </a:r>
          </a:p>
          <a:p>
            <a:pPr eaLnBrk="1" hangingPunct="1">
              <a:spcAft>
                <a:spcPts val="300"/>
              </a:spcAft>
            </a:pPr>
            <a:endParaRPr lang="es-MX" dirty="0" smtClean="0">
              <a:solidFill>
                <a:srgbClr val="FF0000"/>
              </a:solidFill>
            </a:endParaRPr>
          </a:p>
          <a:p>
            <a:pPr eaLnBrk="1" hangingPunct="1">
              <a:spcAft>
                <a:spcPts val="300"/>
              </a:spcAft>
            </a:pPr>
            <a:endParaRPr lang="es-MX" dirty="0" smtClean="0">
              <a:solidFill>
                <a:srgbClr val="FF0000"/>
              </a:solidFill>
            </a:endParaRPr>
          </a:p>
          <a:p>
            <a:pPr eaLnBrk="1" hangingPunct="1">
              <a:spcAft>
                <a:spcPts val="300"/>
              </a:spcAft>
            </a:pPr>
            <a:endParaRPr lang="es-MX" dirty="0" smtClean="0">
              <a:solidFill>
                <a:srgbClr val="FF0000"/>
              </a:solidFill>
            </a:endParaRPr>
          </a:p>
        </p:txBody>
      </p:sp>
      <p:sp>
        <p:nvSpPr>
          <p:cNvPr id="4" name="Rectangle 7"/>
          <p:cNvSpPr>
            <a:spLocks noGrp="1" noChangeArrowheads="1"/>
          </p:cNvSpPr>
          <p:nvPr>
            <p:ph type="sldNum" sz="quarter" idx="5"/>
          </p:nvPr>
        </p:nvSpPr>
        <p:spPr>
          <a:xfrm>
            <a:off x="3970938" y="8902344"/>
            <a:ext cx="3037840" cy="468630"/>
          </a:xfrm>
        </p:spPr>
        <p:txBody>
          <a:bodyPr/>
          <a:lstStyle/>
          <a:p>
            <a:fld id="{FC34AD7C-96A2-48E1-8088-9A58F8A9E959}" type="slidenum">
              <a:rPr lang="en-GB" smtClean="0">
                <a:solidFill>
                  <a:prstClr val="black"/>
                </a:solidFill>
              </a:rPr>
              <a:pPr/>
              <a:t>27</a:t>
            </a:fld>
            <a:endParaRPr lang="en-GB"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89" name="Rectangle 2"/>
          <p:cNvSpPr>
            <a:spLocks noGrp="1" noRot="1" noChangeAspect="1" noChangeArrowheads="1" noTextEdit="1"/>
          </p:cNvSpPr>
          <p:nvPr>
            <p:ph type="sldImg"/>
          </p:nvPr>
        </p:nvSpPr>
        <p:spPr>
          <a:ln/>
        </p:spPr>
      </p:sp>
      <p:sp>
        <p:nvSpPr>
          <p:cNvPr id="780290" name="Rectangle 3"/>
          <p:cNvSpPr>
            <a:spLocks noGrp="1" noChangeArrowheads="1"/>
          </p:cNvSpPr>
          <p:nvPr>
            <p:ph type="body" idx="1"/>
          </p:nvPr>
        </p:nvSpPr>
        <p:spPr>
          <a:xfrm>
            <a:off x="701039" y="4451985"/>
            <a:ext cx="6197903" cy="5619774"/>
          </a:xfrm>
          <a:noFill/>
          <a:ln/>
        </p:spPr>
        <p:txBody>
          <a:bodyPr/>
          <a:lstStyle/>
          <a:p>
            <a:pPr eaLnBrk="1" hangingPunct="1">
              <a:spcAft>
                <a:spcPts val="600"/>
              </a:spcAft>
            </a:pPr>
            <a:r>
              <a:rPr lang="es-MX" b="1" dirty="0" smtClean="0"/>
              <a:t>Notas del Conferencista</a:t>
            </a:r>
          </a:p>
          <a:p>
            <a:pPr>
              <a:lnSpc>
                <a:spcPct val="90000"/>
              </a:lnSpc>
            </a:pPr>
            <a:r>
              <a:rPr lang="es-MX" dirty="0" smtClean="0"/>
              <a:t>Esta slide contiene una secuencia de animación: haz clic izquierdo o flecha hacia abajo en el modo de presentación para mostrar el siguiente elemento numerado. Por favor espera a que la animación termine antes de hacer clic en el siguiente elemento.</a:t>
            </a:r>
          </a:p>
          <a:p>
            <a:pPr>
              <a:lnSpc>
                <a:spcPct val="90000"/>
              </a:lnSpc>
            </a:pPr>
            <a:r>
              <a:rPr lang="es-MX" dirty="0" smtClean="0"/>
              <a:t>La secuencia es como sigue:</a:t>
            </a:r>
          </a:p>
          <a:p>
            <a:pPr marL="228600" indent="-228600">
              <a:lnSpc>
                <a:spcPct val="90000"/>
              </a:lnSpc>
              <a:buFont typeface="+mj-lt"/>
              <a:buAutoNum type="arabicPeriod"/>
            </a:pPr>
            <a:r>
              <a:rPr lang="es-MX" dirty="0" smtClean="0"/>
              <a:t>Inter-neuronas inhibitorias (incluyendo las que usan transmisores opioides endógenos) mueren (desaparecen), y son reemplazadas por el texto “Muerte de célula inter-neuronal inhibitoria”</a:t>
            </a:r>
          </a:p>
          <a:p>
            <a:pPr marL="228600" indent="-228600">
              <a:lnSpc>
                <a:spcPct val="90000"/>
              </a:lnSpc>
              <a:buFont typeface="+mj-lt"/>
              <a:buAutoNum type="arabicPeriod"/>
            </a:pPr>
            <a:r>
              <a:rPr lang="es-MX" dirty="0" smtClean="0"/>
              <a:t>La animación pasa a la siguiente slide– de nuevo haz clic izquierdo o flecha hacia abajo y la animación automáticamente avanzará hasta terminar.</a:t>
            </a:r>
          </a:p>
          <a:p>
            <a:pPr marL="228600" indent="-228600">
              <a:lnSpc>
                <a:spcPct val="90000"/>
              </a:lnSpc>
              <a:buFont typeface="+mj-lt"/>
              <a:buAutoNum type="arabicPeriod"/>
            </a:pPr>
            <a:r>
              <a:rPr lang="es-MX" dirty="0" smtClean="0"/>
              <a:t>Formación de sinapsis excitatoria aberrante entre fibras-A (en lugar de fibras C normales) y el cuerno dorsal </a:t>
            </a:r>
          </a:p>
          <a:p>
            <a:pPr marL="228600" indent="-228600">
              <a:lnSpc>
                <a:spcPct val="90000"/>
              </a:lnSpc>
              <a:buFont typeface="+mj-lt"/>
              <a:buAutoNum type="arabicPeriod"/>
            </a:pPr>
            <a:r>
              <a:rPr lang="es-MX" dirty="0" smtClean="0"/>
              <a:t>Una nueva neurona aferente aparece en la parte superior izquierda, los receptores NMDA y AMDA aparecen en el cuerno dorsal; transmisores glutamato son liberados de la nueva neurona aferente, se unen a los receptores AMDA y NMDA, abriendo canales de calcio asociados lo cual estimula las enzimas PKC para fosforilar los receptores NMDA y AMDA – abriendo más sus canales de calcio asociados</a:t>
            </a:r>
          </a:p>
          <a:p>
            <a:pPr>
              <a:lnSpc>
                <a:spcPct val="90000"/>
              </a:lnSpc>
            </a:pPr>
            <a:r>
              <a:rPr lang="es-MX" dirty="0" smtClean="0"/>
              <a:t>El resultado es un aumento prolongado en la sensibilidad neuronal, dando lugar a  dolor neuropático crónico, generalmente resistente a opioides.</a:t>
            </a:r>
          </a:p>
          <a:p>
            <a:pPr eaLnBrk="1" hangingPunct="1">
              <a:spcAft>
                <a:spcPts val="600"/>
              </a:spcAft>
            </a:pPr>
            <a:r>
              <a:rPr lang="es-MX" b="1" dirty="0" smtClean="0"/>
              <a:t>Referencia</a:t>
            </a:r>
          </a:p>
          <a:p>
            <a:pPr lvl="0"/>
            <a:r>
              <a:rPr lang="en-US" noProof="0" dirty="0" smtClean="0"/>
              <a:t>Woolf CJ, Salter MW</a:t>
            </a:r>
            <a:r>
              <a:rPr lang="en-US" i="1" noProof="0" dirty="0" smtClean="0"/>
              <a:t>.</a:t>
            </a:r>
            <a:r>
              <a:rPr lang="en-US" noProof="0" dirty="0" smtClean="0"/>
              <a:t> Neuronal plasticity: increasing the gain in pain. </a:t>
            </a:r>
            <a:r>
              <a:rPr lang="en-US" i="1" noProof="0" dirty="0" smtClean="0"/>
              <a:t>Science</a:t>
            </a:r>
            <a:r>
              <a:rPr lang="en-US" noProof="0" dirty="0" smtClean="0"/>
              <a:t> 2000; 288(5472):1765-9.</a:t>
            </a:r>
          </a:p>
          <a:p>
            <a:pPr eaLnBrk="1" hangingPunct="1">
              <a:spcAft>
                <a:spcPts val="600"/>
              </a:spcAft>
            </a:pPr>
            <a:endParaRPr lang="es-MX" b="1" dirty="0" smtClean="0"/>
          </a:p>
        </p:txBody>
      </p:sp>
      <p:sp>
        <p:nvSpPr>
          <p:cNvPr id="4" name="Rectangle 7"/>
          <p:cNvSpPr>
            <a:spLocks noGrp="1" noChangeArrowheads="1"/>
          </p:cNvSpPr>
          <p:nvPr>
            <p:ph type="sldNum" sz="quarter" idx="5"/>
          </p:nvPr>
        </p:nvSpPr>
        <p:spPr>
          <a:xfrm>
            <a:off x="3970938" y="8902344"/>
            <a:ext cx="3037840" cy="468630"/>
          </a:xfrm>
        </p:spPr>
        <p:txBody>
          <a:bodyPr/>
          <a:lstStyle/>
          <a:p>
            <a:fld id="{FC34AD7C-96A2-48E1-8088-9A58F8A9E959}" type="slidenum">
              <a:rPr lang="en-GB" smtClean="0">
                <a:solidFill>
                  <a:prstClr val="black"/>
                </a:solidFill>
              </a:rPr>
              <a:pPr/>
              <a:t>28</a:t>
            </a:fld>
            <a:endParaRPr lang="en-GB"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7" name="Rectangle 2"/>
          <p:cNvSpPr>
            <a:spLocks noGrp="1" noRot="1" noChangeAspect="1" noChangeArrowheads="1" noTextEdit="1"/>
          </p:cNvSpPr>
          <p:nvPr>
            <p:ph type="sldImg"/>
          </p:nvPr>
        </p:nvSpPr>
        <p:spPr>
          <a:ln/>
        </p:spPr>
      </p:sp>
      <p:sp>
        <p:nvSpPr>
          <p:cNvPr id="782338" name="Rectangle 3"/>
          <p:cNvSpPr>
            <a:spLocks noGrp="1" noChangeArrowheads="1"/>
          </p:cNvSpPr>
          <p:nvPr>
            <p:ph type="body" idx="1"/>
          </p:nvPr>
        </p:nvSpPr>
        <p:spPr>
          <a:xfrm>
            <a:off x="701040" y="4451986"/>
            <a:ext cx="6170608" cy="4217670"/>
          </a:xfrm>
          <a:noFill/>
          <a:ln/>
        </p:spPr>
        <p:txBody>
          <a:bodyPr/>
          <a:lstStyle/>
          <a:p>
            <a:pPr>
              <a:spcAft>
                <a:spcPts val="600"/>
              </a:spcAft>
            </a:pPr>
            <a:r>
              <a:rPr lang="es-MX" b="1" dirty="0" smtClean="0"/>
              <a:t>Notas del Conferencista</a:t>
            </a:r>
          </a:p>
          <a:p>
            <a:r>
              <a:rPr lang="es-MX" dirty="0" smtClean="0"/>
              <a:t>Esta slide contiene una secuencia animada que es la continuación de la slide anterior. La animación debe “reproducirse” automáticamente de la slide anterior.</a:t>
            </a:r>
          </a:p>
          <a:p>
            <a:pPr>
              <a:spcAft>
                <a:spcPts val="600"/>
              </a:spcAft>
            </a:pPr>
            <a:endParaRPr lang="es-MX" dirty="0" smtClean="0"/>
          </a:p>
          <a:p>
            <a:pPr>
              <a:spcAft>
                <a:spcPts val="600"/>
              </a:spcAft>
            </a:pPr>
            <a:r>
              <a:rPr lang="es-MX" b="1" dirty="0" smtClean="0"/>
              <a:t>Referencia</a:t>
            </a:r>
          </a:p>
          <a:p>
            <a:pPr lvl="0"/>
            <a:r>
              <a:rPr lang="es-MX" dirty="0" smtClean="0"/>
              <a:t>Woolf CJ, Salter MW</a:t>
            </a:r>
            <a:r>
              <a:rPr lang="es-MX" i="1" dirty="0" smtClean="0"/>
              <a:t>.</a:t>
            </a:r>
            <a:r>
              <a:rPr lang="es-MX" dirty="0" smtClean="0"/>
              <a:t> Neuronal plasticity: increasing the gain in pain. </a:t>
            </a:r>
            <a:r>
              <a:rPr lang="es-MX" i="1" dirty="0" smtClean="0"/>
              <a:t>Science</a:t>
            </a:r>
            <a:r>
              <a:rPr lang="es-MX" dirty="0" smtClean="0"/>
              <a:t> 2000; 288(5472):1765-9.</a:t>
            </a:r>
          </a:p>
          <a:p>
            <a:pPr>
              <a:spcAft>
                <a:spcPts val="600"/>
              </a:spcAft>
            </a:pPr>
            <a:endParaRPr lang="es-MX" dirty="0" smtClean="0"/>
          </a:p>
        </p:txBody>
      </p:sp>
      <p:sp>
        <p:nvSpPr>
          <p:cNvPr id="4" name="Rectangle 7"/>
          <p:cNvSpPr>
            <a:spLocks noGrp="1" noChangeArrowheads="1"/>
          </p:cNvSpPr>
          <p:nvPr>
            <p:ph type="sldNum" sz="quarter" idx="5"/>
          </p:nvPr>
        </p:nvSpPr>
        <p:spPr>
          <a:xfrm>
            <a:off x="3970938" y="8902344"/>
            <a:ext cx="3037840" cy="468630"/>
          </a:xfrm>
        </p:spPr>
        <p:txBody>
          <a:bodyPr/>
          <a:lstStyle/>
          <a:p>
            <a:fld id="{FC34AD7C-96A2-48E1-8088-9A58F8A9E959}" type="slidenum">
              <a:rPr lang="en-GB" smtClean="0">
                <a:solidFill>
                  <a:prstClr val="black"/>
                </a:solidFill>
              </a:rPr>
              <a:pPr/>
              <a:t>29</a:t>
            </a:fld>
            <a:endParaRPr lang="en-GB"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8"/>
              </a:spcAft>
            </a:pPr>
            <a:r>
              <a:rPr lang="es-MX" b="1" noProof="0" dirty="0" smtClean="0"/>
              <a:t>Notas del Conferencista</a:t>
            </a:r>
          </a:p>
          <a:p>
            <a:r>
              <a:rPr lang="es-MX" b="0" noProof="0" dirty="0" smtClean="0"/>
              <a:t>Revisa los objetivos de aprendizaje de esta sesión</a:t>
            </a:r>
            <a:r>
              <a:rPr lang="es-MX" b="0" baseline="0" noProof="0" dirty="0" smtClean="0"/>
              <a:t>. Pregunta a los participantes si tienen alguna meta adicional.</a:t>
            </a:r>
          </a:p>
        </p:txBody>
      </p:sp>
      <p:sp>
        <p:nvSpPr>
          <p:cNvPr id="4" name="Slide Number Placeholder 3"/>
          <p:cNvSpPr>
            <a:spLocks noGrp="1"/>
          </p:cNvSpPr>
          <p:nvPr>
            <p:ph type="sldNum" sz="quarter" idx="10"/>
          </p:nvPr>
        </p:nvSpPr>
        <p:spPr/>
        <p:txBody>
          <a:bodyPr/>
          <a:lstStyle/>
          <a:p>
            <a:fld id="{C3688213-33A5-40D6-90A0-AF4F9B3FAB42}" type="slidenum">
              <a:rPr lang="en-CA" smtClean="0">
                <a:solidFill>
                  <a:prstClr val="black"/>
                </a:solidFill>
              </a:rPr>
              <a:pPr/>
              <a:t>3</a:t>
            </a:fld>
            <a:endParaRPr lang="en-CA" dirty="0">
              <a:solidFill>
                <a:prstClr val="black"/>
              </a:solidFill>
            </a:endParaRPr>
          </a:p>
        </p:txBody>
      </p:sp>
    </p:spTree>
    <p:extLst>
      <p:ext uri="{BB962C8B-B14F-4D97-AF65-F5344CB8AC3E}">
        <p14:creationId xmlns:p14="http://schemas.microsoft.com/office/powerpoint/2010/main" val="120999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508B822-A49E-46BB-8019-31A81CB39AF6}" type="slidenum">
              <a:rPr lang="en-GB" smtClean="0">
                <a:solidFill>
                  <a:srgbClr val="000000"/>
                </a:solidFill>
              </a:rPr>
              <a:pPr/>
              <a:t>30</a:t>
            </a:fld>
            <a:endParaRPr lang="en-GB" dirty="0" smtClean="0">
              <a:solidFill>
                <a:srgbClr val="000000"/>
              </a:solidFill>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191069" y="4461651"/>
            <a:ext cx="6819331" cy="5378129"/>
          </a:xfrm>
          <a:noFill/>
        </p:spPr>
        <p:txBody>
          <a:bodyPr wrap="square" numCol="1" anchor="t" anchorCtr="0" compatLnSpc="1">
            <a:prstTxWarp prst="textNoShape">
              <a:avLst/>
            </a:prstTxWarp>
          </a:bodyPr>
          <a:lstStyle/>
          <a:p>
            <a:pPr marL="190500" indent="-190500" eaLnBrk="1" hangingPunct="1"/>
            <a:r>
              <a:rPr lang="es-MX" sz="1100" b="1" dirty="0" smtClean="0"/>
              <a:t>Notas del Conferencista</a:t>
            </a:r>
          </a:p>
          <a:p>
            <a:pPr indent="-190500"/>
            <a:r>
              <a:rPr lang="es-MX" sz="1100" dirty="0" smtClean="0"/>
              <a:t>Esta slide ilustra cómo una lesión del sistema nervioso puede reducir la inhibición en el cuerno dorsal a través de varios mecanismos.</a:t>
            </a:r>
          </a:p>
          <a:p>
            <a:r>
              <a:rPr lang="es-MX" sz="1100" dirty="0" smtClean="0"/>
              <a:t>La estimulación de of interneuronas inhibitorias localizadas en el cuerno dorsal de la médula espinal libera neurotransmisores como ácido gamma-aminobutírico (GABA) y Glicina, que tienen el efecto de reducir la transmisión sináptica de impulsos sensoriales. </a:t>
            </a:r>
          </a:p>
          <a:p>
            <a:r>
              <a:rPr lang="es-MX" sz="1100" dirty="0" smtClean="0"/>
              <a:t>Los mecanismos inhibitorios que surgen de las vías descendentes del cerebro son mediados por opioides endógenos o neurotransmisores, como serotonina y noradrenalina. Este sistema inhibitorio evita la sobre-estimulación.</a:t>
            </a:r>
          </a:p>
          <a:p>
            <a:r>
              <a:rPr lang="es-MX" sz="1100" dirty="0" smtClean="0"/>
              <a:t>Lesiones nerviosas periféricas experimentales en animales han sido asociadas con la disminución en los niveles de GABA y Glicina. Además, los receptores GABA y los receptores opioides disminuyen después de una lesión nerviosa.</a:t>
            </a:r>
          </a:p>
          <a:p>
            <a:pPr>
              <a:spcAft>
                <a:spcPts val="300"/>
              </a:spcAft>
            </a:pPr>
            <a:r>
              <a:rPr lang="es-MX" sz="1100" dirty="0" smtClean="0"/>
              <a:t>Se ha elaborado la hipótesis de que si los controles inhibitorios se pierden o se dañan, entonces los mecanismos excitatorios pueden dominar, permitiendo que las neuronas del cuerno dorsal se disparen de manera exagerada en respuesta a un estímulo nocivo lo cual eventualmente puede resultar en una mayor percepción del dolor. </a:t>
            </a:r>
          </a:p>
          <a:p>
            <a:pPr>
              <a:spcAft>
                <a:spcPts val="300"/>
              </a:spcAft>
            </a:pPr>
            <a:r>
              <a:rPr lang="es-MX" sz="1100" dirty="0" smtClean="0"/>
              <a:t>En estados de dolor crónico existe un mayor déficit de inhibición descendente.</a:t>
            </a:r>
          </a:p>
          <a:p>
            <a:pPr eaLnBrk="1" hangingPunct="1">
              <a:spcAft>
                <a:spcPts val="300"/>
              </a:spcAft>
            </a:pPr>
            <a:endParaRPr lang="es-MX" sz="1100" dirty="0" smtClean="0"/>
          </a:p>
          <a:p>
            <a:pPr marL="190500" indent="-190500" eaLnBrk="1" hangingPunct="1"/>
            <a:r>
              <a:rPr lang="es-MX" sz="1100" b="1" dirty="0" smtClean="0"/>
              <a:t>Referencias</a:t>
            </a:r>
          </a:p>
          <a:p>
            <a:pPr>
              <a:spcAft>
                <a:spcPts val="300"/>
              </a:spcAft>
            </a:pPr>
            <a:r>
              <a:rPr lang="en-CA" sz="1100" dirty="0" smtClean="0"/>
              <a:t>Attal N, Bouhassira D. Mechanisms of pain in peripheral neuropathy. </a:t>
            </a:r>
            <a:r>
              <a:rPr lang="en-CA" sz="1100" i="1" dirty="0" smtClean="0"/>
              <a:t>Acta Neurol Scand Suppl </a:t>
            </a:r>
            <a:r>
              <a:rPr lang="en-CA" sz="1100" dirty="0" smtClean="0"/>
              <a:t>1999; 173:12-24.</a:t>
            </a:r>
          </a:p>
          <a:p>
            <a:pPr>
              <a:spcAft>
                <a:spcPts val="300"/>
              </a:spcAft>
            </a:pPr>
            <a:r>
              <a:rPr lang="en-CA" sz="1100" dirty="0" smtClean="0"/>
              <a:t>Doubell TP </a:t>
            </a:r>
            <a:r>
              <a:rPr lang="en-CA" sz="1100" i="1" dirty="0" smtClean="0"/>
              <a:t>et al</a:t>
            </a:r>
            <a:r>
              <a:rPr lang="en-CA" sz="1100" dirty="0" smtClean="0"/>
              <a:t>. In: Wall PD, Melzack R (eds). </a:t>
            </a:r>
            <a:r>
              <a:rPr lang="en-CA" sz="1100" i="1" dirty="0" smtClean="0"/>
              <a:t>Textbook of Pain</a:t>
            </a:r>
            <a:r>
              <a:rPr lang="en-CA" sz="1100" dirty="0" smtClean="0"/>
              <a:t>. 4th ed. Harcourt Publishers Limited; . Edinburgh, UK: 1999.</a:t>
            </a:r>
          </a:p>
          <a:p>
            <a:pPr>
              <a:spcAft>
                <a:spcPts val="300"/>
              </a:spcAft>
            </a:pPr>
            <a:r>
              <a:rPr lang="en-CA" sz="1100" dirty="0" smtClean="0"/>
              <a:t>Woolf CJ, Mannion RJ. Neuropathic pain: aetiology, symptoms, mechanisms, and management. </a:t>
            </a:r>
            <a:r>
              <a:rPr lang="en-CA" sz="1100" i="1" dirty="0" smtClean="0"/>
              <a:t>Lancet</a:t>
            </a:r>
            <a:r>
              <a:rPr lang="en-CA" sz="1100" dirty="0" smtClean="0"/>
              <a:t> 1999; 353(9168):1959-64.</a:t>
            </a:r>
          </a:p>
          <a:p>
            <a:pPr marL="190500" indent="-190500">
              <a:buFontTx/>
              <a:buAutoNum type="arabicPeriod"/>
            </a:pPr>
            <a:endParaRPr lang="es-MX" sz="1100" dirty="0" smtClean="0"/>
          </a:p>
          <a:p>
            <a:pPr marL="190500" indent="-190500" eaLnBrk="1" hangingPunct="1">
              <a:buFontTx/>
              <a:buAutoNum type="arabicPeriod"/>
            </a:pPr>
            <a:endParaRPr lang="es-MX" sz="1100" dirty="0" smtClean="0"/>
          </a:p>
          <a:p>
            <a:pPr marL="0" indent="0" eaLnBrk="1" hangingPunct="1">
              <a:buFontTx/>
              <a:buNone/>
            </a:pPr>
            <a:endParaRPr lang="es-MX" sz="110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5" name="Rectangle 2"/>
          <p:cNvSpPr>
            <a:spLocks noGrp="1" noRot="1" noChangeAspect="1" noChangeArrowheads="1" noTextEdit="1"/>
          </p:cNvSpPr>
          <p:nvPr>
            <p:ph type="sldImg"/>
          </p:nvPr>
        </p:nvSpPr>
        <p:spPr>
          <a:ln/>
        </p:spPr>
      </p:sp>
      <p:sp>
        <p:nvSpPr>
          <p:cNvPr id="153606" name="Rectangle 3"/>
          <p:cNvSpPr>
            <a:spLocks noGrp="1" noChangeArrowheads="1"/>
          </p:cNvSpPr>
          <p:nvPr>
            <p:ph type="body" idx="1"/>
          </p:nvPr>
        </p:nvSpPr>
        <p:spPr>
          <a:xfrm>
            <a:off x="701039" y="4451985"/>
            <a:ext cx="6102369" cy="5610108"/>
          </a:xfrm>
          <a:noFill/>
          <a:extLst>
            <a:ext uri="{909E8E84-426E-40DD-AFC4-6F175D3DCCD1}">
              <a14:hiddenFill xmlns:a14="http://schemas.microsoft.com/office/drawing/2010/main">
                <a:solidFill>
                  <a:srgbClr val="FFFFFF"/>
                </a:solidFill>
              </a14:hiddenFill>
            </a:ext>
          </a:extLst>
        </p:spPr>
        <p:txBody>
          <a:bodyPr/>
          <a:lstStyle/>
          <a:p>
            <a:pPr marL="190500" indent="-190500" eaLnBrk="1" hangingPunct="1"/>
            <a:r>
              <a:rPr lang="es-MX" sz="1100" b="1" dirty="0" smtClean="0"/>
              <a:t>Notas del Conferencista</a:t>
            </a:r>
          </a:p>
          <a:p>
            <a:pPr indent="-190500"/>
            <a:r>
              <a:rPr lang="es-MX" sz="1100" dirty="0" smtClean="0"/>
              <a:t>Esta slide ilustra cómo una lesión del sistema nervioso puede reducir la inhibición en el cuerno dorsal a través de varios mecanismos.</a:t>
            </a:r>
          </a:p>
          <a:p>
            <a:r>
              <a:rPr lang="es-MX" sz="1100" dirty="0" smtClean="0"/>
              <a:t>La estimulación de interneuronas inhibitorias localizadas en el cuerno dorsal de la médula espinal libera neurotransmisores como ácido gamma-aminobutírico (GABA) y Glicina, que tienen el efecto de reducir la transmisión sináptica de impulsos sensoriales. </a:t>
            </a:r>
          </a:p>
          <a:p>
            <a:r>
              <a:rPr lang="es-MX" sz="1100" dirty="0" smtClean="0"/>
              <a:t>Los mecanismos inhibitorios que surgen de las vías descendentes del cerebro son mediados por opioides endógenos o neurotransmisores, como serotonina y noradrenalina. Este sistema inhibitorio evita la sobre-estimulación.</a:t>
            </a:r>
          </a:p>
          <a:p>
            <a:r>
              <a:rPr lang="es-MX" sz="1100" dirty="0" smtClean="0"/>
              <a:t>Lesiones nerviosas periféricas experimentales en animales han sido asociadas con la disminución en los niveles de GABA y Glicina. Además, los receptores GABA y los receptores opioides disminuyen después de una lesión nerviosa.</a:t>
            </a:r>
          </a:p>
          <a:p>
            <a:r>
              <a:rPr lang="es-MX" sz="1100" dirty="0" smtClean="0"/>
              <a:t>Se ha elaborado la hipótesis de que si los controles inhibitorios se pierden o se dañan, entonces los mecanismos excitatorios pueden dominar, permitiendo que las neuronas del cuerno dorsal se disparen de manera exagerada en respuesta a un estímulo nocivo lo cual eventualmente puede resultar en una mayor percepción del dolor. </a:t>
            </a:r>
          </a:p>
          <a:p>
            <a:pPr eaLnBrk="1" hangingPunct="1"/>
            <a:endParaRPr lang="es-MX" sz="1100" dirty="0" smtClean="0"/>
          </a:p>
          <a:p>
            <a:pPr marL="190500" indent="-190500" eaLnBrk="1" hangingPunct="1"/>
            <a:r>
              <a:rPr lang="es-MX" sz="1100" b="1" dirty="0" smtClean="0"/>
              <a:t>Referencias</a:t>
            </a:r>
          </a:p>
          <a:p>
            <a:r>
              <a:rPr lang="en-CA" sz="1100" dirty="0" smtClean="0"/>
              <a:t>Attal N, Bouhassira D. Mechanisms of pain in peripheral neuropathy. </a:t>
            </a:r>
            <a:r>
              <a:rPr lang="en-CA" sz="1100" i="1" dirty="0" smtClean="0"/>
              <a:t>Acta Neurol Scand</a:t>
            </a:r>
            <a:r>
              <a:rPr lang="en-CA" sz="1100" dirty="0" smtClean="0"/>
              <a:t> 1999; 173:12-24.</a:t>
            </a:r>
          </a:p>
          <a:p>
            <a:r>
              <a:rPr lang="en-US" sz="1100" dirty="0" smtClean="0"/>
              <a:t>Doubell TP </a:t>
            </a:r>
            <a:r>
              <a:rPr lang="en-US" sz="1100" i="1" dirty="0" smtClean="0"/>
              <a:t>et al. </a:t>
            </a:r>
            <a:r>
              <a:rPr lang="en-US" sz="1100" dirty="0" smtClean="0"/>
              <a:t>In: Wall PD, Melzack R (eds). </a:t>
            </a:r>
            <a:r>
              <a:rPr lang="en-US" sz="1100" i="1" dirty="0" smtClean="0"/>
              <a:t>Textbook of Pain</a:t>
            </a:r>
            <a:r>
              <a:rPr lang="en-US" sz="1100" dirty="0" smtClean="0"/>
              <a:t>. 4th ed. Harcourt Publishers Limited; Edinburgh, UK: 1999.</a:t>
            </a:r>
            <a:endParaRPr lang="en-CA" sz="1100" dirty="0" smtClean="0"/>
          </a:p>
          <a:p>
            <a:pPr lvl="0"/>
            <a:r>
              <a:rPr lang="en-GB" sz="1100" dirty="0" smtClean="0"/>
              <a:t>Woolf CJ, Mannion RJ. Neuropathic pain: aetiology, symptoms, mechanisms, and management. </a:t>
            </a:r>
            <a:r>
              <a:rPr lang="en-GB" sz="1100" i="1" dirty="0" smtClean="0"/>
              <a:t>Lancet</a:t>
            </a:r>
            <a:r>
              <a:rPr lang="en-GB" sz="1100" dirty="0" smtClean="0"/>
              <a:t> 1999; 353(9168):1959-64.</a:t>
            </a:r>
            <a:endParaRPr lang="en-US" sz="1100" dirty="0" smtClean="0"/>
          </a:p>
          <a:p>
            <a:pPr marL="190500" indent="-190500" eaLnBrk="1" hangingPunct="1">
              <a:buFontTx/>
              <a:buAutoNum type="arabicPeriod"/>
            </a:pPr>
            <a:endParaRPr lang="es-MX" sz="1100" dirty="0" smtClean="0"/>
          </a:p>
          <a:p>
            <a:pPr marL="190500" indent="-190500" eaLnBrk="1" hangingPunct="1">
              <a:buFontTx/>
              <a:buAutoNum type="arabicPeriod"/>
            </a:pPr>
            <a:endParaRPr lang="es-MX" sz="1100" dirty="0" smtClean="0"/>
          </a:p>
        </p:txBody>
      </p:sp>
      <p:sp>
        <p:nvSpPr>
          <p:cNvPr id="5" name="Rectangle 7"/>
          <p:cNvSpPr>
            <a:spLocks noGrp="1" noChangeArrowheads="1"/>
          </p:cNvSpPr>
          <p:nvPr>
            <p:ph type="sldNum" sz="quarter" idx="5"/>
          </p:nvPr>
        </p:nvSpPr>
        <p:spPr>
          <a:xfrm>
            <a:off x="3970938" y="8902344"/>
            <a:ext cx="3037840" cy="468630"/>
          </a:xfrm>
        </p:spPr>
        <p:txBody>
          <a:bodyPr/>
          <a:lstStyle/>
          <a:p>
            <a:fld id="{FC34AD7C-96A2-48E1-8088-9A58F8A9E959}" type="slidenum">
              <a:rPr lang="en-GB" smtClean="0">
                <a:solidFill>
                  <a:prstClr val="black"/>
                </a:solidFill>
              </a:rPr>
              <a:pPr/>
              <a:t>31</a:t>
            </a:fld>
            <a:endParaRPr lang="en-GB"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32</a:t>
            </a:fld>
            <a:endParaRPr lang="en-CA" dirty="0"/>
          </a:p>
        </p:txBody>
      </p:sp>
    </p:spTree>
    <p:extLst>
      <p:ext uri="{BB962C8B-B14F-4D97-AF65-F5344CB8AC3E}">
        <p14:creationId xmlns:p14="http://schemas.microsoft.com/office/powerpoint/2010/main" val="27894066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722" y="4339988"/>
            <a:ext cx="6428096" cy="4329668"/>
          </a:xfrm>
        </p:spPr>
        <p:txBody>
          <a:bodyPr/>
          <a:lstStyle/>
          <a:p>
            <a:pPr>
              <a:spcAft>
                <a:spcPts val="608"/>
              </a:spcAft>
            </a:pPr>
            <a:r>
              <a:rPr lang="es-MX" b="1" dirty="0" smtClean="0"/>
              <a:t>Notas del Conferencista</a:t>
            </a:r>
          </a:p>
          <a:p>
            <a:pPr>
              <a:spcAft>
                <a:spcPts val="608"/>
              </a:spcAft>
            </a:pPr>
            <a:r>
              <a:rPr lang="es-MX" dirty="0" smtClean="0"/>
              <a:t>Esta slide puede ser usada para resumir los mensajes clave de esta sección.</a:t>
            </a:r>
          </a:p>
          <a:p>
            <a:pPr>
              <a:spcAft>
                <a:spcPts val="608"/>
              </a:spcAft>
            </a:pPr>
            <a:endParaRPr lang="es-MX"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33</a:t>
            </a:fld>
            <a:endParaRPr lang="en-CA" dirty="0"/>
          </a:p>
        </p:txBody>
      </p:sp>
    </p:spTree>
    <p:extLst>
      <p:ext uri="{BB962C8B-B14F-4D97-AF65-F5344CB8AC3E}">
        <p14:creationId xmlns:p14="http://schemas.microsoft.com/office/powerpoint/2010/main" val="3450596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4</a:t>
            </a:fld>
            <a:endParaRPr lang="en-CA" dirty="0"/>
          </a:p>
        </p:txBody>
      </p:sp>
    </p:spTree>
    <p:extLst>
      <p:ext uri="{BB962C8B-B14F-4D97-AF65-F5344CB8AC3E}">
        <p14:creationId xmlns:p14="http://schemas.microsoft.com/office/powerpoint/2010/main" val="537666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5</a:t>
            </a:fld>
            <a:endParaRPr lang="en-CA" dirty="0"/>
          </a:p>
        </p:txBody>
      </p:sp>
    </p:spTree>
    <p:extLst>
      <p:ext uri="{BB962C8B-B14F-4D97-AF65-F5344CB8AC3E}">
        <p14:creationId xmlns:p14="http://schemas.microsoft.com/office/powerpoint/2010/main" val="2856393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p:sp>
      <p:sp>
        <p:nvSpPr>
          <p:cNvPr id="5" name="Slide Number Placeholder 3"/>
          <p:cNvSpPr>
            <a:spLocks noGrp="1"/>
          </p:cNvSpPr>
          <p:nvPr>
            <p:ph type="sldNum" sz="quarter" idx="5"/>
          </p:nvPr>
        </p:nvSpPr>
        <p:spPr>
          <a:xfrm>
            <a:off x="3970938" y="8902343"/>
            <a:ext cx="3037840" cy="468630"/>
          </a:xfrm>
        </p:spPr>
        <p:txBody>
          <a:bodyPr/>
          <a:lstStyle/>
          <a:p>
            <a:fld id="{C869435C-097B-40B4-A7F6-991F06607D84}" type="slidenum">
              <a:rPr lang="en-CA" smtClean="0">
                <a:solidFill>
                  <a:prstClr val="black"/>
                </a:solidFill>
              </a:rPr>
              <a:pPr/>
              <a:t>6</a:t>
            </a:fld>
            <a:endParaRPr lang="en-CA" dirty="0">
              <a:solidFill>
                <a:prstClr val="black"/>
              </a:solidFill>
            </a:endParaRPr>
          </a:p>
        </p:txBody>
      </p:sp>
      <p:sp>
        <p:nvSpPr>
          <p:cNvPr id="7" name="Rectangle 3"/>
          <p:cNvSpPr>
            <a:spLocks noGrp="1" noChangeArrowheads="1"/>
          </p:cNvSpPr>
          <p:nvPr>
            <p:ph type="body" idx="3"/>
          </p:nvPr>
        </p:nvSpPr>
        <p:spPr>
          <a:xfrm>
            <a:off x="123825" y="4496615"/>
            <a:ext cx="6886575" cy="5753736"/>
          </a:xfrm>
        </p:spPr>
        <p:txBody>
          <a:bodyPr/>
          <a:lstStyle/>
          <a:p>
            <a:pPr>
              <a:spcAft>
                <a:spcPts val="307"/>
              </a:spcAft>
            </a:pPr>
            <a:r>
              <a:rPr lang="es-MX" sz="900" b="1" dirty="0" smtClean="0"/>
              <a:t>Notas del Conferencista</a:t>
            </a:r>
          </a:p>
          <a:p>
            <a:r>
              <a:rPr lang="es-MX" sz="900" dirty="0" smtClean="0"/>
              <a:t>Esta slide ilustra tres categorías generales de dolor: Sensibilización central/dolor disfuncional, neuropático y dolor nociceptivo. También es importante mencionar que muchos países presentan más de un tipo de dolor y esto se denomina estados de ‘dolor mixto’.</a:t>
            </a:r>
          </a:p>
          <a:p>
            <a:pPr lvl="0"/>
            <a:r>
              <a:rPr lang="es-MX" sz="900" dirty="0" smtClean="0"/>
              <a:t>El dolor nociceptivo es una respuesta fisiológica apropiada que ocurre cuando neuronas sensoriales periféricas específicas (nociceptores) responden a un estímulo nocivo. El dolor nociceptivo tiene un rol protector porque produce respuestas conductuales y reflejos que minimizan el daño tisular. El origen del dolor nociceptivo puede ser somático o visceral. El dolor somático, como la gota, osteoartritis u dolor inducido por trauma, se origina con los nociceptores músculo-esqueléticos o cutáneo y generalmente está bien localizado. El dolor visceral, como la dismenorrea, se origina en nociceptores localizados en órganos huecos y musculo liso; y generalmente es referido.</a:t>
            </a:r>
          </a:p>
          <a:p>
            <a:r>
              <a:rPr lang="es-MX" sz="900" dirty="0" smtClean="0"/>
              <a:t>El dolor neuropático ha sido definido por la Asociación Internacional para el Estudio del Dolor como ‘iniciado o causado por una lesión primaria en el sistema nervioso’. Dependiendo de dónde ocurre la lesión o disfunción en el sistema nervioso, el origen del dolor neuropático puede ser periférico (como en la neuropatía diabética periférica dolorosa y en la neuralgia post-herpética) o de origen central (por ejemplo, dolor neuropático asociado con accidente vascular cerebral o lesión a la médula espinal). </a:t>
            </a:r>
          </a:p>
          <a:p>
            <a:pPr lvl="0">
              <a:spcAft>
                <a:spcPts val="300"/>
              </a:spcAft>
            </a:pPr>
            <a:r>
              <a:rPr lang="es-MX" sz="900" b="1" dirty="0" smtClean="0"/>
              <a:t>Sensibilización central/dolor disfuncional </a:t>
            </a:r>
            <a:r>
              <a:rPr lang="es-MX" sz="900" kern="1200" dirty="0" smtClean="0">
                <a:solidFill>
                  <a:schemeClr val="tx1"/>
                </a:solidFill>
                <a:latin typeface="+mn-lt"/>
                <a:ea typeface="+mn-ea"/>
                <a:cs typeface="+mn-cs"/>
              </a:rPr>
              <a:t>se define como </a:t>
            </a:r>
            <a:r>
              <a:rPr lang="es-MX" sz="900" i="0" kern="1200" dirty="0" smtClean="0">
                <a:solidFill>
                  <a:schemeClr val="tx1"/>
                </a:solidFill>
                <a:latin typeface="+mn-lt"/>
                <a:ea typeface="+mn-ea"/>
                <a:cs typeface="+mn-cs"/>
              </a:rPr>
              <a:t>“hipersensibilidad del sistema del dolor de modo que se pueden activar estímulos normalmente inocuos y las respuestas perceptuales a estímulos nocivos son exageradas, prolongadas y diseminadas ampliamente”. Algunos ejemplos</a:t>
            </a:r>
            <a:r>
              <a:rPr lang="es-MX" sz="900" i="0" kern="1200" baseline="0" dirty="0" smtClean="0">
                <a:solidFill>
                  <a:schemeClr val="tx1"/>
                </a:solidFill>
                <a:latin typeface="+mn-lt"/>
                <a:ea typeface="+mn-ea"/>
                <a:cs typeface="+mn-cs"/>
              </a:rPr>
              <a:t> de este tipo de dolor son </a:t>
            </a:r>
            <a:r>
              <a:rPr lang="es-MX" sz="900" dirty="0" smtClean="0"/>
              <a:t>fibromialgia, trastornos de la articulación temporomandibular, migraña crónica/cefalea por tensión</a:t>
            </a:r>
            <a:r>
              <a:rPr lang="es-MX" sz="900" baseline="0" dirty="0" smtClean="0"/>
              <a:t>, cistitis Intersticial, </a:t>
            </a:r>
            <a:r>
              <a:rPr lang="es-MX" sz="900" dirty="0" smtClean="0"/>
              <a:t>síndrome de intestino irritable y síndrome de dolor regional complejo.   </a:t>
            </a:r>
          </a:p>
          <a:p>
            <a:r>
              <a:rPr lang="es-MX" sz="900" dirty="0" smtClean="0"/>
              <a:t>Existen casos en los que una persona experimenta sensaciones de dolor que son una combinación de dolor de diferentes orígenes. Por ejemplo, en el síndrome del túnel carpiano es común experimentar dolor nociceptivo, que se siente alrededor de la muñeca, y dolor neuropático, que se siente en la zona donde se distribuye el nervio mediano (dedos). </a:t>
            </a:r>
          </a:p>
          <a:p>
            <a:r>
              <a:rPr lang="es-MX" sz="800" b="1" dirty="0" smtClean="0"/>
              <a:t>Referencias</a:t>
            </a:r>
          </a:p>
          <a:p>
            <a:pPr>
              <a:spcAft>
                <a:spcPts val="307"/>
              </a:spcAft>
            </a:pPr>
            <a:r>
              <a:rPr lang="en-US" sz="800" dirty="0" smtClean="0"/>
              <a:t>Freynhagen R, Baron R. The evaluation of neuropathic components in low back pain. </a:t>
            </a:r>
            <a:r>
              <a:rPr lang="en-US" sz="800" i="1" dirty="0" smtClean="0"/>
              <a:t>Curr Pain Headache Rep</a:t>
            </a:r>
            <a:r>
              <a:rPr lang="en-US" sz="800" dirty="0" smtClean="0"/>
              <a:t> 2009; 13(3):185-90.</a:t>
            </a:r>
          </a:p>
          <a:p>
            <a:pPr>
              <a:spcAft>
                <a:spcPts val="307"/>
              </a:spcAft>
            </a:pPr>
            <a:r>
              <a:rPr lang="en-US" sz="800" dirty="0" smtClean="0"/>
              <a:t>Jensen TS </a:t>
            </a:r>
            <a:r>
              <a:rPr lang="en-US" sz="800" i="1" dirty="0" smtClean="0"/>
              <a:t>et al. </a:t>
            </a:r>
            <a:r>
              <a:rPr lang="en-CA" sz="800" dirty="0" smtClean="0"/>
              <a:t>A new definition of neuropathic pain. </a:t>
            </a:r>
            <a:r>
              <a:rPr lang="en-US" sz="800" i="1" dirty="0" smtClean="0"/>
              <a:t>Pain </a:t>
            </a:r>
            <a:r>
              <a:rPr lang="en-US" sz="800" dirty="0" smtClean="0"/>
              <a:t>2011; 152(10):2204-5.</a:t>
            </a:r>
          </a:p>
          <a:p>
            <a:pPr>
              <a:spcAft>
                <a:spcPts val="307"/>
              </a:spcAft>
            </a:pPr>
            <a:r>
              <a:rPr lang="en-US" sz="800" dirty="0" smtClean="0"/>
              <a:t>Julius D </a:t>
            </a:r>
            <a:r>
              <a:rPr lang="en-US" sz="800" i="1" dirty="0" smtClean="0"/>
              <a:t>et al. </a:t>
            </a:r>
            <a:r>
              <a:rPr lang="en-US" sz="800" dirty="0" smtClean="0"/>
              <a:t>In: McMahon SB, Koltzenburg M (eds). </a:t>
            </a:r>
            <a:r>
              <a:rPr lang="en-US" sz="800" i="1" dirty="0" smtClean="0"/>
              <a:t>Wall and Melzack’s Textbook of Pain. </a:t>
            </a:r>
            <a:r>
              <a:rPr lang="en-US" sz="800" dirty="0" smtClean="0"/>
              <a:t>5th ed. Elsevier; London, UK: 2006.</a:t>
            </a:r>
          </a:p>
          <a:p>
            <a:pPr>
              <a:spcAft>
                <a:spcPts val="307"/>
              </a:spcAft>
            </a:pPr>
            <a:r>
              <a:rPr lang="en-US" sz="800" dirty="0" smtClean="0"/>
              <a:t>Ross E. </a:t>
            </a:r>
            <a:r>
              <a:rPr lang="en-CA" sz="800" dirty="0" smtClean="0"/>
              <a:t>Moving towards rational pharmacological management of pain with an improved classification system of pain. </a:t>
            </a:r>
            <a:r>
              <a:rPr lang="en-US" sz="800" i="1" dirty="0" smtClean="0"/>
              <a:t>Expert Opin Pharmacother </a:t>
            </a:r>
            <a:r>
              <a:rPr lang="en-US" sz="800" dirty="0" smtClean="0"/>
              <a:t>2001; 2(1):1529-30.</a:t>
            </a:r>
          </a:p>
          <a:p>
            <a:pPr>
              <a:spcAft>
                <a:spcPts val="307"/>
              </a:spcAft>
            </a:pPr>
            <a:r>
              <a:rPr lang="en-US" sz="800" dirty="0" smtClean="0"/>
              <a:t>Webster LR. </a:t>
            </a:r>
            <a:r>
              <a:rPr lang="en-CA" sz="800" dirty="0" smtClean="0"/>
              <a:t>Breakthrough pain in the management of chronic persistent pain syndromes. </a:t>
            </a:r>
            <a:r>
              <a:rPr lang="en-US" sz="800" i="1" dirty="0" smtClean="0"/>
              <a:t>Am J Manag Care </a:t>
            </a:r>
            <a:r>
              <a:rPr lang="en-US" sz="800" dirty="0" smtClean="0"/>
              <a:t>2008; 14(5 Suppl 1):S116-22.</a:t>
            </a:r>
          </a:p>
          <a:p>
            <a:pPr>
              <a:spcAft>
                <a:spcPts val="307"/>
              </a:spcAft>
            </a:pPr>
            <a:r>
              <a:rPr lang="en-US" sz="800" dirty="0" smtClean="0"/>
              <a:t>Woolf CJ. </a:t>
            </a:r>
            <a:r>
              <a:rPr lang="en-CA" sz="800" dirty="0" smtClean="0"/>
              <a:t>Central sensitization: implications for the diagnosis and treatment of pain. </a:t>
            </a:r>
            <a:r>
              <a:rPr lang="en-US" sz="800" i="1" dirty="0" smtClean="0"/>
              <a:t>Pain</a:t>
            </a:r>
            <a:r>
              <a:rPr lang="en-US" sz="800" dirty="0" smtClean="0"/>
              <a:t> 2011; 152(3 Suppl):S2-15.</a:t>
            </a:r>
            <a:endParaRPr lang="en-US" sz="8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1"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marL="0" lvl="1"/>
            <a:r>
              <a:rPr lang="en-CA" b="1" dirty="0" smtClean="0"/>
              <a:t>Notas del Conferencista</a:t>
            </a:r>
          </a:p>
          <a:p>
            <a:pPr defTabSz="928299">
              <a:defRPr/>
            </a:pPr>
            <a:r>
              <a:rPr lang="es-MX" dirty="0" smtClean="0"/>
              <a:t>La Asociación Internacional para el Estudio del Dolor (IASP) definió el Dolor Neuropático como “dolor iniciado o causado por una disfunción o lesión primaria en el sistema somatosensorial”</a:t>
            </a:r>
          </a:p>
          <a:p>
            <a:pPr defTabSz="928299">
              <a:defRPr/>
            </a:pPr>
            <a:r>
              <a:rPr lang="es-MX" i="1" dirty="0" smtClean="0"/>
              <a:t>Nota: </a:t>
            </a:r>
            <a:r>
              <a:rPr lang="es-MX" dirty="0" smtClean="0"/>
              <a:t> el Dolor Neuropático es una descripción clínica (y no un Diagnóstico) que requiere una lesión demostrable o una enfermedad que cumpla con los criterios de diagnóstico neurológico establecidos. El término </a:t>
            </a:r>
            <a:r>
              <a:rPr lang="es-MX" i="1" dirty="0" smtClean="0"/>
              <a:t>lesión</a:t>
            </a:r>
            <a:r>
              <a:rPr lang="es-MX" dirty="0" smtClean="0"/>
              <a:t> se usa comúnmente cuando las investigaciones diagnósticas (ej: imágenes, neurofisiología, biopsias, pruebas de laboratorio) revelan una anormalidad o cuando existe trauma evidente. El término </a:t>
            </a:r>
            <a:r>
              <a:rPr lang="es-MX" i="1" dirty="0" smtClean="0"/>
              <a:t>enfermedad</a:t>
            </a:r>
            <a:r>
              <a:rPr lang="es-MX" dirty="0" smtClean="0"/>
              <a:t> se usa comúnmente cuando la causa subyacente de la lesión es conocida (ej:  accidente vascular cerebral, vasculitis, diabetes mellitus, anormalidad genética). </a:t>
            </a:r>
            <a:r>
              <a:rPr lang="es-MX" i="1" dirty="0" smtClean="0"/>
              <a:t>Somatosensorial</a:t>
            </a:r>
            <a:r>
              <a:rPr lang="es-MX" dirty="0" smtClean="0"/>
              <a:t> se refiere a información acerca del cuerpo per se incluyendo órganos viscerales, más que información acerca del mundo exterior (ej:  visión, audición, u olfato). La presencia de síntomas o signos (ej: dolor evocado al tacto) por sí sola no justifica el uso del término </a:t>
            </a:r>
            <a:r>
              <a:rPr lang="es-MX" i="1" dirty="0" smtClean="0"/>
              <a:t>Neuropático</a:t>
            </a:r>
            <a:r>
              <a:rPr lang="es-MX" dirty="0" smtClean="0"/>
              <a:t>. Algunos padecimientos como la neuralgia trigeminal, son definidos actualmente por su presentación clínica más que por pruebas de diagnóstico objetivas. Otros diagnósticos como neuralgia postherpética se basan normalmente en la historia. Es común al investigar Dolor Neuropático que las pruebas de diagnóstico produzcan datos no concluyentes o incluso inconsistentes. En estos casos, se requiere juicio clínico para reducir la totalidad de los hallazgos en un paciente a un diagnóstico supuesto o a un grupo concreto de diagnósticos.</a:t>
            </a:r>
          </a:p>
          <a:p>
            <a:r>
              <a:rPr lang="es-MX" dirty="0" smtClean="0"/>
              <a:t>Dependiendo de dónde ocurra la lesión o la disfunción en el sistema nervioso, el origen del dolor neuropático puede ser periférico o central. Las causas de Dolor Neuropático Periférico incluyen la lesión del nervio post-quirúrgica y post-traumática, neuropatía diabética periférica, neuralgia postherpética y radiculopatías. Dolor post-accidente vascular cerebral, esclerosis múltiple y lesiones de la médula espinal etc. </a:t>
            </a:r>
          </a:p>
          <a:p>
            <a:pPr lvl="1"/>
            <a:endParaRPr lang="en-GB" dirty="0" smtClean="0"/>
          </a:p>
          <a:p>
            <a:r>
              <a:rPr lang="en-GB" b="1" dirty="0" smtClean="0"/>
              <a:t>Referencia</a:t>
            </a:r>
          </a:p>
          <a:p>
            <a:r>
              <a:rPr lang="en-US" dirty="0" smtClean="0"/>
              <a:t>International Association for the Study of dolor. </a:t>
            </a:r>
            <a:r>
              <a:rPr lang="en-US" i="1" dirty="0" smtClean="0"/>
              <a:t>IASP Taxonomy,  Changes in the 2011 List. </a:t>
            </a:r>
            <a:br>
              <a:rPr lang="en-US" i="1" dirty="0" smtClean="0"/>
            </a:br>
            <a:r>
              <a:rPr lang="en-US" dirty="0" smtClean="0"/>
              <a:t>Available at: </a:t>
            </a:r>
            <a:r>
              <a:rPr lang="en-US" dirty="0" smtClean="0">
                <a:hlinkClick r:id="rId3"/>
              </a:rPr>
              <a:t>http://www.iasp-dolor.org/AM/Template.cfm?Section=dolor_Definitions</a:t>
            </a:r>
            <a:r>
              <a:rPr lang="en-US" dirty="0" smtClean="0"/>
              <a:t>. </a:t>
            </a:r>
            <a:br>
              <a:rPr lang="en-US" dirty="0" smtClean="0"/>
            </a:br>
            <a:r>
              <a:rPr lang="en-US" dirty="0" smtClean="0"/>
              <a:t>Accessed: July 15, 2013.</a:t>
            </a:r>
          </a:p>
        </p:txBody>
      </p:sp>
      <p:sp>
        <p:nvSpPr>
          <p:cNvPr id="1070083" name="Slide Number Placeholder 3"/>
          <p:cNvSpPr>
            <a:spLocks noGrp="1"/>
          </p:cNvSpPr>
          <p:nvPr>
            <p:ph type="sldNum" sz="quarter" idx="5"/>
          </p:nvPr>
        </p:nvSpPr>
        <p:spPr>
          <a:noFill/>
        </p:spPr>
        <p:txBody>
          <a:bodyPr/>
          <a:lstStyle/>
          <a:p>
            <a:fld id="{9BDB710B-0CC9-423A-9101-98B30761A082}" type="slidenum">
              <a:rPr lang="en-US" smtClean="0">
                <a:solidFill>
                  <a:prstClr val="black"/>
                </a:solidFill>
                <a:ea typeface="ヒラギノ角ゴ Pro W3"/>
                <a:cs typeface="ヒラギノ角ゴ Pro W3"/>
              </a:rPr>
              <a:pPr/>
              <a:t>7</a:t>
            </a:fld>
            <a:endParaRPr lang="en-US" dirty="0" smtClean="0">
              <a:solidFill>
                <a:prstClr val="black"/>
              </a:solidFill>
              <a:ea typeface="ヒラギノ角ゴ Pro W3"/>
              <a:cs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61747"/>
            <a:ext cx="5608320" cy="5672376"/>
          </a:xfrm>
        </p:spPr>
        <p:txBody>
          <a:bodyPr/>
          <a:lstStyle/>
          <a:p>
            <a:r>
              <a:rPr lang="es-MX" sz="1050" b="1" dirty="0" smtClean="0"/>
              <a:t>Notas del Conferencista</a:t>
            </a:r>
          </a:p>
          <a:p>
            <a:r>
              <a:rPr lang="es-MX" sz="1050" dirty="0" smtClean="0"/>
              <a:t>Con el dolor nociceptivo, la región dolorosa se localiza típicamente en el sitio de la lesión y el dolor generalmente es descrito como pulsante, punzante o como presión. El dolor nociceptivo es usualmente de tiempo limitado y se resuelve cuando el tejido dañado sana (ej:  fractura de huesos, quemaduras, y hematomas). Aunque el dolor nociceptivo es generalmente auto-limitante puede ser crónico, como en la osteoartritis. El tratamiento con analgésicos convencionales es usualmente apropiado.</a:t>
            </a:r>
          </a:p>
          <a:p>
            <a:r>
              <a:rPr lang="es-MX" sz="1050" dirty="0" smtClean="0"/>
              <a:t>El dolor neuropático se describe frecuentemente como dolor ‘punzante’, ‘como una descarga eléctrica’ o ‘quemante’, comúnmente asociado con ‘hormigueo’ y/o  ‘entumecimiento’. La región dolorosa puede no necesariamente ser la misma que el sitio de la lesión. El dolor ocurre en el territorio neurológico de la estructura afectada (nervio, raíz, médula espinal, cerebro). El dolor neuropático periférico, ocurre en el territorio del nervio o raíza nerviosa afectados. En el dolor neuropático central, se relaciona con el sitio de la lesión en la médula espinal o el cerebro. El dolor neuropático es casi siempre un padecimiento crónico y responde pobremente a los analgésicos convencionales.</a:t>
            </a:r>
          </a:p>
          <a:p>
            <a:r>
              <a:rPr lang="es-MX" sz="1050" b="1" dirty="0" smtClean="0"/>
              <a:t>Referencias</a:t>
            </a:r>
          </a:p>
          <a:p>
            <a:pPr marL="0" lvl="1"/>
            <a:r>
              <a:rPr lang="en-US" sz="1050" dirty="0" smtClean="0"/>
              <a:t>Dray A. Neuropathic pain: emerging treatments. </a:t>
            </a:r>
            <a:r>
              <a:rPr lang="en-US" sz="1050" i="1" dirty="0" smtClean="0"/>
              <a:t>Br J Anaesth </a:t>
            </a:r>
            <a:r>
              <a:rPr lang="en-US" sz="1050" dirty="0" smtClean="0"/>
              <a:t>2008; 101(1):48-58.</a:t>
            </a:r>
          </a:p>
          <a:p>
            <a:pPr marL="0" lvl="1"/>
            <a:r>
              <a:rPr lang="en-US" sz="1050" dirty="0" smtClean="0"/>
              <a:t>Felson DT. </a:t>
            </a:r>
            <a:r>
              <a:rPr lang="en-CA" sz="1050" dirty="0" smtClean="0"/>
              <a:t>Developments in the clinical understanding of osteoarthritis. </a:t>
            </a:r>
            <a:r>
              <a:rPr lang="en-US" sz="1050" i="1" dirty="0" smtClean="0"/>
              <a:t>Arthritis Res Ther </a:t>
            </a:r>
            <a:r>
              <a:rPr lang="en-US" sz="1050" dirty="0" smtClean="0"/>
              <a:t>2009; 11(1):203.</a:t>
            </a:r>
          </a:p>
          <a:p>
            <a:pPr marL="0" lvl="1"/>
            <a:r>
              <a:rPr lang="en-US" sz="1050" dirty="0" smtClean="0"/>
              <a:t>International Association for the Study of Pain. </a:t>
            </a:r>
            <a:r>
              <a:rPr lang="en-US" sz="1050" i="1" dirty="0" smtClean="0"/>
              <a:t>IASP Taxonomy</a:t>
            </a:r>
            <a:r>
              <a:rPr lang="en-US" sz="1050" dirty="0" smtClean="0"/>
              <a:t>. Available at: </a:t>
            </a:r>
            <a:r>
              <a:rPr lang="en-US" sz="1050" dirty="0" smtClean="0">
                <a:hlinkClick r:id="rId3"/>
              </a:rPr>
              <a:t>http://www.iasp-pain.org/AM/Template.cfm?Section=Pain_Definitions</a:t>
            </a:r>
            <a:r>
              <a:rPr lang="en-US" sz="1050" dirty="0" smtClean="0"/>
              <a:t>. Accessed: July 15, 2013.</a:t>
            </a:r>
          </a:p>
          <a:p>
            <a:pPr marL="0" lvl="1"/>
            <a:r>
              <a:rPr lang="en-US" sz="1050" dirty="0" smtClean="0"/>
              <a:t>McMahon SB, Koltzenburg M (eds). </a:t>
            </a:r>
            <a:r>
              <a:rPr lang="en-US" sz="1050" i="1" dirty="0" smtClean="0"/>
              <a:t>Wall and Melzack’s Textbook of Pain. </a:t>
            </a:r>
            <a:r>
              <a:rPr lang="en-US" sz="1050" dirty="0" smtClean="0"/>
              <a:t>5th ed. Elsevier; </a:t>
            </a:r>
            <a:br>
              <a:rPr lang="en-US" sz="1050" dirty="0" smtClean="0"/>
            </a:br>
            <a:r>
              <a:rPr lang="en-US" sz="1050" dirty="0" smtClean="0"/>
              <a:t>London, UK: 2006.</a:t>
            </a:r>
          </a:p>
          <a:p>
            <a:pPr marL="0" lvl="1"/>
            <a:r>
              <a:rPr lang="en-US" sz="1050" dirty="0" smtClean="0"/>
              <a:t>Woolf CJ. </a:t>
            </a:r>
            <a:r>
              <a:rPr lang="en-CA" sz="1050" dirty="0" smtClean="0"/>
              <a:t>Central sensitization: implications for the diagnosis and treatment of pain. </a:t>
            </a:r>
            <a:r>
              <a:rPr lang="en-US" sz="1050" i="1" dirty="0" smtClean="0"/>
              <a:t>Pain</a:t>
            </a:r>
            <a:r>
              <a:rPr lang="en-US" sz="1050" dirty="0" smtClean="0"/>
              <a:t> 2011; </a:t>
            </a:r>
            <a:br>
              <a:rPr lang="en-US" sz="1050" dirty="0" smtClean="0"/>
            </a:br>
            <a:r>
              <a:rPr lang="en-US" sz="1050" dirty="0" smtClean="0"/>
              <a:t>152(3 Suppl):S2-15.</a:t>
            </a:r>
            <a:endParaRPr lang="en-US" sz="1050" dirty="0"/>
          </a:p>
        </p:txBody>
      </p:sp>
      <p:sp>
        <p:nvSpPr>
          <p:cNvPr id="4" name="Slide Number Placeholder 3"/>
          <p:cNvSpPr>
            <a:spLocks noGrp="1"/>
          </p:cNvSpPr>
          <p:nvPr>
            <p:ph type="sldNum" sz="quarter" idx="10"/>
          </p:nvPr>
        </p:nvSpPr>
        <p:spPr/>
        <p:txBody>
          <a:bodyPr/>
          <a:lstStyle/>
          <a:p>
            <a:fld id="{C3688213-33A5-40D6-90A0-AF4F9B3FAB42}" type="slidenum">
              <a:rPr lang="en-CA" smtClean="0">
                <a:solidFill>
                  <a:prstClr val="black"/>
                </a:solidFill>
              </a:rPr>
              <a:pPr/>
              <a:t>8</a:t>
            </a:fld>
            <a:endParaRPr lang="en-CA" dirty="0">
              <a:solidFill>
                <a:prstClr val="black"/>
              </a:solidFill>
            </a:endParaRPr>
          </a:p>
        </p:txBody>
      </p:sp>
    </p:spTree>
    <p:extLst>
      <p:ext uri="{BB962C8B-B14F-4D97-AF65-F5344CB8AC3E}">
        <p14:creationId xmlns:p14="http://schemas.microsoft.com/office/powerpoint/2010/main" val="2308887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Notes Placeholder 2"/>
          <p:cNvSpPr>
            <a:spLocks noGrp="1"/>
          </p:cNvSpPr>
          <p:nvPr>
            <p:ph type="body" idx="1"/>
          </p:nvPr>
        </p:nvSpPr>
        <p:spPr>
          <a:xfrm>
            <a:off x="701040" y="4468721"/>
            <a:ext cx="5608320" cy="6036400"/>
          </a:xfrm>
        </p:spPr>
        <p:txBody>
          <a:bodyPr/>
          <a:lstStyle/>
          <a:p>
            <a:r>
              <a:rPr lang="es-MX" sz="1000" b="1" dirty="0" smtClean="0"/>
              <a:t>Notas del Conferencista</a:t>
            </a:r>
          </a:p>
          <a:p>
            <a:r>
              <a:rPr lang="es-MX" sz="1000" dirty="0" smtClean="0"/>
              <a:t>Esta slide animada ilustra lo que le sucede a la respuesta del dolor después de una lesión en el nervio. </a:t>
            </a:r>
          </a:p>
          <a:p>
            <a:r>
              <a:rPr lang="es-MX" sz="1000" dirty="0" smtClean="0"/>
              <a:t>Haz clic izquierdo o usa la flecha hacia abajo en el modo de presentación para mostrar el siguiente punto en la secuencia de animación. Por favor espera a que termine la animación antes de hacer clic en el siguiente punto:</a:t>
            </a:r>
          </a:p>
          <a:p>
            <a:pPr marL="228600" indent="-228600">
              <a:buFont typeface="+mj-lt"/>
              <a:buAutoNum type="arabicPeriod"/>
            </a:pPr>
            <a:r>
              <a:rPr lang="es-MX" sz="1000" dirty="0" smtClean="0"/>
              <a:t>La cuerva normal de respuesta al dolor (que aparece al mostrar la primera slide) muestra la intensidad del dolor cero con el estímulo de menor intensidad (ej:  el roce ligero normalmente no causa dolor; es un estímulo inocuo. Conforme aumenta la intensidad del estímulo (ej: apretar o pinchar más fuerte), empezamos a sentir dolor al aumentar la intensidad.</a:t>
            </a:r>
          </a:p>
          <a:p>
            <a:pPr marL="228600" indent="-228600">
              <a:buFont typeface="+mj-lt"/>
              <a:buAutoNum type="arabicPeriod"/>
            </a:pPr>
            <a:r>
              <a:rPr lang="es-MX" sz="1000" dirty="0" smtClean="0"/>
              <a:t>Después de la lesión del nervio, la curva de respuesta del dolor se mueve a la izquierda.</a:t>
            </a:r>
          </a:p>
          <a:p>
            <a:pPr marL="228600" indent="-228600">
              <a:buFont typeface="+mj-lt"/>
              <a:buAutoNum type="arabicPeriod"/>
            </a:pPr>
            <a:r>
              <a:rPr lang="es-MX" sz="1000" dirty="0" smtClean="0"/>
              <a:t>La línea punteada que representa una intensidad fija del estímulo divide ambas curvas de respuesta del dolor. En la respuesta normal del dolor, este nivel de estímulo causaría un nivel bajo de dolor. Con un cambio hacia la izquierda de la curva de respuesta después de la lesión, este mismo nivel de estímulo causaría un nivel de dolor mucho mayor.</a:t>
            </a:r>
          </a:p>
          <a:p>
            <a:pPr marL="228600" indent="-228600">
              <a:buFont typeface="+mj-lt"/>
              <a:buAutoNum type="arabicPeriod"/>
            </a:pPr>
            <a:r>
              <a:rPr lang="es-MX" sz="1000" dirty="0" smtClean="0"/>
              <a:t>Esta es la definición de “hiperalgesia”, una respuesta mayor a un estímulo que normalmente causaría dolor.</a:t>
            </a:r>
          </a:p>
          <a:p>
            <a:pPr marL="228600" indent="-228600">
              <a:buFont typeface="+mj-lt"/>
              <a:buAutoNum type="arabicPeriod"/>
            </a:pPr>
            <a:r>
              <a:rPr lang="es-MX" sz="1000" dirty="0" smtClean="0"/>
              <a:t>Un estímulo normalmente inocuo (región en azul) ahora sería doloroso. Esta es la definición de “alodinia”, una respuesta dolorosa a un estímulo que normalmente no es doloroso.. </a:t>
            </a:r>
          </a:p>
          <a:p>
            <a:endParaRPr lang="es-MX" sz="1000" dirty="0" smtClean="0"/>
          </a:p>
          <a:p>
            <a:r>
              <a:rPr lang="es-MX" sz="1000" b="1" dirty="0" smtClean="0"/>
              <a:t>Referencia</a:t>
            </a:r>
          </a:p>
          <a:p>
            <a:r>
              <a:rPr lang="en-US" sz="1000" noProof="0" dirty="0" smtClean="0"/>
              <a:t>Gottschalk A </a:t>
            </a:r>
            <a:r>
              <a:rPr lang="en-US" sz="1000" i="1" noProof="0" dirty="0" smtClean="0"/>
              <a:t>et al. </a:t>
            </a:r>
            <a:r>
              <a:rPr lang="en-US" sz="1000" noProof="0" dirty="0" smtClean="0"/>
              <a:t>New concepts in acute pain therapy: preemptive analgesia. </a:t>
            </a:r>
            <a:r>
              <a:rPr lang="en-US" sz="1000" i="1" noProof="0" dirty="0" smtClean="0"/>
              <a:t>Am Fam Ph</a:t>
            </a:r>
            <a:r>
              <a:rPr lang="en-US" sz="1000" noProof="0" dirty="0" smtClean="0"/>
              <a:t>ysician 2001; 63(10):1979-84.</a:t>
            </a:r>
          </a:p>
          <a:p>
            <a:endParaRPr lang="es-MX" sz="1000" dirty="0" smtClean="0"/>
          </a:p>
          <a:p>
            <a:endParaRPr lang="es-MX" sz="1000" dirty="0" smtClean="0"/>
          </a:p>
          <a:p>
            <a:endParaRPr lang="es-MX" sz="1000" dirty="0" smtClean="0"/>
          </a:p>
          <a:p>
            <a:endParaRPr lang="es-MX" sz="1000" dirty="0"/>
          </a:p>
        </p:txBody>
      </p:sp>
      <p:sp>
        <p:nvSpPr>
          <p:cNvPr id="749571" name="Slide Number Placeholder 3"/>
          <p:cNvSpPr>
            <a:spLocks noGrp="1"/>
          </p:cNvSpPr>
          <p:nvPr>
            <p:ph type="sldNum" sz="quarter" idx="5"/>
          </p:nvPr>
        </p:nvSpPr>
        <p:spPr/>
        <p:txBody>
          <a:bodyPr/>
          <a:lstStyle/>
          <a:p>
            <a:fld id="{524F44D0-CF8B-46B5-816D-8963644960DA}" type="slidenum">
              <a:rPr lang="en-US" smtClean="0">
                <a:solidFill>
                  <a:prstClr val="black"/>
                </a:solidFill>
              </a:rPr>
              <a:pPr/>
              <a:t>9</a:t>
            </a:fld>
            <a:endParaRPr lang="en-US" dirty="0" smtClean="0">
              <a:solidFill>
                <a:prstClr val="black"/>
              </a:solidFill>
            </a:endParaRPr>
          </a:p>
        </p:txBody>
      </p:sp>
      <p:sp>
        <p:nvSpPr>
          <p:cNvPr id="4" name="Slide Image Placeholder 3"/>
          <p:cNvSpPr>
            <a:spLocks noGrp="1" noRot="1" noChangeAspect="1"/>
          </p:cNvSpPr>
          <p:nvPr>
            <p:ph type="sldImg"/>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1831766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vert="horz" lIns="91440" tIns="45720" rIns="91440" bIns="45720" rtlCol="0" anchor="ctr">
            <a:normAutofit/>
          </a:bodyPr>
          <a:lstStyle>
            <a:lvl1pPr>
              <a:defRPr lang="en-CA" dirty="0"/>
            </a:lvl1pPr>
          </a:lstStyle>
          <a:p>
            <a:pPr lvl="0"/>
            <a:r>
              <a:rPr lang="en-US" dirty="0" smtClean="0"/>
              <a:t>Click to edit Master title style</a:t>
            </a:r>
            <a:endParaRPr lang="en-CA"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1918234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3360287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10349" y="437028"/>
            <a:ext cx="7920038" cy="838200"/>
          </a:xfrm>
        </p:spPr>
        <p:txBody>
          <a:bodyPr vert="horz" lIns="91440" tIns="45720" rIns="91440" bIns="45720" rtlCol="0" anchor="ctr">
            <a:normAutofit/>
          </a:bodyPr>
          <a:lstStyle>
            <a:lvl1pPr>
              <a:defRPr lang="es-MX" sz="4000"/>
            </a:lvl1pPr>
          </a:lstStyle>
          <a:p>
            <a:pPr lvl="0">
              <a:lnSpc>
                <a:spcPct val="85000"/>
              </a:lnSpc>
            </a:pPr>
            <a:r>
              <a:rPr lang="en-US" dirty="0" smtClean="0"/>
              <a:t>Click to edit Master title style</a:t>
            </a:r>
            <a:endParaRPr lang="es-MX" dirty="0"/>
          </a:p>
        </p:txBody>
      </p:sp>
      <p:sp>
        <p:nvSpPr>
          <p:cNvPr id="3" name="Chart Placeholder 2"/>
          <p:cNvSpPr>
            <a:spLocks noGrp="1"/>
          </p:cNvSpPr>
          <p:nvPr>
            <p:ph type="chart" idx="1"/>
          </p:nvPr>
        </p:nvSpPr>
        <p:spPr>
          <a:xfrm>
            <a:off x="469808" y="1588806"/>
            <a:ext cx="8095967" cy="4368800"/>
          </a:xfrm>
        </p:spPr>
        <p:txBody>
          <a:bodyPr vert="horz" lIns="91440" tIns="45720" rIns="91440" bIns="45720" rtlCol="0">
            <a:normAutofit/>
          </a:bodyPr>
          <a:lstStyle>
            <a:lvl1pPr>
              <a:defRPr lang="es-MX" noProof="0" smtClean="0"/>
            </a:lvl1pPr>
          </a:lstStyle>
          <a:p>
            <a:pPr lvl="0"/>
            <a:endParaRPr lang="es-MX" noProof="0" dirty="0" smtClean="0"/>
          </a:p>
        </p:txBody>
      </p:sp>
    </p:spTree>
    <p:extLst>
      <p:ext uri="{BB962C8B-B14F-4D97-AF65-F5344CB8AC3E}">
        <p14:creationId xmlns:p14="http://schemas.microsoft.com/office/powerpoint/2010/main" val="1470087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90578"/>
            <a:ext cx="8229600" cy="52593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4117638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050380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4979"/>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636241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893648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4979"/>
            <a:ext cx="8229600" cy="1143000"/>
          </a:xfrm>
        </p:spPr>
        <p:txBody>
          <a:bodyPr vert="horz" lIns="91440" tIns="45720" rIns="91440" bIns="45720" rtlCol="0" anchor="ctr">
            <a:normAutofit/>
          </a:bodyPr>
          <a:lstStyle>
            <a:lvl1pPr>
              <a:defRPr lang="en-CA" sz="4000"/>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43172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4979"/>
            <a:ext cx="8229600" cy="1143000"/>
          </a:xfrm>
        </p:spPr>
        <p:txBody>
          <a:bodyPr vert="horz" lIns="91440" tIns="45720" rIns="91440" bIns="45720" rtlCol="0" anchor="ctr">
            <a:normAutofit/>
          </a:bodyPr>
          <a:lstStyle>
            <a:lvl1pPr>
              <a:defRPr lang="en-CA" sz="4000"/>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803108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4979"/>
            <a:ext cx="8229600" cy="1143000"/>
          </a:xfrm>
        </p:spPr>
        <p:txBody>
          <a:bodyPr vert="horz" lIns="91440" tIns="45720" rIns="91440" bIns="45720" rtlCol="0" anchor="ctr">
            <a:normAutofit/>
          </a:bodyPr>
          <a:lstStyle>
            <a:lvl1pPr>
              <a:defRPr lang="en-CA" sz="4000"/>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40643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2397"/>
            <a:ext cx="8229600" cy="1143000"/>
          </a:xfrm>
        </p:spPr>
        <p:txBody>
          <a:bodyPr vert="horz" lIns="91440" tIns="45720" rIns="91440" bIns="45720" rtlCol="0" anchor="ctr">
            <a:normAutofit/>
          </a:bodyPr>
          <a:lstStyle>
            <a:lvl1pPr>
              <a:defRPr lang="en-CA" dirty="0">
                <a:solidFill>
                  <a:srgbClr val="002060"/>
                </a:solidFill>
              </a:defRPr>
            </a:lvl1pPr>
          </a:lstStyle>
          <a:p>
            <a:pPr lvl="0"/>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1290897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080385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245142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59288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14979"/>
            <a:ext cx="8229600" cy="1143000"/>
          </a:xfrm>
        </p:spPr>
        <p:txBody>
          <a:bodyPr vert="horz" lIns="91440" tIns="45720" rIns="91440" bIns="45720" rtlCol="0" anchor="ctr">
            <a:normAutofit/>
          </a:bodyPr>
          <a:lstStyle>
            <a:lvl1pPr>
              <a:defRPr lang="en-CA" sz="4000"/>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41735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280977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10349" y="477369"/>
            <a:ext cx="7920038" cy="838200"/>
          </a:xfrm>
        </p:spPr>
        <p:txBody>
          <a:bodyPr vert="horz" lIns="91440" tIns="45720" rIns="91440" bIns="45720" rtlCol="0" anchor="ctr">
            <a:normAutofit/>
          </a:bodyPr>
          <a:lstStyle>
            <a:lvl1pPr>
              <a:defRPr lang="es-MX" sz="4000"/>
            </a:lvl1pPr>
          </a:lstStyle>
          <a:p>
            <a:pPr lvl="0">
              <a:lnSpc>
                <a:spcPct val="85000"/>
              </a:lnSpc>
            </a:pPr>
            <a:r>
              <a:rPr lang="en-US" smtClean="0"/>
              <a:t>Click to edit Master title style</a:t>
            </a:r>
            <a:endParaRPr lang="es-MX"/>
          </a:p>
        </p:txBody>
      </p:sp>
      <p:sp>
        <p:nvSpPr>
          <p:cNvPr id="3" name="Chart Placeholder 2"/>
          <p:cNvSpPr>
            <a:spLocks noGrp="1"/>
          </p:cNvSpPr>
          <p:nvPr>
            <p:ph type="chart" idx="1"/>
          </p:nvPr>
        </p:nvSpPr>
        <p:spPr>
          <a:xfrm>
            <a:off x="456362" y="1588806"/>
            <a:ext cx="8176650" cy="4368800"/>
          </a:xfrm>
        </p:spPr>
        <p:txBody>
          <a:bodyPr/>
          <a:lstStyle/>
          <a:p>
            <a:pPr lvl="0"/>
            <a:endParaRPr lang="es-MX" noProof="0" dirty="0" smtClean="0"/>
          </a:p>
        </p:txBody>
      </p:sp>
    </p:spTree>
    <p:extLst>
      <p:ext uri="{BB962C8B-B14F-4D97-AF65-F5344CB8AC3E}">
        <p14:creationId xmlns:p14="http://schemas.microsoft.com/office/powerpoint/2010/main" val="325485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90578"/>
            <a:ext cx="8229600" cy="5259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8407738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65230" y="1592823"/>
            <a:ext cx="8369488"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214063" y="366431"/>
            <a:ext cx="8701088" cy="1047750"/>
          </a:xfrm>
          <a:prstGeom prst="rect">
            <a:avLst/>
          </a:prstGeom>
        </p:spPr>
        <p:txBody>
          <a:bodyPr vert="horz" lIns="91440" tIns="45720" rIns="91440" bIns="45720" rtlCol="0" anchor="ctr">
            <a:normAutofit/>
          </a:bodyPr>
          <a:lstStyle>
            <a:lvl1pPr>
              <a:defRPr lang="en-AU" sz="4000"/>
            </a:lvl1pPr>
          </a:lstStyle>
          <a:p>
            <a:pPr lvl="0">
              <a:lnSpc>
                <a:spcPct val="85000"/>
              </a:lnSpc>
            </a:pPr>
            <a:r>
              <a:rPr lang="en-US" smtClean="0"/>
              <a:t>Click to edit Master title style</a:t>
            </a:r>
            <a:endParaRPr lang="en-AU"/>
          </a:p>
        </p:txBody>
      </p:sp>
    </p:spTree>
    <p:extLst>
      <p:ext uri="{BB962C8B-B14F-4D97-AF65-F5344CB8AC3E}">
        <p14:creationId xmlns:p14="http://schemas.microsoft.com/office/powerpoint/2010/main" val="1854444395"/>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076052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chemeClr val="bg1"/>
                </a:solidFill>
              </a:defRPr>
            </a:lvl1p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5073774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89898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42257073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lvl1pPr>
          </a:lstStyle>
          <a:p>
            <a:r>
              <a:rPr lang="en-CA" dirty="0" smtClean="0">
                <a:solidFill>
                  <a:prstClr val="black"/>
                </a:solidFill>
              </a:rPr>
              <a:t/>
            </a:r>
            <a:br>
              <a:rPr lang="en-CA" dirty="0" smtClean="0">
                <a:solidFill>
                  <a:prstClr val="black"/>
                </a:solidFill>
              </a:rPr>
            </a:br>
            <a:fld id="{903B8EED-60FF-4798-B00A-5F8F0039E366}" type="slidenum">
              <a:rPr lang="en-CA" smtClean="0"/>
              <a:pPr/>
              <a:t>‹#›</a:t>
            </a:fld>
            <a:endParaRPr lang="en-CA" dirty="0"/>
          </a:p>
        </p:txBody>
      </p:sp>
    </p:spTree>
    <p:extLst>
      <p:ext uri="{BB962C8B-B14F-4D97-AF65-F5344CB8AC3E}">
        <p14:creationId xmlns:p14="http://schemas.microsoft.com/office/powerpoint/2010/main" val="83637617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sz="half" idx="1"/>
          </p:nvPr>
        </p:nvSpPr>
        <p:spPr>
          <a:xfrm>
            <a:off x="457200" y="16383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6383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8"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217475132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10"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391664892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157487839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lvl1p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1737258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8"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33182161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8"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16155135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38916178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27372511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65230" y="1592823"/>
            <a:ext cx="8382935"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227510" y="364190"/>
            <a:ext cx="8701088" cy="1047750"/>
          </a:xfrm>
          <a:prstGeom prst="rect">
            <a:avLst/>
          </a:prstGeom>
        </p:spPr>
        <p:txBody>
          <a:bodyPr vert="horz" lIns="91440" tIns="45720" rIns="91440" bIns="45720" rtlCol="0" anchor="ctr">
            <a:normAutofit/>
          </a:bodyPr>
          <a:lstStyle>
            <a:lvl1pPr>
              <a:defRPr lang="en-AU" dirty="0"/>
            </a:lvl1pPr>
          </a:lstStyle>
          <a:p>
            <a:pPr lvl="0"/>
            <a:r>
              <a:rPr lang="en-US" dirty="0" smtClean="0"/>
              <a:t>Click to edit Master title style</a:t>
            </a:r>
            <a:endParaRPr lang="en-AU" dirty="0"/>
          </a:p>
        </p:txBody>
      </p:sp>
      <p:sp>
        <p:nvSpPr>
          <p:cNvPr id="6"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193401787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2397"/>
            <a:ext cx="8229600" cy="1143000"/>
          </a:xfrm>
        </p:spPr>
        <p:txBody>
          <a:bodyPr vert="horz" lIns="91440" tIns="45720" rIns="91440" bIns="45720" rtlCol="0" anchor="ctr">
            <a:normAutofit/>
          </a:bodyPr>
          <a:lstStyle>
            <a:lvl1pPr>
              <a:defRPr lang="en-CA" dirty="0"/>
            </a:lvl1pPr>
          </a:lstStyle>
          <a:p>
            <a:pPr lvl="0"/>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3047419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66725" y="1589088"/>
            <a:ext cx="8340725"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223775" y="361203"/>
            <a:ext cx="8701088" cy="1047750"/>
          </a:xfrm>
          <a:prstGeom prst="rect">
            <a:avLst/>
          </a:prstGeom>
        </p:spPr>
        <p:txBody>
          <a:bodyPr vert="horz" lIns="91440" tIns="45720" rIns="91440" bIns="45720" rtlCol="0" anchor="ctr">
            <a:normAutofit/>
          </a:bodyPr>
          <a:lstStyle>
            <a:lvl1pPr>
              <a:defRPr lang="en-AU" dirty="0"/>
            </a:lvl1pPr>
          </a:lstStyle>
          <a:p>
            <a:pPr lvl="0"/>
            <a:r>
              <a:rPr lang="en-US" dirty="0" smtClean="0"/>
              <a:t>Click to edit Master title style</a:t>
            </a:r>
            <a:endParaRPr lang="en-AU" dirty="0"/>
          </a:p>
        </p:txBody>
      </p:sp>
      <p:sp>
        <p:nvSpPr>
          <p:cNvPr id="5"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3229263404"/>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79425" y="1589088"/>
            <a:ext cx="8328025"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223775" y="361203"/>
            <a:ext cx="8701088" cy="1047750"/>
          </a:xfrm>
          <a:prstGeom prst="rect">
            <a:avLst/>
          </a:prstGeom>
        </p:spPr>
        <p:txBody>
          <a:bodyPr vert="horz" lIns="91440" tIns="45720" rIns="91440" bIns="45720" rtlCol="0" anchor="ctr">
            <a:normAutofit/>
          </a:bodyPr>
          <a:lstStyle>
            <a:lvl1pPr>
              <a:defRPr lang="en-AU"/>
            </a:lvl1pPr>
          </a:lstStyle>
          <a:p>
            <a:pPr lvl="0"/>
            <a:r>
              <a:rPr lang="en-US" dirty="0" smtClean="0"/>
              <a:t>Click to edit Master title style</a:t>
            </a:r>
            <a:endParaRPr lang="en-AU" dirty="0"/>
          </a:p>
        </p:txBody>
      </p:sp>
      <p:sp>
        <p:nvSpPr>
          <p:cNvPr id="5"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lvl1p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4203001316"/>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03342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idx="1"/>
          </p:nvPr>
        </p:nvSpPr>
        <p:spPr>
          <a:xfrm>
            <a:off x="457200" y="1627094"/>
            <a:ext cx="8229600" cy="45259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rgbClr val="002060"/>
              </a:buClr>
              <a:defRPr lang="en-US" dirty="0" smtClean="0"/>
            </a:lvl1pPr>
            <a:lvl2pPr>
              <a:defRPr lang="en-US" dirty="0" smtClean="0"/>
            </a:lvl2pPr>
            <a:lvl3pPr>
              <a:defRPr lang="en-US" dirty="0" smtClean="0"/>
            </a:lvl3pPr>
            <a:lvl4pPr>
              <a:defRPr lang="en-US" dirty="0" smtClean="0"/>
            </a:lvl4pPr>
            <a:lvl5pPr>
              <a:defRPr lang="en-CA" dirty="0"/>
            </a:lvl5pPr>
          </a:lstStyle>
          <a:p>
            <a:pPr lvl="0" eaLnBrk="0" fontAlgn="base" hangingPunct="0">
              <a:spcAft>
                <a:spcPct val="0"/>
              </a:spcAft>
            </a:pPr>
            <a:r>
              <a:rPr lang="en-US" dirty="0" smtClean="0"/>
              <a:t>Click to edit Master text styles</a:t>
            </a:r>
          </a:p>
          <a:p>
            <a:pPr lvl="1" eaLnBrk="0" fontAlgn="base" hangingPunct="0">
              <a:spcAft>
                <a:spcPct val="0"/>
              </a:spcAft>
            </a:pPr>
            <a:r>
              <a:rPr lang="en-US" dirty="0" smtClean="0"/>
              <a:t>Second level</a:t>
            </a:r>
          </a:p>
          <a:p>
            <a:pPr lvl="2" eaLnBrk="0" fontAlgn="base" hangingPunct="0">
              <a:spcAft>
                <a:spcPct val="0"/>
              </a:spcAft>
            </a:pPr>
            <a:r>
              <a:rPr lang="en-US" dirty="0" smtClean="0"/>
              <a:t>Third level</a:t>
            </a:r>
          </a:p>
          <a:p>
            <a:pPr lvl="3" eaLnBrk="0" fontAlgn="base" hangingPunct="0">
              <a:spcAft>
                <a:spcPct val="0"/>
              </a:spcAft>
            </a:pPr>
            <a:r>
              <a:rPr lang="en-US" dirty="0" smtClean="0"/>
              <a:t>Fourth level</a:t>
            </a:r>
          </a:p>
          <a:p>
            <a:pPr lvl="4" eaLnBrk="0" fontAlgn="base" hangingPunct="0">
              <a:spcAft>
                <a:spcPct val="0"/>
              </a:spcAft>
            </a:pPr>
            <a:r>
              <a:rPr lang="en-US" dirty="0" smtClean="0"/>
              <a:t>Fifth level</a:t>
            </a:r>
            <a:endParaRPr lang="en-CA" dirty="0"/>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758880" y="6448251"/>
            <a:ext cx="2133600" cy="365125"/>
          </a:xfr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80566899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65844376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98029273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02060"/>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400" smtClean="0"/>
            </a:lvl1pPr>
            <a:lvl2pPr>
              <a:defRPr lang="en-US" sz="2000" smtClean="0"/>
            </a:lvl2pPr>
            <a:lvl3pPr>
              <a:defRPr lang="en-US" sz="1800" smtClean="0"/>
            </a:lvl3pPr>
            <a:lvl4pPr>
              <a:defRPr lang="en-US" sz="1600" smtClean="0"/>
            </a:lvl4pPr>
            <a:lvl5pPr>
              <a:defRPr lang="en-CA" sz="1600"/>
            </a:lvl5pPr>
          </a:lstStyle>
          <a:p>
            <a:pPr lvl="0">
              <a:buClr>
                <a:srgbClr val="002060"/>
              </a:buClr>
            </a:pPr>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71224063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6612410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9" name="Picture 7" descr="PPT_fond_23mai2013_3.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31164" b="31164"/>
          <a:stretch/>
        </p:blipFill>
        <p:spPr>
          <a:xfrm>
            <a:off x="0" y="0"/>
            <a:ext cx="9144000" cy="2583543"/>
          </a:xfrm>
          <a:prstGeom prst="rect">
            <a:avLst/>
          </a:prstGeom>
        </p:spPr>
      </p:pic>
    </p:spTree>
    <p:extLst>
      <p:ext uri="{BB962C8B-B14F-4D97-AF65-F5344CB8AC3E}">
        <p14:creationId xmlns:p14="http://schemas.microsoft.com/office/powerpoint/2010/main" val="185720997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8701089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85844"/>
            <a:ext cx="8229600" cy="1143000"/>
          </a:xfrm>
        </p:spPr>
        <p:txBody>
          <a:bodyPr vert="horz" lIns="91440" tIns="45720" rIns="91440" bIns="45720" rtlCol="0" anchor="ctr">
            <a:normAutofit/>
          </a:bodyPr>
          <a:lstStyle>
            <a:lvl1pPr>
              <a:defRPr lang="en-CA"/>
            </a:lvl1pPr>
          </a:lstStyle>
          <a:p>
            <a:pPr lvl="0"/>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4794208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7876740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973723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9166566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9088545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0113039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29845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9436561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3438032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4594862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439753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95824"/>
            <a:ext cx="8229600" cy="1143000"/>
          </a:xfrm>
        </p:spPr>
        <p:txBody>
          <a:bodyPr vert="horz" lIns="91440" tIns="45720" rIns="91440" bIns="45720" rtlCol="0" anchor="ctr">
            <a:normAutofit/>
          </a:bodyPr>
          <a:lstStyle>
            <a:lvl1pPr>
              <a:defRPr lang="en-CA" dirty="0"/>
            </a:lvl1pPr>
          </a:lstStyle>
          <a:p>
            <a:pPr lvl="0"/>
            <a:r>
              <a:rPr lang="en-US" dirty="0" smtClean="0"/>
              <a:t>Click to edit Master title style</a:t>
            </a:r>
            <a:br>
              <a:rPr lang="en-US" dirty="0" smtClean="0"/>
            </a:br>
            <a:r>
              <a:rPr lang="en-US" dirty="0" err="1" smtClean="0"/>
              <a:t>xxxxxxxxxxxx</a:t>
            </a:r>
            <a:endParaRPr lang="en-CA" dirty="0"/>
          </a:p>
        </p:txBody>
      </p:sp>
      <p:sp>
        <p:nvSpPr>
          <p:cNvPr id="3" name="Date Placeholder 2"/>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3637339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6610975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3468954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0736347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874039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4203465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42399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2735985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4.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12738"/>
            <a:ext cx="8229600" cy="1143000"/>
          </a:xfrm>
          <a:prstGeom prst="rect">
            <a:avLst/>
          </a:prstGeom>
        </p:spPr>
        <p:txBody>
          <a:bodyPr vert="horz" lIns="91440" tIns="45720" rIns="91440" bIns="45720" rtlCol="0" anchor="ctr">
            <a:normAutofit/>
          </a:bodyPr>
          <a:lstStyle/>
          <a:p>
            <a:r>
              <a:rPr lang="en-US" dirty="0" smtClean="0"/>
              <a:t>Click to edit Master title style</a:t>
            </a:r>
            <a:br>
              <a:rPr lang="en-US" dirty="0" smtClean="0"/>
            </a:br>
            <a:r>
              <a:rPr lang="en-US" dirty="0" err="1" smtClean="0"/>
              <a:t>xxxxxxxxxxxxx</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82720-3CB3-4F14-8EC1-ED404BA7467B}" type="datetimeFigureOut">
              <a:rPr lang="en-CA" smtClean="0"/>
              <a:pPr/>
              <a:t>2015-07-06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1489489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Lst>
  <p:txStyles>
    <p:titleStyle>
      <a:lvl1pPr algn="ctr" defTabSz="914400" rtl="0" eaLnBrk="1" latinLnBrk="0" hangingPunct="1">
        <a:lnSpc>
          <a:spcPct val="85000"/>
        </a:lnSpc>
        <a:spcBef>
          <a:spcPct val="0"/>
        </a:spcBef>
        <a:buNone/>
        <a:defRPr sz="40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14979"/>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73396461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xStyles>
    <p:titleStyle>
      <a:lvl1pPr algn="ctr" defTabSz="914400" rtl="0" eaLnBrk="1" latinLnBrk="0" hangingPunct="1">
        <a:spcBef>
          <a:spcPct val="0"/>
        </a:spcBef>
        <a:buNone/>
        <a:defRPr lang="en-CA" sz="400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254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9" name="Slide Number Placeholder 3"/>
          <p:cNvSpPr>
            <a:spLocks noGrp="1"/>
          </p:cNvSpPr>
          <p:nvPr>
            <p:ph type="sldNum" sz="quarter" idx="4"/>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2852394119"/>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Lst>
  <p:hf hdr="0" ftr="0" dt="0"/>
  <p:txStyles>
    <p:titleStyle>
      <a:lvl1pPr algn="ctr" defTabSz="914400" rtl="0" eaLnBrk="1" latinLnBrk="0" hangingPunct="1">
        <a:lnSpc>
          <a:spcPct val="85000"/>
        </a:lnSpc>
        <a:spcBef>
          <a:spcPct val="0"/>
        </a:spcBef>
        <a:buNone/>
        <a:defRPr sz="40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33761"/>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1471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Clr>
                <a:srgbClr val="002060"/>
              </a:buClr>
            </a:pPr>
            <a:r>
              <a:rPr lang="en-US" dirty="0" smtClean="0"/>
              <a:t>Click to edit Master text styles</a:t>
            </a:r>
          </a:p>
          <a:p>
            <a:pPr lvl="1" eaLnBrk="0" fontAlgn="base" hangingPunct="0">
              <a:spcAft>
                <a:spcPct val="0"/>
              </a:spcAft>
            </a:pPr>
            <a:r>
              <a:rPr lang="en-US" dirty="0" smtClean="0"/>
              <a:t>Second level</a:t>
            </a:r>
          </a:p>
          <a:p>
            <a:pPr lvl="2" eaLnBrk="0" fontAlgn="base" hangingPunct="0">
              <a:spcAft>
                <a:spcPct val="0"/>
              </a:spcAft>
            </a:pPr>
            <a:r>
              <a:rPr lang="en-US" dirty="0" smtClean="0"/>
              <a:t>Third level</a:t>
            </a:r>
          </a:p>
          <a:p>
            <a:pPr lvl="3" eaLnBrk="0" fontAlgn="base" hangingPunct="0">
              <a:spcAft>
                <a:spcPct val="0"/>
              </a:spcAft>
            </a:pPr>
            <a:r>
              <a:rPr lang="en-US" dirty="0" smtClean="0"/>
              <a:t>Fourth level</a:t>
            </a:r>
          </a:p>
          <a:p>
            <a:pPr lvl="4" eaLnBrk="0" fontAlgn="base" hangingPunct="0">
              <a:spcAft>
                <a:spcPct val="0"/>
              </a:spcAft>
            </a:pPr>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3045877"/>
      </p:ext>
    </p:extLst>
  </p:cSld>
  <p:clrMap bg1="dk1" tx1="lt1" bg2="dk2" tx2="lt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iming>
    <p:tnLst>
      <p:par>
        <p:cTn id="1" dur="indefinite" restart="never" nodeType="tmRoot"/>
      </p:par>
    </p:tnLst>
  </p:timing>
  <p:hf hdr="0" ftr="0" dt="0"/>
  <p:txStyles>
    <p:titleStyle>
      <a:lvl1pPr algn="ctr" defTabSz="914400" rtl="0" eaLnBrk="1" latinLnBrk="0" hangingPunct="1">
        <a:spcBef>
          <a:spcPct val="0"/>
        </a:spcBef>
        <a:buNone/>
        <a:defRPr lang="en-CA" sz="4000" b="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Arial" pitchFamily="34" charset="0"/>
        <a:buChar char="•"/>
        <a:defRPr lang="en-US" sz="3200" kern="1200" dirty="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dirty="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dirty="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dirty="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dirty="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2922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Clr>
                <a:srgbClr val="002060"/>
              </a:buClr>
            </a:pPr>
            <a:r>
              <a:rPr lang="en-US" smtClean="0"/>
              <a:t>Click to edit Master text styles</a:t>
            </a:r>
          </a:p>
          <a:p>
            <a:pPr lvl="1" eaLnBrk="0" fontAlgn="base" hangingPunct="0">
              <a:spcAft>
                <a:spcPct val="0"/>
              </a:spcAft>
            </a:pPr>
            <a:r>
              <a:rPr lang="en-US" smtClean="0"/>
              <a:t>Second level</a:t>
            </a:r>
          </a:p>
          <a:p>
            <a:pPr lvl="2" eaLnBrk="0" fontAlgn="base" hangingPunct="0">
              <a:spcAft>
                <a:spcPct val="0"/>
              </a:spcAft>
            </a:pPr>
            <a:r>
              <a:rPr lang="en-US" smtClean="0"/>
              <a:t>Third level</a:t>
            </a:r>
          </a:p>
          <a:p>
            <a:pPr lvl="3" eaLnBrk="0" fontAlgn="base" hangingPunct="0">
              <a:spcAft>
                <a:spcPct val="0"/>
              </a:spcAft>
            </a:pPr>
            <a:r>
              <a:rPr lang="en-US" smtClean="0"/>
              <a:t>Fourth level</a:t>
            </a:r>
          </a:p>
          <a:p>
            <a:pPr lvl="4" eaLnBrk="0" fontAlgn="base" hangingPunct="0">
              <a:spcAft>
                <a:spcPct val="0"/>
              </a:spcAft>
            </a:pPr>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t="16460" r="14211" b="38980"/>
          <a:stretch/>
        </p:blipFill>
        <p:spPr>
          <a:xfrm>
            <a:off x="1855107" y="7937"/>
            <a:ext cx="7288893" cy="1370919"/>
          </a:xfrm>
          <a:prstGeom prst="rect">
            <a:avLst/>
          </a:prstGeom>
        </p:spPr>
      </p:pic>
      <p:sp>
        <p:nvSpPr>
          <p:cNvPr id="2" name="Title Placeholder 1"/>
          <p:cNvSpPr>
            <a:spLocks noGrp="1"/>
          </p:cNvSpPr>
          <p:nvPr>
            <p:ph type="title"/>
          </p:nvPr>
        </p:nvSpPr>
        <p:spPr>
          <a:xfrm>
            <a:off x="457200" y="328426"/>
            <a:ext cx="8229600" cy="1143000"/>
          </a:xfrm>
          <a:prstGeom prst="rect">
            <a:avLst/>
          </a:prstGeom>
        </p:spPr>
        <p:txBody>
          <a:bodyPr vert="horz" lIns="91440" tIns="45720" rIns="91440" bIns="45720" rtlCol="0" anchor="ctr">
            <a:normAutofit/>
          </a:bodyPr>
          <a:lstStyle/>
          <a:p>
            <a:pPr lvl="0">
              <a:lnSpc>
                <a:spcPct val="85000"/>
              </a:lnSpc>
            </a:pPr>
            <a:r>
              <a:rPr lang="en-US" smtClean="0"/>
              <a:t>Click to edit Master title style</a:t>
            </a:r>
            <a:endParaRPr lang="en-CA"/>
          </a:p>
        </p:txBody>
      </p:sp>
    </p:spTree>
    <p:extLst>
      <p:ext uri="{BB962C8B-B14F-4D97-AF65-F5344CB8AC3E}">
        <p14:creationId xmlns:p14="http://schemas.microsoft.com/office/powerpoint/2010/main" val="3224843141"/>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xStyles>
    <p:titleStyle>
      <a:lvl1pPr algn="ctr" defTabSz="914400" rtl="0" eaLnBrk="1" latinLnBrk="0" hangingPunct="1">
        <a:spcBef>
          <a:spcPct val="0"/>
        </a:spcBef>
        <a:buNone/>
        <a:defRPr lang="en-CA" sz="4000" b="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en-US" sz="3200" kern="120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7.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microsoft.com/office/2007/relationships/hdphoto" Target="../media/hdphoto2.wdp"/><Relationship Id="rId2" Type="http://schemas.openxmlformats.org/officeDocument/2006/relationships/notesSlide" Target="../notesSlides/notesSlide16.xml"/><Relationship Id="rId1" Type="http://schemas.openxmlformats.org/officeDocument/2006/relationships/slideLayout" Target="../slideLayouts/slideLayout48.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4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4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47.xml"/><Relationship Id="rId6" Type="http://schemas.openxmlformats.org/officeDocument/2006/relationships/image" Target="../media/image24.jpeg"/><Relationship Id="rId5" Type="http://schemas.openxmlformats.org/officeDocument/2006/relationships/image" Target="../media/image26.pn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3.xml"/><Relationship Id="rId1" Type="http://schemas.openxmlformats.org/officeDocument/2006/relationships/tags" Target="../tags/tag1.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6.xml"/><Relationship Id="rId1" Type="http://schemas.openxmlformats.org/officeDocument/2006/relationships/slideLayout" Target="../slideLayouts/slideLayout47.xml"/><Relationship Id="rId4" Type="http://schemas.openxmlformats.org/officeDocument/2006/relationships/image" Target="../media/image30.g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3.jpeg"/><Relationship Id="rId7"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47.xml"/><Relationship Id="rId6" Type="http://schemas.openxmlformats.org/officeDocument/2006/relationships/image" Target="../media/image32.png"/><Relationship Id="rId5" Type="http://schemas.openxmlformats.org/officeDocument/2006/relationships/image" Target="../media/image26.png"/><Relationship Id="rId4" Type="http://schemas.openxmlformats.org/officeDocument/2006/relationships/image" Target="../media/image31.jpeg"/><Relationship Id="rId9"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iasp-pain.org/AM/Template.cfm?Section=Pain_Definitions" TargetMode="External"/><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6.xml"/><Relationship Id="rId5" Type="http://schemas.openxmlformats.org/officeDocument/2006/relationships/hyperlink" Target="http://www.iasp-pain.org/AM/Template.cfm?Section=Pain_Definitions"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251520" y="5013176"/>
            <a:ext cx="4968552" cy="1752600"/>
          </a:xfrm>
        </p:spPr>
        <p:txBody>
          <a:bodyPr anchor="ctr">
            <a:normAutofit/>
          </a:bodyPr>
          <a:lstStyle/>
          <a:p>
            <a:r>
              <a:rPr lang="es-MX" sz="2400" dirty="0" smtClean="0">
                <a:solidFill>
                  <a:schemeClr val="accent2"/>
                </a:solidFill>
              </a:rPr>
              <a:t>Una Guía Práctica para Entender, Evaluar y Manejar el Dolor Neuropático</a:t>
            </a:r>
            <a:endParaRPr lang="es-MX" sz="2400" dirty="0">
              <a:solidFill>
                <a:schemeClr val="accent2"/>
              </a:solidFill>
            </a:endParaRPr>
          </a:p>
        </p:txBody>
      </p:sp>
    </p:spTree>
    <p:extLst>
      <p:ext uri="{BB962C8B-B14F-4D97-AF65-F5344CB8AC3E}">
        <p14:creationId xmlns:p14="http://schemas.microsoft.com/office/powerpoint/2010/main" val="4163832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000" noProof="0" dirty="0" smtClean="0">
                <a:solidFill>
                  <a:srgbClr val="7F7F7F"/>
                </a:solidFill>
              </a:rPr>
              <a:t>Etiología</a:t>
            </a:r>
            <a:endParaRPr lang="es-MX" sz="4000" noProof="0" dirty="0">
              <a:solidFill>
                <a:srgbClr val="7F7F7F"/>
              </a:solidFill>
            </a:endParaRPr>
          </a:p>
        </p:txBody>
      </p:sp>
    </p:spTree>
    <p:extLst>
      <p:ext uri="{BB962C8B-B14F-4D97-AF65-F5344CB8AC3E}">
        <p14:creationId xmlns:p14="http://schemas.microsoft.com/office/powerpoint/2010/main" val="2257767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288286"/>
            <a:ext cx="9144000" cy="1143000"/>
          </a:xfrm>
        </p:spPr>
        <p:txBody>
          <a:bodyPr>
            <a:noAutofit/>
          </a:bodyPr>
          <a:lstStyle/>
          <a:p>
            <a:pPr>
              <a:lnSpc>
                <a:spcPct val="85000"/>
              </a:lnSpc>
            </a:pPr>
            <a:r>
              <a:rPr lang="es-MX" sz="3400" noProof="0" dirty="0" smtClean="0"/>
              <a:t>Los Padecimientos de Dolor Neuropático Pueden Afectar Varias Partes del Sistema Nervioso</a:t>
            </a:r>
            <a:endParaRPr lang="es-MX" sz="3400" noProof="0" dirty="0"/>
          </a:p>
        </p:txBody>
      </p:sp>
      <p:sp>
        <p:nvSpPr>
          <p:cNvPr id="40963" name="Rectangle 6"/>
          <p:cNvSpPr>
            <a:spLocks noChangeArrowheads="1"/>
          </p:cNvSpPr>
          <p:nvPr/>
        </p:nvSpPr>
        <p:spPr bwMode="auto">
          <a:xfrm>
            <a:off x="3330575" y="1492250"/>
            <a:ext cx="2352311" cy="307777"/>
          </a:xfrm>
          <a:prstGeom prst="rect">
            <a:avLst/>
          </a:prstGeom>
          <a:noFill/>
          <a:ln w="9525">
            <a:noFill/>
            <a:miter lim="800000"/>
            <a:headEnd/>
            <a:tailEnd/>
          </a:ln>
        </p:spPr>
        <p:txBody>
          <a:bodyPr wrap="none">
            <a:prstTxWarp prst="textNoShape">
              <a:avLst/>
            </a:prstTxWarp>
            <a:spAutoFit/>
          </a:bodyPr>
          <a:lstStyle/>
          <a:p>
            <a:pPr eaLnBrk="0" hangingPunct="0"/>
            <a:r>
              <a:rPr lang="es-MX" sz="1400" dirty="0" smtClean="0">
                <a:solidFill>
                  <a:srgbClr val="002060"/>
                </a:solidFill>
                <a:ea typeface="Arial Unicode MS" charset="0"/>
                <a:cs typeface="Arial Unicode MS" charset="0"/>
              </a:rPr>
              <a:t>Síndrome de Túnel Carpiano</a:t>
            </a:r>
            <a:r>
              <a:rPr lang="es-MX" sz="1400" baseline="30000" dirty="0" smtClean="0">
                <a:solidFill>
                  <a:srgbClr val="002060"/>
                </a:solidFill>
                <a:ea typeface="Arial Unicode MS" charset="0"/>
                <a:cs typeface="Arial Unicode MS" charset="0"/>
              </a:rPr>
              <a:t>2</a:t>
            </a:r>
            <a:endParaRPr lang="es-MX" sz="1400" baseline="30000" dirty="0">
              <a:solidFill>
                <a:srgbClr val="002060"/>
              </a:solidFill>
              <a:ea typeface="Arial Unicode MS" charset="0"/>
              <a:cs typeface="Arial Unicode MS" charset="0"/>
            </a:endParaRPr>
          </a:p>
        </p:txBody>
      </p:sp>
      <p:sp>
        <p:nvSpPr>
          <p:cNvPr id="40964" name="Rectangle 7"/>
          <p:cNvSpPr>
            <a:spLocks noChangeArrowheads="1"/>
          </p:cNvSpPr>
          <p:nvPr/>
        </p:nvSpPr>
        <p:spPr bwMode="auto">
          <a:xfrm>
            <a:off x="5973763" y="1492250"/>
            <a:ext cx="2526974" cy="307777"/>
          </a:xfrm>
          <a:prstGeom prst="rect">
            <a:avLst/>
          </a:prstGeom>
          <a:noFill/>
          <a:ln w="9525">
            <a:noFill/>
            <a:miter lim="800000"/>
            <a:headEnd/>
            <a:tailEnd/>
          </a:ln>
        </p:spPr>
        <p:txBody>
          <a:bodyPr wrap="none">
            <a:prstTxWarp prst="textNoShape">
              <a:avLst/>
            </a:prstTxWarp>
            <a:spAutoFit/>
          </a:bodyPr>
          <a:lstStyle/>
          <a:p>
            <a:pPr eaLnBrk="0" hangingPunct="0">
              <a:spcBef>
                <a:spcPct val="50000"/>
              </a:spcBef>
            </a:pPr>
            <a:r>
              <a:rPr lang="es-MX" sz="1400" dirty="0" smtClean="0">
                <a:solidFill>
                  <a:srgbClr val="002060"/>
                </a:solidFill>
                <a:ea typeface="Arial Unicode MS" charset="0"/>
                <a:cs typeface="Arial Unicode MS" charset="0"/>
              </a:rPr>
              <a:t>Neuropatía Diabética Periférica</a:t>
            </a:r>
            <a:r>
              <a:rPr lang="es-MX" sz="1400" baseline="30000" dirty="0" smtClean="0">
                <a:solidFill>
                  <a:srgbClr val="002060"/>
                </a:solidFill>
                <a:ea typeface="Arial Unicode MS" charset="0"/>
                <a:cs typeface="Arial Unicode MS" charset="0"/>
              </a:rPr>
              <a:t>3</a:t>
            </a:r>
            <a:endParaRPr lang="es-MX" sz="1400" baseline="30000" dirty="0">
              <a:solidFill>
                <a:srgbClr val="002060"/>
              </a:solidFill>
              <a:ea typeface="Arial Unicode MS" charset="0"/>
              <a:cs typeface="Arial Unicode MS" charset="0"/>
            </a:endParaRPr>
          </a:p>
        </p:txBody>
      </p:sp>
      <p:sp>
        <p:nvSpPr>
          <p:cNvPr id="40965" name="Rectangle 5"/>
          <p:cNvSpPr>
            <a:spLocks noChangeArrowheads="1"/>
          </p:cNvSpPr>
          <p:nvPr/>
        </p:nvSpPr>
        <p:spPr bwMode="auto">
          <a:xfrm>
            <a:off x="534988" y="1492250"/>
            <a:ext cx="1882054" cy="307777"/>
          </a:xfrm>
          <a:prstGeom prst="rect">
            <a:avLst/>
          </a:prstGeom>
          <a:noFill/>
          <a:ln w="9525">
            <a:noFill/>
            <a:miter lim="800000"/>
            <a:headEnd/>
            <a:tailEnd/>
          </a:ln>
        </p:spPr>
        <p:txBody>
          <a:bodyPr wrap="none">
            <a:prstTxWarp prst="textNoShape">
              <a:avLst/>
            </a:prstTxWarp>
            <a:spAutoFit/>
          </a:bodyPr>
          <a:lstStyle/>
          <a:p>
            <a:pPr eaLnBrk="0" hangingPunct="0"/>
            <a:r>
              <a:rPr lang="es-MX" sz="1400" dirty="0" smtClean="0">
                <a:solidFill>
                  <a:srgbClr val="002060"/>
                </a:solidFill>
                <a:ea typeface="Arial Unicode MS" charset="0"/>
                <a:cs typeface="Arial Unicode MS" charset="0"/>
              </a:rPr>
              <a:t>Radiculopatía Lumbar</a:t>
            </a:r>
            <a:r>
              <a:rPr lang="es-MX" sz="1400" baseline="30000" dirty="0" smtClean="0">
                <a:solidFill>
                  <a:srgbClr val="002060"/>
                </a:solidFill>
                <a:ea typeface="Arial Unicode MS" charset="0"/>
                <a:cs typeface="Arial Unicode MS" charset="0"/>
              </a:rPr>
              <a:t>1</a:t>
            </a:r>
            <a:endParaRPr lang="es-MX" sz="1400" baseline="30000" dirty="0">
              <a:solidFill>
                <a:srgbClr val="002060"/>
              </a:solidFill>
              <a:ea typeface="Arial Unicode MS" charset="0"/>
              <a:cs typeface="Arial Unicode MS" charset="0"/>
            </a:endParaRPr>
          </a:p>
        </p:txBody>
      </p:sp>
      <p:pic>
        <p:nvPicPr>
          <p:cNvPr id="40966" name="Picture 31" descr="Slide_05b_v01"/>
          <p:cNvPicPr>
            <a:picLocks noChangeAspect="1" noChangeArrowheads="1"/>
          </p:cNvPicPr>
          <p:nvPr/>
        </p:nvPicPr>
        <p:blipFill>
          <a:blip r:embed="rId3" cstate="print"/>
          <a:srcRect/>
          <a:stretch>
            <a:fillRect/>
          </a:stretch>
        </p:blipFill>
        <p:spPr bwMode="auto">
          <a:xfrm>
            <a:off x="639763" y="1754188"/>
            <a:ext cx="1746250" cy="4457700"/>
          </a:xfrm>
          <a:prstGeom prst="rect">
            <a:avLst/>
          </a:prstGeom>
          <a:noFill/>
          <a:ln w="9525">
            <a:noFill/>
            <a:miter lim="800000"/>
            <a:headEnd/>
            <a:tailEnd/>
          </a:ln>
        </p:spPr>
      </p:pic>
      <p:pic>
        <p:nvPicPr>
          <p:cNvPr id="40967" name="Picture 36" descr="Revision_05"/>
          <p:cNvPicPr>
            <a:picLocks noChangeAspect="1" noChangeArrowheads="1"/>
          </p:cNvPicPr>
          <p:nvPr/>
        </p:nvPicPr>
        <p:blipFill>
          <a:blip r:embed="rId4" cstate="print"/>
          <a:srcRect/>
          <a:stretch>
            <a:fillRect/>
          </a:stretch>
        </p:blipFill>
        <p:spPr bwMode="auto">
          <a:xfrm>
            <a:off x="3252788" y="1751013"/>
            <a:ext cx="3082925" cy="4594225"/>
          </a:xfrm>
          <a:prstGeom prst="rect">
            <a:avLst/>
          </a:prstGeom>
          <a:noFill/>
          <a:ln w="9525">
            <a:noFill/>
            <a:miter lim="800000"/>
            <a:headEnd/>
            <a:tailEnd/>
          </a:ln>
        </p:spPr>
      </p:pic>
      <p:sp>
        <p:nvSpPr>
          <p:cNvPr id="40968" name="Text Box 9"/>
          <p:cNvSpPr txBox="1">
            <a:spLocks noChangeArrowheads="1"/>
          </p:cNvSpPr>
          <p:nvPr/>
        </p:nvSpPr>
        <p:spPr bwMode="auto">
          <a:xfrm>
            <a:off x="204654" y="6355194"/>
            <a:ext cx="7169150" cy="461665"/>
          </a:xfrm>
          <a:prstGeom prst="rect">
            <a:avLst/>
          </a:prstGeom>
          <a:noFill/>
          <a:ln w="9525">
            <a:noFill/>
            <a:miter lim="800000"/>
            <a:headEnd/>
            <a:tailEnd/>
          </a:ln>
          <a:effectLst>
            <a:prstShdw prst="shdw17" dist="17961" dir="2700000">
              <a:srgbClr val="998300">
                <a:alpha val="74998"/>
              </a:srgbClr>
            </a:prstShdw>
          </a:effectLst>
        </p:spPr>
        <p:txBody>
          <a:bodyPr lIns="0" tIns="0" rIns="0" bIns="0" anchor="b">
            <a:prstTxWarp prst="textNoShape">
              <a:avLst/>
            </a:prstTxWarp>
            <a:spAutoFit/>
          </a:bodyPr>
          <a:lstStyle/>
          <a:p>
            <a:pPr marL="179388" indent="-179388" eaLnBrk="0" hangingPunct="0">
              <a:buFont typeface="Arial" charset="0"/>
              <a:buAutoNum type="arabicPeriod"/>
            </a:pPr>
            <a:r>
              <a:rPr lang="en-GB" sz="1000" b="0" dirty="0">
                <a:solidFill>
                  <a:srgbClr val="002060"/>
                </a:solidFill>
              </a:rPr>
              <a:t>Freynhagen R, Baron R. </a:t>
            </a:r>
            <a:r>
              <a:rPr lang="en-GB" sz="1000" b="0" i="1" dirty="0">
                <a:solidFill>
                  <a:srgbClr val="002060"/>
                </a:solidFill>
              </a:rPr>
              <a:t>Curr Pain Headache Rep </a:t>
            </a:r>
            <a:r>
              <a:rPr lang="en-GB" sz="1000" b="0" dirty="0">
                <a:solidFill>
                  <a:srgbClr val="002060"/>
                </a:solidFill>
              </a:rPr>
              <a:t>2009</a:t>
            </a:r>
            <a:r>
              <a:rPr lang="en-GB" sz="1000" b="0" dirty="0" smtClean="0">
                <a:solidFill>
                  <a:srgbClr val="002060"/>
                </a:solidFill>
              </a:rPr>
              <a:t>; 13(3):185-90; </a:t>
            </a:r>
            <a:endParaRPr lang="en-GB" sz="1000" b="0" dirty="0">
              <a:solidFill>
                <a:srgbClr val="002060"/>
              </a:solidFill>
            </a:endParaRPr>
          </a:p>
          <a:p>
            <a:pPr marL="179388" indent="-179388" eaLnBrk="0" hangingPunct="0">
              <a:buFont typeface="Arial" charset="0"/>
              <a:buAutoNum type="arabicPeriod"/>
            </a:pPr>
            <a:r>
              <a:rPr lang="en-GB" sz="1000" b="0" dirty="0">
                <a:solidFill>
                  <a:srgbClr val="002060"/>
                </a:solidFill>
              </a:rPr>
              <a:t>Michelsen H, Posner </a:t>
            </a:r>
            <a:r>
              <a:rPr lang="en-GB" sz="1000" b="0" dirty="0" smtClean="0">
                <a:solidFill>
                  <a:srgbClr val="002060"/>
                </a:solidFill>
              </a:rPr>
              <a:t>MA</a:t>
            </a:r>
            <a:r>
              <a:rPr lang="en-GB" sz="1000" b="0" dirty="0">
                <a:solidFill>
                  <a:srgbClr val="002060"/>
                </a:solidFill>
              </a:rPr>
              <a:t>. </a:t>
            </a:r>
            <a:r>
              <a:rPr lang="en-GB" sz="1000" b="0" i="1" dirty="0">
                <a:solidFill>
                  <a:srgbClr val="002060"/>
                </a:solidFill>
              </a:rPr>
              <a:t>Hand Clin </a:t>
            </a:r>
            <a:r>
              <a:rPr lang="en-GB" sz="1000" b="0" dirty="0">
                <a:solidFill>
                  <a:srgbClr val="002060"/>
                </a:solidFill>
              </a:rPr>
              <a:t>2002</a:t>
            </a:r>
            <a:r>
              <a:rPr lang="en-GB" sz="1000" b="0" dirty="0" smtClean="0">
                <a:solidFill>
                  <a:srgbClr val="002060"/>
                </a:solidFill>
              </a:rPr>
              <a:t>; 18(2):257-68;</a:t>
            </a:r>
            <a:endParaRPr lang="en-GB" sz="1000" b="0" dirty="0">
              <a:solidFill>
                <a:srgbClr val="002060"/>
              </a:solidFill>
            </a:endParaRPr>
          </a:p>
          <a:p>
            <a:pPr marL="179388" indent="-179388" eaLnBrk="0" hangingPunct="0">
              <a:buFont typeface="Arial" charset="0"/>
              <a:buAutoNum type="arabicPeriod"/>
            </a:pPr>
            <a:r>
              <a:rPr lang="en-GB" sz="1000" b="0" dirty="0">
                <a:solidFill>
                  <a:srgbClr val="002060"/>
                </a:solidFill>
              </a:rPr>
              <a:t>Perkins T, Morgenlander JC. </a:t>
            </a:r>
            <a:r>
              <a:rPr lang="en-GB" sz="1000" b="0" i="1" dirty="0">
                <a:solidFill>
                  <a:srgbClr val="002060"/>
                </a:solidFill>
              </a:rPr>
              <a:t>Postgrad Med </a:t>
            </a:r>
            <a:r>
              <a:rPr lang="en-GB" sz="1000" b="0" dirty="0">
                <a:solidFill>
                  <a:srgbClr val="002060"/>
                </a:solidFill>
              </a:rPr>
              <a:t>1997</a:t>
            </a:r>
            <a:r>
              <a:rPr lang="en-GB" sz="1000" b="0" dirty="0" smtClean="0">
                <a:solidFill>
                  <a:srgbClr val="002060"/>
                </a:solidFill>
              </a:rPr>
              <a:t>; 102(3):81-2</a:t>
            </a:r>
            <a:r>
              <a:rPr lang="en-GB" sz="1000" b="0" dirty="0">
                <a:solidFill>
                  <a:srgbClr val="002060"/>
                </a:solidFill>
              </a:rPr>
              <a:t>, </a:t>
            </a:r>
            <a:r>
              <a:rPr lang="en-GB" sz="1000" b="0" dirty="0" smtClean="0">
                <a:solidFill>
                  <a:srgbClr val="002060"/>
                </a:solidFill>
              </a:rPr>
              <a:t>90-2, 102-6. </a:t>
            </a:r>
            <a:endParaRPr lang="en-GB" sz="1000" b="0" dirty="0">
              <a:solidFill>
                <a:srgbClr val="002060"/>
              </a:solidFill>
            </a:endParaRPr>
          </a:p>
        </p:txBody>
      </p:sp>
      <p:pic>
        <p:nvPicPr>
          <p:cNvPr id="40969" name="Picture 10" descr="original man.png"/>
          <p:cNvPicPr>
            <a:picLocks noChangeAspect="1"/>
          </p:cNvPicPr>
          <p:nvPr/>
        </p:nvPicPr>
        <p:blipFill>
          <a:blip r:embed="rId5" cstate="print"/>
          <a:srcRect/>
          <a:stretch>
            <a:fillRect/>
          </a:stretch>
        </p:blipFill>
        <p:spPr bwMode="auto">
          <a:xfrm>
            <a:off x="6311900" y="1735138"/>
            <a:ext cx="3090863" cy="4606925"/>
          </a:xfrm>
          <a:prstGeom prst="rect">
            <a:avLst/>
          </a:prstGeom>
          <a:noFill/>
          <a:ln w="9525">
            <a:noFill/>
            <a:miter lim="800000"/>
            <a:headEnd/>
            <a:tailEnd/>
          </a:ln>
        </p:spPr>
      </p:pic>
    </p:spTree>
    <p:extLst>
      <p:ext uri="{BB962C8B-B14F-4D97-AF65-F5344CB8AC3E}">
        <p14:creationId xmlns:p14="http://schemas.microsoft.com/office/powerpoint/2010/main" val="3820103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27" descr="M332014-Budd-Chiari_syndrome__post-operative_scar-SPL"/>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7588" y="3941763"/>
            <a:ext cx="2206625" cy="1676400"/>
          </a:xfrm>
          <a:prstGeom prst="rect">
            <a:avLst/>
          </a:prstGeom>
          <a:noFill/>
          <a:ln w="76200">
            <a:no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pic>
        <p:nvPicPr>
          <p:cNvPr id="15363" name="Picture 1028" descr="M260125-Shingles_on_a_mans_stomach_region-SPL"/>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113" y="1570038"/>
            <a:ext cx="2286000" cy="1676400"/>
          </a:xfrm>
          <a:prstGeom prst="rect">
            <a:avLst/>
          </a:prstGeom>
          <a:noFill/>
          <a:ln w="76200">
            <a:noFill/>
            <a:miter lim="800000"/>
            <a:headEnd/>
            <a:tailEnd/>
          </a:ln>
          <a:extLst>
            <a:ext uri="{909E8E84-426E-40DD-AFC4-6F175D3DCCD1}">
              <a14:hiddenFill xmlns:a14="http://schemas.microsoft.com/office/drawing/2010/main">
                <a:solidFill>
                  <a:srgbClr val="FFFFFF"/>
                </a:solidFill>
              </a14:hiddenFill>
            </a:ext>
          </a:extLst>
        </p:spPr>
      </p:pic>
      <p:sp>
        <p:nvSpPr>
          <p:cNvPr id="15364" name="Rectangle 1029"/>
          <p:cNvSpPr>
            <a:spLocks noChangeArrowheads="1"/>
          </p:cNvSpPr>
          <p:nvPr/>
        </p:nvSpPr>
        <p:spPr bwMode="auto">
          <a:xfrm>
            <a:off x="1655763" y="3424238"/>
            <a:ext cx="59311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tIns="0" rIns="0" bIns="0">
            <a:spAutoFit/>
          </a:bodyPr>
          <a:lstStyle/>
          <a:p>
            <a:pPr eaLnBrk="0" hangingPunct="0">
              <a:defRPr/>
            </a:pPr>
            <a:r>
              <a:rPr lang="es-MX" sz="1600" dirty="0" smtClean="0">
                <a:solidFill>
                  <a:srgbClr val="002060"/>
                </a:solidFill>
                <a:ea typeface="MS PGothic" charset="0"/>
                <a:cs typeface="MS PGothic" charset="0"/>
              </a:rPr>
              <a:t>Herpes</a:t>
            </a:r>
            <a:endParaRPr lang="es-MX" sz="1600" dirty="0">
              <a:solidFill>
                <a:srgbClr val="002060"/>
              </a:solidFill>
              <a:ea typeface="MS PGothic" charset="0"/>
              <a:cs typeface="MS PGothic" charset="0"/>
            </a:endParaRPr>
          </a:p>
        </p:txBody>
      </p:sp>
      <p:sp>
        <p:nvSpPr>
          <p:cNvPr id="15365" name="Rectangle 1030"/>
          <p:cNvSpPr>
            <a:spLocks noChangeArrowheads="1"/>
          </p:cNvSpPr>
          <p:nvPr/>
        </p:nvSpPr>
        <p:spPr bwMode="auto">
          <a:xfrm>
            <a:off x="4305300" y="5791200"/>
            <a:ext cx="57547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tIns="0" rIns="0" bIns="0">
            <a:spAutoFit/>
          </a:bodyPr>
          <a:lstStyle/>
          <a:p>
            <a:pPr eaLnBrk="0" hangingPunct="0">
              <a:defRPr/>
            </a:pPr>
            <a:r>
              <a:rPr lang="es-MX" sz="1600" dirty="0" smtClean="0">
                <a:solidFill>
                  <a:srgbClr val="002060"/>
                </a:solidFill>
                <a:ea typeface="MS PGothic" charset="0"/>
                <a:cs typeface="MS PGothic" charset="0"/>
              </a:rPr>
              <a:t>Cirugía</a:t>
            </a:r>
            <a:endParaRPr lang="es-MX" sz="1600" dirty="0">
              <a:solidFill>
                <a:srgbClr val="002060"/>
              </a:solidFill>
              <a:ea typeface="MS PGothic" charset="0"/>
              <a:cs typeface="MS PGothic" charset="0"/>
            </a:endParaRPr>
          </a:p>
        </p:txBody>
      </p:sp>
      <p:pic>
        <p:nvPicPr>
          <p:cNvPr id="15366" name="Picture 1031" descr="Slides_11 to 13_man with pain and nerve"/>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5213" y="1570038"/>
            <a:ext cx="2079625" cy="4040187"/>
          </a:xfrm>
          <a:prstGeom prst="rect">
            <a:avLst/>
          </a:prstGeom>
          <a:noFill/>
          <a:ln w="76200">
            <a:no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15367" name="Rectangle 1032"/>
          <p:cNvSpPr>
            <a:spLocks noChangeArrowheads="1"/>
          </p:cNvSpPr>
          <p:nvPr/>
        </p:nvSpPr>
        <p:spPr bwMode="auto">
          <a:xfrm>
            <a:off x="6543675" y="5791200"/>
            <a:ext cx="112979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tIns="0" rIns="0" bIns="0">
            <a:spAutoFit/>
          </a:bodyPr>
          <a:lstStyle/>
          <a:p>
            <a:pPr eaLnBrk="0" hangingPunct="0">
              <a:defRPr/>
            </a:pPr>
            <a:r>
              <a:rPr lang="es-MX" sz="1600" dirty="0" smtClean="0">
                <a:solidFill>
                  <a:srgbClr val="002060"/>
                </a:solidFill>
                <a:ea typeface="MS PGothic" charset="0"/>
                <a:cs typeface="MS PGothic" charset="0"/>
              </a:rPr>
              <a:t>Radiculopatía</a:t>
            </a:r>
            <a:endParaRPr lang="es-MX" sz="1600" dirty="0">
              <a:solidFill>
                <a:srgbClr val="002060"/>
              </a:solidFill>
              <a:ea typeface="MS PGothic" charset="0"/>
              <a:cs typeface="MS PGothic" charset="0"/>
            </a:endParaRPr>
          </a:p>
        </p:txBody>
      </p:sp>
      <p:sp>
        <p:nvSpPr>
          <p:cNvPr id="15368" name="Rectangle 1033"/>
          <p:cNvSpPr>
            <a:spLocks noChangeArrowheads="1"/>
          </p:cNvSpPr>
          <p:nvPr/>
        </p:nvSpPr>
        <p:spPr bwMode="auto">
          <a:xfrm>
            <a:off x="1428750" y="5791200"/>
            <a:ext cx="13892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tIns="0" rIns="0" bIns="0">
            <a:spAutoFit/>
          </a:bodyPr>
          <a:lstStyle/>
          <a:p>
            <a:pPr eaLnBrk="0" hangingPunct="0">
              <a:defRPr/>
            </a:pPr>
            <a:r>
              <a:rPr lang="es-MX" sz="1600" dirty="0" smtClean="0">
                <a:solidFill>
                  <a:srgbClr val="002060"/>
                </a:solidFill>
                <a:ea typeface="MS PGothic" charset="0"/>
                <a:cs typeface="MS PGothic" charset="0"/>
              </a:rPr>
              <a:t>Trauma nervioso</a:t>
            </a:r>
            <a:endParaRPr lang="es-MX" sz="1600" dirty="0">
              <a:solidFill>
                <a:srgbClr val="002060"/>
              </a:solidFill>
              <a:ea typeface="MS PGothic" charset="0"/>
              <a:cs typeface="MS PGothic" charset="0"/>
            </a:endParaRPr>
          </a:p>
        </p:txBody>
      </p:sp>
      <p:pic>
        <p:nvPicPr>
          <p:cNvPr id="15369" name="Picture 1034" descr="Slide_0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0113" y="3941763"/>
            <a:ext cx="2287587" cy="1676400"/>
          </a:xfrm>
          <a:prstGeom prst="rect">
            <a:avLst/>
          </a:prstGeom>
          <a:noFill/>
          <a:ln w="76200">
            <a:no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pic>
        <p:nvPicPr>
          <p:cNvPr id="15370" name="Picture 1035" descr="PSNI STILL"/>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56000" y="1570038"/>
            <a:ext cx="2209800" cy="1676400"/>
          </a:xfrm>
          <a:prstGeom prst="rect">
            <a:avLst/>
          </a:prstGeom>
          <a:noFill/>
          <a:ln w="76200">
            <a:no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15371" name="Rectangle 1036"/>
          <p:cNvSpPr>
            <a:spLocks noChangeArrowheads="1"/>
          </p:cNvSpPr>
          <p:nvPr/>
        </p:nvSpPr>
        <p:spPr bwMode="auto">
          <a:xfrm>
            <a:off x="3748088" y="3424238"/>
            <a:ext cx="1742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tIns="0" rIns="0" bIns="0">
            <a:spAutoFit/>
          </a:bodyPr>
          <a:lstStyle/>
          <a:p>
            <a:pPr eaLnBrk="0" hangingPunct="0">
              <a:defRPr/>
            </a:pPr>
            <a:r>
              <a:rPr lang="es-MX" sz="1600" dirty="0" smtClean="0">
                <a:solidFill>
                  <a:srgbClr val="002060"/>
                </a:solidFill>
                <a:ea typeface="MS PGothic" charset="0"/>
                <a:cs typeface="MS PGothic" charset="0"/>
              </a:rPr>
              <a:t>Neuropatía diabética</a:t>
            </a:r>
            <a:endParaRPr lang="es-MX" sz="1600" dirty="0">
              <a:solidFill>
                <a:srgbClr val="002060"/>
              </a:solidFill>
              <a:ea typeface="MS PGothic" charset="0"/>
              <a:cs typeface="MS PGothic" charset="0"/>
            </a:endParaRPr>
          </a:p>
        </p:txBody>
      </p:sp>
      <p:sp>
        <p:nvSpPr>
          <p:cNvPr id="15372" name="Rectangle 1038"/>
          <p:cNvSpPr>
            <a:spLocks noGrp="1" noChangeArrowheads="1"/>
          </p:cNvSpPr>
          <p:nvPr>
            <p:ph type="title"/>
          </p:nvPr>
        </p:nvSpPr>
        <p:spPr>
          <a:xfrm>
            <a:off x="457200" y="315582"/>
            <a:ext cx="8229600" cy="1143000"/>
          </a:xfrm>
        </p:spPr>
        <p:txBody>
          <a:bodyPr vert="horz" lIns="91440" tIns="45720" rIns="91440" bIns="45720" rtlCol="0" anchor="ctr">
            <a:noAutofit/>
          </a:bodyPr>
          <a:lstStyle/>
          <a:p>
            <a:pPr>
              <a:lnSpc>
                <a:spcPct val="85000"/>
              </a:lnSpc>
            </a:pPr>
            <a:r>
              <a:rPr lang="es-MX" sz="4000" noProof="0" dirty="0" smtClean="0">
                <a:solidFill>
                  <a:srgbClr val="002060"/>
                </a:solidFill>
              </a:rPr>
              <a:t>El Dolor Neuropático Tiene una Amplia Variedad de Etiologías</a:t>
            </a:r>
            <a:endParaRPr lang="es-MX" sz="4000" noProof="0" dirty="0">
              <a:solidFill>
                <a:srgbClr val="002060"/>
              </a:solidFill>
            </a:endParaRPr>
          </a:p>
        </p:txBody>
      </p:sp>
      <p:sp>
        <p:nvSpPr>
          <p:cNvPr id="13" name="Text Box 7"/>
          <p:cNvSpPr txBox="1">
            <a:spLocks noChangeArrowheads="1"/>
          </p:cNvSpPr>
          <p:nvPr/>
        </p:nvSpPr>
        <p:spPr bwMode="auto">
          <a:xfrm>
            <a:off x="113482" y="6468070"/>
            <a:ext cx="69196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spcBef>
                <a:spcPct val="20000"/>
              </a:spcBef>
            </a:pPr>
            <a:r>
              <a:rPr lang="fr-FR" sz="1000" dirty="0">
                <a:solidFill>
                  <a:srgbClr val="002060"/>
                </a:solidFill>
                <a:latin typeface="+mn-lt"/>
              </a:rPr>
              <a:t>Baron R </a:t>
            </a:r>
            <a:r>
              <a:rPr lang="fr-FR" sz="1000" i="1" dirty="0">
                <a:solidFill>
                  <a:srgbClr val="002060"/>
                </a:solidFill>
                <a:latin typeface="+mn-lt"/>
              </a:rPr>
              <a:t>et al. Lancet Neurol </a:t>
            </a:r>
            <a:r>
              <a:rPr lang="fr-FR" sz="1000" dirty="0" smtClean="0">
                <a:solidFill>
                  <a:srgbClr val="002060"/>
                </a:solidFill>
                <a:latin typeface="+mn-lt"/>
              </a:rPr>
              <a:t>2010; 9(8):807-19; </a:t>
            </a:r>
            <a:br>
              <a:rPr lang="fr-FR" sz="1000" dirty="0" smtClean="0">
                <a:solidFill>
                  <a:srgbClr val="002060"/>
                </a:solidFill>
                <a:latin typeface="+mn-lt"/>
              </a:rPr>
            </a:br>
            <a:r>
              <a:rPr lang="en-US" sz="1000" dirty="0" smtClean="0">
                <a:solidFill>
                  <a:srgbClr val="002060"/>
                </a:solidFill>
                <a:latin typeface="+mn-lt"/>
              </a:rPr>
              <a:t>McMahon SB, </a:t>
            </a:r>
            <a:r>
              <a:rPr lang="en-US" sz="1000" dirty="0">
                <a:solidFill>
                  <a:srgbClr val="002060"/>
                </a:solidFill>
                <a:latin typeface="+mn-lt"/>
              </a:rPr>
              <a:t>Koltzenburg M. </a:t>
            </a:r>
            <a:r>
              <a:rPr lang="en-US" sz="1000" i="1" dirty="0">
                <a:solidFill>
                  <a:srgbClr val="002060"/>
                </a:solidFill>
                <a:latin typeface="+mn-lt"/>
              </a:rPr>
              <a:t>Wall and Melzack’s Textbook of Pain</a:t>
            </a:r>
            <a:r>
              <a:rPr lang="en-US" sz="1000" dirty="0">
                <a:solidFill>
                  <a:srgbClr val="002060"/>
                </a:solidFill>
                <a:latin typeface="+mn-lt"/>
              </a:rPr>
              <a:t>. 5th ed. </a:t>
            </a:r>
            <a:r>
              <a:rPr lang="en-US" sz="1000" dirty="0" smtClean="0">
                <a:solidFill>
                  <a:srgbClr val="002060"/>
                </a:solidFill>
                <a:latin typeface="+mn-lt"/>
              </a:rPr>
              <a:t>Elsevier</a:t>
            </a:r>
            <a:r>
              <a:rPr lang="en-US" sz="1000" dirty="0">
                <a:solidFill>
                  <a:srgbClr val="002060"/>
                </a:solidFill>
                <a:latin typeface="+mn-lt"/>
              </a:rPr>
              <a:t>; </a:t>
            </a:r>
            <a:r>
              <a:rPr lang="en-US" sz="1000" dirty="0" smtClean="0">
                <a:solidFill>
                  <a:srgbClr val="002060"/>
                </a:solidFill>
                <a:latin typeface="+mn-lt"/>
              </a:rPr>
              <a:t>London, UK: 2006. </a:t>
            </a:r>
            <a:endParaRPr lang="en-US" sz="1000" dirty="0">
              <a:solidFill>
                <a:srgbClr val="002060"/>
              </a:solidFill>
              <a:latin typeface="+mn-lt"/>
            </a:endParaRPr>
          </a:p>
        </p:txBody>
      </p:sp>
    </p:spTree>
    <p:extLst>
      <p:ext uri="{BB962C8B-B14F-4D97-AF65-F5344CB8AC3E}">
        <p14:creationId xmlns:p14="http://schemas.microsoft.com/office/powerpoint/2010/main" val="21715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7500" y="6622802"/>
            <a:ext cx="3047629" cy="246221"/>
          </a:xfrm>
          <a:prstGeom prst="rect">
            <a:avLst/>
          </a:prstGeom>
        </p:spPr>
        <p:txBody>
          <a:bodyPr wrap="none">
            <a:spAutoFit/>
          </a:bodyPr>
          <a:lstStyle/>
          <a:p>
            <a:r>
              <a:rPr lang="fr-FR" sz="1000" dirty="0" smtClean="0">
                <a:solidFill>
                  <a:srgbClr val="002060"/>
                </a:solidFill>
              </a:rPr>
              <a:t>Dowd GS </a:t>
            </a:r>
            <a:r>
              <a:rPr lang="fr-FR" sz="1000" i="1" dirty="0" smtClean="0">
                <a:solidFill>
                  <a:srgbClr val="002060"/>
                </a:solidFill>
              </a:rPr>
              <a:t>et al. J </a:t>
            </a:r>
            <a:r>
              <a:rPr lang="fr-FR" sz="1000" i="1" dirty="0">
                <a:solidFill>
                  <a:srgbClr val="002060"/>
                </a:solidFill>
              </a:rPr>
              <a:t>Bone Joint Surg </a:t>
            </a:r>
            <a:r>
              <a:rPr lang="fr-FR" sz="1000" i="1" dirty="0" smtClean="0">
                <a:solidFill>
                  <a:srgbClr val="002060"/>
                </a:solidFill>
              </a:rPr>
              <a:t>Br</a:t>
            </a:r>
            <a:r>
              <a:rPr lang="fr-FR" sz="1000" dirty="0" smtClean="0">
                <a:solidFill>
                  <a:srgbClr val="002060"/>
                </a:solidFill>
              </a:rPr>
              <a:t> 2007; 89(3</a:t>
            </a:r>
            <a:r>
              <a:rPr lang="fr-FR" sz="1000" dirty="0">
                <a:solidFill>
                  <a:srgbClr val="002060"/>
                </a:solidFill>
              </a:rPr>
              <a:t>):285-90.</a:t>
            </a:r>
            <a:endParaRPr lang="en-CA" sz="1000" dirty="0">
              <a:solidFill>
                <a:srgbClr val="002060"/>
              </a:solidFill>
            </a:endParaRPr>
          </a:p>
        </p:txBody>
      </p:sp>
      <p:sp>
        <p:nvSpPr>
          <p:cNvPr id="8" name="Title 1"/>
          <p:cNvSpPr>
            <a:spLocks noGrp="1"/>
          </p:cNvSpPr>
          <p:nvPr>
            <p:ph type="title"/>
          </p:nvPr>
        </p:nvSpPr>
        <p:spPr>
          <a:xfrm>
            <a:off x="457200" y="325438"/>
            <a:ext cx="8229600" cy="1143000"/>
          </a:xfrm>
        </p:spPr>
        <p:txBody>
          <a:bodyPr/>
          <a:lstStyle/>
          <a:p>
            <a:r>
              <a:rPr lang="es-MX" noProof="0" dirty="0" smtClean="0"/>
              <a:t>Síndrome de Dolor Regional Complejo</a:t>
            </a:r>
            <a:endParaRPr lang="es-MX" noProof="0" dirty="0"/>
          </a:p>
        </p:txBody>
      </p:sp>
      <p:sp>
        <p:nvSpPr>
          <p:cNvPr id="9" name="Content Placeholder 2"/>
          <p:cNvSpPr>
            <a:spLocks noGrp="1"/>
          </p:cNvSpPr>
          <p:nvPr>
            <p:ph idx="1"/>
          </p:nvPr>
        </p:nvSpPr>
        <p:spPr>
          <a:xfrm>
            <a:off x="457200" y="1733550"/>
            <a:ext cx="8229600" cy="4525963"/>
          </a:xfrm>
        </p:spPr>
        <p:txBody>
          <a:bodyPr>
            <a:normAutofit fontScale="77500" lnSpcReduction="20000"/>
          </a:bodyPr>
          <a:lstStyle/>
          <a:p>
            <a:r>
              <a:rPr lang="es-MX" i="1" noProof="0" dirty="0" smtClean="0"/>
              <a:t>¿Qué es?</a:t>
            </a:r>
          </a:p>
          <a:p>
            <a:pPr lvl="1"/>
            <a:r>
              <a:rPr lang="es-MX" noProof="0" dirty="0" smtClean="0"/>
              <a:t>Respuesta exagerada a un trauma caracterizada por dolor intenso prolongado, retraso en la recuperación de la función, trastornos vasomotores y cambios tróficos</a:t>
            </a:r>
          </a:p>
          <a:p>
            <a:pPr lvl="1"/>
            <a:r>
              <a:rPr lang="es-MX" noProof="0" dirty="0" smtClean="0"/>
              <a:t>Las causas no son claras, pero pueden incluir una respuesta inflamatoria local exagerada, lesión del nervio e involucramiento del sistema nervioso central y </a:t>
            </a:r>
            <a:r>
              <a:rPr lang="es-MX" dirty="0" smtClean="0"/>
              <a:t>p</a:t>
            </a:r>
            <a:r>
              <a:rPr lang="es-MX" noProof="0" dirty="0" smtClean="0"/>
              <a:t>eriférico </a:t>
            </a:r>
          </a:p>
          <a:p>
            <a:r>
              <a:rPr lang="es-MX" i="1" noProof="0" dirty="0" smtClean="0"/>
              <a:t>¿Qué tan común es?</a:t>
            </a:r>
          </a:p>
          <a:p>
            <a:pPr lvl="1"/>
            <a:r>
              <a:rPr lang="es-MX" noProof="0" dirty="0" smtClean="0"/>
              <a:t>Se cree que ocurre 1 en 2000 casos de trauma de extremidad</a:t>
            </a:r>
          </a:p>
          <a:p>
            <a:r>
              <a:rPr lang="es-MX" i="1" noProof="0" dirty="0" smtClean="0"/>
              <a:t>¿Cómo debemos tratarlo?</a:t>
            </a:r>
          </a:p>
          <a:p>
            <a:pPr lvl="1"/>
            <a:r>
              <a:rPr lang="es-MX" noProof="0" dirty="0" smtClean="0"/>
              <a:t>La fisioterapia es la base del tratamiento</a:t>
            </a:r>
          </a:p>
          <a:p>
            <a:pPr lvl="1"/>
            <a:r>
              <a:rPr lang="es-MX" noProof="0" dirty="0" smtClean="0"/>
              <a:t>La combinación de agentes farmacológicos puede ser necesaria</a:t>
            </a:r>
          </a:p>
        </p:txBody>
      </p:sp>
    </p:spTree>
    <p:extLst>
      <p:ext uri="{BB962C8B-B14F-4D97-AF65-F5344CB8AC3E}">
        <p14:creationId xmlns:p14="http://schemas.microsoft.com/office/powerpoint/2010/main" val="3884175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000" noProof="0" dirty="0" smtClean="0">
                <a:solidFill>
                  <a:srgbClr val="7F7F7F"/>
                </a:solidFill>
              </a:rPr>
              <a:t>Patofisiología</a:t>
            </a:r>
            <a:endParaRPr lang="es-MX" sz="4000" noProof="0" dirty="0">
              <a:solidFill>
                <a:srgbClr val="7F7F7F"/>
              </a:solidFill>
            </a:endParaRPr>
          </a:p>
        </p:txBody>
      </p:sp>
    </p:spTree>
    <p:extLst>
      <p:ext uri="{BB962C8B-B14F-4D97-AF65-F5344CB8AC3E}">
        <p14:creationId xmlns:p14="http://schemas.microsoft.com/office/powerpoint/2010/main" val="1057710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113019" y="6627459"/>
            <a:ext cx="31037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n-GB" sz="1000" dirty="0" smtClean="0">
                <a:solidFill>
                  <a:srgbClr val="FF0000"/>
                </a:solidFill>
                <a:latin typeface="Calibri"/>
              </a:rPr>
              <a:t>Woolf </a:t>
            </a:r>
            <a:r>
              <a:rPr lang="en-GB" sz="1000" dirty="0">
                <a:solidFill>
                  <a:srgbClr val="FF0000"/>
                </a:solidFill>
                <a:latin typeface="Calibri"/>
              </a:rPr>
              <a:t>CJ, Mannion RJ. </a:t>
            </a:r>
            <a:r>
              <a:rPr lang="en-GB" sz="1000" i="1" dirty="0" smtClean="0">
                <a:solidFill>
                  <a:srgbClr val="FF0000"/>
                </a:solidFill>
                <a:latin typeface="Calibri"/>
              </a:rPr>
              <a:t>Lancet</a:t>
            </a:r>
            <a:r>
              <a:rPr lang="en-GB" sz="1000" dirty="0" smtClean="0">
                <a:solidFill>
                  <a:srgbClr val="FF0000"/>
                </a:solidFill>
                <a:latin typeface="Calibri"/>
              </a:rPr>
              <a:t> </a:t>
            </a:r>
            <a:r>
              <a:rPr lang="en-GB" sz="1000" dirty="0">
                <a:solidFill>
                  <a:srgbClr val="FF0000"/>
                </a:solidFill>
                <a:latin typeface="Calibri"/>
              </a:rPr>
              <a:t>1999; 353(9168):1959-64.</a:t>
            </a:r>
          </a:p>
        </p:txBody>
      </p:sp>
      <p:sp>
        <p:nvSpPr>
          <p:cNvPr id="32" name="Rectangle 2"/>
          <p:cNvSpPr>
            <a:spLocks noChangeArrowheads="1"/>
          </p:cNvSpPr>
          <p:nvPr/>
        </p:nvSpPr>
        <p:spPr bwMode="auto">
          <a:xfrm>
            <a:off x="3523704" y="2030660"/>
            <a:ext cx="3784600" cy="2046412"/>
          </a:xfrm>
          <a:prstGeom prst="rect">
            <a:avLst/>
          </a:prstGeom>
          <a:solidFill>
            <a:srgbClr val="363636">
              <a:alpha val="30196"/>
            </a:srgbClr>
          </a:solidFill>
          <a:ln w="9525">
            <a:solidFill>
              <a:schemeClr val="tx1"/>
            </a:solidFill>
            <a:miter lim="800000"/>
            <a:headEnd/>
            <a:tailEnd/>
          </a:ln>
        </p:spPr>
        <p:txBody>
          <a:bodyPr wrap="none" anchor="ctr"/>
          <a:lstStyle/>
          <a:p>
            <a:pPr algn="ctr"/>
            <a:endParaRPr lang="es-MX" sz="1800" b="1" dirty="0"/>
          </a:p>
        </p:txBody>
      </p:sp>
      <p:sp>
        <p:nvSpPr>
          <p:cNvPr id="33" name="Rectangle 3"/>
          <p:cNvSpPr>
            <a:spLocks noGrp="1" noChangeArrowheads="1"/>
          </p:cNvSpPr>
          <p:nvPr>
            <p:ph type="title"/>
          </p:nvPr>
        </p:nvSpPr>
        <p:spPr>
          <a:xfrm>
            <a:off x="457200" y="274638"/>
            <a:ext cx="8229600" cy="1143000"/>
          </a:xfrm>
        </p:spPr>
        <p:txBody>
          <a:bodyPr>
            <a:normAutofit/>
          </a:bodyPr>
          <a:lstStyle/>
          <a:p>
            <a:pPr eaLnBrk="1" hangingPunct="1"/>
            <a:r>
              <a:rPr lang="es-MX" dirty="0" smtClean="0"/>
              <a:t>Desarrollo del Dolor Neuropático</a:t>
            </a:r>
          </a:p>
        </p:txBody>
      </p:sp>
      <p:sp>
        <p:nvSpPr>
          <p:cNvPr id="34" name="Rectangle 5"/>
          <p:cNvSpPr>
            <a:spLocks noChangeArrowheads="1"/>
          </p:cNvSpPr>
          <p:nvPr/>
        </p:nvSpPr>
        <p:spPr bwMode="auto">
          <a:xfrm>
            <a:off x="3697288" y="5877272"/>
            <a:ext cx="3784600" cy="423863"/>
          </a:xfrm>
          <a:prstGeom prst="rect">
            <a:avLst/>
          </a:prstGeom>
          <a:solidFill>
            <a:schemeClr val="accent4">
              <a:alpha val="74117"/>
            </a:schemeClr>
          </a:solidFill>
          <a:ln w="9525" algn="ctr">
            <a:solidFill>
              <a:schemeClr val="tx1"/>
            </a:solidFill>
            <a:miter lim="800000"/>
            <a:headEnd/>
            <a:tailEnd/>
          </a:ln>
        </p:spPr>
        <p:txBody>
          <a:bodyPr wrap="none" anchor="ctr"/>
          <a:lstStyle/>
          <a:p>
            <a:pPr algn="ctr"/>
            <a:r>
              <a:rPr lang="es-MX" sz="1800" b="1" dirty="0" smtClean="0">
                <a:cs typeface="Arial" pitchFamily="34" charset="0"/>
              </a:rPr>
              <a:t>Dolor Neuropático</a:t>
            </a:r>
            <a:endParaRPr lang="es-MX" sz="1800" b="1" dirty="0">
              <a:cs typeface="Arial" pitchFamily="34" charset="0"/>
            </a:endParaRPr>
          </a:p>
        </p:txBody>
      </p:sp>
      <p:sp>
        <p:nvSpPr>
          <p:cNvPr id="35" name="Rectangle 6"/>
          <p:cNvSpPr>
            <a:spLocks noChangeArrowheads="1"/>
          </p:cNvSpPr>
          <p:nvPr/>
        </p:nvSpPr>
        <p:spPr bwMode="auto">
          <a:xfrm>
            <a:off x="3579961" y="5124797"/>
            <a:ext cx="1828800" cy="346075"/>
          </a:xfrm>
          <a:prstGeom prst="rect">
            <a:avLst/>
          </a:prstGeom>
          <a:solidFill>
            <a:schemeClr val="accent5">
              <a:alpha val="30196"/>
            </a:schemeClr>
          </a:solidFill>
          <a:ln w="9525" algn="ctr">
            <a:solidFill>
              <a:schemeClr val="tx1"/>
            </a:solidFill>
            <a:miter lim="800000"/>
            <a:headEnd/>
            <a:tailEnd/>
          </a:ln>
        </p:spPr>
        <p:txBody>
          <a:bodyPr wrap="none" anchor="ctr"/>
          <a:lstStyle/>
          <a:p>
            <a:pPr algn="ctr">
              <a:lnSpc>
                <a:spcPct val="80000"/>
              </a:lnSpc>
              <a:spcBef>
                <a:spcPct val="20000"/>
              </a:spcBef>
              <a:buSzPct val="120000"/>
            </a:pPr>
            <a:r>
              <a:rPr lang="es-MX" i="1" dirty="0" smtClean="0">
                <a:cs typeface="Arial" pitchFamily="34" charset="0"/>
              </a:rPr>
              <a:t>Dolor espontáneo</a:t>
            </a:r>
            <a:endParaRPr lang="es-MX" i="1" dirty="0">
              <a:cs typeface="Arial" pitchFamily="34" charset="0"/>
            </a:endParaRPr>
          </a:p>
        </p:txBody>
      </p:sp>
      <p:sp>
        <p:nvSpPr>
          <p:cNvPr id="36" name="Rectangle 7"/>
          <p:cNvSpPr>
            <a:spLocks noChangeArrowheads="1"/>
          </p:cNvSpPr>
          <p:nvPr/>
        </p:nvSpPr>
        <p:spPr bwMode="auto">
          <a:xfrm>
            <a:off x="5505599" y="5124797"/>
            <a:ext cx="3026841" cy="320427"/>
          </a:xfrm>
          <a:prstGeom prst="rect">
            <a:avLst/>
          </a:prstGeom>
          <a:solidFill>
            <a:schemeClr val="accent5">
              <a:alpha val="30196"/>
            </a:schemeClr>
          </a:solidFill>
          <a:ln w="9525" algn="ctr">
            <a:solidFill>
              <a:schemeClr val="tx1"/>
            </a:solidFill>
            <a:miter lim="800000"/>
            <a:headEnd/>
            <a:tailEnd/>
          </a:ln>
        </p:spPr>
        <p:txBody>
          <a:bodyPr wrap="none" anchor="ctr"/>
          <a:lstStyle/>
          <a:p>
            <a:pPr algn="ctr">
              <a:lnSpc>
                <a:spcPct val="80000"/>
              </a:lnSpc>
              <a:spcBef>
                <a:spcPct val="20000"/>
              </a:spcBef>
              <a:buSzPct val="120000"/>
            </a:pPr>
            <a:r>
              <a:rPr lang="es-MX" i="1" dirty="0" smtClean="0">
                <a:cs typeface="Arial" pitchFamily="34" charset="0"/>
              </a:rPr>
              <a:t>Dolor evocado por un estímulo</a:t>
            </a:r>
            <a:endParaRPr lang="es-MX" i="1" dirty="0">
              <a:cs typeface="Arial" pitchFamily="34" charset="0"/>
            </a:endParaRPr>
          </a:p>
        </p:txBody>
      </p:sp>
      <p:sp>
        <p:nvSpPr>
          <p:cNvPr id="37" name="Rectangle 8"/>
          <p:cNvSpPr>
            <a:spLocks noChangeArrowheads="1"/>
          </p:cNvSpPr>
          <p:nvPr/>
        </p:nvSpPr>
        <p:spPr bwMode="auto">
          <a:xfrm>
            <a:off x="3563888" y="4380657"/>
            <a:ext cx="3784600" cy="344487"/>
          </a:xfrm>
          <a:prstGeom prst="rect">
            <a:avLst/>
          </a:prstGeom>
          <a:solidFill>
            <a:schemeClr val="tx2">
              <a:lumMod val="25000"/>
              <a:alpha val="30196"/>
            </a:schemeClr>
          </a:solidFill>
          <a:ln w="9525" algn="ctr">
            <a:solidFill>
              <a:schemeClr val="tx1"/>
            </a:solidFill>
            <a:miter lim="800000"/>
            <a:headEnd/>
            <a:tailEnd/>
          </a:ln>
        </p:spPr>
        <p:txBody>
          <a:bodyPr wrap="none" anchor="ctr"/>
          <a:lstStyle/>
          <a:p>
            <a:pPr algn="ctr"/>
            <a:r>
              <a:rPr lang="es-MX" sz="1800" b="1" dirty="0" smtClean="0"/>
              <a:t>Mecanismos</a:t>
            </a:r>
            <a:endParaRPr lang="es-MX" sz="1800" b="1" dirty="0"/>
          </a:p>
        </p:txBody>
      </p:sp>
      <p:grpSp>
        <p:nvGrpSpPr>
          <p:cNvPr id="2" name="Group 9"/>
          <p:cNvGrpSpPr>
            <a:grpSpLocks/>
          </p:cNvGrpSpPr>
          <p:nvPr/>
        </p:nvGrpSpPr>
        <p:grpSpPr bwMode="auto">
          <a:xfrm>
            <a:off x="3636987" y="2125909"/>
            <a:ext cx="3600450" cy="1879599"/>
            <a:chOff x="2372" y="2363"/>
            <a:chExt cx="2268" cy="1184"/>
          </a:xfrm>
        </p:grpSpPr>
        <p:sp>
          <p:nvSpPr>
            <p:cNvPr id="39" name="Rectangle 10"/>
            <p:cNvSpPr>
              <a:spLocks noChangeArrowheads="1"/>
            </p:cNvSpPr>
            <p:nvPr/>
          </p:nvSpPr>
          <p:spPr bwMode="auto">
            <a:xfrm>
              <a:off x="2372" y="2363"/>
              <a:ext cx="1094" cy="217"/>
            </a:xfrm>
            <a:prstGeom prst="rect">
              <a:avLst/>
            </a:prstGeom>
            <a:solidFill>
              <a:srgbClr val="0092FF">
                <a:alpha val="79999"/>
              </a:srgbClr>
            </a:solidFill>
            <a:ln w="9525" algn="ctr">
              <a:solidFill>
                <a:schemeClr val="tx1"/>
              </a:solidFill>
              <a:miter lim="800000"/>
              <a:headEnd/>
              <a:tailEnd/>
            </a:ln>
          </p:spPr>
          <p:txBody>
            <a:bodyPr wrap="none" anchor="ctr"/>
            <a:lstStyle/>
            <a:p>
              <a:pPr algn="ctr">
                <a:lnSpc>
                  <a:spcPct val="80000"/>
                </a:lnSpc>
                <a:spcBef>
                  <a:spcPct val="20000"/>
                </a:spcBef>
                <a:buSzPct val="120000"/>
              </a:pPr>
              <a:r>
                <a:rPr lang="es-MX" i="1" dirty="0" smtClean="0">
                  <a:cs typeface="Arial" pitchFamily="34" charset="0"/>
                </a:rPr>
                <a:t>Metabólico</a:t>
              </a:r>
              <a:endParaRPr lang="es-MX" i="1" dirty="0">
                <a:cs typeface="Arial" pitchFamily="34" charset="0"/>
              </a:endParaRPr>
            </a:p>
          </p:txBody>
        </p:sp>
        <p:sp>
          <p:nvSpPr>
            <p:cNvPr id="40" name="Rectangle 11"/>
            <p:cNvSpPr>
              <a:spLocks noChangeArrowheads="1"/>
            </p:cNvSpPr>
            <p:nvPr/>
          </p:nvSpPr>
          <p:spPr bwMode="auto">
            <a:xfrm>
              <a:off x="3532" y="2363"/>
              <a:ext cx="1094" cy="217"/>
            </a:xfrm>
            <a:prstGeom prst="rect">
              <a:avLst/>
            </a:prstGeom>
            <a:solidFill>
              <a:srgbClr val="0092FF">
                <a:alpha val="79999"/>
              </a:srgbClr>
            </a:solidFill>
            <a:ln w="9525" algn="ctr">
              <a:solidFill>
                <a:schemeClr val="tx1"/>
              </a:solidFill>
              <a:miter lim="800000"/>
              <a:headEnd/>
              <a:tailEnd/>
            </a:ln>
          </p:spPr>
          <p:txBody>
            <a:bodyPr wrap="none" anchor="ctr"/>
            <a:lstStyle/>
            <a:p>
              <a:pPr algn="ctr">
                <a:lnSpc>
                  <a:spcPct val="80000"/>
                </a:lnSpc>
                <a:spcBef>
                  <a:spcPct val="20000"/>
                </a:spcBef>
                <a:buSzPct val="120000"/>
              </a:pPr>
              <a:r>
                <a:rPr lang="es-MX" i="1" dirty="0" smtClean="0">
                  <a:cs typeface="Arial" pitchFamily="34" charset="0"/>
                </a:rPr>
                <a:t>Traumático</a:t>
              </a:r>
              <a:endParaRPr lang="es-MX" i="1" dirty="0">
                <a:cs typeface="Arial" pitchFamily="34" charset="0"/>
              </a:endParaRPr>
            </a:p>
          </p:txBody>
        </p:sp>
        <p:sp>
          <p:nvSpPr>
            <p:cNvPr id="41" name="Rectangle 12"/>
            <p:cNvSpPr>
              <a:spLocks noChangeArrowheads="1"/>
            </p:cNvSpPr>
            <p:nvPr/>
          </p:nvSpPr>
          <p:spPr bwMode="auto">
            <a:xfrm>
              <a:off x="3532" y="2635"/>
              <a:ext cx="1094" cy="217"/>
            </a:xfrm>
            <a:prstGeom prst="rect">
              <a:avLst/>
            </a:prstGeom>
            <a:solidFill>
              <a:srgbClr val="0092FF">
                <a:alpha val="79999"/>
              </a:srgbClr>
            </a:solidFill>
            <a:ln w="9525" algn="ctr">
              <a:solidFill>
                <a:schemeClr val="tx1"/>
              </a:solidFill>
              <a:miter lim="800000"/>
              <a:headEnd/>
              <a:tailEnd/>
            </a:ln>
          </p:spPr>
          <p:txBody>
            <a:bodyPr wrap="none" anchor="ctr"/>
            <a:lstStyle/>
            <a:p>
              <a:pPr algn="ctr">
                <a:lnSpc>
                  <a:spcPct val="80000"/>
                </a:lnSpc>
                <a:spcBef>
                  <a:spcPct val="20000"/>
                </a:spcBef>
                <a:buSzPct val="120000"/>
              </a:pPr>
              <a:r>
                <a:rPr lang="es-MX" i="1" dirty="0" smtClean="0">
                  <a:cs typeface="Arial" pitchFamily="34" charset="0"/>
                </a:rPr>
                <a:t>Tóxico</a:t>
              </a:r>
              <a:endParaRPr lang="es-MX" i="1" dirty="0">
                <a:cs typeface="Arial" pitchFamily="34" charset="0"/>
              </a:endParaRPr>
            </a:p>
          </p:txBody>
        </p:sp>
        <p:sp>
          <p:nvSpPr>
            <p:cNvPr id="42" name="Rectangle 13"/>
            <p:cNvSpPr>
              <a:spLocks noChangeArrowheads="1"/>
            </p:cNvSpPr>
            <p:nvPr/>
          </p:nvSpPr>
          <p:spPr bwMode="auto">
            <a:xfrm>
              <a:off x="2372" y="2635"/>
              <a:ext cx="1094" cy="217"/>
            </a:xfrm>
            <a:prstGeom prst="rect">
              <a:avLst/>
            </a:prstGeom>
            <a:solidFill>
              <a:srgbClr val="0092FF">
                <a:alpha val="79999"/>
              </a:srgbClr>
            </a:solidFill>
            <a:ln w="9525" algn="ctr">
              <a:solidFill>
                <a:schemeClr val="tx1"/>
              </a:solidFill>
              <a:miter lim="800000"/>
              <a:headEnd/>
              <a:tailEnd/>
            </a:ln>
          </p:spPr>
          <p:txBody>
            <a:bodyPr wrap="none" anchor="ctr"/>
            <a:lstStyle/>
            <a:p>
              <a:pPr algn="ctr">
                <a:lnSpc>
                  <a:spcPct val="80000"/>
                </a:lnSpc>
                <a:spcBef>
                  <a:spcPct val="20000"/>
                </a:spcBef>
                <a:buSzPct val="120000"/>
              </a:pPr>
              <a:r>
                <a:rPr lang="es-MX" i="1" dirty="0" smtClean="0">
                  <a:cs typeface="Arial" pitchFamily="34" charset="0"/>
                </a:rPr>
                <a:t>Isquémico</a:t>
              </a:r>
              <a:endParaRPr lang="es-MX" i="1" dirty="0">
                <a:cs typeface="Arial" pitchFamily="34" charset="0"/>
              </a:endParaRPr>
            </a:p>
          </p:txBody>
        </p:sp>
        <p:sp>
          <p:nvSpPr>
            <p:cNvPr id="43" name="Rectangle 14"/>
            <p:cNvSpPr>
              <a:spLocks noChangeArrowheads="1"/>
            </p:cNvSpPr>
            <p:nvPr/>
          </p:nvSpPr>
          <p:spPr bwMode="auto">
            <a:xfrm>
              <a:off x="2372" y="2907"/>
              <a:ext cx="1094" cy="217"/>
            </a:xfrm>
            <a:prstGeom prst="rect">
              <a:avLst/>
            </a:prstGeom>
            <a:solidFill>
              <a:srgbClr val="0092FF">
                <a:alpha val="79999"/>
              </a:srgbClr>
            </a:solidFill>
            <a:ln w="9525" algn="ctr">
              <a:solidFill>
                <a:schemeClr val="tx1"/>
              </a:solidFill>
              <a:miter lim="800000"/>
              <a:headEnd/>
              <a:tailEnd/>
            </a:ln>
          </p:spPr>
          <p:txBody>
            <a:bodyPr wrap="none" anchor="ctr"/>
            <a:lstStyle/>
            <a:p>
              <a:pPr algn="ctr">
                <a:lnSpc>
                  <a:spcPct val="80000"/>
                </a:lnSpc>
                <a:spcBef>
                  <a:spcPct val="20000"/>
                </a:spcBef>
                <a:buSzPct val="120000"/>
              </a:pPr>
              <a:r>
                <a:rPr lang="es-MX" i="1" dirty="0" smtClean="0">
                  <a:cs typeface="Arial" pitchFamily="34" charset="0"/>
                </a:rPr>
                <a:t>Hereditario</a:t>
              </a:r>
              <a:endParaRPr lang="es-MX" i="1" dirty="0">
                <a:cs typeface="Arial" pitchFamily="34" charset="0"/>
              </a:endParaRPr>
            </a:p>
          </p:txBody>
        </p:sp>
        <p:sp>
          <p:nvSpPr>
            <p:cNvPr id="44" name="Rectangle 15"/>
            <p:cNvSpPr>
              <a:spLocks noChangeArrowheads="1"/>
            </p:cNvSpPr>
            <p:nvPr/>
          </p:nvSpPr>
          <p:spPr bwMode="auto">
            <a:xfrm>
              <a:off x="2372" y="3179"/>
              <a:ext cx="1094" cy="217"/>
            </a:xfrm>
            <a:prstGeom prst="rect">
              <a:avLst/>
            </a:prstGeom>
            <a:solidFill>
              <a:srgbClr val="0092FF">
                <a:alpha val="79999"/>
              </a:srgbClr>
            </a:solidFill>
            <a:ln w="9525" algn="ctr">
              <a:solidFill>
                <a:schemeClr val="tx1"/>
              </a:solidFill>
              <a:miter lim="800000"/>
              <a:headEnd/>
              <a:tailEnd/>
            </a:ln>
          </p:spPr>
          <p:txBody>
            <a:bodyPr wrap="none" anchor="ctr"/>
            <a:lstStyle/>
            <a:p>
              <a:pPr algn="ctr">
                <a:lnSpc>
                  <a:spcPct val="80000"/>
                </a:lnSpc>
                <a:spcBef>
                  <a:spcPct val="20000"/>
                </a:spcBef>
                <a:buSzPct val="120000"/>
              </a:pPr>
              <a:r>
                <a:rPr lang="es-MX" i="1" dirty="0" smtClean="0">
                  <a:cs typeface="Arial" pitchFamily="34" charset="0"/>
                </a:rPr>
                <a:t>Compresión</a:t>
              </a:r>
              <a:endParaRPr lang="es-MX" i="1" dirty="0">
                <a:cs typeface="Arial" pitchFamily="34" charset="0"/>
              </a:endParaRPr>
            </a:p>
          </p:txBody>
        </p:sp>
        <p:sp>
          <p:nvSpPr>
            <p:cNvPr id="45" name="Rectangle 16"/>
            <p:cNvSpPr>
              <a:spLocks noChangeArrowheads="1"/>
            </p:cNvSpPr>
            <p:nvPr/>
          </p:nvSpPr>
          <p:spPr bwMode="auto">
            <a:xfrm>
              <a:off x="3532" y="2907"/>
              <a:ext cx="1094" cy="217"/>
            </a:xfrm>
            <a:prstGeom prst="rect">
              <a:avLst/>
            </a:prstGeom>
            <a:solidFill>
              <a:srgbClr val="0092FF">
                <a:alpha val="79999"/>
              </a:srgbClr>
            </a:solidFill>
            <a:ln w="9525" algn="ctr">
              <a:solidFill>
                <a:schemeClr val="tx1"/>
              </a:solidFill>
              <a:miter lim="800000"/>
              <a:headEnd/>
              <a:tailEnd/>
            </a:ln>
          </p:spPr>
          <p:txBody>
            <a:bodyPr wrap="none" anchor="ctr"/>
            <a:lstStyle/>
            <a:p>
              <a:pPr algn="ctr">
                <a:lnSpc>
                  <a:spcPct val="80000"/>
                </a:lnSpc>
                <a:spcBef>
                  <a:spcPct val="20000"/>
                </a:spcBef>
                <a:buSzPct val="120000"/>
              </a:pPr>
              <a:r>
                <a:rPr lang="es-MX" i="1" dirty="0" smtClean="0">
                  <a:cs typeface="Arial" pitchFamily="34" charset="0"/>
                </a:rPr>
                <a:t>Infeccioso</a:t>
              </a:r>
              <a:endParaRPr lang="es-MX" i="1" dirty="0">
                <a:cs typeface="Arial" pitchFamily="34" charset="0"/>
              </a:endParaRPr>
            </a:p>
          </p:txBody>
        </p:sp>
        <p:sp>
          <p:nvSpPr>
            <p:cNvPr id="46" name="Rectangle 17"/>
            <p:cNvSpPr>
              <a:spLocks noChangeArrowheads="1"/>
            </p:cNvSpPr>
            <p:nvPr/>
          </p:nvSpPr>
          <p:spPr bwMode="auto">
            <a:xfrm>
              <a:off x="3546" y="3179"/>
              <a:ext cx="1094" cy="368"/>
            </a:xfrm>
            <a:prstGeom prst="rect">
              <a:avLst/>
            </a:prstGeom>
            <a:solidFill>
              <a:srgbClr val="0092FF">
                <a:alpha val="79999"/>
              </a:srgbClr>
            </a:solidFill>
            <a:ln w="9525" algn="ctr">
              <a:solidFill>
                <a:schemeClr val="tx1"/>
              </a:solidFill>
              <a:miter lim="800000"/>
              <a:headEnd/>
              <a:tailEnd/>
            </a:ln>
          </p:spPr>
          <p:txBody>
            <a:bodyPr wrap="none" anchor="ctr"/>
            <a:lstStyle/>
            <a:p>
              <a:pPr algn="ctr">
                <a:lnSpc>
                  <a:spcPct val="80000"/>
                </a:lnSpc>
                <a:spcBef>
                  <a:spcPct val="20000"/>
                </a:spcBef>
                <a:buSzPct val="120000"/>
              </a:pPr>
              <a:r>
                <a:rPr lang="es-MX" i="1" dirty="0" smtClean="0">
                  <a:cs typeface="Arial" pitchFamily="34" charset="0"/>
                </a:rPr>
                <a:t>Relacionado </a:t>
              </a:r>
            </a:p>
            <a:p>
              <a:pPr algn="ctr">
                <a:lnSpc>
                  <a:spcPct val="80000"/>
                </a:lnSpc>
                <a:spcBef>
                  <a:spcPct val="20000"/>
                </a:spcBef>
                <a:buSzPct val="120000"/>
              </a:pPr>
              <a:r>
                <a:rPr lang="es-MX" i="1" dirty="0" smtClean="0">
                  <a:cs typeface="Arial" pitchFamily="34" charset="0"/>
                </a:rPr>
                <a:t>con inmunidad</a:t>
              </a:r>
              <a:endParaRPr lang="es-MX" i="1" dirty="0">
                <a:cs typeface="Arial" pitchFamily="34" charset="0"/>
              </a:endParaRPr>
            </a:p>
          </p:txBody>
        </p:sp>
      </p:grpSp>
      <p:sp>
        <p:nvSpPr>
          <p:cNvPr id="47" name="Text Box 18"/>
          <p:cNvSpPr txBox="1">
            <a:spLocks noChangeArrowheads="1"/>
          </p:cNvSpPr>
          <p:nvPr/>
        </p:nvSpPr>
        <p:spPr bwMode="auto">
          <a:xfrm>
            <a:off x="1373621" y="5905847"/>
            <a:ext cx="1249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sz="1800" b="1" dirty="0" smtClean="0">
                <a:solidFill>
                  <a:schemeClr val="bg2"/>
                </a:solidFill>
              </a:rPr>
              <a:t>Síndrome</a:t>
            </a:r>
            <a:endParaRPr lang="es-MX" sz="1800" b="1" dirty="0">
              <a:solidFill>
                <a:schemeClr val="bg2"/>
              </a:solidFill>
            </a:endParaRPr>
          </a:p>
        </p:txBody>
      </p:sp>
      <p:sp>
        <p:nvSpPr>
          <p:cNvPr id="48" name="Text Box 19"/>
          <p:cNvSpPr txBox="1">
            <a:spLocks noChangeArrowheads="1"/>
          </p:cNvSpPr>
          <p:nvPr/>
        </p:nvSpPr>
        <p:spPr bwMode="auto">
          <a:xfrm>
            <a:off x="1348221" y="5119056"/>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sz="1800" b="1" dirty="0" smtClean="0">
                <a:solidFill>
                  <a:schemeClr val="bg2"/>
                </a:solidFill>
              </a:rPr>
              <a:t>Síntomas</a:t>
            </a:r>
            <a:endParaRPr lang="es-MX" sz="1800" b="1" dirty="0">
              <a:solidFill>
                <a:schemeClr val="bg2"/>
              </a:solidFill>
            </a:endParaRPr>
          </a:p>
        </p:txBody>
      </p:sp>
      <p:sp>
        <p:nvSpPr>
          <p:cNvPr id="49" name="Text Box 20"/>
          <p:cNvSpPr txBox="1">
            <a:spLocks noChangeArrowheads="1"/>
          </p:cNvSpPr>
          <p:nvPr/>
        </p:nvSpPr>
        <p:spPr bwMode="auto">
          <a:xfrm>
            <a:off x="1011671" y="4343748"/>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sz="1800" b="1" dirty="0" smtClean="0">
                <a:solidFill>
                  <a:schemeClr val="bg2"/>
                </a:solidFill>
              </a:rPr>
              <a:t>Patofisiología</a:t>
            </a:r>
            <a:endParaRPr lang="es-MX" sz="1800" b="1" dirty="0">
              <a:solidFill>
                <a:schemeClr val="bg2"/>
              </a:solidFill>
            </a:endParaRPr>
          </a:p>
        </p:txBody>
      </p:sp>
      <p:sp>
        <p:nvSpPr>
          <p:cNvPr id="50" name="Text Box 21"/>
          <p:cNvSpPr txBox="1">
            <a:spLocks noChangeArrowheads="1"/>
          </p:cNvSpPr>
          <p:nvPr/>
        </p:nvSpPr>
        <p:spPr bwMode="auto">
          <a:xfrm>
            <a:off x="1481571" y="2729953"/>
            <a:ext cx="11592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sz="1800" b="1" dirty="0" smtClean="0">
                <a:solidFill>
                  <a:schemeClr val="bg2"/>
                </a:solidFill>
              </a:rPr>
              <a:t>Etiología</a:t>
            </a:r>
            <a:endParaRPr lang="es-MX" sz="1800" b="1" dirty="0">
              <a:solidFill>
                <a:schemeClr val="bg2"/>
              </a:solidFill>
            </a:endParaRPr>
          </a:p>
        </p:txBody>
      </p:sp>
      <p:cxnSp>
        <p:nvCxnSpPr>
          <p:cNvPr id="51" name="AutoShape 22"/>
          <p:cNvCxnSpPr>
            <a:cxnSpLocks noChangeShapeType="1"/>
            <a:stCxn id="35" idx="0"/>
          </p:cNvCxnSpPr>
          <p:nvPr/>
        </p:nvCxnSpPr>
        <p:spPr bwMode="auto">
          <a:xfrm flipH="1" flipV="1">
            <a:off x="4492774" y="4710460"/>
            <a:ext cx="1587" cy="414337"/>
          </a:xfrm>
          <a:prstGeom prst="straightConnector1">
            <a:avLst/>
          </a:prstGeom>
          <a:noFill/>
          <a:ln w="76200">
            <a:solidFill>
              <a:srgbClr val="8064A2"/>
            </a:solidFill>
            <a:round/>
            <a:headEnd type="triangle"/>
            <a:tailEnd type="none" w="med" len="med"/>
          </a:ln>
          <a:extLst>
            <a:ext uri="{909E8E84-426E-40DD-AFC4-6F175D3DCCD1}">
              <a14:hiddenFill xmlns:a14="http://schemas.microsoft.com/office/drawing/2010/main">
                <a:noFill/>
              </a14:hiddenFill>
            </a:ext>
          </a:extLst>
        </p:spPr>
      </p:cxnSp>
      <p:cxnSp>
        <p:nvCxnSpPr>
          <p:cNvPr id="52" name="AutoShape 23"/>
          <p:cNvCxnSpPr>
            <a:cxnSpLocks noChangeShapeType="1"/>
            <a:stCxn id="36" idx="0"/>
          </p:cNvCxnSpPr>
          <p:nvPr/>
        </p:nvCxnSpPr>
        <p:spPr bwMode="auto">
          <a:xfrm flipH="1" flipV="1">
            <a:off x="6551762" y="4710461"/>
            <a:ext cx="467258" cy="414336"/>
          </a:xfrm>
          <a:prstGeom prst="straightConnector1">
            <a:avLst/>
          </a:prstGeom>
          <a:noFill/>
          <a:ln w="76200">
            <a:solidFill>
              <a:srgbClr val="8064A2"/>
            </a:solidFill>
            <a:round/>
            <a:headEnd type="triangle"/>
            <a:tailEnd type="none" w="med" len="med"/>
          </a:ln>
          <a:extLst>
            <a:ext uri="{909E8E84-426E-40DD-AFC4-6F175D3DCCD1}">
              <a14:hiddenFill xmlns:a14="http://schemas.microsoft.com/office/drawing/2010/main">
                <a:noFill/>
              </a14:hiddenFill>
            </a:ext>
          </a:extLst>
        </p:spPr>
      </p:cxnSp>
      <p:cxnSp>
        <p:nvCxnSpPr>
          <p:cNvPr id="53" name="AutoShape 24"/>
          <p:cNvCxnSpPr>
            <a:cxnSpLocks noChangeShapeType="1"/>
          </p:cNvCxnSpPr>
          <p:nvPr/>
        </p:nvCxnSpPr>
        <p:spPr bwMode="auto">
          <a:xfrm>
            <a:off x="5446247" y="3861048"/>
            <a:ext cx="3175" cy="490017"/>
          </a:xfrm>
          <a:prstGeom prst="straightConnector1">
            <a:avLst/>
          </a:prstGeom>
          <a:noFill/>
          <a:ln w="76200">
            <a:solidFill>
              <a:srgbClr val="8064A2"/>
            </a:solidFill>
            <a:round/>
            <a:headEnd/>
            <a:tailEnd type="triangle" w="med" len="med"/>
          </a:ln>
          <a:extLst>
            <a:ext uri="{909E8E84-426E-40DD-AFC4-6F175D3DCCD1}">
              <a14:hiddenFill xmlns:a14="http://schemas.microsoft.com/office/drawing/2010/main">
                <a:noFill/>
              </a14:hiddenFill>
            </a:ext>
          </a:extLst>
        </p:spPr>
      </p:cxnSp>
      <p:cxnSp>
        <p:nvCxnSpPr>
          <p:cNvPr id="54" name="AutoShape 25"/>
          <p:cNvCxnSpPr>
            <a:cxnSpLocks noChangeShapeType="1"/>
          </p:cNvCxnSpPr>
          <p:nvPr/>
        </p:nvCxnSpPr>
        <p:spPr bwMode="auto">
          <a:xfrm flipH="1" flipV="1">
            <a:off x="4488011" y="5462935"/>
            <a:ext cx="1588" cy="414337"/>
          </a:xfrm>
          <a:prstGeom prst="straightConnector1">
            <a:avLst/>
          </a:prstGeom>
          <a:noFill/>
          <a:ln w="76200">
            <a:solidFill>
              <a:srgbClr val="8064A2"/>
            </a:solidFill>
            <a:round/>
            <a:headEnd type="triangle"/>
            <a:tailEnd type="none" w="med" len="med"/>
          </a:ln>
          <a:extLst>
            <a:ext uri="{909E8E84-426E-40DD-AFC4-6F175D3DCCD1}">
              <a14:hiddenFill xmlns:a14="http://schemas.microsoft.com/office/drawing/2010/main">
                <a:noFill/>
              </a14:hiddenFill>
            </a:ext>
          </a:extLst>
        </p:spPr>
      </p:cxnSp>
      <p:cxnSp>
        <p:nvCxnSpPr>
          <p:cNvPr id="55" name="AutoShape 26"/>
          <p:cNvCxnSpPr>
            <a:cxnSpLocks noChangeShapeType="1"/>
          </p:cNvCxnSpPr>
          <p:nvPr/>
        </p:nvCxnSpPr>
        <p:spPr bwMode="auto">
          <a:xfrm flipV="1">
            <a:off x="6445399" y="5462935"/>
            <a:ext cx="0" cy="414337"/>
          </a:xfrm>
          <a:prstGeom prst="straightConnector1">
            <a:avLst/>
          </a:prstGeom>
          <a:noFill/>
          <a:ln w="76200">
            <a:solidFill>
              <a:srgbClr val="8064A2"/>
            </a:solidFill>
            <a:round/>
            <a:headEnd type="triangle"/>
            <a:tailEnd type="none" w="med" len="med"/>
          </a:ln>
          <a:extLst>
            <a:ext uri="{909E8E84-426E-40DD-AFC4-6F175D3DCCD1}">
              <a14:hiddenFill xmlns:a14="http://schemas.microsoft.com/office/drawing/2010/main">
                <a:noFill/>
              </a14:hiddenFill>
            </a:ext>
          </a:extLst>
        </p:spPr>
      </p:cxnSp>
      <p:sp>
        <p:nvSpPr>
          <p:cNvPr id="56" name="Line 27"/>
          <p:cNvSpPr>
            <a:spLocks noChangeShapeType="1"/>
          </p:cNvSpPr>
          <p:nvPr/>
        </p:nvSpPr>
        <p:spPr bwMode="auto">
          <a:xfrm>
            <a:off x="2024496" y="3159619"/>
            <a:ext cx="0" cy="1166813"/>
          </a:xfrm>
          <a:prstGeom prst="line">
            <a:avLst/>
          </a:prstGeom>
          <a:noFill/>
          <a:ln w="76200">
            <a:solidFill>
              <a:schemeClr val="accent4"/>
            </a:solidFill>
            <a:round/>
            <a:headEnd/>
            <a:tailEnd type="triangle" w="med" len="med"/>
          </a:ln>
          <a:extLst>
            <a:ext uri="{909E8E84-426E-40DD-AFC4-6F175D3DCCD1}">
              <a14:hiddenFill xmlns:a14="http://schemas.microsoft.com/office/drawing/2010/main">
                <a:noFill/>
              </a14:hiddenFill>
            </a:ext>
          </a:extLst>
        </p:spPr>
        <p:txBody>
          <a:bodyPr/>
          <a:lstStyle/>
          <a:p>
            <a:endParaRPr lang="es-MX" dirty="0"/>
          </a:p>
        </p:txBody>
      </p:sp>
      <p:sp>
        <p:nvSpPr>
          <p:cNvPr id="57" name="Line 28"/>
          <p:cNvSpPr>
            <a:spLocks noChangeShapeType="1"/>
          </p:cNvSpPr>
          <p:nvPr/>
        </p:nvSpPr>
        <p:spPr bwMode="auto">
          <a:xfrm flipV="1">
            <a:off x="2024496" y="5485769"/>
            <a:ext cx="0" cy="442913"/>
          </a:xfrm>
          <a:prstGeom prst="line">
            <a:avLst/>
          </a:prstGeom>
          <a:noFill/>
          <a:ln w="76200">
            <a:solidFill>
              <a:schemeClr val="accent4"/>
            </a:solidFill>
            <a:round/>
            <a:headEnd type="triangle"/>
            <a:tailEnd type="none" w="med" len="med"/>
          </a:ln>
          <a:extLst>
            <a:ext uri="{909E8E84-426E-40DD-AFC4-6F175D3DCCD1}">
              <a14:hiddenFill xmlns:a14="http://schemas.microsoft.com/office/drawing/2010/main">
                <a:noFill/>
              </a14:hiddenFill>
            </a:ext>
          </a:extLst>
        </p:spPr>
        <p:txBody>
          <a:bodyPr/>
          <a:lstStyle/>
          <a:p>
            <a:endParaRPr lang="es-MX" dirty="0"/>
          </a:p>
        </p:txBody>
      </p:sp>
      <p:sp>
        <p:nvSpPr>
          <p:cNvPr id="58" name="Line 29"/>
          <p:cNvSpPr>
            <a:spLocks noChangeShapeType="1"/>
          </p:cNvSpPr>
          <p:nvPr/>
        </p:nvSpPr>
        <p:spPr bwMode="auto">
          <a:xfrm flipV="1">
            <a:off x="2024496" y="4710460"/>
            <a:ext cx="0" cy="485775"/>
          </a:xfrm>
          <a:prstGeom prst="line">
            <a:avLst/>
          </a:prstGeom>
          <a:noFill/>
          <a:ln w="76200">
            <a:solidFill>
              <a:schemeClr val="accent4"/>
            </a:solidFill>
            <a:round/>
            <a:headEnd type="triangle"/>
            <a:tailEnd type="none" w="med" len="med"/>
          </a:ln>
          <a:extLst>
            <a:ext uri="{909E8E84-426E-40DD-AFC4-6F175D3DCCD1}">
              <a14:hiddenFill xmlns:a14="http://schemas.microsoft.com/office/drawing/2010/main">
                <a:noFill/>
              </a14:hiddenFill>
            </a:ext>
          </a:extLst>
        </p:spPr>
        <p:txBody>
          <a:bodyPr/>
          <a:lstStyle/>
          <a:p>
            <a:endParaRPr lang="es-MX" dirty="0"/>
          </a:p>
        </p:txBody>
      </p:sp>
      <p:sp>
        <p:nvSpPr>
          <p:cNvPr id="59" name="Rectangle 30"/>
          <p:cNvSpPr>
            <a:spLocks noChangeArrowheads="1"/>
          </p:cNvSpPr>
          <p:nvPr/>
        </p:nvSpPr>
        <p:spPr bwMode="auto">
          <a:xfrm>
            <a:off x="3525301" y="1609179"/>
            <a:ext cx="3784600" cy="344488"/>
          </a:xfrm>
          <a:prstGeom prst="rect">
            <a:avLst/>
          </a:prstGeom>
          <a:solidFill>
            <a:schemeClr val="tx2">
              <a:lumMod val="25000"/>
              <a:alpha val="30196"/>
            </a:schemeClr>
          </a:solidFill>
          <a:ln w="9525" algn="ctr">
            <a:solidFill>
              <a:schemeClr val="tx1"/>
            </a:solidFill>
            <a:miter lim="800000"/>
            <a:headEnd/>
            <a:tailEnd/>
          </a:ln>
        </p:spPr>
        <p:txBody>
          <a:bodyPr wrap="none" anchor="ctr"/>
          <a:lstStyle/>
          <a:p>
            <a:pPr algn="ctr"/>
            <a:r>
              <a:rPr lang="es-MX" sz="1800" b="1" dirty="0" smtClean="0"/>
              <a:t>Daño al nervio</a:t>
            </a:r>
            <a:endParaRPr lang="es-MX" sz="1800" b="1" dirty="0"/>
          </a:p>
        </p:txBody>
      </p:sp>
    </p:spTree>
    <p:extLst>
      <p:ext uri="{BB962C8B-B14F-4D97-AF65-F5344CB8AC3E}">
        <p14:creationId xmlns:p14="http://schemas.microsoft.com/office/powerpoint/2010/main" val="1006526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01600" y="6457890"/>
            <a:ext cx="7315200" cy="553998"/>
          </a:xfrm>
          <a:prstGeom prst="rect">
            <a:avLst/>
          </a:prstGeom>
        </p:spPr>
        <p:txBody>
          <a:bodyPr wrap="square">
            <a:spAutoFit/>
          </a:bodyPr>
          <a:lstStyle/>
          <a:p>
            <a:pPr>
              <a:defRPr/>
            </a:pPr>
            <a:r>
              <a:rPr lang="fr-FR" sz="1000" dirty="0" smtClean="0">
                <a:solidFill>
                  <a:srgbClr val="002060"/>
                </a:solidFill>
              </a:rPr>
              <a:t>Moisset X, Bouhassira D. </a:t>
            </a:r>
            <a:r>
              <a:rPr lang="fr-FR" sz="1000" i="1" dirty="0" smtClean="0">
                <a:solidFill>
                  <a:srgbClr val="002060"/>
                </a:solidFill>
              </a:rPr>
              <a:t>Neuroimage</a:t>
            </a:r>
            <a:r>
              <a:rPr lang="fr-FR" sz="1000" dirty="0" smtClean="0">
                <a:solidFill>
                  <a:srgbClr val="002060"/>
                </a:solidFill>
              </a:rPr>
              <a:t> 2007; 37(Suppl 1):S80-8; </a:t>
            </a:r>
            <a:br>
              <a:rPr lang="fr-FR" sz="1000" dirty="0" smtClean="0">
                <a:solidFill>
                  <a:srgbClr val="002060"/>
                </a:solidFill>
              </a:rPr>
            </a:br>
            <a:r>
              <a:rPr lang="fr-FR" sz="1000" dirty="0" smtClean="0">
                <a:solidFill>
                  <a:srgbClr val="002060"/>
                </a:solidFill>
              </a:rPr>
              <a:t>Scholz </a:t>
            </a:r>
            <a:r>
              <a:rPr lang="fr-FR" sz="1000" dirty="0">
                <a:solidFill>
                  <a:srgbClr val="002060"/>
                </a:solidFill>
              </a:rPr>
              <a:t>J, Woolf  CJ. </a:t>
            </a:r>
            <a:r>
              <a:rPr lang="fr-FR" sz="1000" i="1" dirty="0" smtClean="0">
                <a:solidFill>
                  <a:srgbClr val="002060"/>
                </a:solidFill>
              </a:rPr>
              <a:t>Nat </a:t>
            </a:r>
            <a:r>
              <a:rPr lang="fr-FR" sz="1000" i="1" dirty="0">
                <a:solidFill>
                  <a:srgbClr val="002060"/>
                </a:solidFill>
              </a:rPr>
              <a:t>Neurosci</a:t>
            </a:r>
            <a:r>
              <a:rPr lang="fr-FR" sz="1000" dirty="0">
                <a:solidFill>
                  <a:srgbClr val="002060"/>
                </a:solidFill>
              </a:rPr>
              <a:t> 2002; 5(Suppl):1062-7.</a:t>
            </a:r>
          </a:p>
          <a:p>
            <a:pPr>
              <a:defRPr/>
            </a:pPr>
            <a:endParaRPr lang="fr-FR" sz="1000" dirty="0">
              <a:solidFill>
                <a:srgbClr val="002060"/>
              </a:solidFill>
            </a:endParaRPr>
          </a:p>
        </p:txBody>
      </p:sp>
      <p:sp>
        <p:nvSpPr>
          <p:cNvPr id="22" name="Rectangle 15"/>
          <p:cNvSpPr>
            <a:spLocks noChangeArrowheads="1"/>
          </p:cNvSpPr>
          <p:nvPr/>
        </p:nvSpPr>
        <p:spPr bwMode="auto">
          <a:xfrm>
            <a:off x="244043" y="3548717"/>
            <a:ext cx="2447925" cy="821656"/>
          </a:xfrm>
          <a:prstGeom prst="rect">
            <a:avLst/>
          </a:prstGeom>
          <a:solidFill>
            <a:schemeClr val="accent4">
              <a:alpha val="79999"/>
            </a:schemeClr>
          </a:solidFill>
          <a:ln>
            <a:noFill/>
          </a:ln>
          <a:extLst/>
        </p:spPr>
        <p:txBody>
          <a:bodyPr wrap="none" anchor="ctr"/>
          <a:lstStyle/>
          <a:p>
            <a:pPr algn="ctr"/>
            <a:r>
              <a:rPr lang="es-MX" b="1" dirty="0" smtClean="0">
                <a:solidFill>
                  <a:srgbClr val="002060"/>
                </a:solidFill>
                <a:ea typeface="Arial Unicode MS" pitchFamily="34" charset="-128"/>
                <a:cs typeface="Arial Unicode MS" pitchFamily="34" charset="-128"/>
              </a:rPr>
              <a:t>Pérdida de </a:t>
            </a:r>
            <a:br>
              <a:rPr lang="es-MX" b="1" dirty="0" smtClean="0">
                <a:solidFill>
                  <a:srgbClr val="002060"/>
                </a:solidFill>
                <a:ea typeface="Arial Unicode MS" pitchFamily="34" charset="-128"/>
                <a:cs typeface="Arial Unicode MS" pitchFamily="34" charset="-128"/>
              </a:rPr>
            </a:br>
            <a:r>
              <a:rPr lang="es-MX" b="1" dirty="0" smtClean="0">
                <a:solidFill>
                  <a:srgbClr val="002060"/>
                </a:solidFill>
                <a:ea typeface="Arial Unicode MS" pitchFamily="34" charset="-128"/>
                <a:cs typeface="Arial Unicode MS" pitchFamily="34" charset="-128"/>
              </a:rPr>
              <a:t>controles inhibitorios</a:t>
            </a:r>
            <a:endParaRPr lang="es-MX" b="1" dirty="0">
              <a:solidFill>
                <a:srgbClr val="002060"/>
              </a:solidFill>
              <a:ea typeface="Arial Unicode MS" pitchFamily="34" charset="-128"/>
              <a:cs typeface="Arial Unicode MS" pitchFamily="34" charset="-128"/>
            </a:endParaRPr>
          </a:p>
        </p:txBody>
      </p:sp>
      <p:sp>
        <p:nvSpPr>
          <p:cNvPr id="23" name="Rectangle 7"/>
          <p:cNvSpPr txBox="1">
            <a:spLocks noChangeArrowheads="1"/>
          </p:cNvSpPr>
          <p:nvPr/>
        </p:nvSpPr>
        <p:spPr>
          <a:xfrm>
            <a:off x="457200" y="27463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s-MX" sz="4000" b="0" i="0" u="none" strike="noStrike" kern="1200" cap="none" spc="0" normalizeH="0" baseline="0" noProof="0" dirty="0" smtClean="0">
                <a:ln>
                  <a:noFill/>
                </a:ln>
                <a:solidFill>
                  <a:srgbClr val="002060"/>
                </a:solidFill>
                <a:effectLst/>
                <a:uLnTx/>
                <a:uFillTx/>
                <a:latin typeface="+mj-lt"/>
                <a:ea typeface="+mj-ea"/>
                <a:cs typeface="+mj-cs"/>
              </a:rPr>
              <a:t>Patofisiología Simplificada del Dolor Neuropático</a:t>
            </a:r>
          </a:p>
        </p:txBody>
      </p:sp>
      <p:sp>
        <p:nvSpPr>
          <p:cNvPr id="26" name="AutoShape 14"/>
          <p:cNvSpPr>
            <a:spLocks noChangeArrowheads="1"/>
          </p:cNvSpPr>
          <p:nvPr/>
        </p:nvSpPr>
        <p:spPr bwMode="auto">
          <a:xfrm rot="8475119">
            <a:off x="6484938" y="2898761"/>
            <a:ext cx="2433637" cy="2895600"/>
          </a:xfrm>
          <a:prstGeom prst="irregularSeal2">
            <a:avLst/>
          </a:prstGeom>
          <a:noFill/>
          <a:ln>
            <a:noFill/>
          </a:ln>
          <a:effectLst>
            <a:prstShdw prst="shdw17" dist="17961" dir="2700000">
              <a:srgbClr val="993D00">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s-MX" dirty="0">
              <a:solidFill>
                <a:prstClr val="white"/>
              </a:solidFill>
              <a:ea typeface="Arial Unicode MS" pitchFamily="34" charset="-128"/>
              <a:cs typeface="Arial Unicode MS" pitchFamily="34" charset="-128"/>
            </a:endParaRPr>
          </a:p>
        </p:txBody>
      </p:sp>
      <p:pic>
        <p:nvPicPr>
          <p:cNvPr id="27" name="Picture 6" descr="flash#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2879711"/>
            <a:ext cx="2351559"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8"/>
          <p:cNvSpPr txBox="1">
            <a:spLocks noChangeArrowheads="1"/>
          </p:cNvSpPr>
          <p:nvPr/>
        </p:nvSpPr>
        <p:spPr bwMode="auto">
          <a:xfrm>
            <a:off x="6876256" y="4017258"/>
            <a:ext cx="1676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spcBef>
                <a:spcPct val="50000"/>
              </a:spcBef>
            </a:pPr>
            <a:r>
              <a:rPr lang="es-MX" sz="2000" b="1" dirty="0" smtClean="0">
                <a:solidFill>
                  <a:prstClr val="black"/>
                </a:solidFill>
                <a:latin typeface="Calibri"/>
                <a:ea typeface="Arial Unicode MS" pitchFamily="34" charset="-128"/>
                <a:cs typeface="Arial Unicode MS" pitchFamily="34" charset="-128"/>
              </a:rPr>
              <a:t>Dolor Neuropático</a:t>
            </a:r>
            <a:endParaRPr lang="es-MX" sz="2000" b="1" dirty="0">
              <a:solidFill>
                <a:prstClr val="black"/>
              </a:solidFill>
              <a:latin typeface="Calibri"/>
              <a:ea typeface="Arial Unicode MS" pitchFamily="34" charset="-128"/>
              <a:cs typeface="Arial Unicode MS" pitchFamily="34" charset="-128"/>
            </a:endParaRPr>
          </a:p>
        </p:txBody>
      </p:sp>
      <p:sp>
        <p:nvSpPr>
          <p:cNvPr id="30" name="Rectangle 11"/>
          <p:cNvSpPr>
            <a:spLocks noChangeArrowheads="1"/>
          </p:cNvSpPr>
          <p:nvPr/>
        </p:nvSpPr>
        <p:spPr bwMode="auto">
          <a:xfrm>
            <a:off x="258762" y="4484138"/>
            <a:ext cx="2449513" cy="792553"/>
          </a:xfrm>
          <a:prstGeom prst="rect">
            <a:avLst/>
          </a:prstGeom>
          <a:solidFill>
            <a:schemeClr val="accent4">
              <a:alpha val="79999"/>
            </a:schemeClr>
          </a:solidFill>
          <a:ln>
            <a:noFill/>
          </a:ln>
          <a:extLst/>
        </p:spPr>
        <p:txBody>
          <a:bodyPr wrap="none" anchor="ctr"/>
          <a:lstStyle/>
          <a:p>
            <a:pPr algn="ctr"/>
            <a:r>
              <a:rPr lang="es-MX" b="1" dirty="0" smtClean="0">
                <a:solidFill>
                  <a:srgbClr val="002060"/>
                </a:solidFill>
                <a:ea typeface="Arial Unicode MS" pitchFamily="34" charset="-128"/>
                <a:cs typeface="Arial Unicode MS" pitchFamily="34" charset="-128"/>
              </a:rPr>
              <a:t>Hiperexcitabilidad</a:t>
            </a:r>
          </a:p>
          <a:p>
            <a:pPr algn="ctr"/>
            <a:r>
              <a:rPr lang="es-MX" b="1" dirty="0" smtClean="0">
                <a:solidFill>
                  <a:srgbClr val="002060"/>
                </a:solidFill>
                <a:ea typeface="Arial Unicode MS" pitchFamily="34" charset="-128"/>
                <a:cs typeface="Arial Unicode MS" pitchFamily="34" charset="-128"/>
              </a:rPr>
              <a:t>Neurona central</a:t>
            </a:r>
            <a:endParaRPr lang="es-MX" b="1" dirty="0">
              <a:solidFill>
                <a:srgbClr val="002060"/>
              </a:solidFill>
              <a:ea typeface="Arial Unicode MS" pitchFamily="34" charset="-128"/>
              <a:cs typeface="Arial Unicode MS" pitchFamily="34" charset="-128"/>
            </a:endParaRPr>
          </a:p>
        </p:txBody>
      </p:sp>
      <p:sp>
        <p:nvSpPr>
          <p:cNvPr id="32" name="Rectangle 22"/>
          <p:cNvSpPr>
            <a:spLocks noChangeArrowheads="1"/>
          </p:cNvSpPr>
          <p:nvPr/>
        </p:nvSpPr>
        <p:spPr bwMode="auto">
          <a:xfrm>
            <a:off x="234950" y="1666861"/>
            <a:ext cx="2446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s-MX" b="1" dirty="0" smtClean="0">
                <a:solidFill>
                  <a:srgbClr val="C03932"/>
                </a:solidFill>
                <a:ea typeface="Arial Unicode MS" pitchFamily="34" charset="-128"/>
                <a:cs typeface="Arial Unicode MS" pitchFamily="34" charset="-128"/>
              </a:rPr>
              <a:t>Mecanismos periféricos</a:t>
            </a:r>
            <a:endParaRPr lang="es-MX" b="1" dirty="0">
              <a:solidFill>
                <a:srgbClr val="C03932"/>
              </a:solidFill>
              <a:ea typeface="Arial Unicode MS" pitchFamily="34" charset="-128"/>
              <a:cs typeface="Arial Unicode MS" pitchFamily="34" charset="-128"/>
            </a:endParaRPr>
          </a:p>
        </p:txBody>
      </p:sp>
      <p:pic>
        <p:nvPicPr>
          <p:cNvPr id="33" name="Picture 23" descr="part1"/>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923928" y="2047861"/>
            <a:ext cx="1725613"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13"/>
          <p:cNvSpPr>
            <a:spLocks noChangeArrowheads="1"/>
          </p:cNvSpPr>
          <p:nvPr/>
        </p:nvSpPr>
        <p:spPr bwMode="auto">
          <a:xfrm>
            <a:off x="3960813" y="3827449"/>
            <a:ext cx="1676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r>
              <a:rPr lang="es-MX" b="1" dirty="0" smtClean="0">
                <a:solidFill>
                  <a:srgbClr val="002060"/>
                </a:solidFill>
                <a:ea typeface="Arial Unicode MS" pitchFamily="34" charset="-128"/>
                <a:cs typeface="Arial Unicode MS" pitchFamily="34" charset="-128"/>
              </a:rPr>
              <a:t>Cambios </a:t>
            </a:r>
          </a:p>
          <a:p>
            <a:pPr algn="ctr"/>
            <a:r>
              <a:rPr lang="es-MX" b="1" dirty="0" smtClean="0">
                <a:solidFill>
                  <a:srgbClr val="002060"/>
                </a:solidFill>
                <a:ea typeface="Arial Unicode MS" pitchFamily="34" charset="-128"/>
                <a:cs typeface="Arial Unicode MS" pitchFamily="34" charset="-128"/>
              </a:rPr>
              <a:t>anormales</a:t>
            </a:r>
            <a:endParaRPr lang="es-MX" b="1" dirty="0">
              <a:solidFill>
                <a:srgbClr val="002060"/>
              </a:solidFill>
              <a:ea typeface="Arial Unicode MS" pitchFamily="34" charset="-128"/>
              <a:cs typeface="Arial Unicode MS" pitchFamily="34" charset="-128"/>
            </a:endParaRPr>
          </a:p>
        </p:txBody>
      </p:sp>
      <p:pic>
        <p:nvPicPr>
          <p:cNvPr id="35" name="Picture 24" descr="part1"/>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rcRect r="-5217"/>
          <a:stretch>
            <a:fillRect/>
          </a:stretch>
        </p:blipFill>
        <p:spPr bwMode="auto">
          <a:xfrm>
            <a:off x="5652120" y="3954449"/>
            <a:ext cx="105727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10"/>
          <p:cNvSpPr txBox="1">
            <a:spLocks noChangeArrowheads="1"/>
          </p:cNvSpPr>
          <p:nvPr/>
        </p:nvSpPr>
        <p:spPr bwMode="auto">
          <a:xfrm>
            <a:off x="228600" y="3159904"/>
            <a:ext cx="248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spcBef>
                <a:spcPct val="50000"/>
              </a:spcBef>
            </a:pPr>
            <a:r>
              <a:rPr lang="es-MX" sz="1800" b="1" dirty="0" smtClean="0">
                <a:solidFill>
                  <a:srgbClr val="C03932"/>
                </a:solidFill>
                <a:latin typeface="Calibri"/>
                <a:ea typeface="Arial Unicode MS" pitchFamily="34" charset="-128"/>
                <a:cs typeface="Arial Unicode MS" pitchFamily="34" charset="-128"/>
              </a:rPr>
              <a:t>Mecanismos centrales</a:t>
            </a:r>
            <a:endParaRPr lang="es-MX" sz="1800" b="1" dirty="0">
              <a:solidFill>
                <a:srgbClr val="C03932"/>
              </a:solidFill>
              <a:latin typeface="Calibri"/>
              <a:ea typeface="Arial Unicode MS" pitchFamily="34" charset="-128"/>
              <a:cs typeface="Arial Unicode MS" pitchFamily="34" charset="-128"/>
            </a:endParaRPr>
          </a:p>
        </p:txBody>
      </p:sp>
      <p:sp>
        <p:nvSpPr>
          <p:cNvPr id="37" name="Rectangle 11"/>
          <p:cNvSpPr>
            <a:spLocks noChangeArrowheads="1"/>
          </p:cNvSpPr>
          <p:nvPr/>
        </p:nvSpPr>
        <p:spPr bwMode="auto">
          <a:xfrm>
            <a:off x="251520" y="5380445"/>
            <a:ext cx="2449513" cy="792553"/>
          </a:xfrm>
          <a:prstGeom prst="rect">
            <a:avLst/>
          </a:prstGeom>
          <a:solidFill>
            <a:schemeClr val="accent4">
              <a:alpha val="79999"/>
            </a:schemeClr>
          </a:solidFill>
          <a:ln>
            <a:noFill/>
          </a:ln>
          <a:extLst/>
        </p:spPr>
        <p:txBody>
          <a:bodyPr wrap="none" anchor="ctr"/>
          <a:lstStyle/>
          <a:p>
            <a:pPr algn="ctr"/>
            <a:r>
              <a:rPr lang="es-MX" b="1" dirty="0" smtClean="0">
                <a:solidFill>
                  <a:srgbClr val="002060"/>
                </a:solidFill>
                <a:ea typeface="Arial Unicode MS" pitchFamily="34" charset="-128"/>
                <a:cs typeface="Arial Unicode MS" pitchFamily="34" charset="-128"/>
              </a:rPr>
              <a:t>Sensibilización Central</a:t>
            </a:r>
            <a:endParaRPr lang="es-MX" b="1" dirty="0">
              <a:solidFill>
                <a:srgbClr val="002060"/>
              </a:solidFill>
              <a:ea typeface="Arial Unicode MS" pitchFamily="34" charset="-128"/>
              <a:cs typeface="Arial Unicode MS" pitchFamily="34" charset="-128"/>
            </a:endParaRPr>
          </a:p>
        </p:txBody>
      </p:sp>
      <p:cxnSp>
        <p:nvCxnSpPr>
          <p:cNvPr id="38" name="Elbow Connector 4"/>
          <p:cNvCxnSpPr>
            <a:endCxn id="34" idx="1"/>
          </p:cNvCxnSpPr>
          <p:nvPr/>
        </p:nvCxnSpPr>
        <p:spPr>
          <a:xfrm>
            <a:off x="2698750" y="2459818"/>
            <a:ext cx="1262063" cy="1824831"/>
          </a:xfrm>
          <a:prstGeom prst="bentConnector3">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24"/>
          <p:cNvCxnSpPr>
            <a:stCxn id="22" idx="3"/>
          </p:cNvCxnSpPr>
          <p:nvPr/>
        </p:nvCxnSpPr>
        <p:spPr>
          <a:xfrm>
            <a:off x="2691968" y="3959545"/>
            <a:ext cx="1268845" cy="311610"/>
          </a:xfrm>
          <a:prstGeom prst="bentConnector3">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27"/>
          <p:cNvCxnSpPr>
            <a:stCxn id="30" idx="3"/>
          </p:cNvCxnSpPr>
          <p:nvPr/>
        </p:nvCxnSpPr>
        <p:spPr>
          <a:xfrm flipV="1">
            <a:off x="2708275" y="4271155"/>
            <a:ext cx="1252538" cy="609260"/>
          </a:xfrm>
          <a:prstGeom prst="bentConnector3">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41" name="Elbow Connector 30"/>
          <p:cNvCxnSpPr>
            <a:stCxn id="37" idx="3"/>
            <a:endCxn id="34" idx="1"/>
          </p:cNvCxnSpPr>
          <p:nvPr/>
        </p:nvCxnSpPr>
        <p:spPr>
          <a:xfrm flipV="1">
            <a:off x="2701033" y="4284649"/>
            <a:ext cx="1259780" cy="1492073"/>
          </a:xfrm>
          <a:prstGeom prst="bentConnector3">
            <a:avLst>
              <a:gd name="adj1" fmla="val 50000"/>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pic>
        <p:nvPicPr>
          <p:cNvPr id="42" name="Picture 3" descr="part2"/>
          <p:cNvPicPr>
            <a:picLocks noChangeAspect="1" noChangeArrowheads="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b="61653"/>
          <a:stretch>
            <a:fillRect/>
          </a:stretch>
        </p:blipFill>
        <p:spPr bwMode="auto">
          <a:xfrm>
            <a:off x="251520" y="2039924"/>
            <a:ext cx="2430462"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4"/>
          <p:cNvSpPr>
            <a:spLocks noChangeArrowheads="1"/>
          </p:cNvSpPr>
          <p:nvPr/>
        </p:nvSpPr>
        <p:spPr bwMode="auto">
          <a:xfrm>
            <a:off x="300733" y="2056592"/>
            <a:ext cx="23320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nchor="ctr"/>
          <a:lstStyle/>
          <a:p>
            <a:pPr algn="ctr"/>
            <a:r>
              <a:rPr lang="es-MX" b="1" dirty="0" smtClean="0">
                <a:solidFill>
                  <a:prstClr val="black"/>
                </a:solidFill>
                <a:ea typeface="Arial Unicode MS" pitchFamily="34" charset="-128"/>
                <a:cs typeface="Arial" pitchFamily="34" charset="0"/>
              </a:rPr>
              <a:t>Hiperexcitabilidad</a:t>
            </a:r>
          </a:p>
          <a:p>
            <a:pPr algn="ctr"/>
            <a:r>
              <a:rPr lang="es-MX" b="1" dirty="0" smtClean="0">
                <a:solidFill>
                  <a:prstClr val="black"/>
                </a:solidFill>
                <a:ea typeface="Arial Unicode MS" pitchFamily="34" charset="-128"/>
                <a:cs typeface="Arial" pitchFamily="34" charset="0"/>
              </a:rPr>
              <a:t>neurona periférica</a:t>
            </a:r>
            <a:endParaRPr lang="es-MX" b="1" dirty="0">
              <a:solidFill>
                <a:prstClr val="black"/>
              </a:solidFill>
              <a:ea typeface="Arial Unicode MS" pitchFamily="34" charset="-128"/>
              <a:cs typeface="Arial" pitchFamily="34" charset="0"/>
            </a:endParaRPr>
          </a:p>
        </p:txBody>
      </p:sp>
    </p:spTree>
    <p:extLst>
      <p:ext uri="{BB962C8B-B14F-4D97-AF65-F5344CB8AC3E}">
        <p14:creationId xmlns:p14="http://schemas.microsoft.com/office/powerpoint/2010/main" val="370783753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1622197"/>
            <a:ext cx="4040188" cy="639762"/>
          </a:xfrm>
          <a:solidFill>
            <a:srgbClr val="F78B30"/>
          </a:solidFill>
          <a:ln>
            <a:solidFill>
              <a:srgbClr val="F78B30"/>
            </a:solidFill>
          </a:ln>
        </p:spPr>
        <p:txBody>
          <a:bodyPr/>
          <a:lstStyle/>
          <a:p>
            <a:pPr algn="ctr"/>
            <a:r>
              <a:rPr lang="es-MX" dirty="0" smtClean="0">
                <a:solidFill>
                  <a:schemeClr val="tx1"/>
                </a:solidFill>
              </a:rPr>
              <a:t>Mecanismos Periféricos</a:t>
            </a:r>
            <a:endParaRPr lang="es-MX" dirty="0">
              <a:solidFill>
                <a:schemeClr val="tx1"/>
              </a:solidFill>
            </a:endParaRPr>
          </a:p>
        </p:txBody>
      </p:sp>
      <p:sp>
        <p:nvSpPr>
          <p:cNvPr id="7" name="Content Placeholder 6"/>
          <p:cNvSpPr>
            <a:spLocks noGrp="1"/>
          </p:cNvSpPr>
          <p:nvPr>
            <p:ph sz="half" idx="2"/>
          </p:nvPr>
        </p:nvSpPr>
        <p:spPr>
          <a:xfrm>
            <a:off x="457200" y="2261959"/>
            <a:ext cx="4040188" cy="3951288"/>
          </a:xfrm>
          <a:blipFill dpi="0" rotWithShape="1">
            <a:blip r:embed="rId3" cstate="print">
              <a:alphaModFix amt="44000"/>
            </a:blip>
            <a:srcRect/>
            <a:stretch>
              <a:fillRect/>
            </a:stretch>
          </a:blipFill>
          <a:ln>
            <a:solidFill>
              <a:srgbClr val="F78B30"/>
            </a:solidFill>
          </a:ln>
        </p:spPr>
        <p:txBody>
          <a:bodyPr>
            <a:normAutofit fontScale="77500" lnSpcReduction="20000"/>
          </a:bodyPr>
          <a:lstStyle/>
          <a:p>
            <a:r>
              <a:rPr lang="es-MX" dirty="0" smtClean="0"/>
              <a:t>Cambios en la distribución y expresión del canal de sodio</a:t>
            </a:r>
          </a:p>
          <a:p>
            <a:r>
              <a:rPr lang="es-MX" dirty="0" smtClean="0"/>
              <a:t>Cambios en la distribución y expresión del canal de calcio</a:t>
            </a:r>
          </a:p>
          <a:p>
            <a:r>
              <a:rPr lang="es-MX" dirty="0" smtClean="0"/>
              <a:t>Expresión neuropéptido alterada</a:t>
            </a:r>
          </a:p>
          <a:p>
            <a:r>
              <a:rPr lang="es-MX" dirty="0" smtClean="0"/>
              <a:t>Brote simpático</a:t>
            </a:r>
          </a:p>
          <a:p>
            <a:r>
              <a:rPr lang="es-MX" dirty="0" smtClean="0"/>
              <a:t>Pérdida de control inhibitorio espinal</a:t>
            </a:r>
          </a:p>
          <a:p>
            <a:r>
              <a:rPr lang="es-MX" dirty="0" smtClean="0"/>
              <a:t>Flujo sanguíneo periférico alterado</a:t>
            </a:r>
          </a:p>
          <a:p>
            <a:r>
              <a:rPr lang="es-MX" dirty="0" smtClean="0"/>
              <a:t>Atrofia, degeneración o regeneración axonal</a:t>
            </a:r>
          </a:p>
          <a:p>
            <a:r>
              <a:rPr lang="es-MX" dirty="0" smtClean="0"/>
              <a:t>Daño a fibras pequeñas</a:t>
            </a:r>
          </a:p>
          <a:p>
            <a:r>
              <a:rPr lang="es-MX" dirty="0" smtClean="0"/>
              <a:t>Mayor flujo glucémico</a:t>
            </a:r>
            <a:endParaRPr lang="es-MX" dirty="0"/>
          </a:p>
        </p:txBody>
      </p:sp>
      <p:sp>
        <p:nvSpPr>
          <p:cNvPr id="8" name="Text Placeholder 7"/>
          <p:cNvSpPr>
            <a:spLocks noGrp="1"/>
          </p:cNvSpPr>
          <p:nvPr>
            <p:ph type="body" sz="quarter" idx="3"/>
          </p:nvPr>
        </p:nvSpPr>
        <p:spPr>
          <a:xfrm>
            <a:off x="4645025" y="1622197"/>
            <a:ext cx="4041775" cy="639762"/>
          </a:xfrm>
          <a:solidFill>
            <a:schemeClr val="accent4"/>
          </a:solidFill>
          <a:ln>
            <a:solidFill>
              <a:schemeClr val="accent4"/>
            </a:solidFill>
          </a:ln>
        </p:spPr>
        <p:txBody>
          <a:bodyPr/>
          <a:lstStyle/>
          <a:p>
            <a:pPr algn="ctr"/>
            <a:r>
              <a:rPr lang="es-MX" dirty="0" smtClean="0">
                <a:solidFill>
                  <a:schemeClr val="tx1"/>
                </a:solidFill>
              </a:rPr>
              <a:t>Mecanismos Centrales</a:t>
            </a:r>
            <a:endParaRPr lang="es-MX" dirty="0">
              <a:solidFill>
                <a:schemeClr val="tx1"/>
              </a:solidFill>
            </a:endParaRPr>
          </a:p>
        </p:txBody>
      </p:sp>
      <p:sp>
        <p:nvSpPr>
          <p:cNvPr id="9" name="Content Placeholder 8"/>
          <p:cNvSpPr>
            <a:spLocks noGrp="1"/>
          </p:cNvSpPr>
          <p:nvPr>
            <p:ph sz="quarter" idx="4"/>
          </p:nvPr>
        </p:nvSpPr>
        <p:spPr>
          <a:xfrm>
            <a:off x="4645025" y="2261959"/>
            <a:ext cx="4041775" cy="3951288"/>
          </a:xfrm>
          <a:blipFill dpi="0" rotWithShape="1">
            <a:blip r:embed="rId4" cstate="print">
              <a:alphaModFix amt="32000"/>
            </a:blip>
            <a:srcRect/>
            <a:stretch>
              <a:fillRect/>
            </a:stretch>
          </a:blipFill>
          <a:ln>
            <a:solidFill>
              <a:schemeClr val="accent4">
                <a:lumMod val="75000"/>
              </a:schemeClr>
            </a:solidFill>
          </a:ln>
        </p:spPr>
        <p:txBody>
          <a:bodyPr>
            <a:normAutofit/>
          </a:bodyPr>
          <a:lstStyle/>
          <a:p>
            <a:r>
              <a:rPr lang="es-MX" sz="2000" dirty="0" smtClean="0"/>
              <a:t>Sensibilización Central</a:t>
            </a:r>
          </a:p>
          <a:p>
            <a:r>
              <a:rPr lang="es-MX" sz="2000" dirty="0" smtClean="0"/>
              <a:t>Cambios en el equilibrio de facilitación/inhibición con vías descendentes</a:t>
            </a:r>
          </a:p>
          <a:p>
            <a:r>
              <a:rPr lang="es-MX" sz="2000" dirty="0" smtClean="0"/>
              <a:t>Mayor vascularidad talámica</a:t>
            </a:r>
          </a:p>
        </p:txBody>
      </p:sp>
      <p:sp>
        <p:nvSpPr>
          <p:cNvPr id="4" name="Rectangle 7"/>
          <p:cNvSpPr txBox="1">
            <a:spLocks noChangeArrowheads="1"/>
          </p:cNvSpPr>
          <p:nvPr/>
        </p:nvSpPr>
        <p:spPr>
          <a:xfrm>
            <a:off x="457200" y="317314"/>
            <a:ext cx="8229600" cy="1143000"/>
          </a:xfrm>
          <a:prstGeom prst="rect">
            <a:avLst/>
          </a:prstGeom>
        </p:spPr>
        <p:txBody>
          <a:bodyPr vert="horz" lIns="91440" tIns="45720" rIns="91440" bIns="45720" rtlCol="0" anchor="ctr">
            <a:noAutofit/>
          </a:bodyPr>
          <a:lstStyle>
            <a:lvl1pPr algn="ctr">
              <a:lnSpc>
                <a:spcPct val="85000"/>
              </a:lnSpc>
              <a:spcBef>
                <a:spcPct val="0"/>
              </a:spcBef>
              <a:buNone/>
              <a:defRPr sz="4000">
                <a:solidFill>
                  <a:srgbClr val="002060"/>
                </a:solidFill>
                <a:latin typeface="+mj-lt"/>
                <a:ea typeface="+mj-ea"/>
                <a:cs typeface="+mj-cs"/>
              </a:defRPr>
            </a:lvl1pPr>
          </a:lstStyle>
          <a:p>
            <a:r>
              <a:rPr lang="es-MX" dirty="0" smtClean="0"/>
              <a:t>Mecanismos del Dolor Neuropático</a:t>
            </a:r>
          </a:p>
          <a:p>
            <a:r>
              <a:rPr lang="es-MX" dirty="0" smtClean="0"/>
              <a:t>En Neuropatía Diabética Periférica </a:t>
            </a:r>
            <a:endParaRPr lang="es-MX" dirty="0"/>
          </a:p>
        </p:txBody>
      </p:sp>
      <p:sp>
        <p:nvSpPr>
          <p:cNvPr id="5" name="Rectangle 4"/>
          <p:cNvSpPr/>
          <p:nvPr/>
        </p:nvSpPr>
        <p:spPr>
          <a:xfrm>
            <a:off x="113503" y="6619294"/>
            <a:ext cx="2840842" cy="246221"/>
          </a:xfrm>
          <a:prstGeom prst="rect">
            <a:avLst/>
          </a:prstGeom>
        </p:spPr>
        <p:txBody>
          <a:bodyPr wrap="none">
            <a:spAutoFit/>
          </a:bodyPr>
          <a:lstStyle/>
          <a:p>
            <a:r>
              <a:rPr lang="es-MX" sz="1000" dirty="0" smtClean="0">
                <a:solidFill>
                  <a:srgbClr val="002060"/>
                </a:solidFill>
              </a:rPr>
              <a:t>Tesfaye S </a:t>
            </a:r>
            <a:r>
              <a:rPr lang="es-MX" sz="1000" i="1" dirty="0" smtClean="0">
                <a:solidFill>
                  <a:srgbClr val="002060"/>
                </a:solidFill>
              </a:rPr>
              <a:t>et al. </a:t>
            </a:r>
            <a:r>
              <a:rPr lang="es-MX" sz="1000" i="1" dirty="0">
                <a:solidFill>
                  <a:srgbClr val="002060"/>
                </a:solidFill>
              </a:rPr>
              <a:t>Diabetes </a:t>
            </a:r>
            <a:r>
              <a:rPr lang="es-MX" sz="1000" i="1" dirty="0" smtClean="0">
                <a:solidFill>
                  <a:srgbClr val="002060"/>
                </a:solidFill>
              </a:rPr>
              <a:t>Care</a:t>
            </a:r>
            <a:r>
              <a:rPr lang="es-MX" sz="1000" dirty="0" smtClean="0">
                <a:solidFill>
                  <a:srgbClr val="002060"/>
                </a:solidFill>
              </a:rPr>
              <a:t> 2013; 36(9</a:t>
            </a:r>
            <a:r>
              <a:rPr lang="es-MX" sz="1000" dirty="0">
                <a:solidFill>
                  <a:srgbClr val="002060"/>
                </a:solidFill>
              </a:rPr>
              <a:t>):</a:t>
            </a:r>
            <a:r>
              <a:rPr lang="es-MX" sz="1000" dirty="0" smtClean="0">
                <a:solidFill>
                  <a:srgbClr val="002060"/>
                </a:solidFill>
              </a:rPr>
              <a:t>2456-65.</a:t>
            </a:r>
            <a:endParaRPr lang="es-MX" sz="1000"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15636" y="0"/>
            <a:ext cx="8229600" cy="1143000"/>
          </a:xfrm>
        </p:spPr>
        <p:txBody>
          <a:bodyPr>
            <a:normAutofit fontScale="90000"/>
          </a:bodyPr>
          <a:lstStyle/>
          <a:p>
            <a:r>
              <a:rPr lang="es-MX" sz="4000" dirty="0" smtClean="0"/>
              <a:t>Procesamiento Sensorial y </a:t>
            </a:r>
            <a:r>
              <a:rPr lang="es-MX" sz="4000" noProof="0" dirty="0" smtClean="0">
                <a:solidFill>
                  <a:schemeClr val="bg2"/>
                </a:solidFill>
              </a:rPr>
              <a:t/>
            </a:r>
            <a:br>
              <a:rPr lang="es-MX" sz="4000" noProof="0" dirty="0" smtClean="0">
                <a:solidFill>
                  <a:schemeClr val="bg2"/>
                </a:solidFill>
              </a:rPr>
            </a:br>
            <a:r>
              <a:rPr lang="es-MX" sz="4000" noProof="0" dirty="0" smtClean="0">
                <a:solidFill>
                  <a:schemeClr val="bg2"/>
                </a:solidFill>
              </a:rPr>
              <a:t>Dolor Neuropático</a:t>
            </a:r>
            <a:endParaRPr lang="es-MX" sz="4000" noProof="0" dirty="0">
              <a:solidFill>
                <a:schemeClr val="bg2"/>
              </a:solidFill>
            </a:endParaRPr>
          </a:p>
        </p:txBody>
      </p:sp>
      <p:sp>
        <p:nvSpPr>
          <p:cNvPr id="52227" name="Text Box 3"/>
          <p:cNvSpPr txBox="1">
            <a:spLocks noChangeArrowheads="1"/>
          </p:cNvSpPr>
          <p:nvPr/>
        </p:nvSpPr>
        <p:spPr bwMode="auto">
          <a:xfrm>
            <a:off x="113169" y="6321225"/>
            <a:ext cx="47160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n-GB" sz="1000" dirty="0" smtClean="0">
                <a:solidFill>
                  <a:schemeClr val="bg2"/>
                </a:solidFill>
                <a:latin typeface="Calibri"/>
              </a:rPr>
              <a:t>Adapted from: Doubell TP </a:t>
            </a:r>
            <a:r>
              <a:rPr lang="en-GB" sz="1000" i="1" dirty="0">
                <a:solidFill>
                  <a:schemeClr val="bg2"/>
                </a:solidFill>
                <a:latin typeface="Calibri"/>
              </a:rPr>
              <a:t>et </a:t>
            </a:r>
            <a:r>
              <a:rPr lang="en-GB" sz="1000" i="1" dirty="0" smtClean="0">
                <a:solidFill>
                  <a:schemeClr val="bg2"/>
                </a:solidFill>
                <a:latin typeface="Calibri"/>
              </a:rPr>
              <a:t>al. </a:t>
            </a:r>
            <a:r>
              <a:rPr lang="en-CA" sz="1000" dirty="0" smtClean="0">
                <a:solidFill>
                  <a:schemeClr val="bg2"/>
                </a:solidFill>
                <a:latin typeface="Calibri"/>
              </a:rPr>
              <a:t>In</a:t>
            </a:r>
            <a:r>
              <a:rPr lang="en-CA" sz="1000" dirty="0">
                <a:solidFill>
                  <a:schemeClr val="bg2"/>
                </a:solidFill>
                <a:latin typeface="Calibri"/>
              </a:rPr>
              <a:t>: Wall PD, Melzack R (eds). </a:t>
            </a:r>
            <a:r>
              <a:rPr lang="en-CA" sz="1000" i="1" dirty="0">
                <a:solidFill>
                  <a:schemeClr val="bg2"/>
                </a:solidFill>
                <a:latin typeface="Calibri"/>
              </a:rPr>
              <a:t>Textbook of Pain</a:t>
            </a:r>
            <a:r>
              <a:rPr lang="en-CA" sz="1000" dirty="0">
                <a:solidFill>
                  <a:schemeClr val="bg2"/>
                </a:solidFill>
                <a:latin typeface="Calibri"/>
              </a:rPr>
              <a:t>. 4th ed. Harcourt Publishers Limited; Edinburgh, UK: 1999.</a:t>
            </a:r>
            <a:endParaRPr lang="en-GB" sz="1000" dirty="0">
              <a:solidFill>
                <a:schemeClr val="bg2"/>
              </a:solidFill>
              <a:latin typeface="Calibri"/>
            </a:endParaRPr>
          </a:p>
        </p:txBody>
      </p:sp>
      <p:graphicFrame>
        <p:nvGraphicFramePr>
          <p:cNvPr id="6" name="Group 4"/>
          <p:cNvGraphicFramePr>
            <a:graphicFrameLocks noGrp="1"/>
          </p:cNvGraphicFramePr>
          <p:nvPr>
            <p:ph idx="1"/>
            <p:extLst>
              <p:ext uri="{D42A27DB-BD31-4B8C-83A1-F6EECF244321}">
                <p14:modId xmlns:p14="http://schemas.microsoft.com/office/powerpoint/2010/main" val="1256932499"/>
              </p:ext>
            </p:extLst>
          </p:nvPr>
        </p:nvGraphicFramePr>
        <p:xfrm>
          <a:off x="323528" y="1052736"/>
          <a:ext cx="8391445" cy="5193948"/>
        </p:xfrm>
        <a:graphic>
          <a:graphicData uri="http://schemas.openxmlformats.org/drawingml/2006/table">
            <a:tbl>
              <a:tblPr/>
              <a:tblGrid>
                <a:gridCol w="1378496"/>
                <a:gridCol w="1529996"/>
                <a:gridCol w="1800200"/>
                <a:gridCol w="2081784"/>
                <a:gridCol w="1600969"/>
              </a:tblGrid>
              <a:tr h="172616">
                <a:tc>
                  <a:txBody>
                    <a:bodyPr/>
                    <a:lstStyle/>
                    <a:p>
                      <a:pPr marL="0" marR="0" lvl="0" indent="0" algn="l" defTabSz="914400" rtl="0" eaLnBrk="1" fontAlgn="base" latinLnBrk="0" hangingPunct="1">
                        <a:lnSpc>
                          <a:spcPct val="95000"/>
                        </a:lnSpc>
                        <a:spcBef>
                          <a:spcPts val="0"/>
                        </a:spcBef>
                        <a:spcAft>
                          <a:spcPct val="0"/>
                        </a:spcAft>
                        <a:buClrTx/>
                        <a:buSzTx/>
                        <a:buFontTx/>
                        <a:buNone/>
                        <a:tabLst/>
                      </a:pPr>
                      <a:r>
                        <a:rPr kumimoji="0" lang="es-MX" sz="1200" b="1" i="0" u="none" strike="noStrike" cap="none" normalizeH="0" baseline="0" noProof="0" dirty="0" smtClean="0">
                          <a:ln>
                            <a:noFill/>
                          </a:ln>
                          <a:solidFill>
                            <a:srgbClr val="002060"/>
                          </a:solidFill>
                          <a:effectLst/>
                          <a:latin typeface="Arial" pitchFamily="34" charset="0"/>
                        </a:rPr>
                        <a:t>Función Nerviosa</a:t>
                      </a:r>
                    </a:p>
                  </a:txBody>
                  <a:tcPr marL="93811" marR="93811" marT="45726" marB="45726"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ts val="0"/>
                        </a:spcBef>
                        <a:spcAft>
                          <a:spcPct val="0"/>
                        </a:spcAft>
                        <a:buClrTx/>
                        <a:buSzTx/>
                        <a:buFontTx/>
                        <a:buNone/>
                        <a:tabLst/>
                      </a:pPr>
                      <a:r>
                        <a:rPr kumimoji="0" lang="es-MX" sz="1200" b="1" i="0" u="none" strike="noStrike" cap="none" normalizeH="0" baseline="0" noProof="0" dirty="0" smtClean="0">
                          <a:ln>
                            <a:noFill/>
                          </a:ln>
                          <a:solidFill>
                            <a:schemeClr val="bg2"/>
                          </a:solidFill>
                          <a:effectLst/>
                          <a:latin typeface="Arial" pitchFamily="34" charset="0"/>
                        </a:rPr>
                        <a:t>Estímulo</a:t>
                      </a:r>
                    </a:p>
                  </a:txBody>
                  <a:tcPr marL="46905" marR="46905" marT="45726" marB="45726"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ts val="0"/>
                        </a:spcBef>
                        <a:spcAft>
                          <a:spcPct val="0"/>
                        </a:spcAft>
                        <a:buClrTx/>
                        <a:buSzTx/>
                        <a:buFontTx/>
                        <a:buNone/>
                        <a:tabLst/>
                      </a:pPr>
                      <a:r>
                        <a:rPr kumimoji="0" lang="es-MX" sz="1200" b="1" i="0" u="none" strike="noStrike" cap="none" normalizeH="0" baseline="0" noProof="0" dirty="0" smtClean="0">
                          <a:ln>
                            <a:noFill/>
                          </a:ln>
                          <a:solidFill>
                            <a:schemeClr val="bg2"/>
                          </a:solidFill>
                          <a:effectLst/>
                          <a:latin typeface="Arial" pitchFamily="34" charset="0"/>
                        </a:rPr>
                        <a:t>Aferente primaria</a:t>
                      </a:r>
                    </a:p>
                  </a:txBody>
                  <a:tcPr marL="93811" marR="93811" marT="45726" marB="45726"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ts val="0"/>
                        </a:spcBef>
                        <a:spcAft>
                          <a:spcPct val="0"/>
                        </a:spcAft>
                        <a:buClrTx/>
                        <a:buSzTx/>
                        <a:buFontTx/>
                        <a:buNone/>
                        <a:tabLst/>
                      </a:pPr>
                      <a:r>
                        <a:rPr kumimoji="0" lang="es-MX" sz="1200" b="1" i="0" u="none" strike="noStrike" cap="none" normalizeH="0" baseline="0" noProof="0" dirty="0" smtClean="0">
                          <a:ln>
                            <a:noFill/>
                          </a:ln>
                          <a:solidFill>
                            <a:schemeClr val="bg2"/>
                          </a:solidFill>
                          <a:effectLst/>
                          <a:latin typeface="Arial" pitchFamily="34" charset="0"/>
                        </a:rPr>
                        <a:t>Sensación</a:t>
                      </a:r>
                    </a:p>
                  </a:txBody>
                  <a:tcPr marL="93811" marR="46905" marT="45726" marB="45726"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ts val="0"/>
                        </a:spcBef>
                        <a:spcAft>
                          <a:spcPct val="0"/>
                        </a:spcAft>
                        <a:buClrTx/>
                        <a:buSzTx/>
                        <a:buFontTx/>
                        <a:buNone/>
                        <a:tabLst/>
                      </a:pPr>
                      <a:r>
                        <a:rPr kumimoji="0" lang="es-MX" sz="1200" b="1" i="0" u="none" strike="noStrike" cap="none" normalizeH="0" baseline="0" noProof="0" dirty="0" smtClean="0">
                          <a:ln>
                            <a:noFill/>
                          </a:ln>
                          <a:solidFill>
                            <a:schemeClr val="bg2"/>
                          </a:solidFill>
                          <a:effectLst/>
                          <a:latin typeface="Arial" pitchFamily="34" charset="0"/>
                        </a:rPr>
                        <a:t>Mecanismo</a:t>
                      </a:r>
                    </a:p>
                  </a:txBody>
                  <a:tcPr marL="93811" marR="46905" marT="45726" marB="45726"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r>
              <a:tr h="432048">
                <a:tc rowSpan="2">
                  <a:txBody>
                    <a:bodyPr/>
                    <a:lstStyle/>
                    <a:p>
                      <a:pPr marL="168275" marR="0" lvl="0" indent="-168275" algn="l" defTabSz="914400" rtl="0" eaLnBrk="1" fontAlgn="base" latinLnBrk="0" hangingPunct="1">
                        <a:lnSpc>
                          <a:spcPct val="95000"/>
                        </a:lnSpc>
                        <a:spcBef>
                          <a:spcPts val="0"/>
                        </a:spcBef>
                        <a:spcAft>
                          <a:spcPct val="0"/>
                        </a:spcAft>
                        <a:buClrTx/>
                        <a:buSzTx/>
                        <a:buFontTx/>
                        <a:buNone/>
                        <a:tabLst/>
                      </a:pPr>
                      <a:r>
                        <a:rPr kumimoji="0" lang="es-MX" sz="1200" b="1" i="0" u="none" strike="noStrike" cap="none" normalizeH="0" baseline="0" noProof="0" dirty="0" smtClean="0">
                          <a:ln>
                            <a:noFill/>
                          </a:ln>
                          <a:solidFill>
                            <a:schemeClr val="tx1"/>
                          </a:solidFill>
                          <a:effectLst/>
                          <a:latin typeface="Arial" pitchFamily="34" charset="0"/>
                        </a:rPr>
                        <a:t>Normal</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Innocuo</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Mecánico</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A-beta</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Toque normal</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Función normal</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r>
              <a:tr h="835136">
                <a:tc vMerge="1">
                  <a:txBody>
                    <a:bodyPr/>
                    <a:lstStyle/>
                    <a:p>
                      <a:endParaRPr lang="es-MX"/>
                    </a:p>
                  </a:txBody>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Nocivo</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Mecánico</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Térmico</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Químico</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Nociceptor A-delta</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Nociceptor C</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Dolor agudo normal</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Dolor quemante normal</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vMerge="1">
                  <a:txBody>
                    <a:bodyPr/>
                    <a:lstStyle/>
                    <a:p>
                      <a:endParaRPr lang="es-MX"/>
                    </a:p>
                  </a:txBody>
                  <a:tcPr/>
                </a:tc>
              </a:tr>
              <a:tr h="453728">
                <a:tc rowSpan="2">
                  <a:txBody>
                    <a:bodyPr/>
                    <a:lstStyle/>
                    <a:p>
                      <a:pPr marL="168275" marR="0" lvl="0" indent="-168275" algn="l" defTabSz="914400" rtl="0" eaLnBrk="1" fontAlgn="base" latinLnBrk="0" hangingPunct="1">
                        <a:lnSpc>
                          <a:spcPct val="95000"/>
                        </a:lnSpc>
                        <a:spcBef>
                          <a:spcPts val="0"/>
                        </a:spcBef>
                        <a:spcAft>
                          <a:spcPct val="0"/>
                        </a:spcAft>
                        <a:buClrTx/>
                        <a:buSzTx/>
                        <a:buFontTx/>
                        <a:buNone/>
                        <a:tabLst/>
                      </a:pPr>
                      <a:r>
                        <a:rPr kumimoji="0" lang="es-MX" sz="1200" b="1" i="0" u="none" strike="noStrike" cap="none" normalizeH="0" baseline="0" noProof="0" dirty="0" smtClean="0">
                          <a:ln>
                            <a:noFill/>
                          </a:ln>
                          <a:solidFill>
                            <a:schemeClr val="tx1"/>
                          </a:solidFill>
                          <a:effectLst/>
                          <a:latin typeface="Arial" pitchFamily="34" charset="0"/>
                        </a:rPr>
                        <a:t>Disminuida</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Innocuo</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Mecánico</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A-beta</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Hipoanestesia táctil</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Transmisión de impulsos disminuida</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r>
              <a:tr h="796560">
                <a:tc vMerge="1">
                  <a:txBody>
                    <a:bodyPr/>
                    <a:lstStyle/>
                    <a:p>
                      <a:endParaRPr lang="es-MX"/>
                    </a:p>
                  </a:txBody>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Nocivo</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Mecánico</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Térmico</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Químico</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Nociceptor A-delta</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Nociceptor C</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Mecánico</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Hipoalgesia al calor o frío</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vMerge="1">
                  <a:txBody>
                    <a:bodyPr/>
                    <a:lstStyle/>
                    <a:p>
                      <a:endParaRPr lang="es-MX"/>
                    </a:p>
                  </a:txBody>
                  <a:tcPr/>
                </a:tc>
              </a:tr>
              <a:tr h="458200">
                <a:tc rowSpan="2">
                  <a:txBody>
                    <a:bodyPr/>
                    <a:lstStyle/>
                    <a:p>
                      <a:pPr marL="168275" marR="0" lvl="0" indent="-168275" algn="l" defTabSz="914400" rtl="0" eaLnBrk="1" fontAlgn="base" latinLnBrk="0" hangingPunct="1">
                        <a:lnSpc>
                          <a:spcPct val="95000"/>
                        </a:lnSpc>
                        <a:spcBef>
                          <a:spcPts val="0"/>
                        </a:spcBef>
                        <a:spcAft>
                          <a:spcPct val="0"/>
                        </a:spcAft>
                        <a:buClrTx/>
                        <a:buSzTx/>
                        <a:buFontTx/>
                        <a:buNone/>
                        <a:tabLst/>
                      </a:pPr>
                      <a:r>
                        <a:rPr kumimoji="0" lang="es-MX" sz="1200" b="1" i="0" u="none" strike="noStrike" cap="none" normalizeH="0" baseline="0" noProof="0" dirty="0" smtClean="0">
                          <a:ln>
                            <a:noFill/>
                          </a:ln>
                          <a:solidFill>
                            <a:schemeClr val="tx1"/>
                          </a:solidFill>
                          <a:effectLst/>
                          <a:latin typeface="Arial" pitchFamily="34" charset="0"/>
                        </a:rPr>
                        <a:t>Aumentada</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Innocuo</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Mecánico</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A-beta</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Alodinia mecánica dinámica</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Muchas teorías (</a:t>
                      </a:r>
                      <a:r>
                        <a:rPr kumimoji="0" lang="es-MX" sz="1200" b="0" i="1" u="none" strike="noStrike" cap="none" normalizeH="0" baseline="0" noProof="0" dirty="0" smtClean="0">
                          <a:ln>
                            <a:noFill/>
                          </a:ln>
                          <a:solidFill>
                            <a:schemeClr val="bg2"/>
                          </a:solidFill>
                          <a:effectLst/>
                          <a:latin typeface="Arial" pitchFamily="34" charset="0"/>
                        </a:rPr>
                        <a:t>ej: </a:t>
                      </a:r>
                      <a:r>
                        <a:rPr kumimoji="0" lang="es-MX" sz="1200" b="0" i="0" u="none" strike="noStrike" cap="none" normalizeH="0" baseline="0" noProof="0" dirty="0" smtClean="0">
                          <a:ln>
                            <a:noFill/>
                          </a:ln>
                          <a:solidFill>
                            <a:schemeClr val="bg2"/>
                          </a:solidFill>
                          <a:effectLst/>
                          <a:latin typeface="Arial" pitchFamily="34" charset="0"/>
                        </a:rPr>
                        <a:t> sensibilización) </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r>
              <a:tr h="914521">
                <a:tc vMerge="1">
                  <a:txBody>
                    <a:bodyPr/>
                    <a:lstStyle/>
                    <a:p>
                      <a:pPr marL="168275" marR="0" lvl="0" indent="-168275" algn="l" defTabSz="914400" rtl="0" eaLnBrk="1" fontAlgn="base" latinLnBrk="0" hangingPunct="1">
                        <a:lnSpc>
                          <a:spcPct val="95000"/>
                        </a:lnSpc>
                        <a:spcBef>
                          <a:spcPct val="75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txBody>
                  <a:tcPr marL="93811" marR="46905" marT="91452" marB="914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Nocivo</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Mecánico</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Térmico</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Químico</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Nociceptor A-delta</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Nociceptor C</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Mecánico</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Hiperalgesia al calor o frío</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Muchas teorías (</a:t>
                      </a:r>
                      <a:r>
                        <a:rPr kumimoji="0" lang="es-MX" sz="1200" b="0" i="1" u="none" strike="noStrike" cap="none" normalizeH="0" baseline="0" noProof="0" dirty="0" smtClean="0">
                          <a:ln>
                            <a:noFill/>
                          </a:ln>
                          <a:solidFill>
                            <a:schemeClr val="bg2"/>
                          </a:solidFill>
                          <a:effectLst/>
                          <a:latin typeface="Arial" pitchFamily="34" charset="0"/>
                        </a:rPr>
                        <a:t>ej:  </a:t>
                      </a:r>
                      <a:r>
                        <a:rPr kumimoji="0" lang="es-MX" sz="1200" b="0" i="0" u="none" strike="noStrike" cap="none" normalizeH="0" baseline="0" noProof="0" dirty="0" smtClean="0">
                          <a:ln>
                            <a:noFill/>
                          </a:ln>
                          <a:solidFill>
                            <a:schemeClr val="bg2"/>
                          </a:solidFill>
                          <a:effectLst/>
                          <a:latin typeface="Arial" pitchFamily="34" charset="0"/>
                        </a:rPr>
                        <a:t>dolor secundario o </a:t>
                      </a:r>
                      <a:r>
                        <a:rPr kumimoji="0" lang="es-MX" sz="1200" b="0" i="1" u="none" strike="noStrike" cap="none" normalizeH="0" baseline="0" noProof="0" dirty="0" smtClean="0">
                          <a:ln>
                            <a:noFill/>
                          </a:ln>
                          <a:solidFill>
                            <a:schemeClr val="bg2"/>
                          </a:solidFill>
                          <a:effectLst/>
                          <a:latin typeface="Arial" pitchFamily="34" charset="0"/>
                        </a:rPr>
                        <a:t>dolor secundario (wind-up)</a:t>
                      </a:r>
                      <a:r>
                        <a:rPr kumimoji="0" lang="es-MX" sz="1200" b="0" i="0" u="none" strike="noStrike" cap="none" normalizeH="0" baseline="0" noProof="0" dirty="0" smtClean="0">
                          <a:ln>
                            <a:noFill/>
                          </a:ln>
                          <a:solidFill>
                            <a:schemeClr val="bg2"/>
                          </a:solidFill>
                          <a:effectLst/>
                          <a:latin typeface="Arial" pitchFamily="34" charset="0"/>
                        </a:rPr>
                        <a:t>, sensibilización periférica) </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3890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4"/>
          <p:cNvSpPr txBox="1">
            <a:spLocks noChangeArrowheads="1"/>
          </p:cNvSpPr>
          <p:nvPr/>
        </p:nvSpPr>
        <p:spPr bwMode="auto">
          <a:xfrm>
            <a:off x="113278" y="6473174"/>
            <a:ext cx="85608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en-GB" sz="1000" dirty="0" smtClean="0">
              <a:solidFill>
                <a:schemeClr val="bg2"/>
              </a:solidFill>
              <a:latin typeface="Calibri"/>
            </a:endParaRPr>
          </a:p>
          <a:p>
            <a:pPr eaLnBrk="1" hangingPunct="1"/>
            <a:r>
              <a:rPr lang="en-GB" sz="1000" dirty="0" smtClean="0">
                <a:solidFill>
                  <a:schemeClr val="bg2"/>
                </a:solidFill>
                <a:latin typeface="Calibri"/>
              </a:rPr>
              <a:t>Dworkin RH. </a:t>
            </a:r>
            <a:r>
              <a:rPr lang="en-GB" sz="1000" i="1" dirty="0" smtClean="0">
                <a:solidFill>
                  <a:schemeClr val="bg2"/>
                </a:solidFill>
                <a:latin typeface="Calibri"/>
              </a:rPr>
              <a:t>Clin </a:t>
            </a:r>
            <a:r>
              <a:rPr lang="en-GB" sz="1000" i="1" dirty="0">
                <a:solidFill>
                  <a:schemeClr val="bg2"/>
                </a:solidFill>
                <a:latin typeface="Calibri"/>
              </a:rPr>
              <a:t>J </a:t>
            </a:r>
            <a:r>
              <a:rPr lang="en-GB" sz="1000" i="1" dirty="0" smtClean="0">
                <a:solidFill>
                  <a:schemeClr val="bg2"/>
                </a:solidFill>
                <a:latin typeface="Calibri"/>
              </a:rPr>
              <a:t>Pain</a:t>
            </a:r>
            <a:r>
              <a:rPr lang="en-GB" sz="1000" dirty="0" smtClean="0">
                <a:solidFill>
                  <a:schemeClr val="bg2"/>
                </a:solidFill>
                <a:latin typeface="Calibri"/>
              </a:rPr>
              <a:t> 2002; 18(6):343-9; </a:t>
            </a:r>
            <a:r>
              <a:rPr lang="en-CA" sz="1000" dirty="0" smtClean="0">
                <a:solidFill>
                  <a:schemeClr val="bg2"/>
                </a:solidFill>
                <a:latin typeface="Calibri"/>
              </a:rPr>
              <a:t>Raja </a:t>
            </a:r>
            <a:r>
              <a:rPr lang="en-CA" sz="1000" dirty="0">
                <a:solidFill>
                  <a:schemeClr val="bg2"/>
                </a:solidFill>
                <a:latin typeface="Calibri"/>
              </a:rPr>
              <a:t>SN </a:t>
            </a:r>
            <a:r>
              <a:rPr lang="en-CA" sz="1000" i="1" dirty="0">
                <a:solidFill>
                  <a:schemeClr val="bg2"/>
                </a:solidFill>
                <a:latin typeface="Calibri"/>
              </a:rPr>
              <a:t>et al. </a:t>
            </a:r>
            <a:r>
              <a:rPr lang="en-CA" sz="1000" dirty="0" smtClean="0">
                <a:solidFill>
                  <a:schemeClr val="bg2"/>
                </a:solidFill>
                <a:latin typeface="Calibri"/>
              </a:rPr>
              <a:t>In: Wall </a:t>
            </a:r>
            <a:r>
              <a:rPr lang="en-CA" sz="1000" dirty="0">
                <a:solidFill>
                  <a:schemeClr val="bg2"/>
                </a:solidFill>
                <a:latin typeface="Calibri"/>
              </a:rPr>
              <a:t>PD, Melzack </a:t>
            </a:r>
            <a:r>
              <a:rPr lang="en-CA" sz="1000" dirty="0" smtClean="0">
                <a:solidFill>
                  <a:schemeClr val="bg2"/>
                </a:solidFill>
                <a:latin typeface="Calibri"/>
              </a:rPr>
              <a:t>R (eds). </a:t>
            </a:r>
            <a:r>
              <a:rPr lang="en-CA" sz="1000" i="1" dirty="0">
                <a:solidFill>
                  <a:schemeClr val="bg2"/>
                </a:solidFill>
                <a:latin typeface="Calibri"/>
              </a:rPr>
              <a:t>Textbook of Pain</a:t>
            </a:r>
            <a:r>
              <a:rPr lang="en-CA" sz="1000" dirty="0">
                <a:solidFill>
                  <a:schemeClr val="bg2"/>
                </a:solidFill>
                <a:latin typeface="Calibri"/>
              </a:rPr>
              <a:t>. 4th ed. </a:t>
            </a:r>
            <a:r>
              <a:rPr lang="en-CA" sz="1000" dirty="0" smtClean="0">
                <a:solidFill>
                  <a:schemeClr val="bg2"/>
                </a:solidFill>
                <a:latin typeface="Calibri"/>
              </a:rPr>
              <a:t>Harcourt </a:t>
            </a:r>
            <a:r>
              <a:rPr lang="en-CA" sz="1000" dirty="0">
                <a:solidFill>
                  <a:schemeClr val="bg2"/>
                </a:solidFill>
                <a:latin typeface="Calibri"/>
              </a:rPr>
              <a:t>Publishers Limited; Edinburgh, </a:t>
            </a:r>
            <a:r>
              <a:rPr lang="en-CA" sz="1000" dirty="0" smtClean="0">
                <a:solidFill>
                  <a:schemeClr val="bg2"/>
                </a:solidFill>
                <a:latin typeface="Calibri"/>
              </a:rPr>
              <a:t>UK: </a:t>
            </a:r>
            <a:r>
              <a:rPr lang="en-CA" sz="1000" dirty="0">
                <a:solidFill>
                  <a:schemeClr val="bg2"/>
                </a:solidFill>
                <a:latin typeface="Calibri"/>
              </a:rPr>
              <a:t>1999.</a:t>
            </a:r>
            <a:endParaRPr lang="en-GB" sz="1000" dirty="0">
              <a:solidFill>
                <a:schemeClr val="bg2"/>
              </a:solidFill>
              <a:latin typeface="Calibri"/>
            </a:endParaRPr>
          </a:p>
        </p:txBody>
      </p:sp>
      <p:sp>
        <p:nvSpPr>
          <p:cNvPr id="6" name="Rectangle 2"/>
          <p:cNvSpPr>
            <a:spLocks noGrp="1" noChangeArrowheads="1"/>
          </p:cNvSpPr>
          <p:nvPr>
            <p:ph type="title"/>
          </p:nvPr>
        </p:nvSpPr>
        <p:spPr>
          <a:xfrm>
            <a:off x="0" y="274638"/>
            <a:ext cx="8686800" cy="1143000"/>
          </a:xfrm>
          <a:noFill/>
        </p:spPr>
        <p:txBody>
          <a:bodyPr>
            <a:noAutofit/>
          </a:bodyPr>
          <a:lstStyle/>
          <a:p>
            <a:r>
              <a:rPr lang="es-MX" noProof="0" dirty="0" smtClean="0"/>
              <a:t>Dolor Neuropático: Fibras Aβ , Aδ y C </a:t>
            </a:r>
            <a:endParaRPr lang="es-MX" noProof="0" dirty="0"/>
          </a:p>
        </p:txBody>
      </p:sp>
      <p:graphicFrame>
        <p:nvGraphicFramePr>
          <p:cNvPr id="7" name="Table 11"/>
          <p:cNvGraphicFramePr>
            <a:graphicFrameLocks noGrp="1"/>
          </p:cNvGraphicFramePr>
          <p:nvPr>
            <p:extLst>
              <p:ext uri="{D42A27DB-BD31-4B8C-83A1-F6EECF244321}">
                <p14:modId xmlns:p14="http://schemas.microsoft.com/office/powerpoint/2010/main" val="4126425912"/>
              </p:ext>
            </p:extLst>
          </p:nvPr>
        </p:nvGraphicFramePr>
        <p:xfrm>
          <a:off x="323528" y="2060848"/>
          <a:ext cx="8460000" cy="2684160"/>
        </p:xfrm>
        <a:graphic>
          <a:graphicData uri="http://schemas.openxmlformats.org/drawingml/2006/table">
            <a:tbl>
              <a:tblPr firstRow="1" bandRow="1">
                <a:tableStyleId>{5C22544A-7EE6-4342-B048-85BDC9FD1C3A}</a:tableStyleId>
              </a:tblPr>
              <a:tblGrid>
                <a:gridCol w="2124000"/>
                <a:gridCol w="2520000"/>
                <a:gridCol w="1908000"/>
                <a:gridCol w="1908000"/>
              </a:tblGrid>
              <a:tr h="468000">
                <a:tc>
                  <a:txBody>
                    <a:bodyPr/>
                    <a:lstStyle/>
                    <a:p>
                      <a:pPr algn="ctr"/>
                      <a:r>
                        <a:rPr lang="es-MX" noProof="0" dirty="0" smtClean="0"/>
                        <a:t>Característica</a:t>
                      </a:r>
                      <a:endParaRPr lang="es-MX" noProof="0" dirty="0"/>
                    </a:p>
                  </a:txBody>
                  <a:tcPr anchor="ctr"/>
                </a:tc>
                <a:tc>
                  <a:txBody>
                    <a:bodyPr/>
                    <a:lstStyle/>
                    <a:p>
                      <a:pPr algn="ctr"/>
                      <a:r>
                        <a:rPr lang="es-MX" sz="1800" noProof="0" dirty="0" smtClean="0"/>
                        <a:t>Fibras Aβ</a:t>
                      </a:r>
                      <a:endParaRPr lang="es-MX" noProof="0" dirty="0"/>
                    </a:p>
                  </a:txBody>
                  <a:tcPr anchor="ctr"/>
                </a:tc>
                <a:tc>
                  <a:txBody>
                    <a:bodyPr/>
                    <a:lstStyle/>
                    <a:p>
                      <a:pPr algn="ctr"/>
                      <a:r>
                        <a:rPr lang="es-MX" sz="1800" noProof="0" dirty="0" smtClean="0"/>
                        <a:t>Fibras Aδ</a:t>
                      </a:r>
                      <a:endParaRPr lang="es-MX" noProof="0" dirty="0"/>
                    </a:p>
                  </a:txBody>
                  <a:tcPr anchor="ctr"/>
                </a:tc>
                <a:tc>
                  <a:txBody>
                    <a:bodyPr/>
                    <a:lstStyle/>
                    <a:p>
                      <a:pPr algn="ctr"/>
                      <a:r>
                        <a:rPr lang="es-MX" noProof="0" dirty="0" smtClean="0"/>
                        <a:t>Fibras C</a:t>
                      </a:r>
                      <a:endParaRPr lang="es-MX" noProof="0" dirty="0"/>
                    </a:p>
                  </a:txBody>
                  <a:tcPr anchor="ctr"/>
                </a:tc>
              </a:tr>
              <a:tr h="468000">
                <a:tc>
                  <a:txBody>
                    <a:bodyPr/>
                    <a:lstStyle/>
                    <a:p>
                      <a:r>
                        <a:rPr lang="es-MX" noProof="0" dirty="0" smtClean="0">
                          <a:solidFill>
                            <a:srgbClr val="002060"/>
                          </a:solidFill>
                        </a:rPr>
                        <a:t>Diámetro</a:t>
                      </a:r>
                      <a:endParaRPr lang="es-MX" noProof="0" dirty="0">
                        <a:solidFill>
                          <a:srgbClr val="002060"/>
                        </a:solidFill>
                      </a:endParaRPr>
                    </a:p>
                  </a:txBody>
                  <a:tcPr>
                    <a:solidFill>
                      <a:schemeClr val="accent1">
                        <a:lumMod val="60000"/>
                        <a:lumOff val="40000"/>
                      </a:schemeClr>
                    </a:solidFill>
                  </a:tcPr>
                </a:tc>
                <a:tc>
                  <a:txBody>
                    <a:bodyPr/>
                    <a:lstStyle/>
                    <a:p>
                      <a:r>
                        <a:rPr lang="es-MX" noProof="0" dirty="0" smtClean="0">
                          <a:solidFill>
                            <a:srgbClr val="002060"/>
                          </a:solidFill>
                        </a:rPr>
                        <a:t>Grande</a:t>
                      </a:r>
                      <a:endParaRPr lang="es-MX" noProof="0" dirty="0">
                        <a:solidFill>
                          <a:srgbClr val="002060"/>
                        </a:solidFill>
                      </a:endParaRPr>
                    </a:p>
                  </a:txBody>
                  <a:tcPr>
                    <a:solidFill>
                      <a:schemeClr val="accent1">
                        <a:lumMod val="60000"/>
                        <a:lumOff val="40000"/>
                      </a:schemeClr>
                    </a:solidFill>
                  </a:tcPr>
                </a:tc>
                <a:tc>
                  <a:txBody>
                    <a:bodyPr/>
                    <a:lstStyle/>
                    <a:p>
                      <a:r>
                        <a:rPr lang="es-MX" noProof="0" dirty="0" smtClean="0">
                          <a:solidFill>
                            <a:srgbClr val="002060"/>
                          </a:solidFill>
                        </a:rPr>
                        <a:t>Más grande</a:t>
                      </a:r>
                      <a:endParaRPr lang="es-MX" noProof="0" dirty="0">
                        <a:solidFill>
                          <a:srgbClr val="002060"/>
                        </a:solidFill>
                      </a:endParaRPr>
                    </a:p>
                  </a:txBody>
                  <a:tcPr>
                    <a:solidFill>
                      <a:schemeClr val="accent1">
                        <a:lumMod val="60000"/>
                        <a:lumOff val="40000"/>
                      </a:schemeClr>
                    </a:solidFill>
                  </a:tcPr>
                </a:tc>
                <a:tc>
                  <a:txBody>
                    <a:bodyPr/>
                    <a:lstStyle/>
                    <a:p>
                      <a:r>
                        <a:rPr lang="es-MX" noProof="0" dirty="0" smtClean="0">
                          <a:solidFill>
                            <a:srgbClr val="002060"/>
                          </a:solidFill>
                        </a:rPr>
                        <a:t>Pequeño</a:t>
                      </a:r>
                      <a:endParaRPr lang="es-MX" noProof="0" dirty="0">
                        <a:solidFill>
                          <a:srgbClr val="002060"/>
                        </a:solidFill>
                      </a:endParaRPr>
                    </a:p>
                  </a:txBody>
                  <a:tcPr>
                    <a:solidFill>
                      <a:schemeClr val="accent1">
                        <a:lumMod val="60000"/>
                        <a:lumOff val="40000"/>
                      </a:schemeClr>
                    </a:solidFill>
                  </a:tcPr>
                </a:tc>
              </a:tr>
              <a:tr h="468000">
                <a:tc>
                  <a:txBody>
                    <a:bodyPr/>
                    <a:lstStyle/>
                    <a:p>
                      <a:r>
                        <a:rPr lang="es-MX" noProof="0" dirty="0" smtClean="0">
                          <a:solidFill>
                            <a:srgbClr val="002060"/>
                          </a:solidFill>
                        </a:rPr>
                        <a:t>Mielinización</a:t>
                      </a:r>
                      <a:endParaRPr lang="es-MX" noProof="0" dirty="0">
                        <a:solidFill>
                          <a:srgbClr val="002060"/>
                        </a:solidFill>
                      </a:endParaRPr>
                    </a:p>
                  </a:txBody>
                  <a:tcPr>
                    <a:solidFill>
                      <a:schemeClr val="accent1">
                        <a:lumMod val="20000"/>
                        <a:lumOff val="80000"/>
                      </a:schemeClr>
                    </a:solidFill>
                  </a:tcPr>
                </a:tc>
                <a:tc>
                  <a:txBody>
                    <a:bodyPr/>
                    <a:lstStyle/>
                    <a:p>
                      <a:r>
                        <a:rPr lang="es-MX" noProof="0" dirty="0" smtClean="0">
                          <a:solidFill>
                            <a:srgbClr val="002060"/>
                          </a:solidFill>
                        </a:rPr>
                        <a:t>Sí</a:t>
                      </a:r>
                      <a:endParaRPr lang="es-MX" noProof="0" dirty="0">
                        <a:solidFill>
                          <a:srgbClr val="002060"/>
                        </a:solidFill>
                      </a:endParaRPr>
                    </a:p>
                  </a:txBody>
                  <a:tcPr>
                    <a:solidFill>
                      <a:schemeClr val="accent1">
                        <a:lumMod val="20000"/>
                        <a:lumOff val="80000"/>
                      </a:schemeClr>
                    </a:solidFill>
                  </a:tcPr>
                </a:tc>
                <a:tc>
                  <a:txBody>
                    <a:bodyPr/>
                    <a:lstStyle/>
                    <a:p>
                      <a:r>
                        <a:rPr lang="es-MX" noProof="0" dirty="0" smtClean="0">
                          <a:solidFill>
                            <a:srgbClr val="002060"/>
                          </a:solidFill>
                        </a:rPr>
                        <a:t>Sí</a:t>
                      </a:r>
                      <a:endParaRPr lang="es-MX" noProof="0" dirty="0">
                        <a:solidFill>
                          <a:srgbClr val="002060"/>
                        </a:solidFill>
                      </a:endParaRPr>
                    </a:p>
                  </a:txBody>
                  <a:tcPr>
                    <a:solidFill>
                      <a:schemeClr val="accent1">
                        <a:lumMod val="20000"/>
                        <a:lumOff val="80000"/>
                      </a:schemeClr>
                    </a:solidFill>
                  </a:tcPr>
                </a:tc>
                <a:tc>
                  <a:txBody>
                    <a:bodyPr/>
                    <a:lstStyle/>
                    <a:p>
                      <a:r>
                        <a:rPr lang="es-MX" noProof="0" dirty="0" smtClean="0">
                          <a:solidFill>
                            <a:srgbClr val="002060"/>
                          </a:solidFill>
                        </a:rPr>
                        <a:t>No</a:t>
                      </a:r>
                      <a:endParaRPr lang="es-MX" noProof="0" dirty="0">
                        <a:solidFill>
                          <a:srgbClr val="002060"/>
                        </a:solidFill>
                      </a:endParaRPr>
                    </a:p>
                  </a:txBody>
                  <a:tcPr>
                    <a:solidFill>
                      <a:schemeClr val="accent1">
                        <a:lumMod val="20000"/>
                        <a:lumOff val="80000"/>
                      </a:schemeClr>
                    </a:solidFill>
                  </a:tcPr>
                </a:tc>
              </a:tr>
              <a:tr h="468000">
                <a:tc>
                  <a:txBody>
                    <a:bodyPr/>
                    <a:lstStyle/>
                    <a:p>
                      <a:r>
                        <a:rPr lang="es-MX" noProof="0" dirty="0" smtClean="0">
                          <a:solidFill>
                            <a:srgbClr val="002060"/>
                          </a:solidFill>
                        </a:rPr>
                        <a:t>Velocidad de conducción</a:t>
                      </a:r>
                      <a:endParaRPr lang="es-MX" noProof="0" dirty="0">
                        <a:solidFill>
                          <a:srgbClr val="002060"/>
                        </a:solidFill>
                      </a:endParaRPr>
                    </a:p>
                  </a:txBody>
                  <a:tcPr>
                    <a:solidFill>
                      <a:srgbClr val="5AA9F5"/>
                    </a:solidFill>
                  </a:tcPr>
                </a:tc>
                <a:tc>
                  <a:txBody>
                    <a:bodyPr/>
                    <a:lstStyle/>
                    <a:p>
                      <a:r>
                        <a:rPr lang="es-MX" noProof="0" dirty="0" smtClean="0">
                          <a:solidFill>
                            <a:srgbClr val="002060"/>
                          </a:solidFill>
                        </a:rPr>
                        <a:t>Rápida</a:t>
                      </a:r>
                      <a:endParaRPr lang="es-MX" noProof="0" dirty="0">
                        <a:solidFill>
                          <a:srgbClr val="002060"/>
                        </a:solidFill>
                      </a:endParaRPr>
                    </a:p>
                  </a:txBody>
                  <a:tcPr>
                    <a:solidFill>
                      <a:srgbClr val="5AA9F5"/>
                    </a:solidFill>
                  </a:tcPr>
                </a:tc>
                <a:tc>
                  <a:txBody>
                    <a:bodyPr/>
                    <a:lstStyle/>
                    <a:p>
                      <a:r>
                        <a:rPr lang="es-MX" noProof="0" dirty="0" smtClean="0">
                          <a:solidFill>
                            <a:srgbClr val="002060"/>
                          </a:solidFill>
                        </a:rPr>
                        <a:t>Intermedia</a:t>
                      </a:r>
                      <a:endParaRPr lang="es-MX" noProof="0" dirty="0">
                        <a:solidFill>
                          <a:srgbClr val="002060"/>
                        </a:solidFill>
                      </a:endParaRPr>
                    </a:p>
                  </a:txBody>
                  <a:tcPr>
                    <a:solidFill>
                      <a:srgbClr val="5AA9F5"/>
                    </a:solidFill>
                  </a:tcPr>
                </a:tc>
                <a:tc>
                  <a:txBody>
                    <a:bodyPr/>
                    <a:lstStyle/>
                    <a:p>
                      <a:r>
                        <a:rPr lang="es-MX" noProof="0" dirty="0" smtClean="0">
                          <a:solidFill>
                            <a:srgbClr val="002060"/>
                          </a:solidFill>
                        </a:rPr>
                        <a:t>Lenta</a:t>
                      </a:r>
                      <a:endParaRPr lang="es-MX" noProof="0" dirty="0">
                        <a:solidFill>
                          <a:srgbClr val="002060"/>
                        </a:solidFill>
                      </a:endParaRPr>
                    </a:p>
                  </a:txBody>
                  <a:tcPr>
                    <a:solidFill>
                      <a:srgbClr val="5AA9F5"/>
                    </a:solidFill>
                  </a:tcPr>
                </a:tc>
              </a:tr>
              <a:tr h="468000">
                <a:tc>
                  <a:txBody>
                    <a:bodyPr/>
                    <a:lstStyle/>
                    <a:p>
                      <a:r>
                        <a:rPr lang="es-MX" noProof="0" dirty="0" smtClean="0">
                          <a:solidFill>
                            <a:srgbClr val="002060"/>
                          </a:solidFill>
                        </a:rPr>
                        <a:t>Estímulo de activación</a:t>
                      </a:r>
                      <a:endParaRPr lang="es-MX" noProof="0" dirty="0">
                        <a:solidFill>
                          <a:srgbClr val="002060"/>
                        </a:solidFill>
                      </a:endParaRPr>
                    </a:p>
                  </a:txBody>
                  <a:tcPr>
                    <a:solidFill>
                      <a:srgbClr val="C8E2FC"/>
                    </a:solidFill>
                  </a:tcPr>
                </a:tc>
                <a:tc>
                  <a:txBody>
                    <a:bodyPr/>
                    <a:lstStyle/>
                    <a:p>
                      <a:r>
                        <a:rPr lang="es-MX" noProof="0" dirty="0" smtClean="0">
                          <a:solidFill>
                            <a:srgbClr val="002060"/>
                          </a:solidFill>
                        </a:rPr>
                        <a:t>Mecánico no-nocivo</a:t>
                      </a:r>
                      <a:endParaRPr lang="es-MX" noProof="0" dirty="0">
                        <a:solidFill>
                          <a:srgbClr val="002060"/>
                        </a:solidFill>
                      </a:endParaRPr>
                    </a:p>
                  </a:txBody>
                  <a:tcPr>
                    <a:solidFill>
                      <a:srgbClr val="C8E2FC"/>
                    </a:solidFill>
                  </a:tcPr>
                </a:tc>
                <a:tc>
                  <a:txBody>
                    <a:bodyPr/>
                    <a:lstStyle/>
                    <a:p>
                      <a:r>
                        <a:rPr lang="es-MX" noProof="0" dirty="0" smtClean="0">
                          <a:solidFill>
                            <a:srgbClr val="002060"/>
                          </a:solidFill>
                        </a:rPr>
                        <a:t>Nocivo</a:t>
                      </a:r>
                      <a:endParaRPr lang="es-MX" noProof="0" dirty="0">
                        <a:solidFill>
                          <a:srgbClr val="002060"/>
                        </a:solidFill>
                      </a:endParaRPr>
                    </a:p>
                  </a:txBody>
                  <a:tcPr>
                    <a:solidFill>
                      <a:srgbClr val="C8E2FC"/>
                    </a:solidFill>
                  </a:tcPr>
                </a:tc>
                <a:tc>
                  <a:txBody>
                    <a:bodyPr/>
                    <a:lstStyle/>
                    <a:p>
                      <a:r>
                        <a:rPr lang="es-MX" noProof="0" dirty="0" smtClean="0">
                          <a:solidFill>
                            <a:srgbClr val="002060"/>
                          </a:solidFill>
                        </a:rPr>
                        <a:t>Nocivo</a:t>
                      </a:r>
                      <a:endParaRPr lang="es-MX" noProof="0" dirty="0">
                        <a:solidFill>
                          <a:srgbClr val="002060"/>
                        </a:solidFill>
                      </a:endParaRPr>
                    </a:p>
                  </a:txBody>
                  <a:tcPr>
                    <a:solidFill>
                      <a:srgbClr val="C8E2FC"/>
                    </a:solidFill>
                  </a:tcPr>
                </a:tc>
              </a:tr>
            </a:tbl>
          </a:graphicData>
        </a:graphic>
      </p:graphicFrame>
    </p:spTree>
    <p:extLst>
      <p:ext uri="{BB962C8B-B14F-4D97-AF65-F5344CB8AC3E}">
        <p14:creationId xmlns:p14="http://schemas.microsoft.com/office/powerpoint/2010/main" val="1084371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494"/>
            <a:ext cx="8229600" cy="1143000"/>
          </a:xfrm>
        </p:spPr>
        <p:txBody>
          <a:bodyPr>
            <a:normAutofit/>
          </a:bodyPr>
          <a:lstStyle/>
          <a:p>
            <a:r>
              <a:rPr lang="es-MX" noProof="0" dirty="0" smtClean="0"/>
              <a:t>Comité de Desarrollo</a:t>
            </a:r>
            <a:endParaRPr lang="es-MX" noProof="0" dirty="0"/>
          </a:p>
        </p:txBody>
      </p:sp>
      <p:sp>
        <p:nvSpPr>
          <p:cNvPr id="3" name="TextBox 2"/>
          <p:cNvSpPr txBox="1"/>
          <p:nvPr/>
        </p:nvSpPr>
        <p:spPr>
          <a:xfrm>
            <a:off x="2624941" y="6365609"/>
            <a:ext cx="4420954" cy="369332"/>
          </a:xfrm>
          <a:prstGeom prst="rect">
            <a:avLst/>
          </a:prstGeom>
          <a:noFill/>
        </p:spPr>
        <p:txBody>
          <a:bodyPr wrap="none" rtlCol="0">
            <a:spAutoFit/>
          </a:bodyPr>
          <a:lstStyle/>
          <a:p>
            <a:r>
              <a:rPr lang="es-MX" i="1" dirty="0" smtClean="0">
                <a:solidFill>
                  <a:srgbClr val="002060"/>
                </a:solidFill>
                <a:ea typeface="SimSun" pitchFamily="2" charset="-122"/>
              </a:rPr>
              <a:t>Este programa fue patrocinado por Pfizer Inc.</a:t>
            </a:r>
            <a:endParaRPr lang="es-MX" dirty="0">
              <a:solidFill>
                <a:srgbClr val="002060"/>
              </a:solidFill>
            </a:endParaRPr>
          </a:p>
        </p:txBody>
      </p:sp>
      <p:sp>
        <p:nvSpPr>
          <p:cNvPr id="7" name="Rectangle 3"/>
          <p:cNvSpPr/>
          <p:nvPr/>
        </p:nvSpPr>
        <p:spPr>
          <a:xfrm>
            <a:off x="395536" y="1443255"/>
            <a:ext cx="2880320" cy="5401479"/>
          </a:xfrm>
          <a:prstGeom prst="rect">
            <a:avLst/>
          </a:prstGeom>
        </p:spPr>
        <p:txBody>
          <a:bodyPr wrap="square">
            <a:spAutoFit/>
          </a:bodyPr>
          <a:lstStyle/>
          <a:p>
            <a:r>
              <a:rPr lang="en-CA" sz="1600" b="1" dirty="0">
                <a:solidFill>
                  <a:prstClr val="black"/>
                </a:solidFill>
              </a:rPr>
              <a:t>Mario </a:t>
            </a:r>
            <a:r>
              <a:rPr lang="en-CA" sz="1600" b="1" dirty="0" smtClean="0">
                <a:solidFill>
                  <a:prstClr val="black"/>
                </a:solidFill>
              </a:rPr>
              <a:t>H. Cardiel</a:t>
            </a:r>
            <a:r>
              <a:rPr lang="en-CA" sz="1600" b="1" dirty="0">
                <a:solidFill>
                  <a:prstClr val="black"/>
                </a:solidFill>
              </a:rPr>
              <a:t>, MD, MSc</a:t>
            </a:r>
          </a:p>
          <a:p>
            <a:r>
              <a:rPr lang="en-CA" sz="1600" dirty="0">
                <a:solidFill>
                  <a:srgbClr val="0C6FCF">
                    <a:lumMod val="75000"/>
                  </a:srgbClr>
                </a:solidFill>
              </a:rPr>
              <a:t>Rheumatologist</a:t>
            </a:r>
          </a:p>
          <a:p>
            <a:r>
              <a:rPr lang="en-US" sz="1600" dirty="0" smtClean="0">
                <a:solidFill>
                  <a:srgbClr val="0C6FCF">
                    <a:lumMod val="75000"/>
                  </a:srgbClr>
                </a:solidFill>
              </a:rPr>
              <a:t>Morelia</a:t>
            </a:r>
            <a:r>
              <a:rPr lang="en-CA" sz="1600" dirty="0" smtClean="0">
                <a:solidFill>
                  <a:srgbClr val="0C6FCF">
                    <a:lumMod val="75000"/>
                  </a:srgbClr>
                </a:solidFill>
              </a:rPr>
              <a:t>, </a:t>
            </a:r>
            <a:r>
              <a:rPr lang="en-CA" sz="1600" dirty="0">
                <a:solidFill>
                  <a:srgbClr val="0C6FCF">
                    <a:lumMod val="75000"/>
                  </a:srgbClr>
                </a:solidFill>
              </a:rPr>
              <a:t>Mexico</a:t>
            </a:r>
          </a:p>
          <a:p>
            <a:r>
              <a:rPr lang="en-CA" sz="1600" dirty="0">
                <a:solidFill>
                  <a:prstClr val="white"/>
                </a:solidFill>
              </a:rPr>
              <a:t> </a:t>
            </a:r>
            <a:endParaRPr lang="en-CA" sz="2400" dirty="0">
              <a:solidFill>
                <a:prstClr val="white"/>
              </a:solidFill>
            </a:endParaRPr>
          </a:p>
          <a:p>
            <a:r>
              <a:rPr lang="en-CA" sz="1600" b="1" dirty="0" smtClean="0">
                <a:solidFill>
                  <a:prstClr val="black"/>
                </a:solidFill>
              </a:rPr>
              <a:t>Andrei </a:t>
            </a:r>
            <a:r>
              <a:rPr lang="en-CA" sz="1600" b="1" dirty="0">
                <a:solidFill>
                  <a:prstClr val="black"/>
                </a:solidFill>
              </a:rPr>
              <a:t>Danilov, MD, DSc</a:t>
            </a:r>
          </a:p>
          <a:p>
            <a:r>
              <a:rPr lang="en-CA" sz="1600" dirty="0">
                <a:solidFill>
                  <a:srgbClr val="0C6FCF">
                    <a:lumMod val="75000"/>
                  </a:srgbClr>
                </a:solidFill>
              </a:rPr>
              <a:t>Neurologist</a:t>
            </a:r>
          </a:p>
          <a:p>
            <a:r>
              <a:rPr lang="en-CA" sz="1600" dirty="0">
                <a:solidFill>
                  <a:srgbClr val="0C6FCF">
                    <a:lumMod val="75000"/>
                  </a:srgbClr>
                </a:solidFill>
              </a:rPr>
              <a:t>Moscow, Russia</a:t>
            </a:r>
          </a:p>
          <a:p>
            <a:r>
              <a:rPr lang="en-CA" sz="1600" dirty="0">
                <a:solidFill>
                  <a:prstClr val="white"/>
                </a:solidFill>
              </a:rPr>
              <a:t> </a:t>
            </a:r>
          </a:p>
          <a:p>
            <a:r>
              <a:rPr lang="en-CA" sz="1600" b="1" dirty="0">
                <a:solidFill>
                  <a:prstClr val="black"/>
                </a:solidFill>
              </a:rPr>
              <a:t>Smail Daoudi, MD</a:t>
            </a:r>
          </a:p>
          <a:p>
            <a:r>
              <a:rPr lang="en-CA" sz="1600" dirty="0">
                <a:solidFill>
                  <a:srgbClr val="0C6FCF">
                    <a:lumMod val="75000"/>
                  </a:srgbClr>
                </a:solidFill>
              </a:rPr>
              <a:t>Neurologist</a:t>
            </a:r>
          </a:p>
          <a:p>
            <a:r>
              <a:rPr lang="fr-CA" sz="1600" dirty="0">
                <a:solidFill>
                  <a:srgbClr val="0C6FCF">
                    <a:lumMod val="75000"/>
                  </a:srgbClr>
                </a:solidFill>
              </a:rPr>
              <a:t>Tizi Ouzou, </a:t>
            </a:r>
            <a:r>
              <a:rPr lang="fr-CA" sz="1600" dirty="0" smtClean="0">
                <a:solidFill>
                  <a:srgbClr val="0C6FCF">
                    <a:lumMod val="75000"/>
                  </a:srgbClr>
                </a:solidFill>
              </a:rPr>
              <a:t>Algeria</a:t>
            </a:r>
          </a:p>
          <a:p>
            <a:endParaRPr lang="fr-CA" sz="1600" dirty="0">
              <a:solidFill>
                <a:prstClr val="white"/>
              </a:solidFill>
            </a:endParaRPr>
          </a:p>
          <a:p>
            <a:r>
              <a:rPr lang="fr-CA" sz="1600" b="1" dirty="0">
                <a:solidFill>
                  <a:prstClr val="black"/>
                </a:solidFill>
              </a:rPr>
              <a:t>João Batista </a:t>
            </a:r>
            <a:r>
              <a:rPr lang="fr-CA" sz="1600" b="1" dirty="0" smtClean="0">
                <a:solidFill>
                  <a:prstClr val="black"/>
                </a:solidFill>
              </a:rPr>
              <a:t>S. Garcia</a:t>
            </a:r>
            <a:r>
              <a:rPr lang="fr-CA" sz="1600" b="1" dirty="0">
                <a:solidFill>
                  <a:prstClr val="black"/>
                </a:solidFill>
              </a:rPr>
              <a:t>, MD, PhD</a:t>
            </a:r>
            <a:endParaRPr lang="en-CA" sz="1600" b="1" dirty="0">
              <a:solidFill>
                <a:prstClr val="black"/>
              </a:solidFill>
            </a:endParaRPr>
          </a:p>
          <a:p>
            <a:r>
              <a:rPr lang="en-CA" sz="1600" dirty="0" smtClean="0">
                <a:solidFill>
                  <a:srgbClr val="0C6FCF">
                    <a:lumMod val="75000"/>
                  </a:srgbClr>
                </a:solidFill>
              </a:rPr>
              <a:t>Anesthesiologist</a:t>
            </a:r>
            <a:endParaRPr lang="en-CA" sz="1600" dirty="0">
              <a:solidFill>
                <a:srgbClr val="0C6FCF">
                  <a:lumMod val="75000"/>
                </a:srgbClr>
              </a:solidFill>
            </a:endParaRPr>
          </a:p>
          <a:p>
            <a:r>
              <a:rPr lang="en-CA" sz="1600" dirty="0">
                <a:solidFill>
                  <a:srgbClr val="0C6FCF">
                    <a:lumMod val="75000"/>
                  </a:srgbClr>
                </a:solidFill>
              </a:rPr>
              <a:t>S</a:t>
            </a:r>
            <a:r>
              <a:rPr lang="fr-CA" sz="1600" dirty="0">
                <a:solidFill>
                  <a:srgbClr val="0C6FCF">
                    <a:lumMod val="75000"/>
                  </a:srgbClr>
                </a:solidFill>
              </a:rPr>
              <a:t>ã</a:t>
            </a:r>
            <a:r>
              <a:rPr lang="en-CA" sz="1600" dirty="0">
                <a:solidFill>
                  <a:srgbClr val="0C6FCF">
                    <a:lumMod val="75000"/>
                  </a:srgbClr>
                </a:solidFill>
              </a:rPr>
              <a:t>o Luis, Brazil</a:t>
            </a:r>
          </a:p>
          <a:p>
            <a:endParaRPr lang="en-CA" sz="1700" dirty="0" smtClean="0">
              <a:solidFill>
                <a:prstClr val="white"/>
              </a:solidFill>
            </a:endParaRPr>
          </a:p>
          <a:p>
            <a:r>
              <a:rPr lang="en-CA" sz="1600" b="1" dirty="0">
                <a:solidFill>
                  <a:prstClr val="black"/>
                </a:solidFill>
              </a:rPr>
              <a:t>Yuzhou Guan, MD</a:t>
            </a:r>
          </a:p>
          <a:p>
            <a:r>
              <a:rPr lang="en-CA" sz="1600" dirty="0">
                <a:solidFill>
                  <a:srgbClr val="0C6FCF">
                    <a:lumMod val="75000"/>
                  </a:srgbClr>
                </a:solidFill>
              </a:rPr>
              <a:t>Neurologist</a:t>
            </a:r>
          </a:p>
          <a:p>
            <a:r>
              <a:rPr lang="en-CA" sz="1600" dirty="0">
                <a:solidFill>
                  <a:srgbClr val="0C6FCF">
                    <a:lumMod val="75000"/>
                  </a:srgbClr>
                </a:solidFill>
              </a:rPr>
              <a:t>Beijing, China</a:t>
            </a:r>
          </a:p>
          <a:p>
            <a:endParaRPr lang="en-CA" sz="1700" dirty="0">
              <a:solidFill>
                <a:prstClr val="white"/>
              </a:solidFill>
            </a:endParaRPr>
          </a:p>
          <a:p>
            <a:r>
              <a:rPr lang="fr-CA" sz="1700" dirty="0">
                <a:solidFill>
                  <a:prstClr val="white"/>
                </a:solidFill>
              </a:rPr>
              <a:t> </a:t>
            </a:r>
            <a:endParaRPr lang="en-CA" sz="1700" dirty="0">
              <a:solidFill>
                <a:prstClr val="white"/>
              </a:solidFill>
            </a:endParaRPr>
          </a:p>
        </p:txBody>
      </p:sp>
      <p:sp>
        <p:nvSpPr>
          <p:cNvPr id="8" name="Rectangle 4"/>
          <p:cNvSpPr/>
          <p:nvPr/>
        </p:nvSpPr>
        <p:spPr>
          <a:xfrm>
            <a:off x="3275856" y="1443255"/>
            <a:ext cx="2805577" cy="5016758"/>
          </a:xfrm>
          <a:prstGeom prst="rect">
            <a:avLst/>
          </a:prstGeom>
        </p:spPr>
        <p:txBody>
          <a:bodyPr wrap="square">
            <a:spAutoFit/>
          </a:bodyPr>
          <a:lstStyle/>
          <a:p>
            <a:r>
              <a:rPr lang="en-CA" sz="1600" b="1" dirty="0" smtClean="0">
                <a:solidFill>
                  <a:prstClr val="black"/>
                </a:solidFill>
              </a:rPr>
              <a:t>Jianhao </a:t>
            </a:r>
            <a:r>
              <a:rPr lang="en-CA" sz="1600" b="1" dirty="0">
                <a:solidFill>
                  <a:prstClr val="black"/>
                </a:solidFill>
              </a:rPr>
              <a:t>Lin, MD</a:t>
            </a:r>
          </a:p>
          <a:p>
            <a:r>
              <a:rPr lang="en-CA" sz="1600" dirty="0" smtClean="0">
                <a:solidFill>
                  <a:srgbClr val="0C6FCF">
                    <a:lumMod val="75000"/>
                  </a:srgbClr>
                </a:solidFill>
              </a:rPr>
              <a:t>Orthopedist</a:t>
            </a:r>
            <a:endParaRPr lang="en-CA" sz="1600" dirty="0">
              <a:solidFill>
                <a:srgbClr val="0C6FCF">
                  <a:lumMod val="75000"/>
                </a:srgbClr>
              </a:solidFill>
            </a:endParaRPr>
          </a:p>
          <a:p>
            <a:r>
              <a:rPr lang="en-CA" sz="1600" dirty="0">
                <a:solidFill>
                  <a:srgbClr val="0C6FCF">
                    <a:lumMod val="75000"/>
                  </a:srgbClr>
                </a:solidFill>
              </a:rPr>
              <a:t>Beijing, China</a:t>
            </a:r>
          </a:p>
          <a:p>
            <a:r>
              <a:rPr lang="en-CA" sz="1600" dirty="0">
                <a:solidFill>
                  <a:srgbClr val="0C6FCF">
                    <a:lumMod val="75000"/>
                  </a:srgbClr>
                </a:solidFill>
              </a:rPr>
              <a:t> </a:t>
            </a:r>
          </a:p>
          <a:p>
            <a:r>
              <a:rPr lang="en-CA" sz="1600" b="1" dirty="0">
                <a:solidFill>
                  <a:prstClr val="black"/>
                </a:solidFill>
              </a:rPr>
              <a:t>Supranee Niruthisard, MD</a:t>
            </a:r>
          </a:p>
          <a:p>
            <a:r>
              <a:rPr lang="en-CA" sz="1600" dirty="0">
                <a:solidFill>
                  <a:srgbClr val="0C6FCF">
                    <a:lumMod val="75000"/>
                  </a:srgbClr>
                </a:solidFill>
              </a:rPr>
              <a:t>Pain Specialist</a:t>
            </a:r>
          </a:p>
          <a:p>
            <a:r>
              <a:rPr lang="en-CA" sz="1600" dirty="0">
                <a:solidFill>
                  <a:srgbClr val="0C6FCF">
                    <a:lumMod val="75000"/>
                  </a:srgbClr>
                </a:solidFill>
              </a:rPr>
              <a:t>Bangkok, Thailand</a:t>
            </a:r>
          </a:p>
          <a:p>
            <a:r>
              <a:rPr lang="en-CA" sz="1600" dirty="0">
                <a:solidFill>
                  <a:prstClr val="white"/>
                </a:solidFill>
              </a:rPr>
              <a:t> </a:t>
            </a:r>
          </a:p>
          <a:p>
            <a:r>
              <a:rPr lang="en-CA" sz="1600" b="1" dirty="0">
                <a:solidFill>
                  <a:prstClr val="black"/>
                </a:solidFill>
              </a:rPr>
              <a:t>Germán Ochoa, MD</a:t>
            </a:r>
          </a:p>
          <a:p>
            <a:r>
              <a:rPr lang="en-CA" sz="1600" dirty="0" smtClean="0">
                <a:solidFill>
                  <a:srgbClr val="0C6FCF">
                    <a:lumMod val="75000"/>
                  </a:srgbClr>
                </a:solidFill>
              </a:rPr>
              <a:t>Orthopedist</a:t>
            </a:r>
            <a:endParaRPr lang="en-CA" sz="1600" dirty="0">
              <a:solidFill>
                <a:srgbClr val="0C6FCF">
                  <a:lumMod val="75000"/>
                </a:srgbClr>
              </a:solidFill>
            </a:endParaRPr>
          </a:p>
          <a:p>
            <a:r>
              <a:rPr lang="en-CA" sz="1600" dirty="0" smtClean="0">
                <a:solidFill>
                  <a:srgbClr val="0C6FCF">
                    <a:lumMod val="75000"/>
                  </a:srgbClr>
                </a:solidFill>
              </a:rPr>
              <a:t>Bogotá, Colombia</a:t>
            </a:r>
          </a:p>
          <a:p>
            <a:endParaRPr lang="en-CA" sz="1600" dirty="0">
              <a:solidFill>
                <a:prstClr val="white"/>
              </a:solidFill>
            </a:endParaRPr>
          </a:p>
          <a:p>
            <a:r>
              <a:rPr lang="en-CA" sz="1600" b="1" dirty="0">
                <a:solidFill>
                  <a:prstClr val="black"/>
                </a:solidFill>
              </a:rPr>
              <a:t>Milton Raff, </a:t>
            </a:r>
            <a:r>
              <a:rPr lang="en-CA" sz="1600" b="1" dirty="0" smtClean="0">
                <a:solidFill>
                  <a:prstClr val="black"/>
                </a:solidFill>
              </a:rPr>
              <a:t>MD, BSc</a:t>
            </a:r>
            <a:endParaRPr lang="en-CA" sz="1600" b="1" dirty="0">
              <a:solidFill>
                <a:prstClr val="black"/>
              </a:solidFill>
            </a:endParaRPr>
          </a:p>
          <a:p>
            <a:r>
              <a:rPr lang="en-CA" sz="1600" dirty="0">
                <a:solidFill>
                  <a:srgbClr val="0C6FCF">
                    <a:lumMod val="75000"/>
                  </a:srgbClr>
                </a:solidFill>
              </a:rPr>
              <a:t>Consultant </a:t>
            </a:r>
            <a:r>
              <a:rPr lang="en-CA" sz="1600" dirty="0" smtClean="0">
                <a:solidFill>
                  <a:srgbClr val="0C6FCF">
                    <a:lumMod val="75000"/>
                  </a:srgbClr>
                </a:solidFill>
              </a:rPr>
              <a:t>Anesthetist</a:t>
            </a:r>
            <a:endParaRPr lang="en-CA" sz="1600" dirty="0">
              <a:solidFill>
                <a:srgbClr val="0C6FCF">
                  <a:lumMod val="75000"/>
                </a:srgbClr>
              </a:solidFill>
            </a:endParaRPr>
          </a:p>
          <a:p>
            <a:r>
              <a:rPr lang="en-CA" sz="1600" dirty="0">
                <a:solidFill>
                  <a:srgbClr val="0C6FCF">
                    <a:lumMod val="75000"/>
                  </a:srgbClr>
                </a:solidFill>
              </a:rPr>
              <a:t>Cape Town, South Africa</a:t>
            </a:r>
          </a:p>
          <a:p>
            <a:r>
              <a:rPr lang="en-CA" sz="1600" dirty="0">
                <a:solidFill>
                  <a:prstClr val="white"/>
                </a:solidFill>
              </a:rPr>
              <a:t> </a:t>
            </a:r>
            <a:endParaRPr lang="en-CA" sz="1600" dirty="0" smtClean="0">
              <a:solidFill>
                <a:prstClr val="white"/>
              </a:solidFill>
            </a:endParaRPr>
          </a:p>
          <a:p>
            <a:r>
              <a:rPr lang="en-CA" sz="1600" b="1" dirty="0">
                <a:solidFill>
                  <a:prstClr val="black"/>
                </a:solidFill>
              </a:rPr>
              <a:t>Raymond L. Rosales, MD, PhD</a:t>
            </a:r>
          </a:p>
          <a:p>
            <a:r>
              <a:rPr lang="en-CA" sz="1600" dirty="0">
                <a:solidFill>
                  <a:srgbClr val="0C6FCF">
                    <a:lumMod val="75000"/>
                  </a:srgbClr>
                </a:solidFill>
              </a:rPr>
              <a:t>Neurologist</a:t>
            </a:r>
          </a:p>
          <a:p>
            <a:r>
              <a:rPr lang="en-CA" sz="1600" dirty="0">
                <a:solidFill>
                  <a:srgbClr val="0C6FCF">
                    <a:lumMod val="75000"/>
                  </a:srgbClr>
                </a:solidFill>
              </a:rPr>
              <a:t>Manila, Philippines</a:t>
            </a:r>
          </a:p>
          <a:p>
            <a:endParaRPr lang="en-CA" sz="1600" dirty="0">
              <a:solidFill>
                <a:prstClr val="white"/>
              </a:solidFill>
            </a:endParaRPr>
          </a:p>
        </p:txBody>
      </p:sp>
      <p:sp>
        <p:nvSpPr>
          <p:cNvPr id="9" name="Rectangle 5"/>
          <p:cNvSpPr/>
          <p:nvPr/>
        </p:nvSpPr>
        <p:spPr>
          <a:xfrm>
            <a:off x="6009425" y="1447611"/>
            <a:ext cx="2955063" cy="4801314"/>
          </a:xfrm>
          <a:prstGeom prst="rect">
            <a:avLst/>
          </a:prstGeom>
        </p:spPr>
        <p:txBody>
          <a:bodyPr wrap="square">
            <a:spAutoFit/>
          </a:bodyPr>
          <a:lstStyle/>
          <a:p>
            <a:r>
              <a:rPr lang="en-CA" sz="1600" b="1" dirty="0" smtClean="0">
                <a:solidFill>
                  <a:prstClr val="black"/>
                </a:solidFill>
              </a:rPr>
              <a:t>Jose </a:t>
            </a:r>
            <a:r>
              <a:rPr lang="en-CA" sz="1600" b="1" dirty="0">
                <a:solidFill>
                  <a:prstClr val="black"/>
                </a:solidFill>
              </a:rPr>
              <a:t>Antonio San Juan, MD</a:t>
            </a:r>
          </a:p>
          <a:p>
            <a:r>
              <a:rPr lang="en-CA" sz="1600" dirty="0" smtClean="0">
                <a:solidFill>
                  <a:srgbClr val="0C6FCF">
                    <a:lumMod val="75000"/>
                  </a:srgbClr>
                </a:solidFill>
              </a:rPr>
              <a:t>Orthopedic </a:t>
            </a:r>
            <a:r>
              <a:rPr lang="en-CA" sz="1600" dirty="0">
                <a:solidFill>
                  <a:srgbClr val="0C6FCF">
                    <a:lumMod val="75000"/>
                  </a:srgbClr>
                </a:solidFill>
              </a:rPr>
              <a:t>Surgeon</a:t>
            </a:r>
          </a:p>
          <a:p>
            <a:r>
              <a:rPr lang="en-CA" sz="1600" dirty="0">
                <a:solidFill>
                  <a:srgbClr val="0C6FCF">
                    <a:lumMod val="75000"/>
                  </a:srgbClr>
                </a:solidFill>
              </a:rPr>
              <a:t>Cebu City, Philippines</a:t>
            </a:r>
          </a:p>
          <a:p>
            <a:r>
              <a:rPr lang="en-CA" sz="1600" dirty="0">
                <a:solidFill>
                  <a:prstClr val="white"/>
                </a:solidFill>
              </a:rPr>
              <a:t> </a:t>
            </a:r>
          </a:p>
          <a:p>
            <a:r>
              <a:rPr lang="en-CA" sz="1600" b="1" dirty="0">
                <a:solidFill>
                  <a:prstClr val="black"/>
                </a:solidFill>
              </a:rPr>
              <a:t>Ammar Salti, MD</a:t>
            </a:r>
          </a:p>
          <a:p>
            <a:r>
              <a:rPr lang="en-CA" sz="1600" dirty="0">
                <a:solidFill>
                  <a:srgbClr val="0C6FCF">
                    <a:lumMod val="75000"/>
                  </a:srgbClr>
                </a:solidFill>
              </a:rPr>
              <a:t>Consultant </a:t>
            </a:r>
            <a:r>
              <a:rPr lang="en-CA" sz="1600" dirty="0" smtClean="0">
                <a:solidFill>
                  <a:srgbClr val="0C6FCF">
                    <a:lumMod val="75000"/>
                  </a:srgbClr>
                </a:solidFill>
              </a:rPr>
              <a:t>Anesthetist</a:t>
            </a:r>
            <a:endParaRPr lang="en-CA" sz="1600" dirty="0">
              <a:solidFill>
                <a:srgbClr val="0C6FCF">
                  <a:lumMod val="75000"/>
                </a:srgbClr>
              </a:solidFill>
            </a:endParaRPr>
          </a:p>
          <a:p>
            <a:r>
              <a:rPr lang="en-CA" sz="1600" dirty="0">
                <a:solidFill>
                  <a:srgbClr val="0C6FCF">
                    <a:lumMod val="75000"/>
                  </a:srgbClr>
                </a:solidFill>
              </a:rPr>
              <a:t>Abu Dhabi, United Arab </a:t>
            </a:r>
            <a:r>
              <a:rPr lang="en-CA" sz="1600" dirty="0" smtClean="0">
                <a:solidFill>
                  <a:srgbClr val="0C6FCF">
                    <a:lumMod val="75000"/>
                  </a:srgbClr>
                </a:solidFill>
              </a:rPr>
              <a:t>Emirates</a:t>
            </a:r>
          </a:p>
          <a:p>
            <a:endParaRPr lang="en-CA" sz="1600" dirty="0">
              <a:solidFill>
                <a:prstClr val="white"/>
              </a:solidFill>
            </a:endParaRPr>
          </a:p>
          <a:p>
            <a:r>
              <a:rPr lang="en-CA" sz="1600" b="1" dirty="0">
                <a:solidFill>
                  <a:prstClr val="black"/>
                </a:solidFill>
              </a:rPr>
              <a:t>Xinping Tian, MD</a:t>
            </a:r>
          </a:p>
          <a:p>
            <a:r>
              <a:rPr lang="en-CA" sz="1600" dirty="0">
                <a:solidFill>
                  <a:srgbClr val="0C6FCF">
                    <a:lumMod val="75000"/>
                  </a:srgbClr>
                </a:solidFill>
              </a:rPr>
              <a:t>Rheumatologist</a:t>
            </a:r>
          </a:p>
          <a:p>
            <a:r>
              <a:rPr lang="en-CA" sz="1600" dirty="0">
                <a:solidFill>
                  <a:srgbClr val="0C6FCF">
                    <a:lumMod val="75000"/>
                  </a:srgbClr>
                </a:solidFill>
              </a:rPr>
              <a:t>Beijing, China</a:t>
            </a:r>
          </a:p>
          <a:p>
            <a:r>
              <a:rPr lang="en-CA" sz="1600" dirty="0">
                <a:solidFill>
                  <a:prstClr val="white"/>
                </a:solidFill>
              </a:rPr>
              <a:t> </a:t>
            </a:r>
          </a:p>
          <a:p>
            <a:r>
              <a:rPr lang="en-CA" sz="1600" b="1" dirty="0" smtClean="0">
                <a:solidFill>
                  <a:prstClr val="black"/>
                </a:solidFill>
              </a:rPr>
              <a:t>Işin Ünal-Çevik</a:t>
            </a:r>
            <a:r>
              <a:rPr lang="en-CA" sz="1600" b="1" dirty="0">
                <a:solidFill>
                  <a:prstClr val="black"/>
                </a:solidFill>
              </a:rPr>
              <a:t>, MD, PhD</a:t>
            </a:r>
          </a:p>
          <a:p>
            <a:pPr>
              <a:defRPr/>
            </a:pPr>
            <a:r>
              <a:rPr lang="en-CA" sz="1600" dirty="0">
                <a:solidFill>
                  <a:srgbClr val="0C6FCF">
                    <a:lumMod val="75000"/>
                  </a:srgbClr>
                </a:solidFill>
                <a:ea typeface="SimSun" pitchFamily="2" charset="-122"/>
              </a:rPr>
              <a:t>Neurologist, Neuroscientist and Pain Specialist</a:t>
            </a:r>
          </a:p>
          <a:p>
            <a:r>
              <a:rPr lang="en-CA" sz="1600" dirty="0" smtClean="0">
                <a:solidFill>
                  <a:srgbClr val="0C6FCF">
                    <a:lumMod val="75000"/>
                  </a:srgbClr>
                </a:solidFill>
              </a:rPr>
              <a:t>Ankara</a:t>
            </a:r>
            <a:r>
              <a:rPr lang="en-CA" sz="1600" dirty="0">
                <a:solidFill>
                  <a:srgbClr val="0C6FCF">
                    <a:lumMod val="75000"/>
                  </a:srgbClr>
                </a:solidFill>
              </a:rPr>
              <a:t>, Turkey</a:t>
            </a:r>
          </a:p>
          <a:p>
            <a:r>
              <a:rPr lang="en-CA" sz="1600" dirty="0">
                <a:solidFill>
                  <a:srgbClr val="0C6FCF">
                    <a:lumMod val="75000"/>
                  </a:srgbClr>
                </a:solidFill>
              </a:rPr>
              <a:t> </a:t>
            </a:r>
          </a:p>
          <a:p>
            <a:endParaRPr lang="en-CA" sz="1700" dirty="0">
              <a:solidFill>
                <a:prstClr val="white"/>
              </a:solidFill>
            </a:endParaRPr>
          </a:p>
          <a:p>
            <a:r>
              <a:rPr lang="en-CA" sz="1700" dirty="0">
                <a:solidFill>
                  <a:prstClr val="white"/>
                </a:solidFill>
              </a:rPr>
              <a:t> </a:t>
            </a:r>
          </a:p>
        </p:txBody>
      </p:sp>
    </p:spTree>
    <p:extLst>
      <p:ext uri="{BB962C8B-B14F-4D97-AF65-F5344CB8AC3E}">
        <p14:creationId xmlns:p14="http://schemas.microsoft.com/office/powerpoint/2010/main" val="3402973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1230312"/>
            <a:ext cx="9144000" cy="5627687"/>
          </a:xfrm>
          <a:prstGeom prst="rect">
            <a:avLst/>
          </a:prstGeom>
          <a:solidFill>
            <a:srgbClr val="171C7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59" name="Picture 50" descr="head and shoulders"/>
          <p:cNvPicPr>
            <a:picLocks noChangeAspect="1" noChangeArrowheads="1"/>
          </p:cNvPicPr>
          <p:nvPr/>
        </p:nvPicPr>
        <p:blipFill>
          <a:blip r:embed="rId3" cstate="print"/>
          <a:srcRect l="3940" t="5711" r="8307" b="9053"/>
          <a:stretch>
            <a:fillRect/>
          </a:stretch>
        </p:blipFill>
        <p:spPr bwMode="auto">
          <a:xfrm>
            <a:off x="5330103" y="1710928"/>
            <a:ext cx="3481387" cy="2870200"/>
          </a:xfrm>
          <a:prstGeom prst="rect">
            <a:avLst/>
          </a:prstGeom>
          <a:noFill/>
          <a:ln w="9525">
            <a:noFill/>
            <a:miter lim="800000"/>
            <a:headEnd/>
            <a:tailEnd/>
          </a:ln>
        </p:spPr>
      </p:pic>
      <p:pic>
        <p:nvPicPr>
          <p:cNvPr id="48130" name="Picture 98" descr="Revision_07"/>
          <p:cNvPicPr>
            <a:picLocks noChangeAspect="1" noChangeArrowheads="1"/>
          </p:cNvPicPr>
          <p:nvPr/>
        </p:nvPicPr>
        <p:blipFill>
          <a:blip r:embed="rId4" cstate="print"/>
          <a:srcRect l="882" t="25748" r="882" b="7559"/>
          <a:stretch>
            <a:fillRect/>
          </a:stretch>
        </p:blipFill>
        <p:spPr bwMode="auto">
          <a:xfrm>
            <a:off x="1397000" y="5026025"/>
            <a:ext cx="6791325" cy="1012825"/>
          </a:xfrm>
          <a:prstGeom prst="rect">
            <a:avLst/>
          </a:prstGeom>
          <a:noFill/>
          <a:ln w="9525">
            <a:noFill/>
            <a:miter lim="800000"/>
            <a:headEnd/>
            <a:tailEnd/>
          </a:ln>
        </p:spPr>
      </p:pic>
      <p:sp>
        <p:nvSpPr>
          <p:cNvPr id="48132" name="Rectangle 28"/>
          <p:cNvSpPr>
            <a:spLocks noGrp="1" noChangeArrowheads="1"/>
          </p:cNvSpPr>
          <p:nvPr>
            <p:ph type="title"/>
          </p:nvPr>
        </p:nvSpPr>
        <p:spPr/>
        <p:txBody>
          <a:bodyPr vert="horz" lIns="91440" tIns="45720" rIns="91440" bIns="45720" rtlCol="0" anchor="ctr">
            <a:normAutofit/>
          </a:bodyPr>
          <a:lstStyle/>
          <a:p>
            <a:pPr>
              <a:lnSpc>
                <a:spcPct val="85000"/>
              </a:lnSpc>
            </a:pPr>
            <a:r>
              <a:rPr lang="es-MX" dirty="0" smtClean="0"/>
              <a:t>Mecanismos del Dolor Neuropático</a:t>
            </a:r>
            <a:endParaRPr lang="es-MX" dirty="0"/>
          </a:p>
        </p:txBody>
      </p:sp>
      <p:sp>
        <p:nvSpPr>
          <p:cNvPr id="48168" name="Text Box 33"/>
          <p:cNvSpPr txBox="1">
            <a:spLocks noChangeArrowheads="1"/>
          </p:cNvSpPr>
          <p:nvPr/>
        </p:nvSpPr>
        <p:spPr bwMode="auto">
          <a:xfrm>
            <a:off x="520700" y="4273351"/>
            <a:ext cx="1776413" cy="523220"/>
          </a:xfrm>
          <a:prstGeom prst="rect">
            <a:avLst/>
          </a:prstGeom>
          <a:noFill/>
          <a:ln w="9525">
            <a:noFill/>
            <a:miter lim="800000"/>
            <a:headEnd/>
            <a:tailEnd/>
          </a:ln>
        </p:spPr>
        <p:txBody>
          <a:bodyPr wrap="square">
            <a:spAutoFit/>
          </a:bodyPr>
          <a:lstStyle/>
          <a:p>
            <a:r>
              <a:rPr lang="es-MX" sz="1400" b="1" dirty="0" smtClean="0">
                <a:solidFill>
                  <a:prstClr val="white"/>
                </a:solidFill>
              </a:rPr>
              <a:t>Lesión/enfermedad del nervio</a:t>
            </a:r>
            <a:endParaRPr lang="es-MX" sz="1400" b="1" dirty="0">
              <a:solidFill>
                <a:prstClr val="white"/>
              </a:solidFill>
            </a:endParaRPr>
          </a:p>
        </p:txBody>
      </p:sp>
      <p:sp>
        <p:nvSpPr>
          <p:cNvPr id="48136" name="Text Box 81"/>
          <p:cNvSpPr txBox="1">
            <a:spLocks noChangeArrowheads="1"/>
          </p:cNvSpPr>
          <p:nvPr/>
        </p:nvSpPr>
        <p:spPr bwMode="auto">
          <a:xfrm>
            <a:off x="6525637" y="5780088"/>
            <a:ext cx="1329210" cy="307777"/>
          </a:xfrm>
          <a:prstGeom prst="rect">
            <a:avLst/>
          </a:prstGeom>
          <a:noFill/>
          <a:ln w="9525">
            <a:noFill/>
            <a:miter lim="800000"/>
            <a:headEnd/>
            <a:tailEnd/>
          </a:ln>
        </p:spPr>
        <p:txBody>
          <a:bodyPr wrap="none">
            <a:spAutoFit/>
          </a:bodyPr>
          <a:lstStyle/>
          <a:p>
            <a:r>
              <a:rPr lang="es-MX" sz="1400" b="1" dirty="0" smtClean="0">
                <a:solidFill>
                  <a:prstClr val="white"/>
                </a:solidFill>
              </a:rPr>
              <a:t>Médula espinal</a:t>
            </a:r>
            <a:endParaRPr lang="es-MX" sz="1400" b="1" dirty="0">
              <a:solidFill>
                <a:prstClr val="white"/>
              </a:solidFill>
            </a:endParaRPr>
          </a:p>
        </p:txBody>
      </p:sp>
      <p:sp>
        <p:nvSpPr>
          <p:cNvPr id="48137" name="Text Box 89"/>
          <p:cNvSpPr txBox="1">
            <a:spLocks noChangeArrowheads="1"/>
          </p:cNvSpPr>
          <p:nvPr/>
        </p:nvSpPr>
        <p:spPr bwMode="auto">
          <a:xfrm>
            <a:off x="2849563" y="5702300"/>
            <a:ext cx="2401887" cy="304800"/>
          </a:xfrm>
          <a:prstGeom prst="rect">
            <a:avLst/>
          </a:prstGeom>
          <a:noFill/>
          <a:ln w="9525">
            <a:noFill/>
            <a:miter lim="800000"/>
            <a:headEnd/>
            <a:tailEnd/>
          </a:ln>
        </p:spPr>
        <p:txBody>
          <a:bodyPr>
            <a:spAutoFit/>
          </a:bodyPr>
          <a:lstStyle/>
          <a:p>
            <a:pPr algn="ctr"/>
            <a:r>
              <a:rPr lang="es-MX" sz="1400" b="1" dirty="0" smtClean="0">
                <a:solidFill>
                  <a:prstClr val="white"/>
                </a:solidFill>
              </a:rPr>
              <a:t>Fibra aferente nociceptiva</a:t>
            </a:r>
            <a:endParaRPr lang="es-MX" sz="1400" b="1" dirty="0">
              <a:solidFill>
                <a:prstClr val="white"/>
              </a:solidFill>
            </a:endParaRPr>
          </a:p>
        </p:txBody>
      </p:sp>
      <p:pic>
        <p:nvPicPr>
          <p:cNvPr id="2180196" name="Picture 100" descr="pain"/>
          <p:cNvPicPr>
            <a:picLocks noChangeAspect="1" noChangeArrowheads="1"/>
          </p:cNvPicPr>
          <p:nvPr/>
        </p:nvPicPr>
        <p:blipFill>
          <a:blip r:embed="rId5" cstate="print"/>
          <a:srcRect/>
          <a:stretch>
            <a:fillRect/>
          </a:stretch>
        </p:blipFill>
        <p:spPr bwMode="auto">
          <a:xfrm>
            <a:off x="1609725" y="5313363"/>
            <a:ext cx="119063" cy="114300"/>
          </a:xfrm>
          <a:prstGeom prst="rect">
            <a:avLst/>
          </a:prstGeom>
          <a:noFill/>
          <a:ln w="9525">
            <a:noFill/>
            <a:miter lim="800000"/>
            <a:headEnd/>
            <a:tailEnd/>
          </a:ln>
        </p:spPr>
      </p:pic>
      <p:pic>
        <p:nvPicPr>
          <p:cNvPr id="2180198" name="Picture 102" descr="pain"/>
          <p:cNvPicPr>
            <a:picLocks noChangeAspect="1" noChangeArrowheads="1"/>
          </p:cNvPicPr>
          <p:nvPr/>
        </p:nvPicPr>
        <p:blipFill>
          <a:blip r:embed="rId5" cstate="print"/>
          <a:srcRect/>
          <a:stretch>
            <a:fillRect/>
          </a:stretch>
        </p:blipFill>
        <p:spPr bwMode="auto">
          <a:xfrm>
            <a:off x="2136775" y="5334000"/>
            <a:ext cx="119063" cy="114300"/>
          </a:xfrm>
          <a:prstGeom prst="rect">
            <a:avLst/>
          </a:prstGeom>
          <a:noFill/>
          <a:ln w="9525">
            <a:noFill/>
            <a:miter lim="800000"/>
            <a:headEnd/>
            <a:tailEnd/>
          </a:ln>
        </p:spPr>
      </p:pic>
      <p:pic>
        <p:nvPicPr>
          <p:cNvPr id="2180199" name="Picture 103" descr="pain"/>
          <p:cNvPicPr>
            <a:picLocks noChangeAspect="1" noChangeArrowheads="1"/>
          </p:cNvPicPr>
          <p:nvPr/>
        </p:nvPicPr>
        <p:blipFill>
          <a:blip r:embed="rId5" cstate="print"/>
          <a:srcRect/>
          <a:stretch>
            <a:fillRect/>
          </a:stretch>
        </p:blipFill>
        <p:spPr bwMode="auto">
          <a:xfrm>
            <a:off x="1681163" y="5881688"/>
            <a:ext cx="119062" cy="114300"/>
          </a:xfrm>
          <a:prstGeom prst="rect">
            <a:avLst/>
          </a:prstGeom>
          <a:noFill/>
          <a:ln w="9525">
            <a:noFill/>
            <a:miter lim="800000"/>
            <a:headEnd/>
            <a:tailEnd/>
          </a:ln>
        </p:spPr>
      </p:pic>
      <p:pic>
        <p:nvPicPr>
          <p:cNvPr id="2180200" name="Picture 104" descr="pain"/>
          <p:cNvPicPr>
            <a:picLocks noChangeAspect="1" noChangeArrowheads="1"/>
          </p:cNvPicPr>
          <p:nvPr/>
        </p:nvPicPr>
        <p:blipFill>
          <a:blip r:embed="rId5" cstate="print"/>
          <a:srcRect/>
          <a:stretch>
            <a:fillRect/>
          </a:stretch>
        </p:blipFill>
        <p:spPr bwMode="auto">
          <a:xfrm>
            <a:off x="1419225" y="5126038"/>
            <a:ext cx="119063" cy="114300"/>
          </a:xfrm>
          <a:prstGeom prst="rect">
            <a:avLst/>
          </a:prstGeom>
          <a:noFill/>
          <a:ln w="9525">
            <a:noFill/>
            <a:miter lim="800000"/>
            <a:headEnd/>
            <a:tailEnd/>
          </a:ln>
        </p:spPr>
      </p:pic>
      <p:pic>
        <p:nvPicPr>
          <p:cNvPr id="2180201" name="Picture 105" descr="pain"/>
          <p:cNvPicPr>
            <a:picLocks noChangeAspect="1" noChangeArrowheads="1"/>
          </p:cNvPicPr>
          <p:nvPr/>
        </p:nvPicPr>
        <p:blipFill>
          <a:blip r:embed="rId5" cstate="print"/>
          <a:srcRect/>
          <a:stretch>
            <a:fillRect/>
          </a:stretch>
        </p:blipFill>
        <p:spPr bwMode="auto">
          <a:xfrm>
            <a:off x="2038350" y="5407025"/>
            <a:ext cx="119063" cy="114300"/>
          </a:xfrm>
          <a:prstGeom prst="rect">
            <a:avLst/>
          </a:prstGeom>
          <a:noFill/>
          <a:ln w="9525">
            <a:noFill/>
            <a:miter lim="800000"/>
            <a:headEnd/>
            <a:tailEnd/>
          </a:ln>
        </p:spPr>
      </p:pic>
      <p:pic>
        <p:nvPicPr>
          <p:cNvPr id="2180202" name="Picture 106" descr="pain"/>
          <p:cNvPicPr>
            <a:picLocks noChangeAspect="1" noChangeArrowheads="1"/>
          </p:cNvPicPr>
          <p:nvPr/>
        </p:nvPicPr>
        <p:blipFill>
          <a:blip r:embed="rId5" cstate="print"/>
          <a:srcRect/>
          <a:stretch>
            <a:fillRect/>
          </a:stretch>
        </p:blipFill>
        <p:spPr bwMode="auto">
          <a:xfrm>
            <a:off x="1528763" y="5627688"/>
            <a:ext cx="119062" cy="114300"/>
          </a:xfrm>
          <a:prstGeom prst="rect">
            <a:avLst/>
          </a:prstGeom>
          <a:noFill/>
          <a:ln w="9525">
            <a:noFill/>
            <a:miter lim="800000"/>
            <a:headEnd/>
            <a:tailEnd/>
          </a:ln>
        </p:spPr>
      </p:pic>
      <p:pic>
        <p:nvPicPr>
          <p:cNvPr id="2180203" name="Picture 107" descr="pain"/>
          <p:cNvPicPr>
            <a:picLocks noChangeAspect="1" noChangeArrowheads="1"/>
          </p:cNvPicPr>
          <p:nvPr/>
        </p:nvPicPr>
        <p:blipFill>
          <a:blip r:embed="rId5" cstate="print"/>
          <a:srcRect/>
          <a:stretch>
            <a:fillRect/>
          </a:stretch>
        </p:blipFill>
        <p:spPr bwMode="auto">
          <a:xfrm>
            <a:off x="1597025" y="5483225"/>
            <a:ext cx="119063" cy="114300"/>
          </a:xfrm>
          <a:prstGeom prst="rect">
            <a:avLst/>
          </a:prstGeom>
          <a:noFill/>
          <a:ln w="9525">
            <a:noFill/>
            <a:miter lim="800000"/>
            <a:headEnd/>
            <a:tailEnd/>
          </a:ln>
        </p:spPr>
      </p:pic>
      <p:pic>
        <p:nvPicPr>
          <p:cNvPr id="2180204" name="Picture 108" descr="pain"/>
          <p:cNvPicPr>
            <a:picLocks noChangeAspect="1" noChangeArrowheads="1"/>
          </p:cNvPicPr>
          <p:nvPr/>
        </p:nvPicPr>
        <p:blipFill>
          <a:blip r:embed="rId5" cstate="print"/>
          <a:srcRect/>
          <a:stretch>
            <a:fillRect/>
          </a:stretch>
        </p:blipFill>
        <p:spPr bwMode="auto">
          <a:xfrm>
            <a:off x="2193925" y="5403850"/>
            <a:ext cx="119063" cy="114300"/>
          </a:xfrm>
          <a:prstGeom prst="rect">
            <a:avLst/>
          </a:prstGeom>
          <a:noFill/>
          <a:ln w="9525">
            <a:noFill/>
            <a:miter lim="800000"/>
            <a:headEnd/>
            <a:tailEnd/>
          </a:ln>
        </p:spPr>
      </p:pic>
      <p:pic>
        <p:nvPicPr>
          <p:cNvPr id="2180205" name="Picture 109" descr="pain"/>
          <p:cNvPicPr>
            <a:picLocks noChangeAspect="1" noChangeArrowheads="1"/>
          </p:cNvPicPr>
          <p:nvPr/>
        </p:nvPicPr>
        <p:blipFill>
          <a:blip r:embed="rId5" cstate="print"/>
          <a:srcRect/>
          <a:stretch>
            <a:fillRect/>
          </a:stretch>
        </p:blipFill>
        <p:spPr bwMode="auto">
          <a:xfrm>
            <a:off x="1860550" y="5392738"/>
            <a:ext cx="119063" cy="114300"/>
          </a:xfrm>
          <a:prstGeom prst="rect">
            <a:avLst/>
          </a:prstGeom>
          <a:noFill/>
          <a:ln w="9525">
            <a:noFill/>
            <a:miter lim="800000"/>
            <a:headEnd/>
            <a:tailEnd/>
          </a:ln>
        </p:spPr>
      </p:pic>
      <p:pic>
        <p:nvPicPr>
          <p:cNvPr id="2180207" name="Picture 111" descr="pain"/>
          <p:cNvPicPr>
            <a:picLocks noChangeAspect="1" noChangeArrowheads="1"/>
          </p:cNvPicPr>
          <p:nvPr/>
        </p:nvPicPr>
        <p:blipFill>
          <a:blip r:embed="rId5" cstate="print"/>
          <a:srcRect/>
          <a:stretch>
            <a:fillRect/>
          </a:stretch>
        </p:blipFill>
        <p:spPr bwMode="auto">
          <a:xfrm>
            <a:off x="1636713" y="5665788"/>
            <a:ext cx="119062" cy="114300"/>
          </a:xfrm>
          <a:prstGeom prst="rect">
            <a:avLst/>
          </a:prstGeom>
          <a:noFill/>
          <a:ln w="9525">
            <a:noFill/>
            <a:miter lim="800000"/>
            <a:headEnd/>
            <a:tailEnd/>
          </a:ln>
        </p:spPr>
      </p:pic>
      <p:sp>
        <p:nvSpPr>
          <p:cNvPr id="48150" name="Oval 115"/>
          <p:cNvSpPr>
            <a:spLocks noChangeArrowheads="1"/>
          </p:cNvSpPr>
          <p:nvPr/>
        </p:nvSpPr>
        <p:spPr bwMode="auto">
          <a:xfrm>
            <a:off x="6205538" y="5308600"/>
            <a:ext cx="88900" cy="88900"/>
          </a:xfrm>
          <a:prstGeom prst="ellipse">
            <a:avLst/>
          </a:prstGeom>
          <a:solidFill>
            <a:srgbClr val="FF0000"/>
          </a:solidFill>
          <a:ln w="9525">
            <a:noFill/>
            <a:round/>
            <a:headEnd/>
            <a:tailEnd/>
          </a:ln>
        </p:spPr>
        <p:txBody>
          <a:bodyPr wrap="none" anchor="ctr"/>
          <a:lstStyle/>
          <a:p>
            <a:endParaRPr lang="es-MX" dirty="0">
              <a:solidFill>
                <a:prstClr val="black"/>
              </a:solidFill>
            </a:endParaRPr>
          </a:p>
        </p:txBody>
      </p:sp>
      <p:sp>
        <p:nvSpPr>
          <p:cNvPr id="48151" name="Freeform 116"/>
          <p:cNvSpPr>
            <a:spLocks/>
          </p:cNvSpPr>
          <p:nvPr/>
        </p:nvSpPr>
        <p:spPr bwMode="auto">
          <a:xfrm>
            <a:off x="6265863" y="5287963"/>
            <a:ext cx="457200" cy="58737"/>
          </a:xfrm>
          <a:custGeom>
            <a:avLst/>
            <a:gdLst>
              <a:gd name="T0" fmla="*/ 0 w 288"/>
              <a:gd name="T1" fmla="*/ 37 h 37"/>
              <a:gd name="T2" fmla="*/ 49 w 288"/>
              <a:gd name="T3" fmla="*/ 16 h 37"/>
              <a:gd name="T4" fmla="*/ 117 w 288"/>
              <a:gd name="T5" fmla="*/ 2 h 37"/>
              <a:gd name="T6" fmla="*/ 199 w 288"/>
              <a:gd name="T7" fmla="*/ 5 h 37"/>
              <a:gd name="T8" fmla="*/ 288 w 288"/>
              <a:gd name="T9" fmla="*/ 29 h 37"/>
              <a:gd name="T10" fmla="*/ 0 60000 65536"/>
              <a:gd name="T11" fmla="*/ 0 60000 65536"/>
              <a:gd name="T12" fmla="*/ 0 60000 65536"/>
              <a:gd name="T13" fmla="*/ 0 60000 65536"/>
              <a:gd name="T14" fmla="*/ 0 60000 65536"/>
              <a:gd name="T15" fmla="*/ 0 w 288"/>
              <a:gd name="T16" fmla="*/ 0 h 37"/>
              <a:gd name="T17" fmla="*/ 288 w 288"/>
              <a:gd name="T18" fmla="*/ 37 h 37"/>
            </a:gdLst>
            <a:ahLst/>
            <a:cxnLst>
              <a:cxn ang="T10">
                <a:pos x="T0" y="T1"/>
              </a:cxn>
              <a:cxn ang="T11">
                <a:pos x="T2" y="T3"/>
              </a:cxn>
              <a:cxn ang="T12">
                <a:pos x="T4" y="T5"/>
              </a:cxn>
              <a:cxn ang="T13">
                <a:pos x="T6" y="T7"/>
              </a:cxn>
              <a:cxn ang="T14">
                <a:pos x="T8" y="T9"/>
              </a:cxn>
            </a:cxnLst>
            <a:rect l="T15" t="T16" r="T17" b="T18"/>
            <a:pathLst>
              <a:path w="288" h="37">
                <a:moveTo>
                  <a:pt x="0" y="37"/>
                </a:moveTo>
                <a:cubicBezTo>
                  <a:pt x="15" y="29"/>
                  <a:pt x="30" y="22"/>
                  <a:pt x="49" y="16"/>
                </a:cubicBezTo>
                <a:cubicBezTo>
                  <a:pt x="68" y="10"/>
                  <a:pt x="92" y="4"/>
                  <a:pt x="117" y="2"/>
                </a:cubicBezTo>
                <a:cubicBezTo>
                  <a:pt x="142" y="0"/>
                  <a:pt x="171" y="1"/>
                  <a:pt x="199" y="5"/>
                </a:cubicBezTo>
                <a:cubicBezTo>
                  <a:pt x="227" y="9"/>
                  <a:pt x="273" y="25"/>
                  <a:pt x="288" y="29"/>
                </a:cubicBezTo>
              </a:path>
            </a:pathLst>
          </a:custGeom>
          <a:noFill/>
          <a:ln w="19050" cmpd="sng">
            <a:solidFill>
              <a:srgbClr val="FF0000"/>
            </a:solidFill>
            <a:round/>
            <a:headEnd/>
            <a:tailEnd/>
          </a:ln>
        </p:spPr>
        <p:txBody>
          <a:bodyPr/>
          <a:lstStyle/>
          <a:p>
            <a:endParaRPr lang="es-MX" dirty="0">
              <a:solidFill>
                <a:prstClr val="black"/>
              </a:solidFill>
            </a:endParaRPr>
          </a:p>
        </p:txBody>
      </p:sp>
      <p:sp>
        <p:nvSpPr>
          <p:cNvPr id="48152" name="AutoShape 117"/>
          <p:cNvSpPr>
            <a:spLocks noChangeArrowheads="1"/>
          </p:cNvSpPr>
          <p:nvPr/>
        </p:nvSpPr>
        <p:spPr bwMode="auto">
          <a:xfrm>
            <a:off x="6745288" y="5253038"/>
            <a:ext cx="131762" cy="111125"/>
          </a:xfrm>
          <a:custGeom>
            <a:avLst/>
            <a:gdLst>
              <a:gd name="T0" fmla="*/ 65881 w 21600"/>
              <a:gd name="T1" fmla="*/ 0 h 21600"/>
              <a:gd name="T2" fmla="*/ 8052 w 21600"/>
              <a:gd name="T3" fmla="*/ 39228 h 21600"/>
              <a:gd name="T4" fmla="*/ 65881 w 21600"/>
              <a:gd name="T5" fmla="*/ 8267 h 21600"/>
              <a:gd name="T6" fmla="*/ 123710 w 21600"/>
              <a:gd name="T7" fmla="*/ 39228 h 21600"/>
              <a:gd name="T8" fmla="*/ 0 60000 65536"/>
              <a:gd name="T9" fmla="*/ 0 60000 65536"/>
              <a:gd name="T10" fmla="*/ 0 60000 65536"/>
              <a:gd name="T11" fmla="*/ 0 60000 65536"/>
              <a:gd name="T12" fmla="*/ 21 w 21600"/>
              <a:gd name="T13" fmla="*/ 0 h 21600"/>
              <a:gd name="T14" fmla="*/ 21579 w 21600"/>
              <a:gd name="T15" fmla="*/ 10221 h 21600"/>
            </a:gdLst>
            <a:ahLst/>
            <a:cxnLst>
              <a:cxn ang="T8">
                <a:pos x="T0" y="T1"/>
              </a:cxn>
              <a:cxn ang="T9">
                <a:pos x="T2" y="T3"/>
              </a:cxn>
              <a:cxn ang="T10">
                <a:pos x="T4" y="T5"/>
              </a:cxn>
              <a:cxn ang="T11">
                <a:pos x="T6" y="T7"/>
              </a:cxn>
            </a:cxnLst>
            <a:rect l="T12" t="T13" r="T14" b="T15"/>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p:spPr>
        <p:txBody>
          <a:bodyPr wrap="none" anchor="ctr"/>
          <a:lstStyle/>
          <a:p>
            <a:endParaRPr lang="es-MX" dirty="0">
              <a:solidFill>
                <a:prstClr val="black"/>
              </a:solidFill>
            </a:endParaRPr>
          </a:p>
        </p:txBody>
      </p:sp>
      <p:sp>
        <p:nvSpPr>
          <p:cNvPr id="48153" name="Oval 118"/>
          <p:cNvSpPr>
            <a:spLocks noChangeArrowheads="1"/>
          </p:cNvSpPr>
          <p:nvPr/>
        </p:nvSpPr>
        <p:spPr bwMode="auto">
          <a:xfrm>
            <a:off x="6765925" y="5299075"/>
            <a:ext cx="88900" cy="88900"/>
          </a:xfrm>
          <a:prstGeom prst="ellipse">
            <a:avLst/>
          </a:prstGeom>
          <a:solidFill>
            <a:srgbClr val="FF0000"/>
          </a:solidFill>
          <a:ln w="9525">
            <a:noFill/>
            <a:round/>
            <a:headEnd/>
            <a:tailEnd/>
          </a:ln>
        </p:spPr>
        <p:txBody>
          <a:bodyPr wrap="none" anchor="ctr"/>
          <a:lstStyle/>
          <a:p>
            <a:endParaRPr lang="es-MX" dirty="0">
              <a:solidFill>
                <a:prstClr val="black"/>
              </a:solidFill>
            </a:endParaRPr>
          </a:p>
        </p:txBody>
      </p:sp>
      <p:sp>
        <p:nvSpPr>
          <p:cNvPr id="48154" name="Line 120"/>
          <p:cNvSpPr>
            <a:spLocks noChangeShapeType="1"/>
          </p:cNvSpPr>
          <p:nvPr/>
        </p:nvSpPr>
        <p:spPr bwMode="auto">
          <a:xfrm flipV="1">
            <a:off x="7243763" y="2890838"/>
            <a:ext cx="0" cy="2447925"/>
          </a:xfrm>
          <a:prstGeom prst="line">
            <a:avLst/>
          </a:prstGeom>
          <a:noFill/>
          <a:ln w="19050">
            <a:solidFill>
              <a:srgbClr val="FF0000"/>
            </a:solidFill>
            <a:round/>
            <a:headEnd/>
            <a:tailEnd/>
          </a:ln>
        </p:spPr>
        <p:txBody>
          <a:bodyPr/>
          <a:lstStyle/>
          <a:p>
            <a:endParaRPr lang="es-MX" dirty="0">
              <a:solidFill>
                <a:prstClr val="black"/>
              </a:solidFill>
            </a:endParaRPr>
          </a:p>
        </p:txBody>
      </p:sp>
      <p:sp>
        <p:nvSpPr>
          <p:cNvPr id="48155" name="Line 121"/>
          <p:cNvSpPr>
            <a:spLocks noChangeShapeType="1"/>
          </p:cNvSpPr>
          <p:nvPr/>
        </p:nvSpPr>
        <p:spPr bwMode="auto">
          <a:xfrm flipV="1">
            <a:off x="6811963" y="2890838"/>
            <a:ext cx="0" cy="2376487"/>
          </a:xfrm>
          <a:prstGeom prst="line">
            <a:avLst/>
          </a:prstGeom>
          <a:noFill/>
          <a:ln w="19050">
            <a:solidFill>
              <a:srgbClr val="00FF00"/>
            </a:solidFill>
            <a:round/>
            <a:headEnd/>
            <a:tailEnd/>
          </a:ln>
        </p:spPr>
        <p:txBody>
          <a:bodyPr/>
          <a:lstStyle/>
          <a:p>
            <a:endParaRPr lang="es-MX" dirty="0">
              <a:solidFill>
                <a:prstClr val="black"/>
              </a:solidFill>
            </a:endParaRPr>
          </a:p>
        </p:txBody>
      </p:sp>
      <p:sp>
        <p:nvSpPr>
          <p:cNvPr id="48156" name="Freeform 122"/>
          <p:cNvSpPr>
            <a:spLocks/>
          </p:cNvSpPr>
          <p:nvPr/>
        </p:nvSpPr>
        <p:spPr bwMode="auto">
          <a:xfrm>
            <a:off x="6813550" y="5327650"/>
            <a:ext cx="430213" cy="176213"/>
          </a:xfrm>
          <a:custGeom>
            <a:avLst/>
            <a:gdLst>
              <a:gd name="T0" fmla="*/ 0 w 271"/>
              <a:gd name="T1" fmla="*/ 27 h 111"/>
              <a:gd name="T2" fmla="*/ 36 w 271"/>
              <a:gd name="T3" fmla="*/ 90 h 111"/>
              <a:gd name="T4" fmla="*/ 85 w 271"/>
              <a:gd name="T5" fmla="*/ 109 h 111"/>
              <a:gd name="T6" fmla="*/ 156 w 271"/>
              <a:gd name="T7" fmla="*/ 102 h 111"/>
              <a:gd name="T8" fmla="*/ 222 w 271"/>
              <a:gd name="T9" fmla="*/ 72 h 111"/>
              <a:gd name="T10" fmla="*/ 259 w 271"/>
              <a:gd name="T11" fmla="*/ 36 h 111"/>
              <a:gd name="T12" fmla="*/ 271 w 271"/>
              <a:gd name="T13" fmla="*/ 0 h 111"/>
              <a:gd name="T14" fmla="*/ 0 60000 65536"/>
              <a:gd name="T15" fmla="*/ 0 60000 65536"/>
              <a:gd name="T16" fmla="*/ 0 60000 65536"/>
              <a:gd name="T17" fmla="*/ 0 60000 65536"/>
              <a:gd name="T18" fmla="*/ 0 60000 65536"/>
              <a:gd name="T19" fmla="*/ 0 60000 65536"/>
              <a:gd name="T20" fmla="*/ 0 60000 65536"/>
              <a:gd name="T21" fmla="*/ 0 w 271"/>
              <a:gd name="T22" fmla="*/ 0 h 111"/>
              <a:gd name="T23" fmla="*/ 271 w 271"/>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1" h="111">
                <a:moveTo>
                  <a:pt x="0" y="27"/>
                </a:moveTo>
                <a:cubicBezTo>
                  <a:pt x="6" y="37"/>
                  <a:pt x="22" y="76"/>
                  <a:pt x="36" y="90"/>
                </a:cubicBezTo>
                <a:cubicBezTo>
                  <a:pt x="50" y="104"/>
                  <a:pt x="65" y="107"/>
                  <a:pt x="85" y="109"/>
                </a:cubicBezTo>
                <a:cubicBezTo>
                  <a:pt x="105" y="111"/>
                  <a:pt x="133" y="108"/>
                  <a:pt x="156" y="102"/>
                </a:cubicBezTo>
                <a:cubicBezTo>
                  <a:pt x="179" y="96"/>
                  <a:pt x="205" y="83"/>
                  <a:pt x="222" y="72"/>
                </a:cubicBezTo>
                <a:cubicBezTo>
                  <a:pt x="239" y="61"/>
                  <a:pt x="251" y="48"/>
                  <a:pt x="259" y="36"/>
                </a:cubicBezTo>
                <a:cubicBezTo>
                  <a:pt x="267" y="24"/>
                  <a:pt x="269" y="7"/>
                  <a:pt x="271" y="0"/>
                </a:cubicBezTo>
              </a:path>
            </a:pathLst>
          </a:custGeom>
          <a:noFill/>
          <a:ln w="19050" cmpd="sng">
            <a:solidFill>
              <a:srgbClr val="FF0000"/>
            </a:solidFill>
            <a:round/>
            <a:headEnd/>
            <a:tailEnd/>
          </a:ln>
        </p:spPr>
        <p:txBody>
          <a:bodyPr/>
          <a:lstStyle/>
          <a:p>
            <a:endParaRPr lang="es-MX" dirty="0">
              <a:solidFill>
                <a:prstClr val="black"/>
              </a:solidFill>
            </a:endParaRPr>
          </a:p>
        </p:txBody>
      </p:sp>
      <p:sp>
        <p:nvSpPr>
          <p:cNvPr id="2180220" name="Oval 124"/>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black"/>
              </a:solidFill>
            </a:endParaRPr>
          </a:p>
        </p:txBody>
      </p:sp>
      <p:sp>
        <p:nvSpPr>
          <p:cNvPr id="2180221" name="Oval 125"/>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black"/>
              </a:solidFill>
            </a:endParaRPr>
          </a:p>
        </p:txBody>
      </p:sp>
      <p:sp>
        <p:nvSpPr>
          <p:cNvPr id="2180222" name="Oval 126"/>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black"/>
              </a:solidFill>
            </a:endParaRPr>
          </a:p>
        </p:txBody>
      </p:sp>
      <p:sp>
        <p:nvSpPr>
          <p:cNvPr id="2180223" name="Oval 127"/>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black"/>
              </a:solidFill>
            </a:endParaRPr>
          </a:p>
        </p:txBody>
      </p:sp>
      <p:sp>
        <p:nvSpPr>
          <p:cNvPr id="2180224" name="Oval 128"/>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black"/>
              </a:solidFill>
            </a:endParaRPr>
          </a:p>
        </p:txBody>
      </p:sp>
      <p:sp>
        <p:nvSpPr>
          <p:cNvPr id="2180225" name="Oval 129"/>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black"/>
              </a:solidFill>
            </a:endParaRPr>
          </a:p>
        </p:txBody>
      </p:sp>
      <p:pic>
        <p:nvPicPr>
          <p:cNvPr id="2180226" name="Picture 130" descr="pain"/>
          <p:cNvPicPr>
            <a:picLocks noChangeAspect="1" noChangeArrowheads="1"/>
          </p:cNvPicPr>
          <p:nvPr/>
        </p:nvPicPr>
        <p:blipFill>
          <a:blip r:embed="rId6" cstate="print"/>
          <a:srcRect/>
          <a:stretch>
            <a:fillRect/>
          </a:stretch>
        </p:blipFill>
        <p:spPr bwMode="auto">
          <a:xfrm>
            <a:off x="6248400" y="1898650"/>
            <a:ext cx="1436688" cy="1144588"/>
          </a:xfrm>
          <a:prstGeom prst="rect">
            <a:avLst/>
          </a:prstGeom>
          <a:noFill/>
          <a:ln w="9525">
            <a:noFill/>
            <a:miter lim="800000"/>
            <a:headEnd/>
            <a:tailEnd/>
          </a:ln>
        </p:spPr>
      </p:pic>
      <p:sp>
        <p:nvSpPr>
          <p:cNvPr id="2180228" name="Oval 132"/>
          <p:cNvSpPr>
            <a:spLocks noChangeArrowheads="1"/>
          </p:cNvSpPr>
          <p:nvPr/>
        </p:nvSpPr>
        <p:spPr bwMode="auto">
          <a:xfrm>
            <a:off x="6767513" y="2851150"/>
            <a:ext cx="88900" cy="88900"/>
          </a:xfrm>
          <a:prstGeom prst="ellipse">
            <a:avLst/>
          </a:prstGeom>
          <a:solidFill>
            <a:srgbClr val="00FF00"/>
          </a:solidFill>
          <a:ln w="9525">
            <a:noFill/>
            <a:round/>
            <a:headEnd/>
            <a:tailEnd/>
          </a:ln>
        </p:spPr>
        <p:txBody>
          <a:bodyPr wrap="none" anchor="ctr"/>
          <a:lstStyle/>
          <a:p>
            <a:endParaRPr lang="es-MX" dirty="0">
              <a:solidFill>
                <a:prstClr val="black"/>
              </a:solidFill>
            </a:endParaRPr>
          </a:p>
        </p:txBody>
      </p:sp>
      <p:sp>
        <p:nvSpPr>
          <p:cNvPr id="2180229" name="Oval 133"/>
          <p:cNvSpPr>
            <a:spLocks noChangeArrowheads="1"/>
          </p:cNvSpPr>
          <p:nvPr/>
        </p:nvSpPr>
        <p:spPr bwMode="auto">
          <a:xfrm>
            <a:off x="6764338" y="2851150"/>
            <a:ext cx="88900" cy="88900"/>
          </a:xfrm>
          <a:prstGeom prst="ellipse">
            <a:avLst/>
          </a:prstGeom>
          <a:solidFill>
            <a:srgbClr val="00FF00"/>
          </a:solidFill>
          <a:ln w="9525">
            <a:noFill/>
            <a:round/>
            <a:headEnd/>
            <a:tailEnd/>
          </a:ln>
        </p:spPr>
        <p:txBody>
          <a:bodyPr wrap="none" anchor="ctr"/>
          <a:lstStyle/>
          <a:p>
            <a:endParaRPr lang="es-MX" dirty="0">
              <a:solidFill>
                <a:prstClr val="black"/>
              </a:solidFill>
            </a:endParaRPr>
          </a:p>
        </p:txBody>
      </p:sp>
      <p:sp>
        <p:nvSpPr>
          <p:cNvPr id="48167" name="AutoShape 119"/>
          <p:cNvSpPr>
            <a:spLocks noChangeArrowheads="1"/>
          </p:cNvSpPr>
          <p:nvPr/>
        </p:nvSpPr>
        <p:spPr bwMode="auto">
          <a:xfrm rot="-5400000">
            <a:off x="6712745" y="5285581"/>
            <a:ext cx="131762" cy="111125"/>
          </a:xfrm>
          <a:custGeom>
            <a:avLst/>
            <a:gdLst>
              <a:gd name="T0" fmla="*/ 65881 w 21600"/>
              <a:gd name="T1" fmla="*/ 0 h 21600"/>
              <a:gd name="T2" fmla="*/ 7900 w 21600"/>
              <a:gd name="T3" fmla="*/ 39979 h 21600"/>
              <a:gd name="T4" fmla="*/ 65881 w 21600"/>
              <a:gd name="T5" fmla="*/ 8489 h 21600"/>
              <a:gd name="T6" fmla="*/ 123862 w 21600"/>
              <a:gd name="T7" fmla="*/ 39979 h 21600"/>
              <a:gd name="T8" fmla="*/ 0 60000 65536"/>
              <a:gd name="T9" fmla="*/ 0 60000 65536"/>
              <a:gd name="T10" fmla="*/ 0 60000 65536"/>
              <a:gd name="T11" fmla="*/ 0 60000 65536"/>
              <a:gd name="T12" fmla="*/ 12 w 21600"/>
              <a:gd name="T13" fmla="*/ 0 h 21600"/>
              <a:gd name="T14" fmla="*/ 21588 w 21600"/>
              <a:gd name="T15" fmla="*/ 10370 h 21600"/>
            </a:gdLst>
            <a:ahLst/>
            <a:cxnLst>
              <a:cxn ang="T8">
                <a:pos x="T0" y="T1"/>
              </a:cxn>
              <a:cxn ang="T9">
                <a:pos x="T2" y="T3"/>
              </a:cxn>
              <a:cxn ang="T10">
                <a:pos x="T4" y="T5"/>
              </a:cxn>
              <a:cxn ang="T11">
                <a:pos x="T6" y="T7"/>
              </a:cxn>
            </a:cxnLst>
            <a:rect l="T12" t="T13" r="T14" b="T15"/>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p:spPr>
        <p:txBody>
          <a:bodyPr wrap="none" anchor="ctr"/>
          <a:lstStyle/>
          <a:p>
            <a:endParaRPr lang="es-MX" dirty="0">
              <a:solidFill>
                <a:prstClr val="black"/>
              </a:solidFill>
            </a:endParaRPr>
          </a:p>
        </p:txBody>
      </p:sp>
      <p:sp>
        <p:nvSpPr>
          <p:cNvPr id="46" name="Text Box 53"/>
          <p:cNvSpPr txBox="1">
            <a:spLocks noChangeArrowheads="1"/>
          </p:cNvSpPr>
          <p:nvPr/>
        </p:nvSpPr>
        <p:spPr bwMode="auto">
          <a:xfrm>
            <a:off x="120851" y="6462145"/>
            <a:ext cx="84869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000" dirty="0">
                <a:solidFill>
                  <a:prstClr val="white"/>
                </a:solidFill>
                <a:latin typeface="Calibri"/>
                <a:cs typeface="Arial" pitchFamily="34" charset="0"/>
              </a:rPr>
              <a:t>Gilron I </a:t>
            </a:r>
            <a:r>
              <a:rPr lang="en-US" sz="1000" i="1" dirty="0">
                <a:solidFill>
                  <a:prstClr val="white"/>
                </a:solidFill>
                <a:latin typeface="Calibri"/>
                <a:cs typeface="Arial" pitchFamily="34" charset="0"/>
              </a:rPr>
              <a:t>et al. CMAJ </a:t>
            </a:r>
            <a:r>
              <a:rPr lang="en-US" sz="1000" dirty="0">
                <a:solidFill>
                  <a:prstClr val="white"/>
                </a:solidFill>
                <a:latin typeface="Calibri"/>
                <a:cs typeface="Arial" pitchFamily="34" charset="0"/>
              </a:rPr>
              <a:t>2006; 175(3):265-75; </a:t>
            </a:r>
            <a:r>
              <a:rPr lang="en-US" sz="1000" dirty="0" smtClean="0">
                <a:solidFill>
                  <a:prstClr val="white"/>
                </a:solidFill>
                <a:latin typeface="Calibri"/>
                <a:cs typeface="Arial" pitchFamily="34" charset="0"/>
              </a:rPr>
              <a:t>Jarvis MF, Boyce-Rustay JM</a:t>
            </a:r>
            <a:r>
              <a:rPr lang="en-US" sz="1000" i="1" dirty="0" smtClean="0">
                <a:solidFill>
                  <a:prstClr val="white"/>
                </a:solidFill>
                <a:latin typeface="Calibri"/>
                <a:cs typeface="Arial" pitchFamily="34" charset="0"/>
              </a:rPr>
              <a:t>. </a:t>
            </a:r>
            <a:r>
              <a:rPr lang="fr-FR" sz="1000" i="1" dirty="0">
                <a:solidFill>
                  <a:prstClr val="white"/>
                </a:solidFill>
                <a:latin typeface="Calibri"/>
                <a:cs typeface="Arial" pitchFamily="34" charset="0"/>
              </a:rPr>
              <a:t>Curr Pharm Des </a:t>
            </a:r>
            <a:r>
              <a:rPr lang="fr-FR" sz="1000" dirty="0">
                <a:solidFill>
                  <a:prstClr val="white"/>
                </a:solidFill>
                <a:latin typeface="Calibri"/>
                <a:cs typeface="Arial" pitchFamily="34" charset="0"/>
              </a:rPr>
              <a:t>2009</a:t>
            </a:r>
            <a:r>
              <a:rPr lang="fr-FR" sz="1000" dirty="0" smtClean="0">
                <a:solidFill>
                  <a:prstClr val="white"/>
                </a:solidFill>
                <a:latin typeface="Calibri"/>
                <a:cs typeface="Arial" pitchFamily="34" charset="0"/>
              </a:rPr>
              <a:t>; 15(15):1711-6</a:t>
            </a:r>
            <a:r>
              <a:rPr lang="fr-FR" sz="1000" dirty="0">
                <a:solidFill>
                  <a:prstClr val="white"/>
                </a:solidFill>
                <a:latin typeface="Calibri"/>
                <a:cs typeface="Arial" pitchFamily="34" charset="0"/>
              </a:rPr>
              <a:t>; </a:t>
            </a:r>
            <a:r>
              <a:rPr lang="fr-FR" sz="1000" dirty="0" smtClean="0">
                <a:solidFill>
                  <a:prstClr val="white"/>
                </a:solidFill>
                <a:latin typeface="Calibri"/>
                <a:cs typeface="Arial" pitchFamily="34" charset="0"/>
              </a:rPr>
              <a:t/>
            </a:r>
            <a:br>
              <a:rPr lang="fr-FR" sz="1000" dirty="0" smtClean="0">
                <a:solidFill>
                  <a:prstClr val="white"/>
                </a:solidFill>
                <a:latin typeface="Calibri"/>
                <a:cs typeface="Arial" pitchFamily="34" charset="0"/>
              </a:rPr>
            </a:br>
            <a:r>
              <a:rPr lang="fr-FR" sz="1000" dirty="0" smtClean="0">
                <a:solidFill>
                  <a:prstClr val="white"/>
                </a:solidFill>
                <a:latin typeface="Calibri"/>
                <a:cs typeface="Arial" pitchFamily="34" charset="0"/>
              </a:rPr>
              <a:t>Scholz J, </a:t>
            </a:r>
            <a:r>
              <a:rPr lang="fr-FR" sz="1000" dirty="0" smtClean="0">
                <a:solidFill>
                  <a:prstClr val="white"/>
                </a:solidFill>
                <a:latin typeface="Calibri"/>
              </a:rPr>
              <a:t>Woolf  </a:t>
            </a:r>
            <a:r>
              <a:rPr lang="fr-FR" sz="1000" dirty="0">
                <a:solidFill>
                  <a:prstClr val="white"/>
                </a:solidFill>
                <a:latin typeface="Calibri"/>
              </a:rPr>
              <a:t>CJ. </a:t>
            </a:r>
            <a:r>
              <a:rPr lang="fr-FR" sz="1000" i="1" dirty="0">
                <a:solidFill>
                  <a:prstClr val="white"/>
                </a:solidFill>
                <a:latin typeface="Calibri"/>
              </a:rPr>
              <a:t>Nat Neurosci</a:t>
            </a:r>
            <a:r>
              <a:rPr lang="fr-FR" sz="1000" dirty="0">
                <a:solidFill>
                  <a:prstClr val="white"/>
                </a:solidFill>
                <a:latin typeface="Calibri"/>
              </a:rPr>
              <a:t> 2002; 5(Suppl):1062-7</a:t>
            </a:r>
            <a:r>
              <a:rPr lang="fr-FR" sz="1000" dirty="0" smtClean="0">
                <a:solidFill>
                  <a:prstClr val="white"/>
                </a:solidFill>
                <a:latin typeface="Calibri"/>
              </a:rPr>
              <a:t>.</a:t>
            </a:r>
            <a:endParaRPr lang="en-US" sz="1000" dirty="0">
              <a:solidFill>
                <a:prstClr val="white"/>
              </a:solidFill>
              <a:latin typeface="Calibri"/>
              <a:cs typeface="Arial" pitchFamily="34" charset="0"/>
            </a:endParaRPr>
          </a:p>
        </p:txBody>
      </p:sp>
      <p:sp>
        <p:nvSpPr>
          <p:cNvPr id="48" name="Text Box 25"/>
          <p:cNvSpPr txBox="1">
            <a:spLocks noChangeArrowheads="1"/>
          </p:cNvSpPr>
          <p:nvPr/>
        </p:nvSpPr>
        <p:spPr bwMode="auto">
          <a:xfrm>
            <a:off x="4445793" y="2527984"/>
            <a:ext cx="2028826" cy="646331"/>
          </a:xfrm>
          <a:prstGeom prst="rect">
            <a:avLst/>
          </a:prstGeom>
          <a:noFill/>
          <a:ln w="9525">
            <a:noFill/>
            <a:miter lim="800000"/>
            <a:headEnd/>
            <a:tailEnd/>
          </a:ln>
          <a:effectLst/>
        </p:spPr>
        <p:txBody>
          <a:bodyPr wrap="square">
            <a:spAutoFit/>
          </a:bodyPr>
          <a:lstStyle/>
          <a:p>
            <a:pPr eaLnBrk="0" hangingPunct="0">
              <a:defRPr/>
            </a:pPr>
            <a:r>
              <a:rPr lang="es-MX" b="1" dirty="0" smtClean="0">
                <a:solidFill>
                  <a:srgbClr val="FF99CC"/>
                </a:solidFill>
              </a:rPr>
              <a:t>Pérdida de</a:t>
            </a:r>
          </a:p>
          <a:p>
            <a:pPr eaLnBrk="0" hangingPunct="0">
              <a:defRPr/>
            </a:pPr>
            <a:r>
              <a:rPr lang="es-MX" b="1" dirty="0" smtClean="0">
                <a:solidFill>
                  <a:srgbClr val="FF99CC"/>
                </a:solidFill>
              </a:rPr>
              <a:t>Control Inhibitorio</a:t>
            </a:r>
            <a:endParaRPr lang="es-MX" b="1" dirty="0">
              <a:solidFill>
                <a:srgbClr val="FF99CC"/>
              </a:solidFill>
            </a:endParaRPr>
          </a:p>
        </p:txBody>
      </p:sp>
      <p:sp>
        <p:nvSpPr>
          <p:cNvPr id="49" name="Text Box 26"/>
          <p:cNvSpPr txBox="1">
            <a:spLocks noChangeArrowheads="1"/>
          </p:cNvSpPr>
          <p:nvPr/>
        </p:nvSpPr>
        <p:spPr bwMode="auto">
          <a:xfrm>
            <a:off x="7225357" y="4687669"/>
            <a:ext cx="1626023" cy="646331"/>
          </a:xfrm>
          <a:prstGeom prst="rect">
            <a:avLst/>
          </a:prstGeom>
          <a:noFill/>
          <a:ln w="9525">
            <a:noFill/>
            <a:miter lim="800000"/>
            <a:headEnd/>
            <a:tailEnd/>
          </a:ln>
          <a:effectLst/>
        </p:spPr>
        <p:txBody>
          <a:bodyPr wrap="none">
            <a:spAutoFit/>
          </a:bodyPr>
          <a:lstStyle/>
          <a:p>
            <a:pPr eaLnBrk="0" hangingPunct="0">
              <a:defRPr/>
            </a:pPr>
            <a:r>
              <a:rPr lang="es-MX" b="1" dirty="0" smtClean="0">
                <a:solidFill>
                  <a:srgbClr val="FF99CC"/>
                </a:solidFill>
              </a:rPr>
              <a:t>Sensibilización </a:t>
            </a:r>
          </a:p>
          <a:p>
            <a:pPr eaLnBrk="0" hangingPunct="0">
              <a:defRPr/>
            </a:pPr>
            <a:r>
              <a:rPr lang="es-MX" b="1" dirty="0" smtClean="0">
                <a:solidFill>
                  <a:srgbClr val="FF99CC"/>
                </a:solidFill>
              </a:rPr>
              <a:t>central</a:t>
            </a:r>
            <a:endParaRPr lang="es-MX" b="1" dirty="0">
              <a:solidFill>
                <a:srgbClr val="FF99CC"/>
              </a:solidFill>
            </a:endParaRPr>
          </a:p>
        </p:txBody>
      </p:sp>
      <p:sp>
        <p:nvSpPr>
          <p:cNvPr id="50"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pic>
        <p:nvPicPr>
          <p:cNvPr id="51" name="Picture 67" descr="pain"/>
          <p:cNvPicPr>
            <a:picLocks noChangeAspect="1" noChangeArrowheads="1"/>
          </p:cNvPicPr>
          <p:nvPr/>
        </p:nvPicPr>
        <p:blipFill>
          <a:blip r:embed="rId6" cstate="print"/>
          <a:srcRect/>
          <a:stretch>
            <a:fillRect/>
          </a:stretch>
        </p:blipFill>
        <p:spPr bwMode="auto">
          <a:xfrm>
            <a:off x="6248400" y="1685925"/>
            <a:ext cx="1436688" cy="1144588"/>
          </a:xfrm>
          <a:prstGeom prst="rect">
            <a:avLst/>
          </a:prstGeom>
          <a:noFill/>
          <a:ln w="9525">
            <a:noFill/>
            <a:miter lim="800000"/>
            <a:headEnd/>
            <a:tailEnd/>
          </a:ln>
        </p:spPr>
      </p:pic>
      <p:sp>
        <p:nvSpPr>
          <p:cNvPr id="52" name="Text Box 68"/>
          <p:cNvSpPr txBox="1">
            <a:spLocks noChangeArrowheads="1"/>
          </p:cNvSpPr>
          <p:nvPr/>
        </p:nvSpPr>
        <p:spPr bwMode="auto">
          <a:xfrm>
            <a:off x="6804248" y="1988840"/>
            <a:ext cx="224742"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 </a:t>
            </a:r>
            <a:endParaRPr lang="es-MX" sz="1400" b="1" dirty="0">
              <a:solidFill>
                <a:srgbClr val="FFFFFF"/>
              </a:solidFill>
            </a:endParaRPr>
          </a:p>
        </p:txBody>
      </p:sp>
      <p:sp>
        <p:nvSpPr>
          <p:cNvPr id="53" name="TextBox 52"/>
          <p:cNvSpPr txBox="1"/>
          <p:nvPr/>
        </p:nvSpPr>
        <p:spPr>
          <a:xfrm>
            <a:off x="2186231" y="4372611"/>
            <a:ext cx="1440160" cy="646331"/>
          </a:xfrm>
          <a:prstGeom prst="rect">
            <a:avLst/>
          </a:prstGeom>
          <a:noFill/>
        </p:spPr>
        <p:txBody>
          <a:bodyPr wrap="square" rtlCol="0">
            <a:spAutoFit/>
          </a:bodyPr>
          <a:lstStyle/>
          <a:p>
            <a:pPr algn="ctr"/>
            <a:r>
              <a:rPr lang="es-MX" b="1" dirty="0" smtClean="0">
                <a:solidFill>
                  <a:srgbClr val="FF99CC"/>
                </a:solidFill>
              </a:rPr>
              <a:t>Descarga ectópica</a:t>
            </a:r>
            <a:endParaRPr lang="es-MX" b="1" dirty="0">
              <a:solidFill>
                <a:srgbClr val="FF99CC"/>
              </a:solidFill>
            </a:endParaRPr>
          </a:p>
        </p:txBody>
      </p:sp>
      <p:sp>
        <p:nvSpPr>
          <p:cNvPr id="54" name="TextBox 53"/>
          <p:cNvSpPr txBox="1"/>
          <p:nvPr/>
        </p:nvSpPr>
        <p:spPr>
          <a:xfrm>
            <a:off x="120851" y="4835908"/>
            <a:ext cx="1467443" cy="646331"/>
          </a:xfrm>
          <a:prstGeom prst="rect">
            <a:avLst/>
          </a:prstGeom>
          <a:noFill/>
        </p:spPr>
        <p:txBody>
          <a:bodyPr wrap="square" rtlCol="0">
            <a:spAutoFit/>
          </a:bodyPr>
          <a:lstStyle/>
          <a:p>
            <a:r>
              <a:rPr lang="es-MX" b="1" dirty="0" smtClean="0">
                <a:solidFill>
                  <a:srgbClr val="FF99CC"/>
                </a:solidFill>
              </a:rPr>
              <a:t>Sensibilización periférica</a:t>
            </a:r>
            <a:endParaRPr lang="es-MX" b="1" dirty="0">
              <a:solidFill>
                <a:srgbClr val="FF99CC"/>
              </a:solidFill>
            </a:endParaRPr>
          </a:p>
        </p:txBody>
      </p:sp>
      <p:sp>
        <p:nvSpPr>
          <p:cNvPr id="55" name="TextBox 54"/>
          <p:cNvSpPr txBox="1"/>
          <p:nvPr/>
        </p:nvSpPr>
        <p:spPr>
          <a:xfrm>
            <a:off x="6635592" y="2123831"/>
            <a:ext cx="1643162" cy="307777"/>
          </a:xfrm>
          <a:prstGeom prst="rect">
            <a:avLst/>
          </a:prstGeom>
          <a:noFill/>
        </p:spPr>
        <p:txBody>
          <a:bodyPr wrap="square" rtlCol="0">
            <a:spAutoFit/>
          </a:bodyPr>
          <a:lstStyle/>
          <a:p>
            <a:r>
              <a:rPr lang="es-MX" sz="1400" b="1" dirty="0" smtClean="0">
                <a:solidFill>
                  <a:prstClr val="white"/>
                </a:solidFill>
              </a:rPr>
              <a:t>Cerebro</a:t>
            </a:r>
            <a:endParaRPr lang="es-MX" sz="1400" b="1" dirty="0">
              <a:solidFill>
                <a:prstClr val="white"/>
              </a:solidFill>
            </a:endParaRPr>
          </a:p>
        </p:txBody>
      </p:sp>
      <p:sp>
        <p:nvSpPr>
          <p:cNvPr id="61" name="Freeform 221"/>
          <p:cNvSpPr>
            <a:spLocks/>
          </p:cNvSpPr>
          <p:nvPr/>
        </p:nvSpPr>
        <p:spPr bwMode="blackWhite">
          <a:xfrm>
            <a:off x="2488505" y="4991050"/>
            <a:ext cx="529172" cy="384275"/>
          </a:xfrm>
          <a:custGeom>
            <a:avLst/>
            <a:gdLst>
              <a:gd name="T0" fmla="*/ 1169750943 w 920"/>
              <a:gd name="T1" fmla="*/ 1031923333 h 603"/>
              <a:gd name="T2" fmla="*/ 1169750943 w 920"/>
              <a:gd name="T3" fmla="*/ 1031923333 h 603"/>
              <a:gd name="T4" fmla="*/ 1169750943 w 920"/>
              <a:gd name="T5" fmla="*/ 0 h 603"/>
              <a:gd name="T6" fmla="*/ 1169750943 w 920"/>
              <a:gd name="T7" fmla="*/ 1031923333 h 603"/>
              <a:gd name="T8" fmla="*/ 1169750943 w 920"/>
              <a:gd name="T9" fmla="*/ 1031923333 h 603"/>
              <a:gd name="T10" fmla="*/ 1169750943 w 920"/>
              <a:gd name="T11" fmla="*/ 1031923333 h 603"/>
              <a:gd name="T12" fmla="*/ 1169750943 w 920"/>
              <a:gd name="T13" fmla="*/ 1031923333 h 603"/>
              <a:gd name="T14" fmla="*/ 1169750943 w 920"/>
              <a:gd name="T15" fmla="*/ 1031923333 h 603"/>
              <a:gd name="T16" fmla="*/ 1169750943 w 920"/>
              <a:gd name="T17" fmla="*/ 1031923333 h 603"/>
              <a:gd name="T18" fmla="*/ 1169750943 w 920"/>
              <a:gd name="T19" fmla="*/ 1031923333 h 603"/>
              <a:gd name="T20" fmla="*/ 1169750943 w 920"/>
              <a:gd name="T21" fmla="*/ 1031923333 h 603"/>
              <a:gd name="T22" fmla="*/ 1169750943 w 920"/>
              <a:gd name="T23" fmla="*/ 1031923333 h 603"/>
              <a:gd name="T24" fmla="*/ 1169750943 w 920"/>
              <a:gd name="T25" fmla="*/ 1031923333 h 603"/>
              <a:gd name="T26" fmla="*/ 1169750943 w 920"/>
              <a:gd name="T27" fmla="*/ 1031923333 h 603"/>
              <a:gd name="T28" fmla="*/ 0 w 920"/>
              <a:gd name="T29" fmla="*/ 1031923333 h 603"/>
              <a:gd name="T30" fmla="*/ 1169750943 w 920"/>
              <a:gd name="T31" fmla="*/ 1031923333 h 603"/>
              <a:gd name="T32" fmla="*/ 1169750943 w 920"/>
              <a:gd name="T33" fmla="*/ 1031923333 h 603"/>
              <a:gd name="T34" fmla="*/ 1169750943 w 920"/>
              <a:gd name="T35" fmla="*/ 1031923333 h 603"/>
              <a:gd name="T36" fmla="*/ 1169750943 w 920"/>
              <a:gd name="T37" fmla="*/ 1031923333 h 6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20"/>
              <a:gd name="T58" fmla="*/ 0 h 603"/>
              <a:gd name="T59" fmla="*/ 920 w 920"/>
              <a:gd name="T60" fmla="*/ 603 h 6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20" h="603">
                <a:moveTo>
                  <a:pt x="400" y="11"/>
                </a:moveTo>
                <a:lnTo>
                  <a:pt x="519" y="141"/>
                </a:lnTo>
                <a:lnTo>
                  <a:pt x="717" y="0"/>
                </a:lnTo>
                <a:lnTo>
                  <a:pt x="656" y="170"/>
                </a:lnTo>
                <a:lnTo>
                  <a:pt x="920" y="127"/>
                </a:lnTo>
                <a:lnTo>
                  <a:pt x="709" y="259"/>
                </a:lnTo>
                <a:lnTo>
                  <a:pt x="914" y="331"/>
                </a:lnTo>
                <a:lnTo>
                  <a:pt x="652" y="364"/>
                </a:lnTo>
                <a:lnTo>
                  <a:pt x="702" y="520"/>
                </a:lnTo>
                <a:lnTo>
                  <a:pt x="509" y="436"/>
                </a:lnTo>
                <a:lnTo>
                  <a:pt x="383" y="603"/>
                </a:lnTo>
                <a:lnTo>
                  <a:pt x="352" y="442"/>
                </a:lnTo>
                <a:lnTo>
                  <a:pt x="106" y="541"/>
                </a:lnTo>
                <a:lnTo>
                  <a:pt x="250" y="378"/>
                </a:lnTo>
                <a:lnTo>
                  <a:pt x="0" y="364"/>
                </a:lnTo>
                <a:lnTo>
                  <a:pt x="253" y="277"/>
                </a:lnTo>
                <a:lnTo>
                  <a:pt x="117" y="155"/>
                </a:lnTo>
                <a:lnTo>
                  <a:pt x="358" y="181"/>
                </a:lnTo>
                <a:lnTo>
                  <a:pt x="400" y="11"/>
                </a:lnTo>
                <a:close/>
              </a:path>
            </a:pathLst>
          </a:custGeom>
          <a:solidFill>
            <a:schemeClr val="accent2"/>
          </a:solidFill>
          <a:ln w="12700">
            <a:noFill/>
            <a:miter lim="800000"/>
            <a:headEnd/>
            <a:tailEnd/>
          </a:ln>
        </p:spPr>
        <p:txBody>
          <a:bodyPr/>
          <a:lstStyle/>
          <a:p>
            <a:endParaRPr lang="es-MX" sz="2000" dirty="0">
              <a:solidFill>
                <a:prstClr val="black"/>
              </a:solidFill>
              <a:cs typeface="Arial" charset="0"/>
            </a:endParaRPr>
          </a:p>
        </p:txBody>
      </p:sp>
      <p:sp>
        <p:nvSpPr>
          <p:cNvPr id="58" name="Slide Number Placeholder 3"/>
          <p:cNvSpPr txBox="1">
            <a:spLocks/>
          </p:cNvSpPr>
          <p:nvPr/>
        </p:nvSpPr>
        <p:spPr>
          <a:xfrm>
            <a:off x="6758880" y="64482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smtClean="0">
                <a:solidFill>
                  <a:prstClr val="white"/>
                </a:solidFill>
              </a:rPr>
              <a:t/>
            </a:r>
            <a:br>
              <a:rPr lang="en-CA" dirty="0" smtClean="0">
                <a:solidFill>
                  <a:prstClr val="white"/>
                </a:solidFill>
              </a:rPr>
            </a:br>
            <a:fld id="{903B8EED-60FF-4798-B00A-5F8F0039E366}" type="slidenum">
              <a:rPr lang="en-CA" smtClean="0">
                <a:solidFill>
                  <a:prstClr val="white"/>
                </a:solidFill>
              </a:rPr>
              <a:pPr>
                <a:defRPr/>
              </a:pPr>
              <a:t>20</a:t>
            </a:fld>
            <a:endParaRPr lang="en-CA" dirty="0">
              <a:solidFill>
                <a:prstClr val="white"/>
              </a:solidFill>
            </a:endParaRPr>
          </a:p>
        </p:txBody>
      </p:sp>
      <p:sp>
        <p:nvSpPr>
          <p:cNvPr id="56" name="Lightning Bolt 55"/>
          <p:cNvSpPr/>
          <p:nvPr/>
        </p:nvSpPr>
        <p:spPr>
          <a:xfrm rot="578240">
            <a:off x="1538288" y="4555182"/>
            <a:ext cx="864096" cy="720080"/>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FF0000"/>
              </a:solidFill>
            </a:endParaRPr>
          </a:p>
        </p:txBody>
      </p:sp>
      <p:sp>
        <p:nvSpPr>
          <p:cNvPr id="60" name="Lightning Bolt 59"/>
          <p:cNvSpPr/>
          <p:nvPr/>
        </p:nvSpPr>
        <p:spPr>
          <a:xfrm>
            <a:off x="5771396" y="4453260"/>
            <a:ext cx="864096" cy="720080"/>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FF0000"/>
              </a:solidFill>
            </a:endParaRPr>
          </a:p>
        </p:txBody>
      </p:sp>
      <p:sp>
        <p:nvSpPr>
          <p:cNvPr id="57" name="Text Box 33"/>
          <p:cNvSpPr txBox="1">
            <a:spLocks noChangeArrowheads="1"/>
          </p:cNvSpPr>
          <p:nvPr/>
        </p:nvSpPr>
        <p:spPr bwMode="auto">
          <a:xfrm>
            <a:off x="4572000" y="4650006"/>
            <a:ext cx="1776413" cy="523220"/>
          </a:xfrm>
          <a:prstGeom prst="rect">
            <a:avLst/>
          </a:prstGeom>
          <a:noFill/>
          <a:ln w="9525">
            <a:noFill/>
            <a:miter lim="800000"/>
            <a:headEnd/>
            <a:tailEnd/>
          </a:ln>
        </p:spPr>
        <p:txBody>
          <a:bodyPr wrap="square">
            <a:spAutoFit/>
          </a:bodyPr>
          <a:lstStyle/>
          <a:p>
            <a:r>
              <a:rPr lang="es-MX" sz="1400" b="1" dirty="0" smtClean="0">
                <a:solidFill>
                  <a:prstClr val="white"/>
                </a:solidFill>
              </a:rPr>
              <a:t>Lesión/enfermedad del nervio</a:t>
            </a:r>
            <a:endParaRPr lang="es-MX" sz="1400" b="1" dirty="0">
              <a:solidFill>
                <a:prstClr val="white"/>
              </a:solidFill>
            </a:endParaRPr>
          </a:p>
        </p:txBody>
      </p:sp>
      <p:sp>
        <p:nvSpPr>
          <p:cNvPr id="63" name="Text Box 25"/>
          <p:cNvSpPr txBox="1">
            <a:spLocks noChangeArrowheads="1"/>
          </p:cNvSpPr>
          <p:nvPr/>
        </p:nvSpPr>
        <p:spPr bwMode="auto">
          <a:xfrm>
            <a:off x="4782343" y="3717330"/>
            <a:ext cx="2028826" cy="646331"/>
          </a:xfrm>
          <a:prstGeom prst="rect">
            <a:avLst/>
          </a:prstGeom>
          <a:noFill/>
          <a:ln w="9525">
            <a:noFill/>
            <a:miter lim="800000"/>
            <a:headEnd/>
            <a:tailEnd/>
          </a:ln>
          <a:effectLst/>
        </p:spPr>
        <p:txBody>
          <a:bodyPr wrap="square">
            <a:spAutoFit/>
          </a:bodyPr>
          <a:lstStyle/>
          <a:p>
            <a:pPr algn="r" eaLnBrk="0" hangingPunct="0">
              <a:defRPr/>
            </a:pPr>
            <a:r>
              <a:rPr lang="es-MX" b="1" dirty="0" smtClean="0">
                <a:solidFill>
                  <a:srgbClr val="00B050"/>
                </a:solidFill>
              </a:rPr>
              <a:t>Modulación descendente</a:t>
            </a:r>
            <a:endParaRPr lang="es-MX" b="1" dirty="0">
              <a:solidFill>
                <a:srgbClr val="00B050"/>
              </a:solidFill>
            </a:endParaRPr>
          </a:p>
        </p:txBody>
      </p:sp>
      <p:sp>
        <p:nvSpPr>
          <p:cNvPr id="64" name="Text Box 26"/>
          <p:cNvSpPr txBox="1">
            <a:spLocks noChangeArrowheads="1"/>
          </p:cNvSpPr>
          <p:nvPr/>
        </p:nvSpPr>
        <p:spPr bwMode="auto">
          <a:xfrm>
            <a:off x="7685088" y="1892300"/>
            <a:ext cx="1626023" cy="646331"/>
          </a:xfrm>
          <a:prstGeom prst="rect">
            <a:avLst/>
          </a:prstGeom>
          <a:noFill/>
          <a:ln w="9525">
            <a:noFill/>
            <a:miter lim="800000"/>
            <a:headEnd/>
            <a:tailEnd/>
          </a:ln>
          <a:effectLst/>
        </p:spPr>
        <p:txBody>
          <a:bodyPr wrap="none">
            <a:spAutoFit/>
          </a:bodyPr>
          <a:lstStyle/>
          <a:p>
            <a:pPr eaLnBrk="0" hangingPunct="0">
              <a:defRPr/>
            </a:pPr>
            <a:r>
              <a:rPr lang="es-MX" b="1" dirty="0" smtClean="0">
                <a:solidFill>
                  <a:srgbClr val="FF99CC"/>
                </a:solidFill>
              </a:rPr>
              <a:t>Sensibilización </a:t>
            </a:r>
          </a:p>
          <a:p>
            <a:pPr eaLnBrk="0" hangingPunct="0">
              <a:defRPr/>
            </a:pPr>
            <a:r>
              <a:rPr lang="es-MX" b="1" dirty="0" smtClean="0">
                <a:solidFill>
                  <a:srgbClr val="FF99CC"/>
                </a:solidFill>
              </a:rPr>
              <a:t>central</a:t>
            </a:r>
            <a:endParaRPr lang="es-MX" b="1" dirty="0">
              <a:solidFill>
                <a:srgbClr val="FF99CC"/>
              </a:solidFill>
            </a:endParaRPr>
          </a:p>
        </p:txBody>
      </p:sp>
      <p:cxnSp>
        <p:nvCxnSpPr>
          <p:cNvPr id="3" name="Straight Arrow Connector 2"/>
          <p:cNvCxnSpPr/>
          <p:nvPr/>
        </p:nvCxnSpPr>
        <p:spPr>
          <a:xfrm>
            <a:off x="5771396" y="3094038"/>
            <a:ext cx="434142" cy="674092"/>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5" name="Lightning Bolt 64"/>
          <p:cNvSpPr/>
          <p:nvPr/>
        </p:nvSpPr>
        <p:spPr>
          <a:xfrm>
            <a:off x="5717421" y="1557640"/>
            <a:ext cx="864096" cy="720080"/>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FF0000"/>
              </a:solidFill>
            </a:endParaRPr>
          </a:p>
        </p:txBody>
      </p:sp>
      <p:sp>
        <p:nvSpPr>
          <p:cNvPr id="66" name="Text Box 33"/>
          <p:cNvSpPr txBox="1">
            <a:spLocks noChangeArrowheads="1"/>
          </p:cNvSpPr>
          <p:nvPr/>
        </p:nvSpPr>
        <p:spPr bwMode="auto">
          <a:xfrm>
            <a:off x="4518025" y="1754386"/>
            <a:ext cx="1776413" cy="523220"/>
          </a:xfrm>
          <a:prstGeom prst="rect">
            <a:avLst/>
          </a:prstGeom>
          <a:noFill/>
          <a:ln w="9525">
            <a:noFill/>
            <a:miter lim="800000"/>
            <a:headEnd/>
            <a:tailEnd/>
          </a:ln>
        </p:spPr>
        <p:txBody>
          <a:bodyPr wrap="square">
            <a:spAutoFit/>
          </a:bodyPr>
          <a:lstStyle/>
          <a:p>
            <a:r>
              <a:rPr lang="es-MX" sz="1400" b="1" dirty="0" smtClean="0">
                <a:solidFill>
                  <a:prstClr val="white"/>
                </a:solidFill>
              </a:rPr>
              <a:t>Lesión/enfermedad del nervio</a:t>
            </a:r>
            <a:endParaRPr lang="es-MX" sz="1400" b="1" dirty="0">
              <a:solidFill>
                <a:prstClr val="white"/>
              </a:solidFill>
            </a:endParaRPr>
          </a:p>
        </p:txBody>
      </p:sp>
    </p:spTree>
    <p:extLst>
      <p:ext uri="{BB962C8B-B14F-4D97-AF65-F5344CB8AC3E}">
        <p14:creationId xmlns:p14="http://schemas.microsoft.com/office/powerpoint/2010/main" val="25531490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180196"/>
                                        </p:tgtEl>
                                        <p:attrNameLst>
                                          <p:attrName>style.visibility</p:attrName>
                                        </p:attrNameLst>
                                      </p:cBhvr>
                                      <p:to>
                                        <p:strVal val="visible"/>
                                      </p:to>
                                    </p:set>
                                    <p:anim calcmode="lin" valueType="num">
                                      <p:cBhvr>
                                        <p:cTn id="7" dur="200" fill="hold"/>
                                        <p:tgtEl>
                                          <p:spTgt spid="2180196"/>
                                        </p:tgtEl>
                                        <p:attrNameLst>
                                          <p:attrName>ppt_w</p:attrName>
                                        </p:attrNameLst>
                                      </p:cBhvr>
                                      <p:tavLst>
                                        <p:tav tm="0">
                                          <p:val>
                                            <p:fltVal val="0"/>
                                          </p:val>
                                        </p:tav>
                                        <p:tav tm="100000">
                                          <p:val>
                                            <p:strVal val="#ppt_w"/>
                                          </p:val>
                                        </p:tav>
                                      </p:tavLst>
                                    </p:anim>
                                    <p:anim calcmode="lin" valueType="num">
                                      <p:cBhvr>
                                        <p:cTn id="8" dur="200" fill="hold"/>
                                        <p:tgtEl>
                                          <p:spTgt spid="2180196"/>
                                        </p:tgtEl>
                                        <p:attrNameLst>
                                          <p:attrName>ppt_h</p:attrName>
                                        </p:attrNameLst>
                                      </p:cBhvr>
                                      <p:tavLst>
                                        <p:tav tm="0">
                                          <p:val>
                                            <p:fltVal val="0"/>
                                          </p:val>
                                        </p:tav>
                                        <p:tav tm="100000">
                                          <p:val>
                                            <p:strVal val="#ppt_h"/>
                                          </p:val>
                                        </p:tav>
                                      </p:tavLst>
                                    </p:anim>
                                    <p:animEffect transition="in" filter="fade">
                                      <p:cBhvr>
                                        <p:cTn id="9" dur="200"/>
                                        <p:tgtEl>
                                          <p:spTgt spid="2180196"/>
                                        </p:tgtEl>
                                      </p:cBhvr>
                                    </p:animEffect>
                                  </p:childTnLst>
                                </p:cTn>
                              </p:par>
                            </p:childTnLst>
                          </p:cTn>
                        </p:par>
                        <p:par>
                          <p:cTn id="10" fill="hold">
                            <p:stCondLst>
                              <p:cond delay="200"/>
                            </p:stCondLst>
                            <p:childTnLst>
                              <p:par>
                                <p:cTn id="11" presetID="10" presetClass="exit" presetSubtype="0" fill="hold" nodeType="afterEffect">
                                  <p:stCondLst>
                                    <p:cond delay="0"/>
                                  </p:stCondLst>
                                  <p:childTnLst>
                                    <p:animEffect transition="out" filter="fade">
                                      <p:cBhvr>
                                        <p:cTn id="12" dur="200"/>
                                        <p:tgtEl>
                                          <p:spTgt spid="2180196"/>
                                        </p:tgtEl>
                                      </p:cBhvr>
                                    </p:animEffect>
                                    <p:set>
                                      <p:cBhvr>
                                        <p:cTn id="13" dur="1" fill="hold">
                                          <p:stCondLst>
                                            <p:cond delay="199"/>
                                          </p:stCondLst>
                                        </p:cTn>
                                        <p:tgtEl>
                                          <p:spTgt spid="2180196"/>
                                        </p:tgtEl>
                                        <p:attrNameLst>
                                          <p:attrName>style.visibility</p:attrName>
                                        </p:attrNameLst>
                                      </p:cBhvr>
                                      <p:to>
                                        <p:strVal val="hidden"/>
                                      </p:to>
                                    </p:set>
                                  </p:childTnLst>
                                </p:cTn>
                              </p:par>
                            </p:childTnLst>
                          </p:cTn>
                        </p:par>
                        <p:par>
                          <p:cTn id="14" fill="hold">
                            <p:stCondLst>
                              <p:cond delay="400"/>
                            </p:stCondLst>
                            <p:childTnLst>
                              <p:par>
                                <p:cTn id="15" presetID="53" presetClass="entr" presetSubtype="0" fill="hold" nodeType="afterEffect">
                                  <p:stCondLst>
                                    <p:cond delay="0"/>
                                  </p:stCondLst>
                                  <p:childTnLst>
                                    <p:set>
                                      <p:cBhvr>
                                        <p:cTn id="16" dur="1" fill="hold">
                                          <p:stCondLst>
                                            <p:cond delay="0"/>
                                          </p:stCondLst>
                                        </p:cTn>
                                        <p:tgtEl>
                                          <p:spTgt spid="2180198"/>
                                        </p:tgtEl>
                                        <p:attrNameLst>
                                          <p:attrName>style.visibility</p:attrName>
                                        </p:attrNameLst>
                                      </p:cBhvr>
                                      <p:to>
                                        <p:strVal val="visible"/>
                                      </p:to>
                                    </p:set>
                                    <p:anim calcmode="lin" valueType="num">
                                      <p:cBhvr>
                                        <p:cTn id="17" dur="200" fill="hold"/>
                                        <p:tgtEl>
                                          <p:spTgt spid="2180198"/>
                                        </p:tgtEl>
                                        <p:attrNameLst>
                                          <p:attrName>ppt_w</p:attrName>
                                        </p:attrNameLst>
                                      </p:cBhvr>
                                      <p:tavLst>
                                        <p:tav tm="0">
                                          <p:val>
                                            <p:fltVal val="0"/>
                                          </p:val>
                                        </p:tav>
                                        <p:tav tm="100000">
                                          <p:val>
                                            <p:strVal val="#ppt_w"/>
                                          </p:val>
                                        </p:tav>
                                      </p:tavLst>
                                    </p:anim>
                                    <p:anim calcmode="lin" valueType="num">
                                      <p:cBhvr>
                                        <p:cTn id="18" dur="200" fill="hold"/>
                                        <p:tgtEl>
                                          <p:spTgt spid="2180198"/>
                                        </p:tgtEl>
                                        <p:attrNameLst>
                                          <p:attrName>ppt_h</p:attrName>
                                        </p:attrNameLst>
                                      </p:cBhvr>
                                      <p:tavLst>
                                        <p:tav tm="0">
                                          <p:val>
                                            <p:fltVal val="0"/>
                                          </p:val>
                                        </p:tav>
                                        <p:tav tm="100000">
                                          <p:val>
                                            <p:strVal val="#ppt_h"/>
                                          </p:val>
                                        </p:tav>
                                      </p:tavLst>
                                    </p:anim>
                                    <p:animEffect transition="in" filter="fade">
                                      <p:cBhvr>
                                        <p:cTn id="19" dur="200"/>
                                        <p:tgtEl>
                                          <p:spTgt spid="2180198"/>
                                        </p:tgtEl>
                                      </p:cBhvr>
                                    </p:animEffect>
                                  </p:childTnLst>
                                </p:cTn>
                              </p:par>
                            </p:childTnLst>
                          </p:cTn>
                        </p:par>
                        <p:par>
                          <p:cTn id="20" fill="hold">
                            <p:stCondLst>
                              <p:cond delay="600"/>
                            </p:stCondLst>
                            <p:childTnLst>
                              <p:par>
                                <p:cTn id="21" presetID="10" presetClass="exit" presetSubtype="0" fill="hold" nodeType="afterEffect">
                                  <p:stCondLst>
                                    <p:cond delay="0"/>
                                  </p:stCondLst>
                                  <p:childTnLst>
                                    <p:animEffect transition="out" filter="fade">
                                      <p:cBhvr>
                                        <p:cTn id="22" dur="200"/>
                                        <p:tgtEl>
                                          <p:spTgt spid="2180198"/>
                                        </p:tgtEl>
                                      </p:cBhvr>
                                    </p:animEffect>
                                    <p:set>
                                      <p:cBhvr>
                                        <p:cTn id="23" dur="1" fill="hold">
                                          <p:stCondLst>
                                            <p:cond delay="199"/>
                                          </p:stCondLst>
                                        </p:cTn>
                                        <p:tgtEl>
                                          <p:spTgt spid="2180198"/>
                                        </p:tgtEl>
                                        <p:attrNameLst>
                                          <p:attrName>style.visibility</p:attrName>
                                        </p:attrNameLst>
                                      </p:cBhvr>
                                      <p:to>
                                        <p:strVal val="hidden"/>
                                      </p:to>
                                    </p:set>
                                  </p:childTnLst>
                                </p:cTn>
                              </p:par>
                            </p:childTnLst>
                          </p:cTn>
                        </p:par>
                        <p:par>
                          <p:cTn id="24" fill="hold">
                            <p:stCondLst>
                              <p:cond delay="800"/>
                            </p:stCondLst>
                            <p:childTnLst>
                              <p:par>
                                <p:cTn id="25" presetID="53" presetClass="entr" presetSubtype="0" fill="hold" nodeType="afterEffect">
                                  <p:stCondLst>
                                    <p:cond delay="0"/>
                                  </p:stCondLst>
                                  <p:childTnLst>
                                    <p:set>
                                      <p:cBhvr>
                                        <p:cTn id="26" dur="1" fill="hold">
                                          <p:stCondLst>
                                            <p:cond delay="0"/>
                                          </p:stCondLst>
                                        </p:cTn>
                                        <p:tgtEl>
                                          <p:spTgt spid="2180199"/>
                                        </p:tgtEl>
                                        <p:attrNameLst>
                                          <p:attrName>style.visibility</p:attrName>
                                        </p:attrNameLst>
                                      </p:cBhvr>
                                      <p:to>
                                        <p:strVal val="visible"/>
                                      </p:to>
                                    </p:set>
                                    <p:anim calcmode="lin" valueType="num">
                                      <p:cBhvr>
                                        <p:cTn id="27" dur="200" fill="hold"/>
                                        <p:tgtEl>
                                          <p:spTgt spid="2180199"/>
                                        </p:tgtEl>
                                        <p:attrNameLst>
                                          <p:attrName>ppt_w</p:attrName>
                                        </p:attrNameLst>
                                      </p:cBhvr>
                                      <p:tavLst>
                                        <p:tav tm="0">
                                          <p:val>
                                            <p:fltVal val="0"/>
                                          </p:val>
                                        </p:tav>
                                        <p:tav tm="100000">
                                          <p:val>
                                            <p:strVal val="#ppt_w"/>
                                          </p:val>
                                        </p:tav>
                                      </p:tavLst>
                                    </p:anim>
                                    <p:anim calcmode="lin" valueType="num">
                                      <p:cBhvr>
                                        <p:cTn id="28" dur="200" fill="hold"/>
                                        <p:tgtEl>
                                          <p:spTgt spid="2180199"/>
                                        </p:tgtEl>
                                        <p:attrNameLst>
                                          <p:attrName>ppt_h</p:attrName>
                                        </p:attrNameLst>
                                      </p:cBhvr>
                                      <p:tavLst>
                                        <p:tav tm="0">
                                          <p:val>
                                            <p:fltVal val="0"/>
                                          </p:val>
                                        </p:tav>
                                        <p:tav tm="100000">
                                          <p:val>
                                            <p:strVal val="#ppt_h"/>
                                          </p:val>
                                        </p:tav>
                                      </p:tavLst>
                                    </p:anim>
                                    <p:animEffect transition="in" filter="fade">
                                      <p:cBhvr>
                                        <p:cTn id="29" dur="200"/>
                                        <p:tgtEl>
                                          <p:spTgt spid="2180199"/>
                                        </p:tgtEl>
                                      </p:cBhvr>
                                    </p:animEffect>
                                  </p:childTnLst>
                                </p:cTn>
                              </p:par>
                            </p:childTnLst>
                          </p:cTn>
                        </p:par>
                        <p:par>
                          <p:cTn id="30" fill="hold">
                            <p:stCondLst>
                              <p:cond delay="1000"/>
                            </p:stCondLst>
                            <p:childTnLst>
                              <p:par>
                                <p:cTn id="31" presetID="10" presetClass="exit" presetSubtype="0" fill="hold" nodeType="afterEffect">
                                  <p:stCondLst>
                                    <p:cond delay="0"/>
                                  </p:stCondLst>
                                  <p:childTnLst>
                                    <p:animEffect transition="out" filter="fade">
                                      <p:cBhvr>
                                        <p:cTn id="32" dur="200"/>
                                        <p:tgtEl>
                                          <p:spTgt spid="2180199"/>
                                        </p:tgtEl>
                                      </p:cBhvr>
                                    </p:animEffect>
                                    <p:set>
                                      <p:cBhvr>
                                        <p:cTn id="33" dur="1" fill="hold">
                                          <p:stCondLst>
                                            <p:cond delay="199"/>
                                          </p:stCondLst>
                                        </p:cTn>
                                        <p:tgtEl>
                                          <p:spTgt spid="2180199"/>
                                        </p:tgtEl>
                                        <p:attrNameLst>
                                          <p:attrName>style.visibility</p:attrName>
                                        </p:attrNameLst>
                                      </p:cBhvr>
                                      <p:to>
                                        <p:strVal val="hidden"/>
                                      </p:to>
                                    </p:set>
                                  </p:childTnLst>
                                </p:cTn>
                              </p:par>
                            </p:childTnLst>
                          </p:cTn>
                        </p:par>
                        <p:par>
                          <p:cTn id="34" fill="hold">
                            <p:stCondLst>
                              <p:cond delay="1200"/>
                            </p:stCondLst>
                            <p:childTnLst>
                              <p:par>
                                <p:cTn id="35" presetID="53" presetClass="entr" presetSubtype="0" fill="hold" nodeType="afterEffect">
                                  <p:stCondLst>
                                    <p:cond delay="0"/>
                                  </p:stCondLst>
                                  <p:childTnLst>
                                    <p:set>
                                      <p:cBhvr>
                                        <p:cTn id="36" dur="1" fill="hold">
                                          <p:stCondLst>
                                            <p:cond delay="0"/>
                                          </p:stCondLst>
                                        </p:cTn>
                                        <p:tgtEl>
                                          <p:spTgt spid="2180200"/>
                                        </p:tgtEl>
                                        <p:attrNameLst>
                                          <p:attrName>style.visibility</p:attrName>
                                        </p:attrNameLst>
                                      </p:cBhvr>
                                      <p:to>
                                        <p:strVal val="visible"/>
                                      </p:to>
                                    </p:set>
                                    <p:anim calcmode="lin" valueType="num">
                                      <p:cBhvr>
                                        <p:cTn id="37" dur="200" fill="hold"/>
                                        <p:tgtEl>
                                          <p:spTgt spid="2180200"/>
                                        </p:tgtEl>
                                        <p:attrNameLst>
                                          <p:attrName>ppt_w</p:attrName>
                                        </p:attrNameLst>
                                      </p:cBhvr>
                                      <p:tavLst>
                                        <p:tav tm="0">
                                          <p:val>
                                            <p:fltVal val="0"/>
                                          </p:val>
                                        </p:tav>
                                        <p:tav tm="100000">
                                          <p:val>
                                            <p:strVal val="#ppt_w"/>
                                          </p:val>
                                        </p:tav>
                                      </p:tavLst>
                                    </p:anim>
                                    <p:anim calcmode="lin" valueType="num">
                                      <p:cBhvr>
                                        <p:cTn id="38" dur="200" fill="hold"/>
                                        <p:tgtEl>
                                          <p:spTgt spid="2180200"/>
                                        </p:tgtEl>
                                        <p:attrNameLst>
                                          <p:attrName>ppt_h</p:attrName>
                                        </p:attrNameLst>
                                      </p:cBhvr>
                                      <p:tavLst>
                                        <p:tav tm="0">
                                          <p:val>
                                            <p:fltVal val="0"/>
                                          </p:val>
                                        </p:tav>
                                        <p:tav tm="100000">
                                          <p:val>
                                            <p:strVal val="#ppt_h"/>
                                          </p:val>
                                        </p:tav>
                                      </p:tavLst>
                                    </p:anim>
                                    <p:animEffect transition="in" filter="fade">
                                      <p:cBhvr>
                                        <p:cTn id="39" dur="200"/>
                                        <p:tgtEl>
                                          <p:spTgt spid="2180200"/>
                                        </p:tgtEl>
                                      </p:cBhvr>
                                    </p:animEffect>
                                  </p:childTnLst>
                                </p:cTn>
                              </p:par>
                            </p:childTnLst>
                          </p:cTn>
                        </p:par>
                        <p:par>
                          <p:cTn id="40" fill="hold">
                            <p:stCondLst>
                              <p:cond delay="1400"/>
                            </p:stCondLst>
                            <p:childTnLst>
                              <p:par>
                                <p:cTn id="41" presetID="10" presetClass="exit" presetSubtype="0" fill="hold" nodeType="afterEffect">
                                  <p:stCondLst>
                                    <p:cond delay="0"/>
                                  </p:stCondLst>
                                  <p:childTnLst>
                                    <p:animEffect transition="out" filter="fade">
                                      <p:cBhvr>
                                        <p:cTn id="42" dur="200"/>
                                        <p:tgtEl>
                                          <p:spTgt spid="2180200"/>
                                        </p:tgtEl>
                                      </p:cBhvr>
                                    </p:animEffect>
                                    <p:set>
                                      <p:cBhvr>
                                        <p:cTn id="43" dur="1" fill="hold">
                                          <p:stCondLst>
                                            <p:cond delay="199"/>
                                          </p:stCondLst>
                                        </p:cTn>
                                        <p:tgtEl>
                                          <p:spTgt spid="2180200"/>
                                        </p:tgtEl>
                                        <p:attrNameLst>
                                          <p:attrName>style.visibility</p:attrName>
                                        </p:attrNameLst>
                                      </p:cBhvr>
                                      <p:to>
                                        <p:strVal val="hidden"/>
                                      </p:to>
                                    </p:set>
                                  </p:childTnLst>
                                </p:cTn>
                              </p:par>
                            </p:childTnLst>
                          </p:cTn>
                        </p:par>
                        <p:par>
                          <p:cTn id="44" fill="hold">
                            <p:stCondLst>
                              <p:cond delay="1600"/>
                            </p:stCondLst>
                            <p:childTnLst>
                              <p:par>
                                <p:cTn id="45" presetID="53" presetClass="entr" presetSubtype="0" fill="hold" nodeType="afterEffect">
                                  <p:stCondLst>
                                    <p:cond delay="0"/>
                                  </p:stCondLst>
                                  <p:childTnLst>
                                    <p:set>
                                      <p:cBhvr>
                                        <p:cTn id="46" dur="1" fill="hold">
                                          <p:stCondLst>
                                            <p:cond delay="0"/>
                                          </p:stCondLst>
                                        </p:cTn>
                                        <p:tgtEl>
                                          <p:spTgt spid="2180201"/>
                                        </p:tgtEl>
                                        <p:attrNameLst>
                                          <p:attrName>style.visibility</p:attrName>
                                        </p:attrNameLst>
                                      </p:cBhvr>
                                      <p:to>
                                        <p:strVal val="visible"/>
                                      </p:to>
                                    </p:set>
                                    <p:anim calcmode="lin" valueType="num">
                                      <p:cBhvr>
                                        <p:cTn id="47" dur="200" fill="hold"/>
                                        <p:tgtEl>
                                          <p:spTgt spid="2180201"/>
                                        </p:tgtEl>
                                        <p:attrNameLst>
                                          <p:attrName>ppt_w</p:attrName>
                                        </p:attrNameLst>
                                      </p:cBhvr>
                                      <p:tavLst>
                                        <p:tav tm="0">
                                          <p:val>
                                            <p:fltVal val="0"/>
                                          </p:val>
                                        </p:tav>
                                        <p:tav tm="100000">
                                          <p:val>
                                            <p:strVal val="#ppt_w"/>
                                          </p:val>
                                        </p:tav>
                                      </p:tavLst>
                                    </p:anim>
                                    <p:anim calcmode="lin" valueType="num">
                                      <p:cBhvr>
                                        <p:cTn id="48" dur="200" fill="hold"/>
                                        <p:tgtEl>
                                          <p:spTgt spid="2180201"/>
                                        </p:tgtEl>
                                        <p:attrNameLst>
                                          <p:attrName>ppt_h</p:attrName>
                                        </p:attrNameLst>
                                      </p:cBhvr>
                                      <p:tavLst>
                                        <p:tav tm="0">
                                          <p:val>
                                            <p:fltVal val="0"/>
                                          </p:val>
                                        </p:tav>
                                        <p:tav tm="100000">
                                          <p:val>
                                            <p:strVal val="#ppt_h"/>
                                          </p:val>
                                        </p:tav>
                                      </p:tavLst>
                                    </p:anim>
                                    <p:animEffect transition="in" filter="fade">
                                      <p:cBhvr>
                                        <p:cTn id="49" dur="200"/>
                                        <p:tgtEl>
                                          <p:spTgt spid="2180201"/>
                                        </p:tgtEl>
                                      </p:cBhvr>
                                    </p:animEffect>
                                  </p:childTnLst>
                                </p:cTn>
                              </p:par>
                            </p:childTnLst>
                          </p:cTn>
                        </p:par>
                        <p:par>
                          <p:cTn id="50" fill="hold">
                            <p:stCondLst>
                              <p:cond delay="1800"/>
                            </p:stCondLst>
                            <p:childTnLst>
                              <p:par>
                                <p:cTn id="51" presetID="10" presetClass="exit" presetSubtype="0" fill="hold" nodeType="afterEffect">
                                  <p:stCondLst>
                                    <p:cond delay="0"/>
                                  </p:stCondLst>
                                  <p:childTnLst>
                                    <p:animEffect transition="out" filter="fade">
                                      <p:cBhvr>
                                        <p:cTn id="52" dur="200"/>
                                        <p:tgtEl>
                                          <p:spTgt spid="2180201"/>
                                        </p:tgtEl>
                                      </p:cBhvr>
                                    </p:animEffect>
                                    <p:set>
                                      <p:cBhvr>
                                        <p:cTn id="53" dur="1" fill="hold">
                                          <p:stCondLst>
                                            <p:cond delay="199"/>
                                          </p:stCondLst>
                                        </p:cTn>
                                        <p:tgtEl>
                                          <p:spTgt spid="2180201"/>
                                        </p:tgtEl>
                                        <p:attrNameLst>
                                          <p:attrName>style.visibility</p:attrName>
                                        </p:attrNameLst>
                                      </p:cBhvr>
                                      <p:to>
                                        <p:strVal val="hidden"/>
                                      </p:to>
                                    </p:set>
                                  </p:childTnLst>
                                </p:cTn>
                              </p:par>
                            </p:childTnLst>
                          </p:cTn>
                        </p:par>
                        <p:par>
                          <p:cTn id="54" fill="hold">
                            <p:stCondLst>
                              <p:cond delay="2000"/>
                            </p:stCondLst>
                            <p:childTnLst>
                              <p:par>
                                <p:cTn id="55" presetID="53" presetClass="entr" presetSubtype="0" fill="hold" nodeType="afterEffect">
                                  <p:stCondLst>
                                    <p:cond delay="0"/>
                                  </p:stCondLst>
                                  <p:childTnLst>
                                    <p:set>
                                      <p:cBhvr>
                                        <p:cTn id="56" dur="1" fill="hold">
                                          <p:stCondLst>
                                            <p:cond delay="0"/>
                                          </p:stCondLst>
                                        </p:cTn>
                                        <p:tgtEl>
                                          <p:spTgt spid="2180202"/>
                                        </p:tgtEl>
                                        <p:attrNameLst>
                                          <p:attrName>style.visibility</p:attrName>
                                        </p:attrNameLst>
                                      </p:cBhvr>
                                      <p:to>
                                        <p:strVal val="visible"/>
                                      </p:to>
                                    </p:set>
                                    <p:anim calcmode="lin" valueType="num">
                                      <p:cBhvr>
                                        <p:cTn id="57" dur="200" fill="hold"/>
                                        <p:tgtEl>
                                          <p:spTgt spid="2180202"/>
                                        </p:tgtEl>
                                        <p:attrNameLst>
                                          <p:attrName>ppt_w</p:attrName>
                                        </p:attrNameLst>
                                      </p:cBhvr>
                                      <p:tavLst>
                                        <p:tav tm="0">
                                          <p:val>
                                            <p:fltVal val="0"/>
                                          </p:val>
                                        </p:tav>
                                        <p:tav tm="100000">
                                          <p:val>
                                            <p:strVal val="#ppt_w"/>
                                          </p:val>
                                        </p:tav>
                                      </p:tavLst>
                                    </p:anim>
                                    <p:anim calcmode="lin" valueType="num">
                                      <p:cBhvr>
                                        <p:cTn id="58" dur="200" fill="hold"/>
                                        <p:tgtEl>
                                          <p:spTgt spid="2180202"/>
                                        </p:tgtEl>
                                        <p:attrNameLst>
                                          <p:attrName>ppt_h</p:attrName>
                                        </p:attrNameLst>
                                      </p:cBhvr>
                                      <p:tavLst>
                                        <p:tav tm="0">
                                          <p:val>
                                            <p:fltVal val="0"/>
                                          </p:val>
                                        </p:tav>
                                        <p:tav tm="100000">
                                          <p:val>
                                            <p:strVal val="#ppt_h"/>
                                          </p:val>
                                        </p:tav>
                                      </p:tavLst>
                                    </p:anim>
                                    <p:animEffect transition="in" filter="fade">
                                      <p:cBhvr>
                                        <p:cTn id="59" dur="200"/>
                                        <p:tgtEl>
                                          <p:spTgt spid="2180202"/>
                                        </p:tgtEl>
                                      </p:cBhvr>
                                    </p:animEffect>
                                  </p:childTnLst>
                                </p:cTn>
                              </p:par>
                            </p:childTnLst>
                          </p:cTn>
                        </p:par>
                        <p:par>
                          <p:cTn id="60" fill="hold">
                            <p:stCondLst>
                              <p:cond delay="2200"/>
                            </p:stCondLst>
                            <p:childTnLst>
                              <p:par>
                                <p:cTn id="61" presetID="10" presetClass="exit" presetSubtype="0" fill="hold" nodeType="afterEffect">
                                  <p:stCondLst>
                                    <p:cond delay="0"/>
                                  </p:stCondLst>
                                  <p:childTnLst>
                                    <p:animEffect transition="out" filter="fade">
                                      <p:cBhvr>
                                        <p:cTn id="62" dur="200"/>
                                        <p:tgtEl>
                                          <p:spTgt spid="2180202"/>
                                        </p:tgtEl>
                                      </p:cBhvr>
                                    </p:animEffect>
                                    <p:set>
                                      <p:cBhvr>
                                        <p:cTn id="63" dur="1" fill="hold">
                                          <p:stCondLst>
                                            <p:cond delay="199"/>
                                          </p:stCondLst>
                                        </p:cTn>
                                        <p:tgtEl>
                                          <p:spTgt spid="2180202"/>
                                        </p:tgtEl>
                                        <p:attrNameLst>
                                          <p:attrName>style.visibility</p:attrName>
                                        </p:attrNameLst>
                                      </p:cBhvr>
                                      <p:to>
                                        <p:strVal val="hidden"/>
                                      </p:to>
                                    </p:set>
                                  </p:childTnLst>
                                </p:cTn>
                              </p:par>
                            </p:childTnLst>
                          </p:cTn>
                        </p:par>
                        <p:par>
                          <p:cTn id="64" fill="hold">
                            <p:stCondLst>
                              <p:cond delay="2400"/>
                            </p:stCondLst>
                            <p:childTnLst>
                              <p:par>
                                <p:cTn id="65" presetID="53" presetClass="entr" presetSubtype="0" fill="hold" nodeType="afterEffect">
                                  <p:stCondLst>
                                    <p:cond delay="0"/>
                                  </p:stCondLst>
                                  <p:childTnLst>
                                    <p:set>
                                      <p:cBhvr>
                                        <p:cTn id="66" dur="1" fill="hold">
                                          <p:stCondLst>
                                            <p:cond delay="0"/>
                                          </p:stCondLst>
                                        </p:cTn>
                                        <p:tgtEl>
                                          <p:spTgt spid="2180203"/>
                                        </p:tgtEl>
                                        <p:attrNameLst>
                                          <p:attrName>style.visibility</p:attrName>
                                        </p:attrNameLst>
                                      </p:cBhvr>
                                      <p:to>
                                        <p:strVal val="visible"/>
                                      </p:to>
                                    </p:set>
                                    <p:anim calcmode="lin" valueType="num">
                                      <p:cBhvr>
                                        <p:cTn id="67" dur="200" fill="hold"/>
                                        <p:tgtEl>
                                          <p:spTgt spid="2180203"/>
                                        </p:tgtEl>
                                        <p:attrNameLst>
                                          <p:attrName>ppt_w</p:attrName>
                                        </p:attrNameLst>
                                      </p:cBhvr>
                                      <p:tavLst>
                                        <p:tav tm="0">
                                          <p:val>
                                            <p:fltVal val="0"/>
                                          </p:val>
                                        </p:tav>
                                        <p:tav tm="100000">
                                          <p:val>
                                            <p:strVal val="#ppt_w"/>
                                          </p:val>
                                        </p:tav>
                                      </p:tavLst>
                                    </p:anim>
                                    <p:anim calcmode="lin" valueType="num">
                                      <p:cBhvr>
                                        <p:cTn id="68" dur="200" fill="hold"/>
                                        <p:tgtEl>
                                          <p:spTgt spid="2180203"/>
                                        </p:tgtEl>
                                        <p:attrNameLst>
                                          <p:attrName>ppt_h</p:attrName>
                                        </p:attrNameLst>
                                      </p:cBhvr>
                                      <p:tavLst>
                                        <p:tav tm="0">
                                          <p:val>
                                            <p:fltVal val="0"/>
                                          </p:val>
                                        </p:tav>
                                        <p:tav tm="100000">
                                          <p:val>
                                            <p:strVal val="#ppt_h"/>
                                          </p:val>
                                        </p:tav>
                                      </p:tavLst>
                                    </p:anim>
                                    <p:animEffect transition="in" filter="fade">
                                      <p:cBhvr>
                                        <p:cTn id="69" dur="200"/>
                                        <p:tgtEl>
                                          <p:spTgt spid="2180203"/>
                                        </p:tgtEl>
                                      </p:cBhvr>
                                    </p:animEffect>
                                  </p:childTnLst>
                                </p:cTn>
                              </p:par>
                            </p:childTnLst>
                          </p:cTn>
                        </p:par>
                        <p:par>
                          <p:cTn id="70" fill="hold">
                            <p:stCondLst>
                              <p:cond delay="2600"/>
                            </p:stCondLst>
                            <p:childTnLst>
                              <p:par>
                                <p:cTn id="71" presetID="10" presetClass="exit" presetSubtype="0" fill="hold" nodeType="afterEffect">
                                  <p:stCondLst>
                                    <p:cond delay="0"/>
                                  </p:stCondLst>
                                  <p:childTnLst>
                                    <p:animEffect transition="out" filter="fade">
                                      <p:cBhvr>
                                        <p:cTn id="72" dur="200"/>
                                        <p:tgtEl>
                                          <p:spTgt spid="2180203"/>
                                        </p:tgtEl>
                                      </p:cBhvr>
                                    </p:animEffect>
                                    <p:set>
                                      <p:cBhvr>
                                        <p:cTn id="73" dur="1" fill="hold">
                                          <p:stCondLst>
                                            <p:cond delay="199"/>
                                          </p:stCondLst>
                                        </p:cTn>
                                        <p:tgtEl>
                                          <p:spTgt spid="2180203"/>
                                        </p:tgtEl>
                                        <p:attrNameLst>
                                          <p:attrName>style.visibility</p:attrName>
                                        </p:attrNameLst>
                                      </p:cBhvr>
                                      <p:to>
                                        <p:strVal val="hidden"/>
                                      </p:to>
                                    </p:set>
                                  </p:childTnLst>
                                </p:cTn>
                              </p:par>
                            </p:childTnLst>
                          </p:cTn>
                        </p:par>
                        <p:par>
                          <p:cTn id="74" fill="hold">
                            <p:stCondLst>
                              <p:cond delay="2800"/>
                            </p:stCondLst>
                            <p:childTnLst>
                              <p:par>
                                <p:cTn id="75" presetID="53" presetClass="entr" presetSubtype="0" fill="hold" nodeType="afterEffect">
                                  <p:stCondLst>
                                    <p:cond delay="0"/>
                                  </p:stCondLst>
                                  <p:childTnLst>
                                    <p:set>
                                      <p:cBhvr>
                                        <p:cTn id="76" dur="1" fill="hold">
                                          <p:stCondLst>
                                            <p:cond delay="0"/>
                                          </p:stCondLst>
                                        </p:cTn>
                                        <p:tgtEl>
                                          <p:spTgt spid="2180207"/>
                                        </p:tgtEl>
                                        <p:attrNameLst>
                                          <p:attrName>style.visibility</p:attrName>
                                        </p:attrNameLst>
                                      </p:cBhvr>
                                      <p:to>
                                        <p:strVal val="visible"/>
                                      </p:to>
                                    </p:set>
                                    <p:anim calcmode="lin" valueType="num">
                                      <p:cBhvr>
                                        <p:cTn id="77" dur="200" fill="hold"/>
                                        <p:tgtEl>
                                          <p:spTgt spid="2180207"/>
                                        </p:tgtEl>
                                        <p:attrNameLst>
                                          <p:attrName>ppt_w</p:attrName>
                                        </p:attrNameLst>
                                      </p:cBhvr>
                                      <p:tavLst>
                                        <p:tav tm="0">
                                          <p:val>
                                            <p:fltVal val="0"/>
                                          </p:val>
                                        </p:tav>
                                        <p:tav tm="100000">
                                          <p:val>
                                            <p:strVal val="#ppt_w"/>
                                          </p:val>
                                        </p:tav>
                                      </p:tavLst>
                                    </p:anim>
                                    <p:anim calcmode="lin" valueType="num">
                                      <p:cBhvr>
                                        <p:cTn id="78" dur="200" fill="hold"/>
                                        <p:tgtEl>
                                          <p:spTgt spid="2180207"/>
                                        </p:tgtEl>
                                        <p:attrNameLst>
                                          <p:attrName>ppt_h</p:attrName>
                                        </p:attrNameLst>
                                      </p:cBhvr>
                                      <p:tavLst>
                                        <p:tav tm="0">
                                          <p:val>
                                            <p:fltVal val="0"/>
                                          </p:val>
                                        </p:tav>
                                        <p:tav tm="100000">
                                          <p:val>
                                            <p:strVal val="#ppt_h"/>
                                          </p:val>
                                        </p:tav>
                                      </p:tavLst>
                                    </p:anim>
                                    <p:animEffect transition="in" filter="fade">
                                      <p:cBhvr>
                                        <p:cTn id="79" dur="200"/>
                                        <p:tgtEl>
                                          <p:spTgt spid="2180207"/>
                                        </p:tgtEl>
                                      </p:cBhvr>
                                    </p:animEffect>
                                  </p:childTnLst>
                                </p:cTn>
                              </p:par>
                            </p:childTnLst>
                          </p:cTn>
                        </p:par>
                        <p:par>
                          <p:cTn id="80" fill="hold">
                            <p:stCondLst>
                              <p:cond delay="3000"/>
                            </p:stCondLst>
                            <p:childTnLst>
                              <p:par>
                                <p:cTn id="81" presetID="10" presetClass="exit" presetSubtype="0" fill="hold" nodeType="afterEffect">
                                  <p:stCondLst>
                                    <p:cond delay="0"/>
                                  </p:stCondLst>
                                  <p:childTnLst>
                                    <p:animEffect transition="out" filter="fade">
                                      <p:cBhvr>
                                        <p:cTn id="82" dur="200"/>
                                        <p:tgtEl>
                                          <p:spTgt spid="2180207"/>
                                        </p:tgtEl>
                                      </p:cBhvr>
                                    </p:animEffect>
                                    <p:set>
                                      <p:cBhvr>
                                        <p:cTn id="83" dur="1" fill="hold">
                                          <p:stCondLst>
                                            <p:cond delay="199"/>
                                          </p:stCondLst>
                                        </p:cTn>
                                        <p:tgtEl>
                                          <p:spTgt spid="2180207"/>
                                        </p:tgtEl>
                                        <p:attrNameLst>
                                          <p:attrName>style.visibility</p:attrName>
                                        </p:attrNameLst>
                                      </p:cBhvr>
                                      <p:to>
                                        <p:strVal val="hidden"/>
                                      </p:to>
                                    </p:set>
                                  </p:childTnLst>
                                </p:cTn>
                              </p:par>
                            </p:childTnLst>
                          </p:cTn>
                        </p:par>
                        <p:par>
                          <p:cTn id="84" fill="hold">
                            <p:stCondLst>
                              <p:cond delay="3200"/>
                            </p:stCondLst>
                            <p:childTnLst>
                              <p:par>
                                <p:cTn id="85" presetID="53" presetClass="entr" presetSubtype="0" fill="hold" nodeType="afterEffect">
                                  <p:stCondLst>
                                    <p:cond delay="0"/>
                                  </p:stCondLst>
                                  <p:childTnLst>
                                    <p:set>
                                      <p:cBhvr>
                                        <p:cTn id="86" dur="1" fill="hold">
                                          <p:stCondLst>
                                            <p:cond delay="0"/>
                                          </p:stCondLst>
                                        </p:cTn>
                                        <p:tgtEl>
                                          <p:spTgt spid="2180204"/>
                                        </p:tgtEl>
                                        <p:attrNameLst>
                                          <p:attrName>style.visibility</p:attrName>
                                        </p:attrNameLst>
                                      </p:cBhvr>
                                      <p:to>
                                        <p:strVal val="visible"/>
                                      </p:to>
                                    </p:set>
                                    <p:anim calcmode="lin" valueType="num">
                                      <p:cBhvr>
                                        <p:cTn id="87" dur="200" fill="hold"/>
                                        <p:tgtEl>
                                          <p:spTgt spid="2180204"/>
                                        </p:tgtEl>
                                        <p:attrNameLst>
                                          <p:attrName>ppt_w</p:attrName>
                                        </p:attrNameLst>
                                      </p:cBhvr>
                                      <p:tavLst>
                                        <p:tav tm="0">
                                          <p:val>
                                            <p:fltVal val="0"/>
                                          </p:val>
                                        </p:tav>
                                        <p:tav tm="100000">
                                          <p:val>
                                            <p:strVal val="#ppt_w"/>
                                          </p:val>
                                        </p:tav>
                                      </p:tavLst>
                                    </p:anim>
                                    <p:anim calcmode="lin" valueType="num">
                                      <p:cBhvr>
                                        <p:cTn id="88" dur="200" fill="hold"/>
                                        <p:tgtEl>
                                          <p:spTgt spid="2180204"/>
                                        </p:tgtEl>
                                        <p:attrNameLst>
                                          <p:attrName>ppt_h</p:attrName>
                                        </p:attrNameLst>
                                      </p:cBhvr>
                                      <p:tavLst>
                                        <p:tav tm="0">
                                          <p:val>
                                            <p:fltVal val="0"/>
                                          </p:val>
                                        </p:tav>
                                        <p:tav tm="100000">
                                          <p:val>
                                            <p:strVal val="#ppt_h"/>
                                          </p:val>
                                        </p:tav>
                                      </p:tavLst>
                                    </p:anim>
                                    <p:animEffect transition="in" filter="fade">
                                      <p:cBhvr>
                                        <p:cTn id="89" dur="200"/>
                                        <p:tgtEl>
                                          <p:spTgt spid="2180204"/>
                                        </p:tgtEl>
                                      </p:cBhvr>
                                    </p:animEffect>
                                  </p:childTnLst>
                                </p:cTn>
                              </p:par>
                            </p:childTnLst>
                          </p:cTn>
                        </p:par>
                        <p:par>
                          <p:cTn id="90" fill="hold">
                            <p:stCondLst>
                              <p:cond delay="3400"/>
                            </p:stCondLst>
                            <p:childTnLst>
                              <p:par>
                                <p:cTn id="91" presetID="10" presetClass="exit" presetSubtype="0" fill="hold" nodeType="afterEffect">
                                  <p:stCondLst>
                                    <p:cond delay="0"/>
                                  </p:stCondLst>
                                  <p:childTnLst>
                                    <p:animEffect transition="out" filter="fade">
                                      <p:cBhvr>
                                        <p:cTn id="92" dur="200"/>
                                        <p:tgtEl>
                                          <p:spTgt spid="2180204"/>
                                        </p:tgtEl>
                                      </p:cBhvr>
                                    </p:animEffect>
                                    <p:set>
                                      <p:cBhvr>
                                        <p:cTn id="93" dur="1" fill="hold">
                                          <p:stCondLst>
                                            <p:cond delay="199"/>
                                          </p:stCondLst>
                                        </p:cTn>
                                        <p:tgtEl>
                                          <p:spTgt spid="2180204"/>
                                        </p:tgtEl>
                                        <p:attrNameLst>
                                          <p:attrName>style.visibility</p:attrName>
                                        </p:attrNameLst>
                                      </p:cBhvr>
                                      <p:to>
                                        <p:strVal val="hidden"/>
                                      </p:to>
                                    </p:set>
                                  </p:childTnLst>
                                </p:cTn>
                              </p:par>
                            </p:childTnLst>
                          </p:cTn>
                        </p:par>
                        <p:par>
                          <p:cTn id="94" fill="hold">
                            <p:stCondLst>
                              <p:cond delay="3600"/>
                            </p:stCondLst>
                            <p:childTnLst>
                              <p:par>
                                <p:cTn id="95" presetID="53" presetClass="entr" presetSubtype="0" fill="hold" nodeType="afterEffect">
                                  <p:stCondLst>
                                    <p:cond delay="0"/>
                                  </p:stCondLst>
                                  <p:childTnLst>
                                    <p:set>
                                      <p:cBhvr>
                                        <p:cTn id="96" dur="1" fill="hold">
                                          <p:stCondLst>
                                            <p:cond delay="0"/>
                                          </p:stCondLst>
                                        </p:cTn>
                                        <p:tgtEl>
                                          <p:spTgt spid="2180205"/>
                                        </p:tgtEl>
                                        <p:attrNameLst>
                                          <p:attrName>style.visibility</p:attrName>
                                        </p:attrNameLst>
                                      </p:cBhvr>
                                      <p:to>
                                        <p:strVal val="visible"/>
                                      </p:to>
                                    </p:set>
                                    <p:anim calcmode="lin" valueType="num">
                                      <p:cBhvr>
                                        <p:cTn id="97" dur="200" fill="hold"/>
                                        <p:tgtEl>
                                          <p:spTgt spid="2180205"/>
                                        </p:tgtEl>
                                        <p:attrNameLst>
                                          <p:attrName>ppt_w</p:attrName>
                                        </p:attrNameLst>
                                      </p:cBhvr>
                                      <p:tavLst>
                                        <p:tav tm="0">
                                          <p:val>
                                            <p:fltVal val="0"/>
                                          </p:val>
                                        </p:tav>
                                        <p:tav tm="100000">
                                          <p:val>
                                            <p:strVal val="#ppt_w"/>
                                          </p:val>
                                        </p:tav>
                                      </p:tavLst>
                                    </p:anim>
                                    <p:anim calcmode="lin" valueType="num">
                                      <p:cBhvr>
                                        <p:cTn id="98" dur="200" fill="hold"/>
                                        <p:tgtEl>
                                          <p:spTgt spid="2180205"/>
                                        </p:tgtEl>
                                        <p:attrNameLst>
                                          <p:attrName>ppt_h</p:attrName>
                                        </p:attrNameLst>
                                      </p:cBhvr>
                                      <p:tavLst>
                                        <p:tav tm="0">
                                          <p:val>
                                            <p:fltVal val="0"/>
                                          </p:val>
                                        </p:tav>
                                        <p:tav tm="100000">
                                          <p:val>
                                            <p:strVal val="#ppt_h"/>
                                          </p:val>
                                        </p:tav>
                                      </p:tavLst>
                                    </p:anim>
                                    <p:animEffect transition="in" filter="fade">
                                      <p:cBhvr>
                                        <p:cTn id="99" dur="200"/>
                                        <p:tgtEl>
                                          <p:spTgt spid="2180205"/>
                                        </p:tgtEl>
                                      </p:cBhvr>
                                    </p:animEffect>
                                  </p:childTnLst>
                                </p:cTn>
                              </p:par>
                            </p:childTnLst>
                          </p:cTn>
                        </p:par>
                        <p:par>
                          <p:cTn id="100" fill="hold">
                            <p:stCondLst>
                              <p:cond delay="3800"/>
                            </p:stCondLst>
                            <p:childTnLst>
                              <p:par>
                                <p:cTn id="101" presetID="10" presetClass="exit" presetSubtype="0" fill="hold" nodeType="afterEffect">
                                  <p:stCondLst>
                                    <p:cond delay="0"/>
                                  </p:stCondLst>
                                  <p:childTnLst>
                                    <p:animEffect transition="out" filter="fade">
                                      <p:cBhvr>
                                        <p:cTn id="102" dur="200"/>
                                        <p:tgtEl>
                                          <p:spTgt spid="2180205"/>
                                        </p:tgtEl>
                                      </p:cBhvr>
                                    </p:animEffect>
                                    <p:set>
                                      <p:cBhvr>
                                        <p:cTn id="103" dur="1" fill="hold">
                                          <p:stCondLst>
                                            <p:cond delay="199"/>
                                          </p:stCondLst>
                                        </p:cTn>
                                        <p:tgtEl>
                                          <p:spTgt spid="2180205"/>
                                        </p:tgtEl>
                                        <p:attrNameLst>
                                          <p:attrName>style.visibility</p:attrName>
                                        </p:attrNameLst>
                                      </p:cBhvr>
                                      <p:to>
                                        <p:strVal val="hidden"/>
                                      </p:to>
                                    </p:set>
                                  </p:childTnLst>
                                </p:cTn>
                              </p:par>
                            </p:childTnLst>
                          </p:cTn>
                        </p:par>
                        <p:par>
                          <p:cTn id="104" fill="hold">
                            <p:stCondLst>
                              <p:cond delay="4000"/>
                            </p:stCondLst>
                            <p:childTnLst>
                              <p:par>
                                <p:cTn id="105" presetID="53" presetClass="entr" presetSubtype="0" fill="hold" grpId="0" nodeType="afterEffect">
                                  <p:stCondLst>
                                    <p:cond delay="0"/>
                                  </p:stCondLst>
                                  <p:childTnLst>
                                    <p:set>
                                      <p:cBhvr>
                                        <p:cTn id="106" dur="1" fill="hold">
                                          <p:stCondLst>
                                            <p:cond delay="0"/>
                                          </p:stCondLst>
                                        </p:cTn>
                                        <p:tgtEl>
                                          <p:spTgt spid="2180220"/>
                                        </p:tgtEl>
                                        <p:attrNameLst>
                                          <p:attrName>style.visibility</p:attrName>
                                        </p:attrNameLst>
                                      </p:cBhvr>
                                      <p:to>
                                        <p:strVal val="visible"/>
                                      </p:to>
                                    </p:set>
                                    <p:anim calcmode="lin" valueType="num">
                                      <p:cBhvr>
                                        <p:cTn id="107" dur="200" fill="hold"/>
                                        <p:tgtEl>
                                          <p:spTgt spid="2180220"/>
                                        </p:tgtEl>
                                        <p:attrNameLst>
                                          <p:attrName>ppt_w</p:attrName>
                                        </p:attrNameLst>
                                      </p:cBhvr>
                                      <p:tavLst>
                                        <p:tav tm="0">
                                          <p:val>
                                            <p:fltVal val="0"/>
                                          </p:val>
                                        </p:tav>
                                        <p:tav tm="100000">
                                          <p:val>
                                            <p:strVal val="#ppt_w"/>
                                          </p:val>
                                        </p:tav>
                                      </p:tavLst>
                                    </p:anim>
                                    <p:anim calcmode="lin" valueType="num">
                                      <p:cBhvr>
                                        <p:cTn id="108" dur="200" fill="hold"/>
                                        <p:tgtEl>
                                          <p:spTgt spid="2180220"/>
                                        </p:tgtEl>
                                        <p:attrNameLst>
                                          <p:attrName>ppt_h</p:attrName>
                                        </p:attrNameLst>
                                      </p:cBhvr>
                                      <p:tavLst>
                                        <p:tav tm="0">
                                          <p:val>
                                            <p:fltVal val="0"/>
                                          </p:val>
                                        </p:tav>
                                        <p:tav tm="100000">
                                          <p:val>
                                            <p:strVal val="#ppt_h"/>
                                          </p:val>
                                        </p:tav>
                                      </p:tavLst>
                                    </p:anim>
                                    <p:animEffect transition="in" filter="fade">
                                      <p:cBhvr>
                                        <p:cTn id="109" dur="200"/>
                                        <p:tgtEl>
                                          <p:spTgt spid="2180220"/>
                                        </p:tgtEl>
                                      </p:cBhvr>
                                    </p:animEffect>
                                  </p:childTnLst>
                                </p:cTn>
                              </p:par>
                            </p:childTnLst>
                          </p:cTn>
                        </p:par>
                        <p:par>
                          <p:cTn id="110" fill="hold">
                            <p:stCondLst>
                              <p:cond delay="4200"/>
                            </p:stCondLst>
                            <p:childTnLst>
                              <p:par>
                                <p:cTn id="111" presetID="0" presetClass="path" presetSubtype="0" accel="50000" decel="50000" fill="hold" grpId="1" nodeType="afterEffect">
                                  <p:stCondLst>
                                    <p:cond delay="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39 0.00556 0.47986 0.00903 C 0.48333 0.0125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12" dur="2000" fill="hold"/>
                                        <p:tgtEl>
                                          <p:spTgt spid="2180220"/>
                                        </p:tgtEl>
                                        <p:attrNameLst>
                                          <p:attrName>ppt_x</p:attrName>
                                          <p:attrName>ppt_y</p:attrName>
                                        </p:attrNameLst>
                                      </p:cBhvr>
                                      <p:rCtr x="261" y="-176"/>
                                    </p:animMotion>
                                  </p:childTnLst>
                                </p:cTn>
                              </p:par>
                              <p:par>
                                <p:cTn id="113" presetID="53" presetClass="entr" presetSubtype="0" fill="hold" grpId="0" nodeType="withEffect">
                                  <p:stCondLst>
                                    <p:cond delay="300"/>
                                  </p:stCondLst>
                                  <p:childTnLst>
                                    <p:set>
                                      <p:cBhvr>
                                        <p:cTn id="114" dur="1" fill="hold">
                                          <p:stCondLst>
                                            <p:cond delay="0"/>
                                          </p:stCondLst>
                                        </p:cTn>
                                        <p:tgtEl>
                                          <p:spTgt spid="2180221"/>
                                        </p:tgtEl>
                                        <p:attrNameLst>
                                          <p:attrName>style.visibility</p:attrName>
                                        </p:attrNameLst>
                                      </p:cBhvr>
                                      <p:to>
                                        <p:strVal val="visible"/>
                                      </p:to>
                                    </p:set>
                                    <p:anim calcmode="lin" valueType="num">
                                      <p:cBhvr>
                                        <p:cTn id="115" dur="50" fill="hold"/>
                                        <p:tgtEl>
                                          <p:spTgt spid="2180221"/>
                                        </p:tgtEl>
                                        <p:attrNameLst>
                                          <p:attrName>ppt_w</p:attrName>
                                        </p:attrNameLst>
                                      </p:cBhvr>
                                      <p:tavLst>
                                        <p:tav tm="0">
                                          <p:val>
                                            <p:fltVal val="0"/>
                                          </p:val>
                                        </p:tav>
                                        <p:tav tm="100000">
                                          <p:val>
                                            <p:strVal val="#ppt_w"/>
                                          </p:val>
                                        </p:tav>
                                      </p:tavLst>
                                    </p:anim>
                                    <p:anim calcmode="lin" valueType="num">
                                      <p:cBhvr>
                                        <p:cTn id="116" dur="50" fill="hold"/>
                                        <p:tgtEl>
                                          <p:spTgt spid="2180221"/>
                                        </p:tgtEl>
                                        <p:attrNameLst>
                                          <p:attrName>ppt_h</p:attrName>
                                        </p:attrNameLst>
                                      </p:cBhvr>
                                      <p:tavLst>
                                        <p:tav tm="0">
                                          <p:val>
                                            <p:fltVal val="0"/>
                                          </p:val>
                                        </p:tav>
                                        <p:tav tm="100000">
                                          <p:val>
                                            <p:strVal val="#ppt_h"/>
                                          </p:val>
                                        </p:tav>
                                      </p:tavLst>
                                    </p:anim>
                                    <p:animEffect transition="in" filter="fade">
                                      <p:cBhvr>
                                        <p:cTn id="117" dur="50"/>
                                        <p:tgtEl>
                                          <p:spTgt spid="2180221"/>
                                        </p:tgtEl>
                                      </p:cBhvr>
                                    </p:animEffect>
                                  </p:childTnLst>
                                </p:cTn>
                              </p:par>
                              <p:par>
                                <p:cTn id="118" presetID="0" presetClass="path" presetSubtype="0" accel="50000" decel="50000" fill="hold" grpId="1" nodeType="withEffect">
                                  <p:stCondLst>
                                    <p:cond delay="3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74 0.00579 0.48021 0.00926 C 0.48368 0.01273 0.48767 0.01435 0.49236 0.01412 C 0.49705 0.01389 0.50365 0.01204 0.50833 0.00857 C 0.51302 0.0051 0.51823 0.00255 0.52031 -0.00694 C 0.5224 -0.01643 0.52101 -0.02615 0.52101 -0.04907 C 0.52101 -0.07199 0.52083 -0.09143 0.52083 -0.14421 C 0.52083 -0.19699 0.52101 -0.31967 0.52101 -0.36597 " pathEditMode="relative" rAng="0" ptsTypes="aaaaaaaaaaaaaaaaaaaaaaa">
                                      <p:cBhvr>
                                        <p:cTn id="119" dur="2000" fill="hold"/>
                                        <p:tgtEl>
                                          <p:spTgt spid="2180221"/>
                                        </p:tgtEl>
                                        <p:attrNameLst>
                                          <p:attrName>ppt_x</p:attrName>
                                          <p:attrName>ppt_y</p:attrName>
                                        </p:attrNameLst>
                                      </p:cBhvr>
                                      <p:rCtr x="261" y="-176"/>
                                    </p:animMotion>
                                  </p:childTnLst>
                                </p:cTn>
                              </p:par>
                              <p:par>
                                <p:cTn id="120" presetID="53" presetClass="entr" presetSubtype="0" fill="hold" grpId="0" nodeType="withEffect">
                                  <p:stCondLst>
                                    <p:cond delay="600"/>
                                  </p:stCondLst>
                                  <p:childTnLst>
                                    <p:set>
                                      <p:cBhvr>
                                        <p:cTn id="121" dur="1" fill="hold">
                                          <p:stCondLst>
                                            <p:cond delay="0"/>
                                          </p:stCondLst>
                                        </p:cTn>
                                        <p:tgtEl>
                                          <p:spTgt spid="2180222"/>
                                        </p:tgtEl>
                                        <p:attrNameLst>
                                          <p:attrName>style.visibility</p:attrName>
                                        </p:attrNameLst>
                                      </p:cBhvr>
                                      <p:to>
                                        <p:strVal val="visible"/>
                                      </p:to>
                                    </p:set>
                                    <p:anim calcmode="lin" valueType="num">
                                      <p:cBhvr>
                                        <p:cTn id="122" dur="50" fill="hold"/>
                                        <p:tgtEl>
                                          <p:spTgt spid="2180222"/>
                                        </p:tgtEl>
                                        <p:attrNameLst>
                                          <p:attrName>ppt_w</p:attrName>
                                        </p:attrNameLst>
                                      </p:cBhvr>
                                      <p:tavLst>
                                        <p:tav tm="0">
                                          <p:val>
                                            <p:fltVal val="0"/>
                                          </p:val>
                                        </p:tav>
                                        <p:tav tm="100000">
                                          <p:val>
                                            <p:strVal val="#ppt_w"/>
                                          </p:val>
                                        </p:tav>
                                      </p:tavLst>
                                    </p:anim>
                                    <p:anim calcmode="lin" valueType="num">
                                      <p:cBhvr>
                                        <p:cTn id="123" dur="50" fill="hold"/>
                                        <p:tgtEl>
                                          <p:spTgt spid="2180222"/>
                                        </p:tgtEl>
                                        <p:attrNameLst>
                                          <p:attrName>ppt_h</p:attrName>
                                        </p:attrNameLst>
                                      </p:cBhvr>
                                      <p:tavLst>
                                        <p:tav tm="0">
                                          <p:val>
                                            <p:fltVal val="0"/>
                                          </p:val>
                                        </p:tav>
                                        <p:tav tm="100000">
                                          <p:val>
                                            <p:strVal val="#ppt_h"/>
                                          </p:val>
                                        </p:tav>
                                      </p:tavLst>
                                    </p:anim>
                                    <p:animEffect transition="in" filter="fade">
                                      <p:cBhvr>
                                        <p:cTn id="124" dur="50"/>
                                        <p:tgtEl>
                                          <p:spTgt spid="2180222"/>
                                        </p:tgtEl>
                                      </p:cBhvr>
                                    </p:animEffect>
                                  </p:childTnLst>
                                </p:cTn>
                              </p:par>
                              <p:par>
                                <p:cTn id="125" presetID="0" presetClass="path" presetSubtype="0" accel="50000" decel="50000" fill="hold" grpId="1" nodeType="withEffect">
                                  <p:stCondLst>
                                    <p:cond delay="6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75 -0.01018 0.47135 -0.00694 C 0.47396 -0.0037 0.47622 0.0051 0.47969 0.00857 C 0.48316 0.01204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26" dur="2000" fill="hold"/>
                                        <p:tgtEl>
                                          <p:spTgt spid="2180222"/>
                                        </p:tgtEl>
                                        <p:attrNameLst>
                                          <p:attrName>ppt_x</p:attrName>
                                          <p:attrName>ppt_y</p:attrName>
                                        </p:attrNameLst>
                                      </p:cBhvr>
                                      <p:rCtr x="261" y="-176"/>
                                    </p:animMotion>
                                  </p:childTnLst>
                                </p:cTn>
                              </p:par>
                              <p:par>
                                <p:cTn id="127" presetID="53" presetClass="entr" presetSubtype="0" fill="hold" grpId="0" nodeType="withEffect">
                                  <p:stCondLst>
                                    <p:cond delay="900"/>
                                  </p:stCondLst>
                                  <p:childTnLst>
                                    <p:set>
                                      <p:cBhvr>
                                        <p:cTn id="128" dur="1" fill="hold">
                                          <p:stCondLst>
                                            <p:cond delay="0"/>
                                          </p:stCondLst>
                                        </p:cTn>
                                        <p:tgtEl>
                                          <p:spTgt spid="2180223"/>
                                        </p:tgtEl>
                                        <p:attrNameLst>
                                          <p:attrName>style.visibility</p:attrName>
                                        </p:attrNameLst>
                                      </p:cBhvr>
                                      <p:to>
                                        <p:strVal val="visible"/>
                                      </p:to>
                                    </p:set>
                                    <p:anim calcmode="lin" valueType="num">
                                      <p:cBhvr>
                                        <p:cTn id="129" dur="50" fill="hold"/>
                                        <p:tgtEl>
                                          <p:spTgt spid="2180223"/>
                                        </p:tgtEl>
                                        <p:attrNameLst>
                                          <p:attrName>ppt_w</p:attrName>
                                        </p:attrNameLst>
                                      </p:cBhvr>
                                      <p:tavLst>
                                        <p:tav tm="0">
                                          <p:val>
                                            <p:fltVal val="0"/>
                                          </p:val>
                                        </p:tav>
                                        <p:tav tm="100000">
                                          <p:val>
                                            <p:strVal val="#ppt_w"/>
                                          </p:val>
                                        </p:tav>
                                      </p:tavLst>
                                    </p:anim>
                                    <p:anim calcmode="lin" valueType="num">
                                      <p:cBhvr>
                                        <p:cTn id="130" dur="50" fill="hold"/>
                                        <p:tgtEl>
                                          <p:spTgt spid="2180223"/>
                                        </p:tgtEl>
                                        <p:attrNameLst>
                                          <p:attrName>ppt_h</p:attrName>
                                        </p:attrNameLst>
                                      </p:cBhvr>
                                      <p:tavLst>
                                        <p:tav tm="0">
                                          <p:val>
                                            <p:fltVal val="0"/>
                                          </p:val>
                                        </p:tav>
                                        <p:tav tm="100000">
                                          <p:val>
                                            <p:strVal val="#ppt_h"/>
                                          </p:val>
                                        </p:tav>
                                      </p:tavLst>
                                    </p:anim>
                                    <p:animEffect transition="in" filter="fade">
                                      <p:cBhvr>
                                        <p:cTn id="131" dur="50"/>
                                        <p:tgtEl>
                                          <p:spTgt spid="2180223"/>
                                        </p:tgtEl>
                                      </p:cBhvr>
                                    </p:animEffect>
                                  </p:childTnLst>
                                </p:cTn>
                              </p:par>
                              <p:par>
                                <p:cTn id="132" presetID="0" presetClass="path" presetSubtype="0" accel="50000" decel="50000" fill="hold" grpId="1" nodeType="withEffect">
                                  <p:stCondLst>
                                    <p:cond delay="9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74 0.0051 0.48021 0.00857 C 0.48368 0.01204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33" dur="2000" fill="hold"/>
                                        <p:tgtEl>
                                          <p:spTgt spid="2180223"/>
                                        </p:tgtEl>
                                        <p:attrNameLst>
                                          <p:attrName>ppt_x</p:attrName>
                                          <p:attrName>ppt_y</p:attrName>
                                        </p:attrNameLst>
                                      </p:cBhvr>
                                      <p:rCtr x="261" y="-176"/>
                                    </p:animMotion>
                                  </p:childTnLst>
                                </p:cTn>
                              </p:par>
                              <p:par>
                                <p:cTn id="134" presetID="53" presetClass="entr" presetSubtype="0" fill="hold" grpId="0" nodeType="withEffect">
                                  <p:stCondLst>
                                    <p:cond delay="1200"/>
                                  </p:stCondLst>
                                  <p:childTnLst>
                                    <p:set>
                                      <p:cBhvr>
                                        <p:cTn id="135" dur="1" fill="hold">
                                          <p:stCondLst>
                                            <p:cond delay="0"/>
                                          </p:stCondLst>
                                        </p:cTn>
                                        <p:tgtEl>
                                          <p:spTgt spid="2180224"/>
                                        </p:tgtEl>
                                        <p:attrNameLst>
                                          <p:attrName>style.visibility</p:attrName>
                                        </p:attrNameLst>
                                      </p:cBhvr>
                                      <p:to>
                                        <p:strVal val="visible"/>
                                      </p:to>
                                    </p:set>
                                    <p:anim calcmode="lin" valueType="num">
                                      <p:cBhvr>
                                        <p:cTn id="136" dur="50" fill="hold"/>
                                        <p:tgtEl>
                                          <p:spTgt spid="2180224"/>
                                        </p:tgtEl>
                                        <p:attrNameLst>
                                          <p:attrName>ppt_w</p:attrName>
                                        </p:attrNameLst>
                                      </p:cBhvr>
                                      <p:tavLst>
                                        <p:tav tm="0">
                                          <p:val>
                                            <p:fltVal val="0"/>
                                          </p:val>
                                        </p:tav>
                                        <p:tav tm="100000">
                                          <p:val>
                                            <p:strVal val="#ppt_w"/>
                                          </p:val>
                                        </p:tav>
                                      </p:tavLst>
                                    </p:anim>
                                    <p:anim calcmode="lin" valueType="num">
                                      <p:cBhvr>
                                        <p:cTn id="137" dur="50" fill="hold"/>
                                        <p:tgtEl>
                                          <p:spTgt spid="2180224"/>
                                        </p:tgtEl>
                                        <p:attrNameLst>
                                          <p:attrName>ppt_h</p:attrName>
                                        </p:attrNameLst>
                                      </p:cBhvr>
                                      <p:tavLst>
                                        <p:tav tm="0">
                                          <p:val>
                                            <p:fltVal val="0"/>
                                          </p:val>
                                        </p:tav>
                                        <p:tav tm="100000">
                                          <p:val>
                                            <p:strVal val="#ppt_h"/>
                                          </p:val>
                                        </p:tav>
                                      </p:tavLst>
                                    </p:anim>
                                    <p:animEffect transition="in" filter="fade">
                                      <p:cBhvr>
                                        <p:cTn id="138" dur="50"/>
                                        <p:tgtEl>
                                          <p:spTgt spid="2180224"/>
                                        </p:tgtEl>
                                      </p:cBhvr>
                                    </p:animEffect>
                                  </p:childTnLst>
                                </p:cTn>
                              </p:par>
                              <p:par>
                                <p:cTn id="139" presetID="0" presetClass="path" presetSubtype="0" accel="50000" decel="50000" fill="hold" grpId="1" nodeType="withEffect">
                                  <p:stCondLst>
                                    <p:cond delay="12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927 -0.00879 0.47135 -0.00694 C 0.47344 -0.00509 0.47483 -0.00185 0.47656 0.00093 C 0.4783 0.00371 0.47882 0.00834 0.48142 0.01042 C 0.48403 0.0125 0.48785 0.01435 0.49236 0.01412 C 0.49688 0.01389 0.50365 0.01204 0.50833 0.00857 C 0.51302 0.0051 0.51823 0.00255 0.52031 -0.00694 C 0.5224 -0.01643 0.52101 -0.02615 0.52101 -0.04907 C 0.52101 -0.07199 0.52083 -0.09143 0.52083 -0.14421 C 0.52083 -0.19699 0.52101 -0.31967 0.52101 -0.36597 " pathEditMode="relative" rAng="0" ptsTypes="aaaaaaaaaaaaaaaaaaaaaaaa">
                                      <p:cBhvr>
                                        <p:cTn id="140" dur="2000" fill="hold"/>
                                        <p:tgtEl>
                                          <p:spTgt spid="2180224"/>
                                        </p:tgtEl>
                                        <p:attrNameLst>
                                          <p:attrName>ppt_x</p:attrName>
                                          <p:attrName>ppt_y</p:attrName>
                                        </p:attrNameLst>
                                      </p:cBhvr>
                                      <p:rCtr x="261" y="-176"/>
                                    </p:animMotion>
                                  </p:childTnLst>
                                </p:cTn>
                              </p:par>
                              <p:par>
                                <p:cTn id="141" presetID="53" presetClass="entr" presetSubtype="0" fill="hold" grpId="0" nodeType="withEffect">
                                  <p:stCondLst>
                                    <p:cond delay="1500"/>
                                  </p:stCondLst>
                                  <p:childTnLst>
                                    <p:set>
                                      <p:cBhvr>
                                        <p:cTn id="142" dur="1" fill="hold">
                                          <p:stCondLst>
                                            <p:cond delay="0"/>
                                          </p:stCondLst>
                                        </p:cTn>
                                        <p:tgtEl>
                                          <p:spTgt spid="2180225"/>
                                        </p:tgtEl>
                                        <p:attrNameLst>
                                          <p:attrName>style.visibility</p:attrName>
                                        </p:attrNameLst>
                                      </p:cBhvr>
                                      <p:to>
                                        <p:strVal val="visible"/>
                                      </p:to>
                                    </p:set>
                                    <p:anim calcmode="lin" valueType="num">
                                      <p:cBhvr>
                                        <p:cTn id="143" dur="50" fill="hold"/>
                                        <p:tgtEl>
                                          <p:spTgt spid="2180225"/>
                                        </p:tgtEl>
                                        <p:attrNameLst>
                                          <p:attrName>ppt_w</p:attrName>
                                        </p:attrNameLst>
                                      </p:cBhvr>
                                      <p:tavLst>
                                        <p:tav tm="0">
                                          <p:val>
                                            <p:fltVal val="0"/>
                                          </p:val>
                                        </p:tav>
                                        <p:tav tm="100000">
                                          <p:val>
                                            <p:strVal val="#ppt_w"/>
                                          </p:val>
                                        </p:tav>
                                      </p:tavLst>
                                    </p:anim>
                                    <p:anim calcmode="lin" valueType="num">
                                      <p:cBhvr>
                                        <p:cTn id="144" dur="50" fill="hold"/>
                                        <p:tgtEl>
                                          <p:spTgt spid="2180225"/>
                                        </p:tgtEl>
                                        <p:attrNameLst>
                                          <p:attrName>ppt_h</p:attrName>
                                        </p:attrNameLst>
                                      </p:cBhvr>
                                      <p:tavLst>
                                        <p:tav tm="0">
                                          <p:val>
                                            <p:fltVal val="0"/>
                                          </p:val>
                                        </p:tav>
                                        <p:tav tm="100000">
                                          <p:val>
                                            <p:strVal val="#ppt_h"/>
                                          </p:val>
                                        </p:tav>
                                      </p:tavLst>
                                    </p:anim>
                                    <p:animEffect transition="in" filter="fade">
                                      <p:cBhvr>
                                        <p:cTn id="145" dur="50"/>
                                        <p:tgtEl>
                                          <p:spTgt spid="2180225"/>
                                        </p:tgtEl>
                                      </p:cBhvr>
                                    </p:animEffect>
                                  </p:childTnLst>
                                </p:cTn>
                              </p:par>
                              <p:par>
                                <p:cTn id="146" presetID="0" presetClass="path" presetSubtype="0" accel="50000" decel="50000" fill="hold" grpId="1" nodeType="withEffect">
                                  <p:stCondLst>
                                    <p:cond delay="15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927 -0.00879 0.47135 -0.00694 C 0.47344 -0.00509 0.47448 -0.00208 0.47604 0.00093 C 0.4776 0.00394 0.47813 0.00857 0.4809 0.01065 C 0.48368 0.01273 0.48785 0.01435 0.49236 0.01412 C 0.49688 0.01389 0.50365 0.01204 0.50833 0.00857 C 0.51302 0.0051 0.51823 0.00255 0.52031 -0.00694 C 0.5224 -0.01643 0.52101 -0.02615 0.52101 -0.04907 C 0.52101 -0.07199 0.52083 -0.09143 0.52083 -0.14421 C 0.52083 -0.19699 0.52101 -0.31967 0.52101 -0.36597 " pathEditMode="relative" rAng="0" ptsTypes="aaaaaaaaaaaaaaaaaaaaaaaa">
                                      <p:cBhvr>
                                        <p:cTn id="147" dur="2000" fill="hold"/>
                                        <p:tgtEl>
                                          <p:spTgt spid="2180225"/>
                                        </p:tgtEl>
                                        <p:attrNameLst>
                                          <p:attrName>ppt_x</p:attrName>
                                          <p:attrName>ppt_y</p:attrName>
                                        </p:attrNameLst>
                                      </p:cBhvr>
                                      <p:rCtr x="261" y="-176"/>
                                    </p:animMotion>
                                  </p:childTnLst>
                                </p:cTn>
                              </p:par>
                            </p:childTnLst>
                          </p:cTn>
                        </p:par>
                        <p:par>
                          <p:cTn id="148" fill="hold">
                            <p:stCondLst>
                              <p:cond delay="7700"/>
                            </p:stCondLst>
                            <p:childTnLst>
                              <p:par>
                                <p:cTn id="149" presetID="10" presetClass="entr" presetSubtype="0" fill="hold" nodeType="afterEffect">
                                  <p:stCondLst>
                                    <p:cond delay="0"/>
                                  </p:stCondLst>
                                  <p:childTnLst>
                                    <p:set>
                                      <p:cBhvr>
                                        <p:cTn id="150" dur="1" fill="hold">
                                          <p:stCondLst>
                                            <p:cond delay="0"/>
                                          </p:stCondLst>
                                        </p:cTn>
                                        <p:tgtEl>
                                          <p:spTgt spid="2180226"/>
                                        </p:tgtEl>
                                        <p:attrNameLst>
                                          <p:attrName>style.visibility</p:attrName>
                                        </p:attrNameLst>
                                      </p:cBhvr>
                                      <p:to>
                                        <p:strVal val="visible"/>
                                      </p:to>
                                    </p:set>
                                    <p:animEffect transition="in" filter="fade">
                                      <p:cBhvr>
                                        <p:cTn id="151" dur="500"/>
                                        <p:tgtEl>
                                          <p:spTgt spid="2180226"/>
                                        </p:tgtEl>
                                      </p:cBhvr>
                                    </p:animEffect>
                                  </p:childTnLst>
                                </p:cTn>
                              </p:par>
                            </p:childTnLst>
                          </p:cTn>
                        </p:par>
                        <p:par>
                          <p:cTn id="152" fill="hold">
                            <p:stCondLst>
                              <p:cond delay="8200"/>
                            </p:stCondLst>
                            <p:childTnLst>
                              <p:par>
                                <p:cTn id="153" presetID="10" presetClass="exit" presetSubtype="0" fill="hold" nodeType="afterEffect">
                                  <p:stCondLst>
                                    <p:cond delay="0"/>
                                  </p:stCondLst>
                                  <p:childTnLst>
                                    <p:animEffect transition="out" filter="fade">
                                      <p:cBhvr>
                                        <p:cTn id="154" dur="500"/>
                                        <p:tgtEl>
                                          <p:spTgt spid="2180226"/>
                                        </p:tgtEl>
                                      </p:cBhvr>
                                    </p:animEffect>
                                    <p:set>
                                      <p:cBhvr>
                                        <p:cTn id="155" dur="1" fill="hold">
                                          <p:stCondLst>
                                            <p:cond delay="499"/>
                                          </p:stCondLst>
                                        </p:cTn>
                                        <p:tgtEl>
                                          <p:spTgt spid="2180226"/>
                                        </p:tgtEl>
                                        <p:attrNameLst>
                                          <p:attrName>style.visibility</p:attrName>
                                        </p:attrNameLst>
                                      </p:cBhvr>
                                      <p:to>
                                        <p:strVal val="hidden"/>
                                      </p:to>
                                    </p:set>
                                  </p:childTnLst>
                                </p:cTn>
                              </p:par>
                            </p:childTnLst>
                          </p:cTn>
                        </p:par>
                        <p:par>
                          <p:cTn id="156" fill="hold">
                            <p:stCondLst>
                              <p:cond delay="8700"/>
                            </p:stCondLst>
                            <p:childTnLst>
                              <p:par>
                                <p:cTn id="157" presetID="10" presetClass="entr" presetSubtype="0" fill="hold" nodeType="afterEffect">
                                  <p:stCondLst>
                                    <p:cond delay="0"/>
                                  </p:stCondLst>
                                  <p:childTnLst>
                                    <p:set>
                                      <p:cBhvr>
                                        <p:cTn id="158" dur="1" fill="hold">
                                          <p:stCondLst>
                                            <p:cond delay="0"/>
                                          </p:stCondLst>
                                        </p:cTn>
                                        <p:tgtEl>
                                          <p:spTgt spid="2180226"/>
                                        </p:tgtEl>
                                        <p:attrNameLst>
                                          <p:attrName>style.visibility</p:attrName>
                                        </p:attrNameLst>
                                      </p:cBhvr>
                                      <p:to>
                                        <p:strVal val="visible"/>
                                      </p:to>
                                    </p:set>
                                    <p:animEffect transition="in" filter="fade">
                                      <p:cBhvr>
                                        <p:cTn id="159" dur="500"/>
                                        <p:tgtEl>
                                          <p:spTgt spid="2180226"/>
                                        </p:tgtEl>
                                      </p:cBhvr>
                                    </p:animEffect>
                                  </p:childTnLst>
                                </p:cTn>
                              </p:par>
                            </p:childTnLst>
                          </p:cTn>
                        </p:par>
                        <p:par>
                          <p:cTn id="160" fill="hold">
                            <p:stCondLst>
                              <p:cond delay="9200"/>
                            </p:stCondLst>
                            <p:childTnLst>
                              <p:par>
                                <p:cTn id="161" presetID="10" presetClass="exit" presetSubtype="0" fill="hold" nodeType="afterEffect">
                                  <p:stCondLst>
                                    <p:cond delay="0"/>
                                  </p:stCondLst>
                                  <p:childTnLst>
                                    <p:animEffect transition="out" filter="fade">
                                      <p:cBhvr>
                                        <p:cTn id="162" dur="500"/>
                                        <p:tgtEl>
                                          <p:spTgt spid="2180226"/>
                                        </p:tgtEl>
                                      </p:cBhvr>
                                    </p:animEffect>
                                    <p:set>
                                      <p:cBhvr>
                                        <p:cTn id="163" dur="1" fill="hold">
                                          <p:stCondLst>
                                            <p:cond delay="499"/>
                                          </p:stCondLst>
                                        </p:cTn>
                                        <p:tgtEl>
                                          <p:spTgt spid="2180226"/>
                                        </p:tgtEl>
                                        <p:attrNameLst>
                                          <p:attrName>style.visibility</p:attrName>
                                        </p:attrNameLst>
                                      </p:cBhvr>
                                      <p:to>
                                        <p:strVal val="hidden"/>
                                      </p:to>
                                    </p:set>
                                  </p:childTnLst>
                                </p:cTn>
                              </p:par>
                            </p:childTnLst>
                          </p:cTn>
                        </p:par>
                        <p:par>
                          <p:cTn id="164" fill="hold">
                            <p:stCondLst>
                              <p:cond delay="9700"/>
                            </p:stCondLst>
                            <p:childTnLst>
                              <p:par>
                                <p:cTn id="165" presetID="10" presetClass="entr" presetSubtype="0" fill="hold" nodeType="afterEffect">
                                  <p:stCondLst>
                                    <p:cond delay="0"/>
                                  </p:stCondLst>
                                  <p:childTnLst>
                                    <p:set>
                                      <p:cBhvr>
                                        <p:cTn id="166" dur="1" fill="hold">
                                          <p:stCondLst>
                                            <p:cond delay="0"/>
                                          </p:stCondLst>
                                        </p:cTn>
                                        <p:tgtEl>
                                          <p:spTgt spid="2180226"/>
                                        </p:tgtEl>
                                        <p:attrNameLst>
                                          <p:attrName>style.visibility</p:attrName>
                                        </p:attrNameLst>
                                      </p:cBhvr>
                                      <p:to>
                                        <p:strVal val="visible"/>
                                      </p:to>
                                    </p:set>
                                    <p:animEffect transition="in" filter="fade">
                                      <p:cBhvr>
                                        <p:cTn id="167" dur="500"/>
                                        <p:tgtEl>
                                          <p:spTgt spid="2180226"/>
                                        </p:tgtEl>
                                      </p:cBhvr>
                                    </p:animEffect>
                                  </p:childTnLst>
                                </p:cTn>
                              </p:par>
                            </p:childTnLst>
                          </p:cTn>
                        </p:par>
                        <p:par>
                          <p:cTn id="168" fill="hold">
                            <p:stCondLst>
                              <p:cond delay="10200"/>
                            </p:stCondLst>
                            <p:childTnLst>
                              <p:par>
                                <p:cTn id="169" presetID="53" presetClass="entr" presetSubtype="0" fill="hold" grpId="0" nodeType="afterEffect">
                                  <p:stCondLst>
                                    <p:cond delay="500"/>
                                  </p:stCondLst>
                                  <p:childTnLst>
                                    <p:set>
                                      <p:cBhvr>
                                        <p:cTn id="170" dur="1" fill="hold">
                                          <p:stCondLst>
                                            <p:cond delay="0"/>
                                          </p:stCondLst>
                                        </p:cTn>
                                        <p:tgtEl>
                                          <p:spTgt spid="2180228"/>
                                        </p:tgtEl>
                                        <p:attrNameLst>
                                          <p:attrName>style.visibility</p:attrName>
                                        </p:attrNameLst>
                                      </p:cBhvr>
                                      <p:to>
                                        <p:strVal val="visible"/>
                                      </p:to>
                                    </p:set>
                                    <p:anim calcmode="lin" valueType="num">
                                      <p:cBhvr>
                                        <p:cTn id="171" dur="200" fill="hold"/>
                                        <p:tgtEl>
                                          <p:spTgt spid="2180228"/>
                                        </p:tgtEl>
                                        <p:attrNameLst>
                                          <p:attrName>ppt_w</p:attrName>
                                        </p:attrNameLst>
                                      </p:cBhvr>
                                      <p:tavLst>
                                        <p:tav tm="0">
                                          <p:val>
                                            <p:fltVal val="0"/>
                                          </p:val>
                                        </p:tav>
                                        <p:tav tm="100000">
                                          <p:val>
                                            <p:strVal val="#ppt_w"/>
                                          </p:val>
                                        </p:tav>
                                      </p:tavLst>
                                    </p:anim>
                                    <p:anim calcmode="lin" valueType="num">
                                      <p:cBhvr>
                                        <p:cTn id="172" dur="200" fill="hold"/>
                                        <p:tgtEl>
                                          <p:spTgt spid="2180228"/>
                                        </p:tgtEl>
                                        <p:attrNameLst>
                                          <p:attrName>ppt_h</p:attrName>
                                        </p:attrNameLst>
                                      </p:cBhvr>
                                      <p:tavLst>
                                        <p:tav tm="0">
                                          <p:val>
                                            <p:fltVal val="0"/>
                                          </p:val>
                                        </p:tav>
                                        <p:tav tm="100000">
                                          <p:val>
                                            <p:strVal val="#ppt_h"/>
                                          </p:val>
                                        </p:tav>
                                      </p:tavLst>
                                    </p:anim>
                                    <p:animEffect transition="in" filter="fade">
                                      <p:cBhvr>
                                        <p:cTn id="173" dur="200"/>
                                        <p:tgtEl>
                                          <p:spTgt spid="2180228"/>
                                        </p:tgtEl>
                                      </p:cBhvr>
                                    </p:animEffect>
                                  </p:childTnLst>
                                </p:cTn>
                              </p:par>
                            </p:childTnLst>
                          </p:cTn>
                        </p:par>
                        <p:par>
                          <p:cTn id="174" fill="hold">
                            <p:stCondLst>
                              <p:cond delay="10900"/>
                            </p:stCondLst>
                            <p:childTnLst>
                              <p:par>
                                <p:cTn id="175" presetID="42" presetClass="path" presetSubtype="0" accel="50000" decel="50000" fill="hold" grpId="1" nodeType="afterEffect">
                                  <p:stCondLst>
                                    <p:cond delay="0"/>
                                  </p:stCondLst>
                                  <p:childTnLst>
                                    <p:animMotion origin="layout" path="M 4.72222E-6 -2.22222E-6 L 4.72222E-6 0.33797 " pathEditMode="relative" rAng="0" ptsTypes="AA">
                                      <p:cBhvr>
                                        <p:cTn id="176" dur="1000" fill="hold"/>
                                        <p:tgtEl>
                                          <p:spTgt spid="2180228"/>
                                        </p:tgtEl>
                                        <p:attrNameLst>
                                          <p:attrName>ppt_x</p:attrName>
                                          <p:attrName>ppt_y</p:attrName>
                                        </p:attrNameLst>
                                      </p:cBhvr>
                                      <p:rCtr x="0" y="169"/>
                                    </p:animMotion>
                                  </p:childTnLst>
                                </p:cTn>
                              </p:par>
                              <p:par>
                                <p:cTn id="177" presetID="53" presetClass="entr" presetSubtype="0" fill="hold" grpId="0" nodeType="withEffect">
                                  <p:stCondLst>
                                    <p:cond delay="200"/>
                                  </p:stCondLst>
                                  <p:childTnLst>
                                    <p:set>
                                      <p:cBhvr>
                                        <p:cTn id="178" dur="1" fill="hold">
                                          <p:stCondLst>
                                            <p:cond delay="0"/>
                                          </p:stCondLst>
                                        </p:cTn>
                                        <p:tgtEl>
                                          <p:spTgt spid="2180229"/>
                                        </p:tgtEl>
                                        <p:attrNameLst>
                                          <p:attrName>style.visibility</p:attrName>
                                        </p:attrNameLst>
                                      </p:cBhvr>
                                      <p:to>
                                        <p:strVal val="visible"/>
                                      </p:to>
                                    </p:set>
                                    <p:anim calcmode="lin" valueType="num">
                                      <p:cBhvr>
                                        <p:cTn id="179" dur="200" fill="hold"/>
                                        <p:tgtEl>
                                          <p:spTgt spid="2180229"/>
                                        </p:tgtEl>
                                        <p:attrNameLst>
                                          <p:attrName>ppt_w</p:attrName>
                                        </p:attrNameLst>
                                      </p:cBhvr>
                                      <p:tavLst>
                                        <p:tav tm="0">
                                          <p:val>
                                            <p:fltVal val="0"/>
                                          </p:val>
                                        </p:tav>
                                        <p:tav tm="100000">
                                          <p:val>
                                            <p:strVal val="#ppt_w"/>
                                          </p:val>
                                        </p:tav>
                                      </p:tavLst>
                                    </p:anim>
                                    <p:anim calcmode="lin" valueType="num">
                                      <p:cBhvr>
                                        <p:cTn id="180" dur="200" fill="hold"/>
                                        <p:tgtEl>
                                          <p:spTgt spid="2180229"/>
                                        </p:tgtEl>
                                        <p:attrNameLst>
                                          <p:attrName>ppt_h</p:attrName>
                                        </p:attrNameLst>
                                      </p:cBhvr>
                                      <p:tavLst>
                                        <p:tav tm="0">
                                          <p:val>
                                            <p:fltVal val="0"/>
                                          </p:val>
                                        </p:tav>
                                        <p:tav tm="100000">
                                          <p:val>
                                            <p:strVal val="#ppt_h"/>
                                          </p:val>
                                        </p:tav>
                                      </p:tavLst>
                                    </p:anim>
                                    <p:animEffect transition="in" filter="fade">
                                      <p:cBhvr>
                                        <p:cTn id="181" dur="200"/>
                                        <p:tgtEl>
                                          <p:spTgt spid="2180229"/>
                                        </p:tgtEl>
                                      </p:cBhvr>
                                    </p:animEffect>
                                  </p:childTnLst>
                                </p:cTn>
                              </p:par>
                              <p:par>
                                <p:cTn id="182" presetID="42" presetClass="path" presetSubtype="0" accel="50000" decel="50000" fill="hold" grpId="1" nodeType="withEffect">
                                  <p:stCondLst>
                                    <p:cond delay="200"/>
                                  </p:stCondLst>
                                  <p:childTnLst>
                                    <p:animMotion origin="layout" path="M 4.72222E-6 -2.22222E-6 L 4.72222E-6 0.33797 " pathEditMode="relative" rAng="0" ptsTypes="AA">
                                      <p:cBhvr>
                                        <p:cTn id="183" dur="1000" fill="hold"/>
                                        <p:tgtEl>
                                          <p:spTgt spid="2180229"/>
                                        </p:tgtEl>
                                        <p:attrNameLst>
                                          <p:attrName>ppt_x</p:attrName>
                                          <p:attrName>ppt_y</p:attrName>
                                        </p:attrNameLst>
                                      </p:cBhvr>
                                      <p:rCtr x="0" y="169"/>
                                    </p:animMotion>
                                  </p:childTnLst>
                                </p:cTn>
                              </p:par>
                              <p:par>
                                <p:cTn id="184" presetID="53" presetClass="entr" presetSubtype="0" fill="hold" grpId="0" nodeType="withEffect">
                                  <p:stCondLst>
                                    <p:cond delay="300"/>
                                  </p:stCondLst>
                                  <p:childTnLst>
                                    <p:set>
                                      <p:cBhvr>
                                        <p:cTn id="185" dur="1" fill="hold">
                                          <p:stCondLst>
                                            <p:cond delay="0"/>
                                          </p:stCondLst>
                                        </p:cTn>
                                        <p:tgtEl>
                                          <p:spTgt spid="50"/>
                                        </p:tgtEl>
                                        <p:attrNameLst>
                                          <p:attrName>style.visibility</p:attrName>
                                        </p:attrNameLst>
                                      </p:cBhvr>
                                      <p:to>
                                        <p:strVal val="visible"/>
                                      </p:to>
                                    </p:set>
                                    <p:anim calcmode="lin" valueType="num">
                                      <p:cBhvr>
                                        <p:cTn id="186" dur="200" fill="hold"/>
                                        <p:tgtEl>
                                          <p:spTgt spid="50"/>
                                        </p:tgtEl>
                                        <p:attrNameLst>
                                          <p:attrName>ppt_w</p:attrName>
                                        </p:attrNameLst>
                                      </p:cBhvr>
                                      <p:tavLst>
                                        <p:tav tm="0">
                                          <p:val>
                                            <p:fltVal val="0"/>
                                          </p:val>
                                        </p:tav>
                                        <p:tav tm="100000">
                                          <p:val>
                                            <p:strVal val="#ppt_w"/>
                                          </p:val>
                                        </p:tav>
                                      </p:tavLst>
                                    </p:anim>
                                    <p:anim calcmode="lin" valueType="num">
                                      <p:cBhvr>
                                        <p:cTn id="187" dur="200" fill="hold"/>
                                        <p:tgtEl>
                                          <p:spTgt spid="50"/>
                                        </p:tgtEl>
                                        <p:attrNameLst>
                                          <p:attrName>ppt_h</p:attrName>
                                        </p:attrNameLst>
                                      </p:cBhvr>
                                      <p:tavLst>
                                        <p:tav tm="0">
                                          <p:val>
                                            <p:fltVal val="0"/>
                                          </p:val>
                                        </p:tav>
                                        <p:tav tm="100000">
                                          <p:val>
                                            <p:strVal val="#ppt_h"/>
                                          </p:val>
                                        </p:tav>
                                      </p:tavLst>
                                    </p:anim>
                                    <p:animEffect transition="in" filter="fade">
                                      <p:cBhvr>
                                        <p:cTn id="188" dur="200"/>
                                        <p:tgtEl>
                                          <p:spTgt spid="50"/>
                                        </p:tgtEl>
                                      </p:cBhvr>
                                    </p:animEffect>
                                  </p:childTnLst>
                                </p:cTn>
                              </p:par>
                              <p:par>
                                <p:cTn id="189"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0" dur="2000" fill="hold"/>
                                        <p:tgtEl>
                                          <p:spTgt spid="50"/>
                                        </p:tgtEl>
                                        <p:attrNameLst>
                                          <p:attrName>ppt_x</p:attrName>
                                          <p:attrName>ppt_y</p:attrName>
                                        </p:attrNameLst>
                                      </p:cBhvr>
                                      <p:rCtr x="31200" y="-12700"/>
                                    </p:animMotion>
                                  </p:childTnLst>
                                </p:cTn>
                              </p:par>
                              <p:par>
                                <p:cTn id="191" presetID="10" presetClass="entr" presetSubtype="0" fill="hold" grpId="0" nodeType="withEffect">
                                  <p:stCondLst>
                                    <p:cond delay="1000"/>
                                  </p:stCondLst>
                                  <p:childTnLst>
                                    <p:set>
                                      <p:cBhvr>
                                        <p:cTn id="192" dur="1" fill="hold">
                                          <p:stCondLst>
                                            <p:cond delay="0"/>
                                          </p:stCondLst>
                                        </p:cTn>
                                        <p:tgtEl>
                                          <p:spTgt spid="49"/>
                                        </p:tgtEl>
                                        <p:attrNameLst>
                                          <p:attrName>style.visibility</p:attrName>
                                        </p:attrNameLst>
                                      </p:cBhvr>
                                      <p:to>
                                        <p:strVal val="visible"/>
                                      </p:to>
                                    </p:set>
                                    <p:animEffect transition="in" filter="fade">
                                      <p:cBhvr>
                                        <p:cTn id="193" dur="200"/>
                                        <p:tgtEl>
                                          <p:spTgt spid="49"/>
                                        </p:tgtEl>
                                      </p:cBhvr>
                                    </p:animEffect>
                                  </p:childTnLst>
                                </p:cTn>
                              </p:par>
                            </p:childTnLst>
                          </p:cTn>
                        </p:par>
                        <p:par>
                          <p:cTn id="194" fill="hold">
                            <p:stCondLst>
                              <p:cond delay="13200"/>
                            </p:stCondLst>
                            <p:childTnLst>
                              <p:par>
                                <p:cTn id="195" presetID="10" presetClass="entr" presetSubtype="0" fill="hold" nodeType="afterEffect">
                                  <p:stCondLst>
                                    <p:cond delay="0"/>
                                  </p:stCondLst>
                                  <p:childTnLst>
                                    <p:set>
                                      <p:cBhvr>
                                        <p:cTn id="196" dur="1" fill="hold">
                                          <p:stCondLst>
                                            <p:cond delay="0"/>
                                          </p:stCondLst>
                                        </p:cTn>
                                        <p:tgtEl>
                                          <p:spTgt spid="51"/>
                                        </p:tgtEl>
                                        <p:attrNameLst>
                                          <p:attrName>style.visibility</p:attrName>
                                        </p:attrNameLst>
                                      </p:cBhvr>
                                      <p:to>
                                        <p:strVal val="visible"/>
                                      </p:to>
                                    </p:set>
                                    <p:animEffect transition="in" filter="fade">
                                      <p:cBhvr>
                                        <p:cTn id="197" dur="500"/>
                                        <p:tgtEl>
                                          <p:spTgt spid="51"/>
                                        </p:tgtEl>
                                      </p:cBhvr>
                                    </p:animEffect>
                                  </p:childTnLst>
                                </p:cTn>
                              </p:par>
                            </p:childTnLst>
                          </p:cTn>
                        </p:par>
                        <p:par>
                          <p:cTn id="198" fill="hold">
                            <p:stCondLst>
                              <p:cond delay="13700"/>
                            </p:stCondLst>
                            <p:childTnLst>
                              <p:par>
                                <p:cTn id="199" presetID="10" presetClass="exit" presetSubtype="0" fill="hold" nodeType="afterEffect">
                                  <p:stCondLst>
                                    <p:cond delay="0"/>
                                  </p:stCondLst>
                                  <p:childTnLst>
                                    <p:animEffect transition="out" filter="fade">
                                      <p:cBhvr>
                                        <p:cTn id="200" dur="500"/>
                                        <p:tgtEl>
                                          <p:spTgt spid="51"/>
                                        </p:tgtEl>
                                      </p:cBhvr>
                                    </p:animEffect>
                                    <p:set>
                                      <p:cBhvr>
                                        <p:cTn id="201" dur="1" fill="hold">
                                          <p:stCondLst>
                                            <p:cond delay="499"/>
                                          </p:stCondLst>
                                        </p:cTn>
                                        <p:tgtEl>
                                          <p:spTgt spid="51"/>
                                        </p:tgtEl>
                                        <p:attrNameLst>
                                          <p:attrName>style.visibility</p:attrName>
                                        </p:attrNameLst>
                                      </p:cBhvr>
                                      <p:to>
                                        <p:strVal val="hidden"/>
                                      </p:to>
                                    </p:set>
                                  </p:childTnLst>
                                </p:cTn>
                              </p:par>
                            </p:childTnLst>
                          </p:cTn>
                        </p:par>
                        <p:par>
                          <p:cTn id="202" fill="hold">
                            <p:stCondLst>
                              <p:cond delay="14200"/>
                            </p:stCondLst>
                            <p:childTnLst>
                              <p:par>
                                <p:cTn id="203" presetID="10" presetClass="entr" presetSubtype="0" fill="hold" nodeType="afterEffect">
                                  <p:stCondLst>
                                    <p:cond delay="0"/>
                                  </p:stCondLst>
                                  <p:childTnLst>
                                    <p:set>
                                      <p:cBhvr>
                                        <p:cTn id="204" dur="1" fill="hold">
                                          <p:stCondLst>
                                            <p:cond delay="0"/>
                                          </p:stCondLst>
                                        </p:cTn>
                                        <p:tgtEl>
                                          <p:spTgt spid="51"/>
                                        </p:tgtEl>
                                        <p:attrNameLst>
                                          <p:attrName>style.visibility</p:attrName>
                                        </p:attrNameLst>
                                      </p:cBhvr>
                                      <p:to>
                                        <p:strVal val="visible"/>
                                      </p:to>
                                    </p:set>
                                    <p:animEffect transition="in" filter="fade">
                                      <p:cBhvr>
                                        <p:cTn id="205" dur="500"/>
                                        <p:tgtEl>
                                          <p:spTgt spid="51"/>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52"/>
                                        </p:tgtEl>
                                        <p:attrNameLst>
                                          <p:attrName>style.visibility</p:attrName>
                                        </p:attrNameLst>
                                      </p:cBhvr>
                                      <p:to>
                                        <p:strVal val="visible"/>
                                      </p:to>
                                    </p:set>
                                    <p:animEffect transition="in" filter="fade">
                                      <p:cBhvr>
                                        <p:cTn id="208" dur="500"/>
                                        <p:tgtEl>
                                          <p:spTgt spid="52"/>
                                        </p:tgtEl>
                                      </p:cBhvr>
                                    </p:animEffect>
                                  </p:childTnLst>
                                </p:cTn>
                              </p:par>
                              <p:par>
                                <p:cTn id="209" presetID="10" presetClass="entr" presetSubtype="0" fill="hold" grpId="0" nodeType="withEffect">
                                  <p:stCondLst>
                                    <p:cond delay="400"/>
                                  </p:stCondLst>
                                  <p:childTnLst>
                                    <p:set>
                                      <p:cBhvr>
                                        <p:cTn id="210" dur="1" fill="hold">
                                          <p:stCondLst>
                                            <p:cond delay="0"/>
                                          </p:stCondLst>
                                        </p:cTn>
                                        <p:tgtEl>
                                          <p:spTgt spid="48"/>
                                        </p:tgtEl>
                                        <p:attrNameLst>
                                          <p:attrName>style.visibility</p:attrName>
                                        </p:attrNameLst>
                                      </p:cBhvr>
                                      <p:to>
                                        <p:strVal val="visible"/>
                                      </p:to>
                                    </p:set>
                                    <p:animEffect transition="in" filter="fade">
                                      <p:cBhvr>
                                        <p:cTn id="211" dur="200"/>
                                        <p:tgtEl>
                                          <p:spTgt spid="48"/>
                                        </p:tgtEl>
                                      </p:cBhvr>
                                    </p:animEffect>
                                  </p:childTnLst>
                                </p:cTn>
                              </p:par>
                              <p:par>
                                <p:cTn id="212" presetID="10" presetClass="entr" presetSubtype="0" fill="hold" grpId="0" nodeType="withEffect">
                                  <p:stCondLst>
                                    <p:cond delay="400"/>
                                  </p:stCondLst>
                                  <p:childTnLst>
                                    <p:set>
                                      <p:cBhvr>
                                        <p:cTn id="213" dur="1" fill="hold">
                                          <p:stCondLst>
                                            <p:cond delay="0"/>
                                          </p:stCondLst>
                                        </p:cTn>
                                        <p:tgtEl>
                                          <p:spTgt spid="63"/>
                                        </p:tgtEl>
                                        <p:attrNameLst>
                                          <p:attrName>style.visibility</p:attrName>
                                        </p:attrNameLst>
                                      </p:cBhvr>
                                      <p:to>
                                        <p:strVal val="visible"/>
                                      </p:to>
                                    </p:set>
                                    <p:animEffect transition="in" filter="fade">
                                      <p:cBhvr>
                                        <p:cTn id="214" dur="200"/>
                                        <p:tgtEl>
                                          <p:spTgt spid="63"/>
                                        </p:tgtEl>
                                      </p:cBhvr>
                                    </p:animEffect>
                                  </p:childTnLst>
                                </p:cTn>
                              </p:par>
                              <p:par>
                                <p:cTn id="215" presetID="10" presetClass="entr" presetSubtype="0" fill="hold" grpId="0" nodeType="withEffect">
                                  <p:stCondLst>
                                    <p:cond delay="1000"/>
                                  </p:stCondLst>
                                  <p:childTnLst>
                                    <p:set>
                                      <p:cBhvr>
                                        <p:cTn id="216" dur="1" fill="hold">
                                          <p:stCondLst>
                                            <p:cond delay="0"/>
                                          </p:stCondLst>
                                        </p:cTn>
                                        <p:tgtEl>
                                          <p:spTgt spid="64"/>
                                        </p:tgtEl>
                                        <p:attrNameLst>
                                          <p:attrName>style.visibility</p:attrName>
                                        </p:attrNameLst>
                                      </p:cBhvr>
                                      <p:to>
                                        <p:strVal val="visible"/>
                                      </p:to>
                                    </p:set>
                                    <p:animEffect transition="in" filter="fade">
                                      <p:cBhvr>
                                        <p:cTn id="217" dur="2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0220" grpId="0" animBg="1"/>
      <p:bldP spid="2180220" grpId="1" animBg="1"/>
      <p:bldP spid="2180221" grpId="0" animBg="1"/>
      <p:bldP spid="2180221" grpId="1" animBg="1"/>
      <p:bldP spid="2180222" grpId="0" animBg="1"/>
      <p:bldP spid="2180222" grpId="1" animBg="1"/>
      <p:bldP spid="2180223" grpId="0" animBg="1"/>
      <p:bldP spid="2180223" grpId="1" animBg="1"/>
      <p:bldP spid="2180224" grpId="0" animBg="1"/>
      <p:bldP spid="2180224" grpId="1" animBg="1"/>
      <p:bldP spid="2180225" grpId="0" animBg="1"/>
      <p:bldP spid="2180225" grpId="1" animBg="1"/>
      <p:bldP spid="2180228" grpId="0" animBg="1"/>
      <p:bldP spid="2180228" grpId="1" animBg="1"/>
      <p:bldP spid="2180229" grpId="0" animBg="1"/>
      <p:bldP spid="2180229" grpId="1" animBg="1"/>
      <p:bldP spid="48" grpId="0"/>
      <p:bldP spid="49" grpId="0"/>
      <p:bldP spid="50" grpId="0" animBg="1"/>
      <p:bldP spid="50" grpId="1" animBg="1"/>
      <p:bldP spid="5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0" y="1385699"/>
            <a:ext cx="9144000" cy="5472000"/>
          </a:xfrm>
          <a:prstGeom prst="rect">
            <a:avLst/>
          </a:prstGeom>
          <a:gradFill>
            <a:gsLst>
              <a:gs pos="0">
                <a:srgbClr val="171C7A"/>
              </a:gs>
              <a:gs pos="100000">
                <a:srgbClr val="171C7A"/>
              </a:gs>
            </a:gsLst>
            <a:lin ang="540000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ndParaRPr>
          </a:p>
        </p:txBody>
      </p:sp>
      <p:pic>
        <p:nvPicPr>
          <p:cNvPr id="48130" name="Picture 98" descr="Revision_07"/>
          <p:cNvPicPr>
            <a:picLocks noChangeAspect="1" noChangeArrowheads="1"/>
          </p:cNvPicPr>
          <p:nvPr/>
        </p:nvPicPr>
        <p:blipFill>
          <a:blip r:embed="rId3" cstate="print"/>
          <a:srcRect l="882" t="25748" r="882" b="7559"/>
          <a:stretch>
            <a:fillRect/>
          </a:stretch>
        </p:blipFill>
        <p:spPr bwMode="auto">
          <a:xfrm>
            <a:off x="1397000" y="4837343"/>
            <a:ext cx="6791325" cy="1012825"/>
          </a:xfrm>
          <a:prstGeom prst="rect">
            <a:avLst/>
          </a:prstGeom>
          <a:noFill/>
          <a:ln w="9525">
            <a:noFill/>
            <a:miter lim="800000"/>
            <a:headEnd/>
            <a:tailEnd/>
          </a:ln>
        </p:spPr>
      </p:pic>
      <p:pic>
        <p:nvPicPr>
          <p:cNvPr id="48131" name="Picture 92" descr="head and shoulders"/>
          <p:cNvPicPr>
            <a:picLocks noChangeAspect="1" noChangeArrowheads="1"/>
          </p:cNvPicPr>
          <p:nvPr/>
        </p:nvPicPr>
        <p:blipFill>
          <a:blip r:embed="rId4" cstate="print"/>
          <a:srcRect l="3940" t="5711" r="8307" b="9053"/>
          <a:stretch>
            <a:fillRect/>
          </a:stretch>
        </p:blipFill>
        <p:spPr bwMode="auto">
          <a:xfrm>
            <a:off x="5326063" y="1660756"/>
            <a:ext cx="3481387" cy="2870200"/>
          </a:xfrm>
          <a:prstGeom prst="rect">
            <a:avLst/>
          </a:prstGeom>
          <a:noFill/>
          <a:ln w="9525">
            <a:noFill/>
            <a:miter lim="800000"/>
            <a:headEnd/>
            <a:tailEnd/>
          </a:ln>
        </p:spPr>
      </p:pic>
      <p:sp>
        <p:nvSpPr>
          <p:cNvPr id="48132" name="Rectangle 28"/>
          <p:cNvSpPr>
            <a:spLocks noGrp="1" noChangeArrowheads="1"/>
          </p:cNvSpPr>
          <p:nvPr>
            <p:ph type="title"/>
          </p:nvPr>
        </p:nvSpPr>
        <p:spPr>
          <a:xfrm>
            <a:off x="457200" y="289152"/>
            <a:ext cx="8229600" cy="1143000"/>
          </a:xfrm>
        </p:spPr>
        <p:txBody>
          <a:bodyPr vert="horz" lIns="91440" tIns="45720" rIns="91440" bIns="45720" rtlCol="0" anchor="ctr">
            <a:noAutofit/>
          </a:bodyPr>
          <a:lstStyle/>
          <a:p>
            <a:pPr>
              <a:lnSpc>
                <a:spcPct val="85000"/>
              </a:lnSpc>
            </a:pPr>
            <a:r>
              <a:rPr lang="es-MX" sz="4000" noProof="0" dirty="0" smtClean="0">
                <a:solidFill>
                  <a:srgbClr val="002060"/>
                </a:solidFill>
              </a:rPr>
              <a:t>Descargas ectópicas</a:t>
            </a:r>
            <a:endParaRPr lang="es-MX" sz="4000" noProof="0" dirty="0">
              <a:solidFill>
                <a:srgbClr val="002060"/>
              </a:solidFill>
            </a:endParaRPr>
          </a:p>
        </p:txBody>
      </p:sp>
      <p:sp>
        <p:nvSpPr>
          <p:cNvPr id="48133" name="Text Box 29"/>
          <p:cNvSpPr txBox="1">
            <a:spLocks noChangeArrowheads="1"/>
          </p:cNvSpPr>
          <p:nvPr/>
        </p:nvSpPr>
        <p:spPr bwMode="auto">
          <a:xfrm>
            <a:off x="251520" y="1541693"/>
            <a:ext cx="8892480" cy="369332"/>
          </a:xfrm>
          <a:prstGeom prst="rect">
            <a:avLst/>
          </a:prstGeom>
          <a:noFill/>
          <a:ln w="9525">
            <a:noFill/>
            <a:miter lim="800000"/>
            <a:headEnd/>
            <a:tailEnd/>
          </a:ln>
        </p:spPr>
        <p:txBody>
          <a:bodyPr wrap="square">
            <a:spAutoFit/>
          </a:bodyPr>
          <a:lstStyle/>
          <a:p>
            <a:pPr algn="ctr" eaLnBrk="1" hangingPunct="1"/>
            <a:r>
              <a:rPr lang="es-MX" b="1" dirty="0" smtClean="0"/>
              <a:t>La lesión nerviosa induce hiperactividad debido a cambios en la función del canal de iones.</a:t>
            </a:r>
            <a:endParaRPr lang="es-MX" b="1" dirty="0"/>
          </a:p>
        </p:txBody>
      </p:sp>
      <p:grpSp>
        <p:nvGrpSpPr>
          <p:cNvPr id="2" name="Group 110"/>
          <p:cNvGrpSpPr>
            <a:grpSpLocks/>
          </p:cNvGrpSpPr>
          <p:nvPr/>
        </p:nvGrpSpPr>
        <p:grpSpPr bwMode="auto">
          <a:xfrm>
            <a:off x="1238250" y="5967651"/>
            <a:ext cx="1433513" cy="366713"/>
            <a:chOff x="780" y="3878"/>
            <a:chExt cx="903" cy="231"/>
          </a:xfrm>
        </p:grpSpPr>
        <p:sp>
          <p:nvSpPr>
            <p:cNvPr id="48170" name="AutoShape 44"/>
            <p:cNvSpPr>
              <a:spLocks/>
            </p:cNvSpPr>
            <p:nvPr/>
          </p:nvSpPr>
          <p:spPr bwMode="auto">
            <a:xfrm rot="5400000">
              <a:off x="1203" y="3598"/>
              <a:ext cx="59" cy="619"/>
            </a:xfrm>
            <a:prstGeom prst="rightBrace">
              <a:avLst>
                <a:gd name="adj1" fmla="val 40169"/>
                <a:gd name="adj2" fmla="val 49995"/>
              </a:avLst>
            </a:prstGeom>
            <a:noFill/>
            <a:ln w="9525">
              <a:solidFill>
                <a:schemeClr val="bg1"/>
              </a:solidFill>
              <a:round/>
              <a:headEnd/>
              <a:tailEnd/>
            </a:ln>
          </p:spPr>
          <p:txBody>
            <a:bodyPr wrap="none" anchor="ctr"/>
            <a:lstStyle/>
            <a:p>
              <a:endParaRPr lang="es-MX" dirty="0"/>
            </a:p>
          </p:txBody>
        </p:sp>
        <p:sp>
          <p:nvSpPr>
            <p:cNvPr id="48171" name="Text Box 45"/>
            <p:cNvSpPr txBox="1">
              <a:spLocks noChangeArrowheads="1"/>
            </p:cNvSpPr>
            <p:nvPr/>
          </p:nvSpPr>
          <p:spPr bwMode="auto">
            <a:xfrm>
              <a:off x="780" y="3935"/>
              <a:ext cx="903" cy="174"/>
            </a:xfrm>
            <a:prstGeom prst="rect">
              <a:avLst/>
            </a:prstGeom>
            <a:noFill/>
            <a:ln w="9525">
              <a:noFill/>
              <a:miter lim="800000"/>
              <a:headEnd/>
              <a:tailEnd/>
            </a:ln>
          </p:spPr>
          <p:txBody>
            <a:bodyPr wrap="none">
              <a:spAutoFit/>
            </a:bodyPr>
            <a:lstStyle/>
            <a:p>
              <a:pPr algn="ctr"/>
              <a:r>
                <a:rPr lang="es-MX" sz="1200" dirty="0" smtClean="0"/>
                <a:t>Descargas ectópicas</a:t>
              </a:r>
              <a:endParaRPr lang="es-MX" sz="1200" dirty="0"/>
            </a:p>
          </p:txBody>
        </p:sp>
      </p:grpSp>
      <p:sp>
        <p:nvSpPr>
          <p:cNvPr id="48168" name="Text Box 33"/>
          <p:cNvSpPr txBox="1">
            <a:spLocks noChangeArrowheads="1"/>
          </p:cNvSpPr>
          <p:nvPr/>
        </p:nvSpPr>
        <p:spPr bwMode="auto">
          <a:xfrm>
            <a:off x="2698752" y="3634018"/>
            <a:ext cx="1337226" cy="307777"/>
          </a:xfrm>
          <a:prstGeom prst="rect">
            <a:avLst/>
          </a:prstGeom>
          <a:noFill/>
          <a:ln w="9525">
            <a:noFill/>
            <a:miter lim="800000"/>
            <a:headEnd/>
            <a:tailEnd/>
          </a:ln>
        </p:spPr>
        <p:txBody>
          <a:bodyPr wrap="none">
            <a:spAutoFit/>
          </a:bodyPr>
          <a:lstStyle/>
          <a:p>
            <a:r>
              <a:rPr lang="es-MX" sz="1400" b="1" dirty="0" smtClean="0"/>
              <a:t>Lesión nerviosa</a:t>
            </a:r>
            <a:endParaRPr lang="es-MX" sz="1400" b="1" dirty="0"/>
          </a:p>
        </p:txBody>
      </p:sp>
      <p:sp>
        <p:nvSpPr>
          <p:cNvPr id="48169" name="Line 34"/>
          <p:cNvSpPr>
            <a:spLocks noChangeShapeType="1"/>
          </p:cNvSpPr>
          <p:nvPr/>
        </p:nvSpPr>
        <p:spPr bwMode="auto">
          <a:xfrm flipH="1">
            <a:off x="2376489" y="3924531"/>
            <a:ext cx="917575" cy="1206500"/>
          </a:xfrm>
          <a:prstGeom prst="line">
            <a:avLst/>
          </a:prstGeom>
          <a:noFill/>
          <a:ln w="9525">
            <a:solidFill>
              <a:schemeClr val="bg1"/>
            </a:solidFill>
            <a:round/>
            <a:headEnd/>
            <a:tailEnd type="stealth" w="med" len="med"/>
          </a:ln>
        </p:spPr>
        <p:txBody>
          <a:bodyPr/>
          <a:lstStyle/>
          <a:p>
            <a:endParaRPr lang="es-MX" dirty="0"/>
          </a:p>
        </p:txBody>
      </p:sp>
      <p:sp>
        <p:nvSpPr>
          <p:cNvPr id="48136" name="Text Box 81"/>
          <p:cNvSpPr txBox="1">
            <a:spLocks noChangeArrowheads="1"/>
          </p:cNvSpPr>
          <p:nvPr/>
        </p:nvSpPr>
        <p:spPr bwMode="auto">
          <a:xfrm>
            <a:off x="6359608" y="5807532"/>
            <a:ext cx="1329210" cy="307777"/>
          </a:xfrm>
          <a:prstGeom prst="rect">
            <a:avLst/>
          </a:prstGeom>
          <a:noFill/>
          <a:ln w="9525">
            <a:noFill/>
            <a:miter lim="800000"/>
            <a:headEnd/>
            <a:tailEnd/>
          </a:ln>
        </p:spPr>
        <p:txBody>
          <a:bodyPr wrap="none">
            <a:spAutoFit/>
          </a:bodyPr>
          <a:lstStyle/>
          <a:p>
            <a:r>
              <a:rPr lang="es-MX" sz="1400" b="1" dirty="0" smtClean="0"/>
              <a:t>Médula espinal</a:t>
            </a:r>
            <a:endParaRPr lang="es-MX" sz="1400" b="1" dirty="0"/>
          </a:p>
        </p:txBody>
      </p:sp>
      <p:sp>
        <p:nvSpPr>
          <p:cNvPr id="48137" name="Text Box 89"/>
          <p:cNvSpPr txBox="1">
            <a:spLocks noChangeArrowheads="1"/>
          </p:cNvSpPr>
          <p:nvPr/>
        </p:nvSpPr>
        <p:spPr bwMode="auto">
          <a:xfrm>
            <a:off x="2849563" y="5513618"/>
            <a:ext cx="2401887" cy="304800"/>
          </a:xfrm>
          <a:prstGeom prst="rect">
            <a:avLst/>
          </a:prstGeom>
          <a:noFill/>
          <a:ln w="9525">
            <a:noFill/>
            <a:miter lim="800000"/>
            <a:headEnd/>
            <a:tailEnd/>
          </a:ln>
        </p:spPr>
        <p:txBody>
          <a:bodyPr>
            <a:spAutoFit/>
          </a:bodyPr>
          <a:lstStyle/>
          <a:p>
            <a:pPr algn="ctr" eaLnBrk="1" hangingPunct="1"/>
            <a:r>
              <a:rPr lang="es-MX" sz="1400" b="1" dirty="0" smtClean="0"/>
              <a:t>Fibra aferente nociceptiva</a:t>
            </a:r>
            <a:endParaRPr lang="es-MX" sz="1400" b="1" dirty="0"/>
          </a:p>
        </p:txBody>
      </p:sp>
      <p:sp>
        <p:nvSpPr>
          <p:cNvPr id="2180186" name="Text Box 90"/>
          <p:cNvSpPr txBox="1">
            <a:spLocks noChangeArrowheads="1"/>
          </p:cNvSpPr>
          <p:nvPr/>
        </p:nvSpPr>
        <p:spPr bwMode="auto">
          <a:xfrm>
            <a:off x="5646807" y="4253143"/>
            <a:ext cx="1174681" cy="523220"/>
          </a:xfrm>
          <a:prstGeom prst="rect">
            <a:avLst/>
          </a:prstGeom>
          <a:noFill/>
          <a:ln w="9525">
            <a:noFill/>
            <a:miter lim="800000"/>
            <a:headEnd/>
            <a:tailEnd/>
          </a:ln>
        </p:spPr>
        <p:txBody>
          <a:bodyPr wrap="none">
            <a:spAutoFit/>
          </a:bodyPr>
          <a:lstStyle/>
          <a:p>
            <a:pPr algn="r"/>
            <a:r>
              <a:rPr lang="es-MX" sz="1400" b="1" dirty="0" smtClean="0"/>
              <a:t>Modulación</a:t>
            </a:r>
          </a:p>
          <a:p>
            <a:pPr algn="r"/>
            <a:r>
              <a:rPr lang="es-MX" sz="1400" b="1" dirty="0" smtClean="0"/>
              <a:t> descendente</a:t>
            </a:r>
            <a:endParaRPr lang="es-MX" sz="1400" b="1" dirty="0"/>
          </a:p>
        </p:txBody>
      </p:sp>
      <p:sp>
        <p:nvSpPr>
          <p:cNvPr id="2180187" name="Text Box 91"/>
          <p:cNvSpPr txBox="1">
            <a:spLocks noChangeArrowheads="1"/>
          </p:cNvSpPr>
          <p:nvPr/>
        </p:nvSpPr>
        <p:spPr bwMode="auto">
          <a:xfrm>
            <a:off x="7232650" y="4253143"/>
            <a:ext cx="1036822" cy="523220"/>
          </a:xfrm>
          <a:prstGeom prst="rect">
            <a:avLst/>
          </a:prstGeom>
          <a:noFill/>
          <a:ln w="9525">
            <a:noFill/>
            <a:miter lim="800000"/>
            <a:headEnd/>
            <a:tailEnd/>
          </a:ln>
        </p:spPr>
        <p:txBody>
          <a:bodyPr wrap="none">
            <a:spAutoFit/>
          </a:bodyPr>
          <a:lstStyle/>
          <a:p>
            <a:r>
              <a:rPr lang="es-MX" sz="1400" b="1" dirty="0" smtClean="0"/>
              <a:t>Estímulo </a:t>
            </a:r>
          </a:p>
          <a:p>
            <a:r>
              <a:rPr lang="es-MX" sz="1400" b="1" dirty="0" smtClean="0"/>
              <a:t>ascendente</a:t>
            </a:r>
            <a:endParaRPr lang="es-MX" sz="1400" b="1" dirty="0"/>
          </a:p>
        </p:txBody>
      </p:sp>
      <p:pic>
        <p:nvPicPr>
          <p:cNvPr id="2180196" name="Picture 100" descr="pain"/>
          <p:cNvPicPr>
            <a:picLocks noChangeAspect="1" noChangeArrowheads="1"/>
          </p:cNvPicPr>
          <p:nvPr/>
        </p:nvPicPr>
        <p:blipFill>
          <a:blip r:embed="rId5" cstate="print"/>
          <a:srcRect/>
          <a:stretch>
            <a:fillRect/>
          </a:stretch>
        </p:blipFill>
        <p:spPr bwMode="auto">
          <a:xfrm>
            <a:off x="1609725" y="5124681"/>
            <a:ext cx="119063" cy="114300"/>
          </a:xfrm>
          <a:prstGeom prst="rect">
            <a:avLst/>
          </a:prstGeom>
          <a:noFill/>
          <a:ln w="9525">
            <a:noFill/>
            <a:miter lim="800000"/>
            <a:headEnd/>
            <a:tailEnd/>
          </a:ln>
        </p:spPr>
      </p:pic>
      <p:pic>
        <p:nvPicPr>
          <p:cNvPr id="2180198" name="Picture 102" descr="pain"/>
          <p:cNvPicPr>
            <a:picLocks noChangeAspect="1" noChangeArrowheads="1"/>
          </p:cNvPicPr>
          <p:nvPr/>
        </p:nvPicPr>
        <p:blipFill>
          <a:blip r:embed="rId5" cstate="print"/>
          <a:srcRect/>
          <a:stretch>
            <a:fillRect/>
          </a:stretch>
        </p:blipFill>
        <p:spPr bwMode="auto">
          <a:xfrm>
            <a:off x="2136775" y="5145318"/>
            <a:ext cx="119063" cy="114300"/>
          </a:xfrm>
          <a:prstGeom prst="rect">
            <a:avLst/>
          </a:prstGeom>
          <a:noFill/>
          <a:ln w="9525">
            <a:noFill/>
            <a:miter lim="800000"/>
            <a:headEnd/>
            <a:tailEnd/>
          </a:ln>
        </p:spPr>
      </p:pic>
      <p:pic>
        <p:nvPicPr>
          <p:cNvPr id="2180199" name="Picture 103" descr="pain"/>
          <p:cNvPicPr>
            <a:picLocks noChangeAspect="1" noChangeArrowheads="1"/>
          </p:cNvPicPr>
          <p:nvPr/>
        </p:nvPicPr>
        <p:blipFill>
          <a:blip r:embed="rId5" cstate="print"/>
          <a:srcRect/>
          <a:stretch>
            <a:fillRect/>
          </a:stretch>
        </p:blipFill>
        <p:spPr bwMode="auto">
          <a:xfrm>
            <a:off x="1681163" y="5693006"/>
            <a:ext cx="119062" cy="114300"/>
          </a:xfrm>
          <a:prstGeom prst="rect">
            <a:avLst/>
          </a:prstGeom>
          <a:noFill/>
          <a:ln w="9525">
            <a:noFill/>
            <a:miter lim="800000"/>
            <a:headEnd/>
            <a:tailEnd/>
          </a:ln>
        </p:spPr>
      </p:pic>
      <p:pic>
        <p:nvPicPr>
          <p:cNvPr id="2180200" name="Picture 104" descr="pain"/>
          <p:cNvPicPr>
            <a:picLocks noChangeAspect="1" noChangeArrowheads="1"/>
          </p:cNvPicPr>
          <p:nvPr/>
        </p:nvPicPr>
        <p:blipFill>
          <a:blip r:embed="rId5" cstate="print"/>
          <a:srcRect/>
          <a:stretch>
            <a:fillRect/>
          </a:stretch>
        </p:blipFill>
        <p:spPr bwMode="auto">
          <a:xfrm>
            <a:off x="1419225" y="4937356"/>
            <a:ext cx="119063" cy="114300"/>
          </a:xfrm>
          <a:prstGeom prst="rect">
            <a:avLst/>
          </a:prstGeom>
          <a:noFill/>
          <a:ln w="9525">
            <a:noFill/>
            <a:miter lim="800000"/>
            <a:headEnd/>
            <a:tailEnd/>
          </a:ln>
        </p:spPr>
      </p:pic>
      <p:pic>
        <p:nvPicPr>
          <p:cNvPr id="2180201" name="Picture 105" descr="pain"/>
          <p:cNvPicPr>
            <a:picLocks noChangeAspect="1" noChangeArrowheads="1"/>
          </p:cNvPicPr>
          <p:nvPr/>
        </p:nvPicPr>
        <p:blipFill>
          <a:blip r:embed="rId5" cstate="print"/>
          <a:srcRect/>
          <a:stretch>
            <a:fillRect/>
          </a:stretch>
        </p:blipFill>
        <p:spPr bwMode="auto">
          <a:xfrm>
            <a:off x="2038350" y="5218343"/>
            <a:ext cx="119063" cy="114300"/>
          </a:xfrm>
          <a:prstGeom prst="rect">
            <a:avLst/>
          </a:prstGeom>
          <a:noFill/>
          <a:ln w="9525">
            <a:noFill/>
            <a:miter lim="800000"/>
            <a:headEnd/>
            <a:tailEnd/>
          </a:ln>
        </p:spPr>
      </p:pic>
      <p:pic>
        <p:nvPicPr>
          <p:cNvPr id="2180202" name="Picture 106" descr="pain"/>
          <p:cNvPicPr>
            <a:picLocks noChangeAspect="1" noChangeArrowheads="1"/>
          </p:cNvPicPr>
          <p:nvPr/>
        </p:nvPicPr>
        <p:blipFill>
          <a:blip r:embed="rId5" cstate="print"/>
          <a:srcRect/>
          <a:stretch>
            <a:fillRect/>
          </a:stretch>
        </p:blipFill>
        <p:spPr bwMode="auto">
          <a:xfrm>
            <a:off x="1528763" y="5439006"/>
            <a:ext cx="119062" cy="114300"/>
          </a:xfrm>
          <a:prstGeom prst="rect">
            <a:avLst/>
          </a:prstGeom>
          <a:noFill/>
          <a:ln w="9525">
            <a:noFill/>
            <a:miter lim="800000"/>
            <a:headEnd/>
            <a:tailEnd/>
          </a:ln>
        </p:spPr>
      </p:pic>
      <p:pic>
        <p:nvPicPr>
          <p:cNvPr id="2180203" name="Picture 107" descr="pain"/>
          <p:cNvPicPr>
            <a:picLocks noChangeAspect="1" noChangeArrowheads="1"/>
          </p:cNvPicPr>
          <p:nvPr/>
        </p:nvPicPr>
        <p:blipFill>
          <a:blip r:embed="rId5" cstate="print"/>
          <a:srcRect/>
          <a:stretch>
            <a:fillRect/>
          </a:stretch>
        </p:blipFill>
        <p:spPr bwMode="auto">
          <a:xfrm>
            <a:off x="1597025" y="5294543"/>
            <a:ext cx="119063" cy="114300"/>
          </a:xfrm>
          <a:prstGeom prst="rect">
            <a:avLst/>
          </a:prstGeom>
          <a:noFill/>
          <a:ln w="9525">
            <a:noFill/>
            <a:miter lim="800000"/>
            <a:headEnd/>
            <a:tailEnd/>
          </a:ln>
        </p:spPr>
      </p:pic>
      <p:pic>
        <p:nvPicPr>
          <p:cNvPr id="2180204" name="Picture 108" descr="pain"/>
          <p:cNvPicPr>
            <a:picLocks noChangeAspect="1" noChangeArrowheads="1"/>
          </p:cNvPicPr>
          <p:nvPr/>
        </p:nvPicPr>
        <p:blipFill>
          <a:blip r:embed="rId5" cstate="print"/>
          <a:srcRect/>
          <a:stretch>
            <a:fillRect/>
          </a:stretch>
        </p:blipFill>
        <p:spPr bwMode="auto">
          <a:xfrm>
            <a:off x="2193925" y="5215168"/>
            <a:ext cx="119063" cy="114300"/>
          </a:xfrm>
          <a:prstGeom prst="rect">
            <a:avLst/>
          </a:prstGeom>
          <a:noFill/>
          <a:ln w="9525">
            <a:noFill/>
            <a:miter lim="800000"/>
            <a:headEnd/>
            <a:tailEnd/>
          </a:ln>
        </p:spPr>
      </p:pic>
      <p:pic>
        <p:nvPicPr>
          <p:cNvPr id="2180205" name="Picture 109" descr="pain"/>
          <p:cNvPicPr>
            <a:picLocks noChangeAspect="1" noChangeArrowheads="1"/>
          </p:cNvPicPr>
          <p:nvPr/>
        </p:nvPicPr>
        <p:blipFill>
          <a:blip r:embed="rId5" cstate="print"/>
          <a:srcRect/>
          <a:stretch>
            <a:fillRect/>
          </a:stretch>
        </p:blipFill>
        <p:spPr bwMode="auto">
          <a:xfrm>
            <a:off x="1860550" y="5204056"/>
            <a:ext cx="119063" cy="114300"/>
          </a:xfrm>
          <a:prstGeom prst="rect">
            <a:avLst/>
          </a:prstGeom>
          <a:noFill/>
          <a:ln w="9525">
            <a:noFill/>
            <a:miter lim="800000"/>
            <a:headEnd/>
            <a:tailEnd/>
          </a:ln>
        </p:spPr>
      </p:pic>
      <p:pic>
        <p:nvPicPr>
          <p:cNvPr id="2180207" name="Picture 111" descr="pain"/>
          <p:cNvPicPr>
            <a:picLocks noChangeAspect="1" noChangeArrowheads="1"/>
          </p:cNvPicPr>
          <p:nvPr/>
        </p:nvPicPr>
        <p:blipFill>
          <a:blip r:embed="rId5" cstate="print"/>
          <a:srcRect/>
          <a:stretch>
            <a:fillRect/>
          </a:stretch>
        </p:blipFill>
        <p:spPr bwMode="auto">
          <a:xfrm>
            <a:off x="1636713" y="5477106"/>
            <a:ext cx="119062" cy="114300"/>
          </a:xfrm>
          <a:prstGeom prst="rect">
            <a:avLst/>
          </a:prstGeom>
          <a:noFill/>
          <a:ln w="9525">
            <a:noFill/>
            <a:miter lim="800000"/>
            <a:headEnd/>
            <a:tailEnd/>
          </a:ln>
        </p:spPr>
      </p:pic>
      <p:sp>
        <p:nvSpPr>
          <p:cNvPr id="48150" name="Oval 115"/>
          <p:cNvSpPr>
            <a:spLocks noChangeArrowheads="1"/>
          </p:cNvSpPr>
          <p:nvPr/>
        </p:nvSpPr>
        <p:spPr bwMode="auto">
          <a:xfrm>
            <a:off x="6205538" y="5119918"/>
            <a:ext cx="88900" cy="88900"/>
          </a:xfrm>
          <a:prstGeom prst="ellipse">
            <a:avLst/>
          </a:prstGeom>
          <a:solidFill>
            <a:srgbClr val="FF0000"/>
          </a:solidFill>
          <a:ln w="9525">
            <a:noFill/>
            <a:round/>
            <a:headEnd/>
            <a:tailEnd/>
          </a:ln>
        </p:spPr>
        <p:txBody>
          <a:bodyPr wrap="none" anchor="ctr"/>
          <a:lstStyle/>
          <a:p>
            <a:endParaRPr lang="es-MX" dirty="0"/>
          </a:p>
        </p:txBody>
      </p:sp>
      <p:sp>
        <p:nvSpPr>
          <p:cNvPr id="48151" name="Freeform 116"/>
          <p:cNvSpPr>
            <a:spLocks/>
          </p:cNvSpPr>
          <p:nvPr/>
        </p:nvSpPr>
        <p:spPr bwMode="auto">
          <a:xfrm>
            <a:off x="6265863" y="5099281"/>
            <a:ext cx="457200" cy="58737"/>
          </a:xfrm>
          <a:custGeom>
            <a:avLst/>
            <a:gdLst>
              <a:gd name="T0" fmla="*/ 0 w 288"/>
              <a:gd name="T1" fmla="*/ 37 h 37"/>
              <a:gd name="T2" fmla="*/ 49 w 288"/>
              <a:gd name="T3" fmla="*/ 16 h 37"/>
              <a:gd name="T4" fmla="*/ 117 w 288"/>
              <a:gd name="T5" fmla="*/ 2 h 37"/>
              <a:gd name="T6" fmla="*/ 199 w 288"/>
              <a:gd name="T7" fmla="*/ 5 h 37"/>
              <a:gd name="T8" fmla="*/ 288 w 288"/>
              <a:gd name="T9" fmla="*/ 29 h 37"/>
              <a:gd name="T10" fmla="*/ 0 60000 65536"/>
              <a:gd name="T11" fmla="*/ 0 60000 65536"/>
              <a:gd name="T12" fmla="*/ 0 60000 65536"/>
              <a:gd name="T13" fmla="*/ 0 60000 65536"/>
              <a:gd name="T14" fmla="*/ 0 60000 65536"/>
              <a:gd name="T15" fmla="*/ 0 w 288"/>
              <a:gd name="T16" fmla="*/ 0 h 37"/>
              <a:gd name="T17" fmla="*/ 288 w 288"/>
              <a:gd name="T18" fmla="*/ 37 h 37"/>
            </a:gdLst>
            <a:ahLst/>
            <a:cxnLst>
              <a:cxn ang="T10">
                <a:pos x="T0" y="T1"/>
              </a:cxn>
              <a:cxn ang="T11">
                <a:pos x="T2" y="T3"/>
              </a:cxn>
              <a:cxn ang="T12">
                <a:pos x="T4" y="T5"/>
              </a:cxn>
              <a:cxn ang="T13">
                <a:pos x="T6" y="T7"/>
              </a:cxn>
              <a:cxn ang="T14">
                <a:pos x="T8" y="T9"/>
              </a:cxn>
            </a:cxnLst>
            <a:rect l="T15" t="T16" r="T17" b="T18"/>
            <a:pathLst>
              <a:path w="288" h="37">
                <a:moveTo>
                  <a:pt x="0" y="37"/>
                </a:moveTo>
                <a:cubicBezTo>
                  <a:pt x="15" y="29"/>
                  <a:pt x="30" y="22"/>
                  <a:pt x="49" y="16"/>
                </a:cubicBezTo>
                <a:cubicBezTo>
                  <a:pt x="68" y="10"/>
                  <a:pt x="92" y="4"/>
                  <a:pt x="117" y="2"/>
                </a:cubicBezTo>
                <a:cubicBezTo>
                  <a:pt x="142" y="0"/>
                  <a:pt x="171" y="1"/>
                  <a:pt x="199" y="5"/>
                </a:cubicBezTo>
                <a:cubicBezTo>
                  <a:pt x="227" y="9"/>
                  <a:pt x="273" y="25"/>
                  <a:pt x="288" y="29"/>
                </a:cubicBezTo>
              </a:path>
            </a:pathLst>
          </a:custGeom>
          <a:noFill/>
          <a:ln w="19050" cmpd="sng">
            <a:solidFill>
              <a:srgbClr val="FF0000"/>
            </a:solidFill>
            <a:round/>
            <a:headEnd/>
            <a:tailEnd/>
          </a:ln>
        </p:spPr>
        <p:txBody>
          <a:bodyPr/>
          <a:lstStyle/>
          <a:p>
            <a:endParaRPr lang="es-MX" dirty="0"/>
          </a:p>
        </p:txBody>
      </p:sp>
      <p:sp>
        <p:nvSpPr>
          <p:cNvPr id="48152" name="AutoShape 117"/>
          <p:cNvSpPr>
            <a:spLocks noChangeArrowheads="1"/>
          </p:cNvSpPr>
          <p:nvPr/>
        </p:nvSpPr>
        <p:spPr bwMode="auto">
          <a:xfrm>
            <a:off x="6745288" y="5064356"/>
            <a:ext cx="131762" cy="111125"/>
          </a:xfrm>
          <a:custGeom>
            <a:avLst/>
            <a:gdLst>
              <a:gd name="T0" fmla="*/ 65881 w 21600"/>
              <a:gd name="T1" fmla="*/ 0 h 21600"/>
              <a:gd name="T2" fmla="*/ 8052 w 21600"/>
              <a:gd name="T3" fmla="*/ 39228 h 21600"/>
              <a:gd name="T4" fmla="*/ 65881 w 21600"/>
              <a:gd name="T5" fmla="*/ 8267 h 21600"/>
              <a:gd name="T6" fmla="*/ 123710 w 21600"/>
              <a:gd name="T7" fmla="*/ 39228 h 21600"/>
              <a:gd name="T8" fmla="*/ 0 60000 65536"/>
              <a:gd name="T9" fmla="*/ 0 60000 65536"/>
              <a:gd name="T10" fmla="*/ 0 60000 65536"/>
              <a:gd name="T11" fmla="*/ 0 60000 65536"/>
              <a:gd name="T12" fmla="*/ 21 w 21600"/>
              <a:gd name="T13" fmla="*/ 0 h 21600"/>
              <a:gd name="T14" fmla="*/ 21579 w 21600"/>
              <a:gd name="T15" fmla="*/ 10221 h 21600"/>
            </a:gdLst>
            <a:ahLst/>
            <a:cxnLst>
              <a:cxn ang="T8">
                <a:pos x="T0" y="T1"/>
              </a:cxn>
              <a:cxn ang="T9">
                <a:pos x="T2" y="T3"/>
              </a:cxn>
              <a:cxn ang="T10">
                <a:pos x="T4" y="T5"/>
              </a:cxn>
              <a:cxn ang="T11">
                <a:pos x="T6" y="T7"/>
              </a:cxn>
            </a:cxnLst>
            <a:rect l="T12" t="T13" r="T14" b="T15"/>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p:spPr>
        <p:txBody>
          <a:bodyPr wrap="none" anchor="ctr"/>
          <a:lstStyle/>
          <a:p>
            <a:endParaRPr lang="es-MX" dirty="0"/>
          </a:p>
        </p:txBody>
      </p:sp>
      <p:sp>
        <p:nvSpPr>
          <p:cNvPr id="48153" name="Oval 118"/>
          <p:cNvSpPr>
            <a:spLocks noChangeArrowheads="1"/>
          </p:cNvSpPr>
          <p:nvPr/>
        </p:nvSpPr>
        <p:spPr bwMode="auto">
          <a:xfrm>
            <a:off x="6765925" y="5110393"/>
            <a:ext cx="88900" cy="88900"/>
          </a:xfrm>
          <a:prstGeom prst="ellipse">
            <a:avLst/>
          </a:prstGeom>
          <a:solidFill>
            <a:srgbClr val="FF0000"/>
          </a:solidFill>
          <a:ln w="9525">
            <a:noFill/>
            <a:round/>
            <a:headEnd/>
            <a:tailEnd/>
          </a:ln>
        </p:spPr>
        <p:txBody>
          <a:bodyPr wrap="none" anchor="ctr"/>
          <a:lstStyle/>
          <a:p>
            <a:endParaRPr lang="es-MX" dirty="0"/>
          </a:p>
        </p:txBody>
      </p:sp>
      <p:sp>
        <p:nvSpPr>
          <p:cNvPr id="48154" name="Line 120"/>
          <p:cNvSpPr>
            <a:spLocks noChangeShapeType="1"/>
          </p:cNvSpPr>
          <p:nvPr/>
        </p:nvSpPr>
        <p:spPr bwMode="auto">
          <a:xfrm flipV="1">
            <a:off x="7243763" y="2702156"/>
            <a:ext cx="0" cy="2447925"/>
          </a:xfrm>
          <a:prstGeom prst="line">
            <a:avLst/>
          </a:prstGeom>
          <a:noFill/>
          <a:ln w="19050">
            <a:solidFill>
              <a:srgbClr val="FF0000"/>
            </a:solidFill>
            <a:round/>
            <a:headEnd/>
            <a:tailEnd/>
          </a:ln>
        </p:spPr>
        <p:txBody>
          <a:bodyPr/>
          <a:lstStyle/>
          <a:p>
            <a:endParaRPr lang="es-MX" dirty="0"/>
          </a:p>
        </p:txBody>
      </p:sp>
      <p:sp>
        <p:nvSpPr>
          <p:cNvPr id="48155" name="Line 121"/>
          <p:cNvSpPr>
            <a:spLocks noChangeShapeType="1"/>
          </p:cNvSpPr>
          <p:nvPr/>
        </p:nvSpPr>
        <p:spPr bwMode="auto">
          <a:xfrm flipV="1">
            <a:off x="6811963" y="2702156"/>
            <a:ext cx="0" cy="2376487"/>
          </a:xfrm>
          <a:prstGeom prst="line">
            <a:avLst/>
          </a:prstGeom>
          <a:noFill/>
          <a:ln w="19050">
            <a:solidFill>
              <a:srgbClr val="00FF00"/>
            </a:solidFill>
            <a:round/>
            <a:headEnd/>
            <a:tailEnd/>
          </a:ln>
        </p:spPr>
        <p:txBody>
          <a:bodyPr/>
          <a:lstStyle/>
          <a:p>
            <a:endParaRPr lang="es-MX" dirty="0"/>
          </a:p>
        </p:txBody>
      </p:sp>
      <p:sp>
        <p:nvSpPr>
          <p:cNvPr id="48156" name="Freeform 122"/>
          <p:cNvSpPr>
            <a:spLocks/>
          </p:cNvSpPr>
          <p:nvPr/>
        </p:nvSpPr>
        <p:spPr bwMode="auto">
          <a:xfrm>
            <a:off x="6813550" y="5138968"/>
            <a:ext cx="430213" cy="176213"/>
          </a:xfrm>
          <a:custGeom>
            <a:avLst/>
            <a:gdLst>
              <a:gd name="T0" fmla="*/ 0 w 271"/>
              <a:gd name="T1" fmla="*/ 27 h 111"/>
              <a:gd name="T2" fmla="*/ 36 w 271"/>
              <a:gd name="T3" fmla="*/ 90 h 111"/>
              <a:gd name="T4" fmla="*/ 85 w 271"/>
              <a:gd name="T5" fmla="*/ 109 h 111"/>
              <a:gd name="T6" fmla="*/ 156 w 271"/>
              <a:gd name="T7" fmla="*/ 102 h 111"/>
              <a:gd name="T8" fmla="*/ 222 w 271"/>
              <a:gd name="T9" fmla="*/ 72 h 111"/>
              <a:gd name="T10" fmla="*/ 259 w 271"/>
              <a:gd name="T11" fmla="*/ 36 h 111"/>
              <a:gd name="T12" fmla="*/ 271 w 271"/>
              <a:gd name="T13" fmla="*/ 0 h 111"/>
              <a:gd name="T14" fmla="*/ 0 60000 65536"/>
              <a:gd name="T15" fmla="*/ 0 60000 65536"/>
              <a:gd name="T16" fmla="*/ 0 60000 65536"/>
              <a:gd name="T17" fmla="*/ 0 60000 65536"/>
              <a:gd name="T18" fmla="*/ 0 60000 65536"/>
              <a:gd name="T19" fmla="*/ 0 60000 65536"/>
              <a:gd name="T20" fmla="*/ 0 60000 65536"/>
              <a:gd name="T21" fmla="*/ 0 w 271"/>
              <a:gd name="T22" fmla="*/ 0 h 111"/>
              <a:gd name="T23" fmla="*/ 271 w 271"/>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1" h="111">
                <a:moveTo>
                  <a:pt x="0" y="27"/>
                </a:moveTo>
                <a:cubicBezTo>
                  <a:pt x="6" y="37"/>
                  <a:pt x="22" y="76"/>
                  <a:pt x="36" y="90"/>
                </a:cubicBezTo>
                <a:cubicBezTo>
                  <a:pt x="50" y="104"/>
                  <a:pt x="65" y="107"/>
                  <a:pt x="85" y="109"/>
                </a:cubicBezTo>
                <a:cubicBezTo>
                  <a:pt x="105" y="111"/>
                  <a:pt x="133" y="108"/>
                  <a:pt x="156" y="102"/>
                </a:cubicBezTo>
                <a:cubicBezTo>
                  <a:pt x="179" y="96"/>
                  <a:pt x="205" y="83"/>
                  <a:pt x="222" y="72"/>
                </a:cubicBezTo>
                <a:cubicBezTo>
                  <a:pt x="239" y="61"/>
                  <a:pt x="251" y="48"/>
                  <a:pt x="259" y="36"/>
                </a:cubicBezTo>
                <a:cubicBezTo>
                  <a:pt x="267" y="24"/>
                  <a:pt x="269" y="7"/>
                  <a:pt x="271" y="0"/>
                </a:cubicBezTo>
              </a:path>
            </a:pathLst>
          </a:custGeom>
          <a:noFill/>
          <a:ln w="19050" cmpd="sng">
            <a:solidFill>
              <a:srgbClr val="FF0000"/>
            </a:solidFill>
            <a:round/>
            <a:headEnd/>
            <a:tailEnd/>
          </a:ln>
        </p:spPr>
        <p:txBody>
          <a:bodyPr/>
          <a:lstStyle/>
          <a:p>
            <a:endParaRPr lang="es-MX" dirty="0"/>
          </a:p>
        </p:txBody>
      </p:sp>
      <p:sp>
        <p:nvSpPr>
          <p:cNvPr id="2180220" name="Oval 124"/>
          <p:cNvSpPr>
            <a:spLocks noChangeArrowheads="1"/>
          </p:cNvSpPr>
          <p:nvPr/>
        </p:nvSpPr>
        <p:spPr bwMode="auto">
          <a:xfrm>
            <a:off x="2435225" y="5170718"/>
            <a:ext cx="88900" cy="88900"/>
          </a:xfrm>
          <a:prstGeom prst="ellipse">
            <a:avLst/>
          </a:prstGeom>
          <a:solidFill>
            <a:srgbClr val="FF0000"/>
          </a:solidFill>
          <a:ln w="9525">
            <a:noFill/>
            <a:round/>
            <a:headEnd/>
            <a:tailEnd/>
          </a:ln>
        </p:spPr>
        <p:txBody>
          <a:bodyPr wrap="none" anchor="ctr"/>
          <a:lstStyle/>
          <a:p>
            <a:endParaRPr lang="es-MX" dirty="0"/>
          </a:p>
        </p:txBody>
      </p:sp>
      <p:sp>
        <p:nvSpPr>
          <p:cNvPr id="2180221" name="Oval 125"/>
          <p:cNvSpPr>
            <a:spLocks noChangeArrowheads="1"/>
          </p:cNvSpPr>
          <p:nvPr/>
        </p:nvSpPr>
        <p:spPr bwMode="auto">
          <a:xfrm>
            <a:off x="2435225" y="5170718"/>
            <a:ext cx="88900" cy="88900"/>
          </a:xfrm>
          <a:prstGeom prst="ellipse">
            <a:avLst/>
          </a:prstGeom>
          <a:solidFill>
            <a:srgbClr val="FF0000"/>
          </a:solidFill>
          <a:ln w="9525">
            <a:noFill/>
            <a:round/>
            <a:headEnd/>
            <a:tailEnd/>
          </a:ln>
        </p:spPr>
        <p:txBody>
          <a:bodyPr wrap="none" anchor="ctr"/>
          <a:lstStyle/>
          <a:p>
            <a:endParaRPr lang="es-MX" dirty="0"/>
          </a:p>
        </p:txBody>
      </p:sp>
      <p:sp>
        <p:nvSpPr>
          <p:cNvPr id="2180222" name="Oval 126"/>
          <p:cNvSpPr>
            <a:spLocks noChangeArrowheads="1"/>
          </p:cNvSpPr>
          <p:nvPr/>
        </p:nvSpPr>
        <p:spPr bwMode="auto">
          <a:xfrm>
            <a:off x="2435225" y="5170718"/>
            <a:ext cx="88900" cy="88900"/>
          </a:xfrm>
          <a:prstGeom prst="ellipse">
            <a:avLst/>
          </a:prstGeom>
          <a:solidFill>
            <a:srgbClr val="FF0000"/>
          </a:solidFill>
          <a:ln w="9525">
            <a:noFill/>
            <a:round/>
            <a:headEnd/>
            <a:tailEnd/>
          </a:ln>
        </p:spPr>
        <p:txBody>
          <a:bodyPr wrap="none" anchor="ctr"/>
          <a:lstStyle/>
          <a:p>
            <a:endParaRPr lang="es-MX" dirty="0"/>
          </a:p>
        </p:txBody>
      </p:sp>
      <p:sp>
        <p:nvSpPr>
          <p:cNvPr id="2180223" name="Oval 127"/>
          <p:cNvSpPr>
            <a:spLocks noChangeArrowheads="1"/>
          </p:cNvSpPr>
          <p:nvPr/>
        </p:nvSpPr>
        <p:spPr bwMode="auto">
          <a:xfrm>
            <a:off x="2435225" y="5170718"/>
            <a:ext cx="88900" cy="88900"/>
          </a:xfrm>
          <a:prstGeom prst="ellipse">
            <a:avLst/>
          </a:prstGeom>
          <a:solidFill>
            <a:srgbClr val="FF0000"/>
          </a:solidFill>
          <a:ln w="9525">
            <a:noFill/>
            <a:round/>
            <a:headEnd/>
            <a:tailEnd/>
          </a:ln>
        </p:spPr>
        <p:txBody>
          <a:bodyPr wrap="none" anchor="ctr"/>
          <a:lstStyle/>
          <a:p>
            <a:endParaRPr lang="es-MX" dirty="0"/>
          </a:p>
        </p:txBody>
      </p:sp>
      <p:sp>
        <p:nvSpPr>
          <p:cNvPr id="2180224" name="Oval 128"/>
          <p:cNvSpPr>
            <a:spLocks noChangeArrowheads="1"/>
          </p:cNvSpPr>
          <p:nvPr/>
        </p:nvSpPr>
        <p:spPr bwMode="auto">
          <a:xfrm>
            <a:off x="2435225" y="5170718"/>
            <a:ext cx="88900" cy="88900"/>
          </a:xfrm>
          <a:prstGeom prst="ellipse">
            <a:avLst/>
          </a:prstGeom>
          <a:solidFill>
            <a:srgbClr val="FF0000"/>
          </a:solidFill>
          <a:ln w="9525">
            <a:noFill/>
            <a:round/>
            <a:headEnd/>
            <a:tailEnd/>
          </a:ln>
        </p:spPr>
        <p:txBody>
          <a:bodyPr wrap="none" anchor="ctr"/>
          <a:lstStyle/>
          <a:p>
            <a:endParaRPr lang="es-MX" dirty="0"/>
          </a:p>
        </p:txBody>
      </p:sp>
      <p:sp>
        <p:nvSpPr>
          <p:cNvPr id="2180225" name="Oval 129"/>
          <p:cNvSpPr>
            <a:spLocks noChangeArrowheads="1"/>
          </p:cNvSpPr>
          <p:nvPr/>
        </p:nvSpPr>
        <p:spPr bwMode="auto">
          <a:xfrm>
            <a:off x="2435225" y="5170718"/>
            <a:ext cx="88900" cy="88900"/>
          </a:xfrm>
          <a:prstGeom prst="ellipse">
            <a:avLst/>
          </a:prstGeom>
          <a:solidFill>
            <a:srgbClr val="FF0000"/>
          </a:solidFill>
          <a:ln w="9525">
            <a:noFill/>
            <a:round/>
            <a:headEnd/>
            <a:tailEnd/>
          </a:ln>
        </p:spPr>
        <p:txBody>
          <a:bodyPr wrap="none" anchor="ctr"/>
          <a:lstStyle/>
          <a:p>
            <a:endParaRPr lang="es-MX" dirty="0"/>
          </a:p>
        </p:txBody>
      </p:sp>
      <p:pic>
        <p:nvPicPr>
          <p:cNvPr id="2180226" name="Picture 130" descr="pain"/>
          <p:cNvPicPr>
            <a:picLocks noChangeAspect="1" noChangeArrowheads="1"/>
          </p:cNvPicPr>
          <p:nvPr/>
        </p:nvPicPr>
        <p:blipFill>
          <a:blip r:embed="rId6" cstate="print"/>
          <a:srcRect/>
          <a:stretch>
            <a:fillRect/>
          </a:stretch>
        </p:blipFill>
        <p:spPr bwMode="auto">
          <a:xfrm>
            <a:off x="6248400" y="1709968"/>
            <a:ext cx="1436688" cy="1144588"/>
          </a:xfrm>
          <a:prstGeom prst="rect">
            <a:avLst/>
          </a:prstGeom>
          <a:noFill/>
          <a:ln w="9525">
            <a:noFill/>
            <a:miter lim="800000"/>
            <a:headEnd/>
            <a:tailEnd/>
          </a:ln>
        </p:spPr>
      </p:pic>
      <p:sp>
        <p:nvSpPr>
          <p:cNvPr id="2180227" name="Text Box 131"/>
          <p:cNvSpPr txBox="1">
            <a:spLocks noChangeArrowheads="1"/>
          </p:cNvSpPr>
          <p:nvPr/>
        </p:nvSpPr>
        <p:spPr bwMode="auto">
          <a:xfrm>
            <a:off x="4973638" y="2113193"/>
            <a:ext cx="1341073" cy="307777"/>
          </a:xfrm>
          <a:prstGeom prst="rect">
            <a:avLst/>
          </a:prstGeom>
          <a:noFill/>
          <a:ln w="9525">
            <a:noFill/>
            <a:miter lim="800000"/>
            <a:headEnd/>
            <a:tailEnd/>
          </a:ln>
        </p:spPr>
        <p:txBody>
          <a:bodyPr wrap="none">
            <a:spAutoFit/>
          </a:bodyPr>
          <a:lstStyle/>
          <a:p>
            <a:r>
              <a:rPr lang="es-MX" sz="1400" b="1" dirty="0" smtClean="0"/>
              <a:t>Dolor percibido</a:t>
            </a:r>
            <a:endParaRPr lang="es-MX" sz="1400" b="1" dirty="0"/>
          </a:p>
        </p:txBody>
      </p:sp>
      <p:sp>
        <p:nvSpPr>
          <p:cNvPr id="2180228" name="Oval 132"/>
          <p:cNvSpPr>
            <a:spLocks noChangeArrowheads="1"/>
          </p:cNvSpPr>
          <p:nvPr/>
        </p:nvSpPr>
        <p:spPr bwMode="auto">
          <a:xfrm>
            <a:off x="6767513" y="2662468"/>
            <a:ext cx="88900" cy="88900"/>
          </a:xfrm>
          <a:prstGeom prst="ellipse">
            <a:avLst/>
          </a:prstGeom>
          <a:solidFill>
            <a:srgbClr val="00FF00"/>
          </a:solidFill>
          <a:ln w="9525">
            <a:noFill/>
            <a:round/>
            <a:headEnd/>
            <a:tailEnd/>
          </a:ln>
        </p:spPr>
        <p:txBody>
          <a:bodyPr wrap="none" anchor="ctr"/>
          <a:lstStyle/>
          <a:p>
            <a:endParaRPr lang="es-MX" dirty="0"/>
          </a:p>
        </p:txBody>
      </p:sp>
      <p:sp>
        <p:nvSpPr>
          <p:cNvPr id="2180229" name="Oval 133"/>
          <p:cNvSpPr>
            <a:spLocks noChangeArrowheads="1"/>
          </p:cNvSpPr>
          <p:nvPr/>
        </p:nvSpPr>
        <p:spPr bwMode="auto">
          <a:xfrm>
            <a:off x="6764338" y="2662468"/>
            <a:ext cx="88900" cy="88900"/>
          </a:xfrm>
          <a:prstGeom prst="ellipse">
            <a:avLst/>
          </a:prstGeom>
          <a:solidFill>
            <a:srgbClr val="00FF00"/>
          </a:solidFill>
          <a:ln w="9525">
            <a:noFill/>
            <a:round/>
            <a:headEnd/>
            <a:tailEnd/>
          </a:ln>
        </p:spPr>
        <p:txBody>
          <a:bodyPr wrap="none" anchor="ctr"/>
          <a:lstStyle/>
          <a:p>
            <a:endParaRPr lang="es-MX" dirty="0"/>
          </a:p>
        </p:txBody>
      </p:sp>
      <p:sp>
        <p:nvSpPr>
          <p:cNvPr id="48167" name="AutoShape 119"/>
          <p:cNvSpPr>
            <a:spLocks noChangeArrowheads="1"/>
          </p:cNvSpPr>
          <p:nvPr/>
        </p:nvSpPr>
        <p:spPr bwMode="auto">
          <a:xfrm rot="-5400000">
            <a:off x="6712745" y="5096899"/>
            <a:ext cx="131762" cy="111125"/>
          </a:xfrm>
          <a:custGeom>
            <a:avLst/>
            <a:gdLst>
              <a:gd name="T0" fmla="*/ 65881 w 21600"/>
              <a:gd name="T1" fmla="*/ 0 h 21600"/>
              <a:gd name="T2" fmla="*/ 7900 w 21600"/>
              <a:gd name="T3" fmla="*/ 39979 h 21600"/>
              <a:gd name="T4" fmla="*/ 65881 w 21600"/>
              <a:gd name="T5" fmla="*/ 8489 h 21600"/>
              <a:gd name="T6" fmla="*/ 123862 w 21600"/>
              <a:gd name="T7" fmla="*/ 39979 h 21600"/>
              <a:gd name="T8" fmla="*/ 0 60000 65536"/>
              <a:gd name="T9" fmla="*/ 0 60000 65536"/>
              <a:gd name="T10" fmla="*/ 0 60000 65536"/>
              <a:gd name="T11" fmla="*/ 0 60000 65536"/>
              <a:gd name="T12" fmla="*/ 12 w 21600"/>
              <a:gd name="T13" fmla="*/ 0 h 21600"/>
              <a:gd name="T14" fmla="*/ 21588 w 21600"/>
              <a:gd name="T15" fmla="*/ 10370 h 21600"/>
            </a:gdLst>
            <a:ahLst/>
            <a:cxnLst>
              <a:cxn ang="T8">
                <a:pos x="T0" y="T1"/>
              </a:cxn>
              <a:cxn ang="T9">
                <a:pos x="T2" y="T3"/>
              </a:cxn>
              <a:cxn ang="T10">
                <a:pos x="T4" y="T5"/>
              </a:cxn>
              <a:cxn ang="T11">
                <a:pos x="T6" y="T7"/>
              </a:cxn>
            </a:cxnLst>
            <a:rect l="T12" t="T13" r="T14" b="T15"/>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p:spPr>
        <p:txBody>
          <a:bodyPr wrap="none" anchor="ctr"/>
          <a:lstStyle/>
          <a:p>
            <a:endParaRPr lang="es-MX" dirty="0"/>
          </a:p>
        </p:txBody>
      </p:sp>
      <p:sp>
        <p:nvSpPr>
          <p:cNvPr id="46" name="Text Box 53"/>
          <p:cNvSpPr txBox="1">
            <a:spLocks noChangeArrowheads="1"/>
          </p:cNvSpPr>
          <p:nvPr/>
        </p:nvSpPr>
        <p:spPr bwMode="auto">
          <a:xfrm>
            <a:off x="113276" y="6446963"/>
            <a:ext cx="629235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000" dirty="0">
                <a:latin typeface="+mn-lt"/>
              </a:rPr>
              <a:t>England JD </a:t>
            </a:r>
            <a:r>
              <a:rPr lang="en-US" sz="1000" i="1" dirty="0">
                <a:latin typeface="+mn-lt"/>
              </a:rPr>
              <a:t>et al. </a:t>
            </a:r>
            <a:r>
              <a:rPr lang="en-US" sz="1000" i="1" dirty="0" smtClean="0">
                <a:latin typeface="+mn-lt"/>
              </a:rPr>
              <a:t>Neurology</a:t>
            </a:r>
            <a:r>
              <a:rPr lang="en-US" sz="1000" dirty="0" smtClean="0">
                <a:latin typeface="+mn-lt"/>
              </a:rPr>
              <a:t> </a:t>
            </a:r>
            <a:r>
              <a:rPr lang="en-US" sz="1000" dirty="0">
                <a:latin typeface="+mn-lt"/>
              </a:rPr>
              <a:t>1996;47(1):272-6; Ochoa JL, Torebjörk HE. </a:t>
            </a:r>
            <a:r>
              <a:rPr lang="en-US" sz="1000" i="1" dirty="0" smtClean="0">
                <a:latin typeface="+mn-lt"/>
              </a:rPr>
              <a:t>Cerebro</a:t>
            </a:r>
            <a:r>
              <a:rPr lang="en-US" sz="1000" dirty="0" smtClean="0">
                <a:latin typeface="+mn-lt"/>
              </a:rPr>
              <a:t> </a:t>
            </a:r>
            <a:r>
              <a:rPr lang="en-US" sz="1000" dirty="0">
                <a:latin typeface="+mn-lt"/>
              </a:rPr>
              <a:t>1980</a:t>
            </a:r>
            <a:r>
              <a:rPr lang="en-US" sz="1000" dirty="0" smtClean="0">
                <a:latin typeface="+mn-lt"/>
              </a:rPr>
              <a:t>; 103(4</a:t>
            </a:r>
            <a:r>
              <a:rPr lang="en-US" sz="1000" dirty="0">
                <a:latin typeface="+mn-lt"/>
              </a:rPr>
              <a:t>):835-53; </a:t>
            </a:r>
            <a:r>
              <a:rPr lang="en-US" sz="1000" dirty="0" smtClean="0">
                <a:latin typeface="+mn-lt"/>
              </a:rPr>
              <a:t/>
            </a:r>
            <a:br>
              <a:rPr lang="en-US" sz="1000" dirty="0" smtClean="0">
                <a:latin typeface="+mn-lt"/>
              </a:rPr>
            </a:br>
            <a:r>
              <a:rPr lang="en-US" sz="1000" dirty="0" smtClean="0">
                <a:latin typeface="+mn-lt"/>
              </a:rPr>
              <a:t>Sukhotinsky </a:t>
            </a:r>
            <a:r>
              <a:rPr lang="en-US" sz="1000" dirty="0">
                <a:latin typeface="+mn-lt"/>
              </a:rPr>
              <a:t>I </a:t>
            </a:r>
            <a:r>
              <a:rPr lang="en-US" sz="1000" i="1" dirty="0">
                <a:latin typeface="+mn-lt"/>
              </a:rPr>
              <a:t>et al. Eur J </a:t>
            </a:r>
            <a:r>
              <a:rPr lang="en-US" sz="1000" i="1" dirty="0" smtClean="0">
                <a:latin typeface="+mn-lt"/>
              </a:rPr>
              <a:t>Pain</a:t>
            </a:r>
            <a:r>
              <a:rPr lang="en-US" sz="1000" dirty="0" smtClean="0">
                <a:latin typeface="+mn-lt"/>
              </a:rPr>
              <a:t> </a:t>
            </a:r>
            <a:r>
              <a:rPr lang="en-US" sz="1000" dirty="0">
                <a:latin typeface="+mn-lt"/>
              </a:rPr>
              <a:t>2004</a:t>
            </a:r>
            <a:r>
              <a:rPr lang="en-US" sz="1000" dirty="0" smtClean="0">
                <a:latin typeface="+mn-lt"/>
              </a:rPr>
              <a:t>; 8(2</a:t>
            </a:r>
            <a:r>
              <a:rPr lang="en-US" sz="1000" dirty="0">
                <a:latin typeface="+mn-lt"/>
              </a:rPr>
              <a:t>):</a:t>
            </a:r>
            <a:r>
              <a:rPr lang="en-US" sz="1000" dirty="0" smtClean="0">
                <a:latin typeface="+mn-lt"/>
              </a:rPr>
              <a:t>135-43; </a:t>
            </a:r>
            <a:r>
              <a:rPr lang="en-US" sz="1000" dirty="0"/>
              <a:t>Taylor BK. </a:t>
            </a:r>
            <a:r>
              <a:rPr lang="en-US" sz="1000" i="1" dirty="0"/>
              <a:t>Curr Pain Headache </a:t>
            </a:r>
            <a:r>
              <a:rPr lang="en-US" sz="1000" i="1" dirty="0" smtClean="0"/>
              <a:t>Rep </a:t>
            </a:r>
            <a:r>
              <a:rPr lang="en-US" sz="1000" dirty="0"/>
              <a:t>2009</a:t>
            </a:r>
            <a:r>
              <a:rPr lang="en-US" sz="1000" dirty="0" smtClean="0"/>
              <a:t>; 13(3</a:t>
            </a:r>
            <a:r>
              <a:rPr lang="en-US" sz="1000" dirty="0"/>
              <a:t>):</a:t>
            </a:r>
            <a:r>
              <a:rPr lang="en-US" sz="1000" dirty="0" smtClean="0"/>
              <a:t>208-14</a:t>
            </a:r>
            <a:r>
              <a:rPr lang="en-US" sz="1000" dirty="0"/>
              <a:t>; </a:t>
            </a:r>
            <a:endParaRPr lang="en-US" sz="1000" dirty="0">
              <a:latin typeface="+mn-lt"/>
            </a:endParaRPr>
          </a:p>
        </p:txBody>
      </p:sp>
    </p:spTree>
    <p:extLst>
      <p:ext uri="{BB962C8B-B14F-4D97-AF65-F5344CB8AC3E}">
        <p14:creationId xmlns:p14="http://schemas.microsoft.com/office/powerpoint/2010/main" val="36212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2180196"/>
                                        </p:tgtEl>
                                        <p:attrNameLst>
                                          <p:attrName>style.visibility</p:attrName>
                                        </p:attrNameLst>
                                      </p:cBhvr>
                                      <p:to>
                                        <p:strVal val="visible"/>
                                      </p:to>
                                    </p:set>
                                    <p:anim calcmode="lin" valueType="num">
                                      <p:cBhvr>
                                        <p:cTn id="11" dur="200" fill="hold"/>
                                        <p:tgtEl>
                                          <p:spTgt spid="2180196"/>
                                        </p:tgtEl>
                                        <p:attrNameLst>
                                          <p:attrName>ppt_w</p:attrName>
                                        </p:attrNameLst>
                                      </p:cBhvr>
                                      <p:tavLst>
                                        <p:tav tm="0">
                                          <p:val>
                                            <p:fltVal val="0"/>
                                          </p:val>
                                        </p:tav>
                                        <p:tav tm="100000">
                                          <p:val>
                                            <p:strVal val="#ppt_w"/>
                                          </p:val>
                                        </p:tav>
                                      </p:tavLst>
                                    </p:anim>
                                    <p:anim calcmode="lin" valueType="num">
                                      <p:cBhvr>
                                        <p:cTn id="12" dur="200" fill="hold"/>
                                        <p:tgtEl>
                                          <p:spTgt spid="2180196"/>
                                        </p:tgtEl>
                                        <p:attrNameLst>
                                          <p:attrName>ppt_h</p:attrName>
                                        </p:attrNameLst>
                                      </p:cBhvr>
                                      <p:tavLst>
                                        <p:tav tm="0">
                                          <p:val>
                                            <p:fltVal val="0"/>
                                          </p:val>
                                        </p:tav>
                                        <p:tav tm="100000">
                                          <p:val>
                                            <p:strVal val="#ppt_h"/>
                                          </p:val>
                                        </p:tav>
                                      </p:tavLst>
                                    </p:anim>
                                    <p:animEffect transition="in" filter="fade">
                                      <p:cBhvr>
                                        <p:cTn id="13" dur="200"/>
                                        <p:tgtEl>
                                          <p:spTgt spid="2180196"/>
                                        </p:tgtEl>
                                      </p:cBhvr>
                                    </p:animEffect>
                                  </p:childTnLst>
                                </p:cTn>
                              </p:par>
                            </p:childTnLst>
                          </p:cTn>
                        </p:par>
                        <p:par>
                          <p:cTn id="14" fill="hold">
                            <p:stCondLst>
                              <p:cond delay="700"/>
                            </p:stCondLst>
                            <p:childTnLst>
                              <p:par>
                                <p:cTn id="15" presetID="10" presetClass="exit" presetSubtype="0" fill="hold" nodeType="afterEffect">
                                  <p:stCondLst>
                                    <p:cond delay="0"/>
                                  </p:stCondLst>
                                  <p:childTnLst>
                                    <p:animEffect transition="out" filter="fade">
                                      <p:cBhvr>
                                        <p:cTn id="16" dur="200"/>
                                        <p:tgtEl>
                                          <p:spTgt spid="2180196"/>
                                        </p:tgtEl>
                                      </p:cBhvr>
                                    </p:animEffect>
                                    <p:set>
                                      <p:cBhvr>
                                        <p:cTn id="17" dur="1" fill="hold">
                                          <p:stCondLst>
                                            <p:cond delay="199"/>
                                          </p:stCondLst>
                                        </p:cTn>
                                        <p:tgtEl>
                                          <p:spTgt spid="2180196"/>
                                        </p:tgtEl>
                                        <p:attrNameLst>
                                          <p:attrName>style.visibility</p:attrName>
                                        </p:attrNameLst>
                                      </p:cBhvr>
                                      <p:to>
                                        <p:strVal val="hidden"/>
                                      </p:to>
                                    </p:set>
                                  </p:childTnLst>
                                </p:cTn>
                              </p:par>
                            </p:childTnLst>
                          </p:cTn>
                        </p:par>
                        <p:par>
                          <p:cTn id="18" fill="hold">
                            <p:stCondLst>
                              <p:cond delay="900"/>
                            </p:stCondLst>
                            <p:childTnLst>
                              <p:par>
                                <p:cTn id="19" presetID="53" presetClass="entr" presetSubtype="0" fill="hold" nodeType="afterEffect">
                                  <p:stCondLst>
                                    <p:cond delay="0"/>
                                  </p:stCondLst>
                                  <p:childTnLst>
                                    <p:set>
                                      <p:cBhvr>
                                        <p:cTn id="20" dur="1" fill="hold">
                                          <p:stCondLst>
                                            <p:cond delay="0"/>
                                          </p:stCondLst>
                                        </p:cTn>
                                        <p:tgtEl>
                                          <p:spTgt spid="2180198"/>
                                        </p:tgtEl>
                                        <p:attrNameLst>
                                          <p:attrName>style.visibility</p:attrName>
                                        </p:attrNameLst>
                                      </p:cBhvr>
                                      <p:to>
                                        <p:strVal val="visible"/>
                                      </p:to>
                                    </p:set>
                                    <p:anim calcmode="lin" valueType="num">
                                      <p:cBhvr>
                                        <p:cTn id="21" dur="200" fill="hold"/>
                                        <p:tgtEl>
                                          <p:spTgt spid="2180198"/>
                                        </p:tgtEl>
                                        <p:attrNameLst>
                                          <p:attrName>ppt_w</p:attrName>
                                        </p:attrNameLst>
                                      </p:cBhvr>
                                      <p:tavLst>
                                        <p:tav tm="0">
                                          <p:val>
                                            <p:fltVal val="0"/>
                                          </p:val>
                                        </p:tav>
                                        <p:tav tm="100000">
                                          <p:val>
                                            <p:strVal val="#ppt_w"/>
                                          </p:val>
                                        </p:tav>
                                      </p:tavLst>
                                    </p:anim>
                                    <p:anim calcmode="lin" valueType="num">
                                      <p:cBhvr>
                                        <p:cTn id="22" dur="200" fill="hold"/>
                                        <p:tgtEl>
                                          <p:spTgt spid="2180198"/>
                                        </p:tgtEl>
                                        <p:attrNameLst>
                                          <p:attrName>ppt_h</p:attrName>
                                        </p:attrNameLst>
                                      </p:cBhvr>
                                      <p:tavLst>
                                        <p:tav tm="0">
                                          <p:val>
                                            <p:fltVal val="0"/>
                                          </p:val>
                                        </p:tav>
                                        <p:tav tm="100000">
                                          <p:val>
                                            <p:strVal val="#ppt_h"/>
                                          </p:val>
                                        </p:tav>
                                      </p:tavLst>
                                    </p:anim>
                                    <p:animEffect transition="in" filter="fade">
                                      <p:cBhvr>
                                        <p:cTn id="23" dur="200"/>
                                        <p:tgtEl>
                                          <p:spTgt spid="2180198"/>
                                        </p:tgtEl>
                                      </p:cBhvr>
                                    </p:animEffect>
                                  </p:childTnLst>
                                </p:cTn>
                              </p:par>
                            </p:childTnLst>
                          </p:cTn>
                        </p:par>
                        <p:par>
                          <p:cTn id="24" fill="hold">
                            <p:stCondLst>
                              <p:cond delay="1100"/>
                            </p:stCondLst>
                            <p:childTnLst>
                              <p:par>
                                <p:cTn id="25" presetID="10" presetClass="exit" presetSubtype="0" fill="hold" nodeType="afterEffect">
                                  <p:stCondLst>
                                    <p:cond delay="0"/>
                                  </p:stCondLst>
                                  <p:childTnLst>
                                    <p:animEffect transition="out" filter="fade">
                                      <p:cBhvr>
                                        <p:cTn id="26" dur="200"/>
                                        <p:tgtEl>
                                          <p:spTgt spid="2180198"/>
                                        </p:tgtEl>
                                      </p:cBhvr>
                                    </p:animEffect>
                                    <p:set>
                                      <p:cBhvr>
                                        <p:cTn id="27" dur="1" fill="hold">
                                          <p:stCondLst>
                                            <p:cond delay="199"/>
                                          </p:stCondLst>
                                        </p:cTn>
                                        <p:tgtEl>
                                          <p:spTgt spid="2180198"/>
                                        </p:tgtEl>
                                        <p:attrNameLst>
                                          <p:attrName>style.visibility</p:attrName>
                                        </p:attrNameLst>
                                      </p:cBhvr>
                                      <p:to>
                                        <p:strVal val="hidden"/>
                                      </p:to>
                                    </p:set>
                                  </p:childTnLst>
                                </p:cTn>
                              </p:par>
                            </p:childTnLst>
                          </p:cTn>
                        </p:par>
                        <p:par>
                          <p:cTn id="28" fill="hold">
                            <p:stCondLst>
                              <p:cond delay="1300"/>
                            </p:stCondLst>
                            <p:childTnLst>
                              <p:par>
                                <p:cTn id="29" presetID="53" presetClass="entr" presetSubtype="0" fill="hold" nodeType="afterEffect">
                                  <p:stCondLst>
                                    <p:cond delay="0"/>
                                  </p:stCondLst>
                                  <p:childTnLst>
                                    <p:set>
                                      <p:cBhvr>
                                        <p:cTn id="30" dur="1" fill="hold">
                                          <p:stCondLst>
                                            <p:cond delay="0"/>
                                          </p:stCondLst>
                                        </p:cTn>
                                        <p:tgtEl>
                                          <p:spTgt spid="2180199"/>
                                        </p:tgtEl>
                                        <p:attrNameLst>
                                          <p:attrName>style.visibility</p:attrName>
                                        </p:attrNameLst>
                                      </p:cBhvr>
                                      <p:to>
                                        <p:strVal val="visible"/>
                                      </p:to>
                                    </p:set>
                                    <p:anim calcmode="lin" valueType="num">
                                      <p:cBhvr>
                                        <p:cTn id="31" dur="200" fill="hold"/>
                                        <p:tgtEl>
                                          <p:spTgt spid="2180199"/>
                                        </p:tgtEl>
                                        <p:attrNameLst>
                                          <p:attrName>ppt_w</p:attrName>
                                        </p:attrNameLst>
                                      </p:cBhvr>
                                      <p:tavLst>
                                        <p:tav tm="0">
                                          <p:val>
                                            <p:fltVal val="0"/>
                                          </p:val>
                                        </p:tav>
                                        <p:tav tm="100000">
                                          <p:val>
                                            <p:strVal val="#ppt_w"/>
                                          </p:val>
                                        </p:tav>
                                      </p:tavLst>
                                    </p:anim>
                                    <p:anim calcmode="lin" valueType="num">
                                      <p:cBhvr>
                                        <p:cTn id="32" dur="200" fill="hold"/>
                                        <p:tgtEl>
                                          <p:spTgt spid="2180199"/>
                                        </p:tgtEl>
                                        <p:attrNameLst>
                                          <p:attrName>ppt_h</p:attrName>
                                        </p:attrNameLst>
                                      </p:cBhvr>
                                      <p:tavLst>
                                        <p:tav tm="0">
                                          <p:val>
                                            <p:fltVal val="0"/>
                                          </p:val>
                                        </p:tav>
                                        <p:tav tm="100000">
                                          <p:val>
                                            <p:strVal val="#ppt_h"/>
                                          </p:val>
                                        </p:tav>
                                      </p:tavLst>
                                    </p:anim>
                                    <p:animEffect transition="in" filter="fade">
                                      <p:cBhvr>
                                        <p:cTn id="33" dur="200"/>
                                        <p:tgtEl>
                                          <p:spTgt spid="2180199"/>
                                        </p:tgtEl>
                                      </p:cBhvr>
                                    </p:animEffect>
                                  </p:childTnLst>
                                </p:cTn>
                              </p:par>
                            </p:childTnLst>
                          </p:cTn>
                        </p:par>
                        <p:par>
                          <p:cTn id="34" fill="hold">
                            <p:stCondLst>
                              <p:cond delay="1500"/>
                            </p:stCondLst>
                            <p:childTnLst>
                              <p:par>
                                <p:cTn id="35" presetID="10" presetClass="exit" presetSubtype="0" fill="hold" nodeType="afterEffect">
                                  <p:stCondLst>
                                    <p:cond delay="0"/>
                                  </p:stCondLst>
                                  <p:childTnLst>
                                    <p:animEffect transition="out" filter="fade">
                                      <p:cBhvr>
                                        <p:cTn id="36" dur="200"/>
                                        <p:tgtEl>
                                          <p:spTgt spid="2180199"/>
                                        </p:tgtEl>
                                      </p:cBhvr>
                                    </p:animEffect>
                                    <p:set>
                                      <p:cBhvr>
                                        <p:cTn id="37" dur="1" fill="hold">
                                          <p:stCondLst>
                                            <p:cond delay="199"/>
                                          </p:stCondLst>
                                        </p:cTn>
                                        <p:tgtEl>
                                          <p:spTgt spid="2180199"/>
                                        </p:tgtEl>
                                        <p:attrNameLst>
                                          <p:attrName>style.visibility</p:attrName>
                                        </p:attrNameLst>
                                      </p:cBhvr>
                                      <p:to>
                                        <p:strVal val="hidden"/>
                                      </p:to>
                                    </p:set>
                                  </p:childTnLst>
                                </p:cTn>
                              </p:par>
                            </p:childTnLst>
                          </p:cTn>
                        </p:par>
                        <p:par>
                          <p:cTn id="38" fill="hold">
                            <p:stCondLst>
                              <p:cond delay="1700"/>
                            </p:stCondLst>
                            <p:childTnLst>
                              <p:par>
                                <p:cTn id="39" presetID="53" presetClass="entr" presetSubtype="0" fill="hold" nodeType="afterEffect">
                                  <p:stCondLst>
                                    <p:cond delay="0"/>
                                  </p:stCondLst>
                                  <p:childTnLst>
                                    <p:set>
                                      <p:cBhvr>
                                        <p:cTn id="40" dur="1" fill="hold">
                                          <p:stCondLst>
                                            <p:cond delay="0"/>
                                          </p:stCondLst>
                                        </p:cTn>
                                        <p:tgtEl>
                                          <p:spTgt spid="2180200"/>
                                        </p:tgtEl>
                                        <p:attrNameLst>
                                          <p:attrName>style.visibility</p:attrName>
                                        </p:attrNameLst>
                                      </p:cBhvr>
                                      <p:to>
                                        <p:strVal val="visible"/>
                                      </p:to>
                                    </p:set>
                                    <p:anim calcmode="lin" valueType="num">
                                      <p:cBhvr>
                                        <p:cTn id="41" dur="200" fill="hold"/>
                                        <p:tgtEl>
                                          <p:spTgt spid="2180200"/>
                                        </p:tgtEl>
                                        <p:attrNameLst>
                                          <p:attrName>ppt_w</p:attrName>
                                        </p:attrNameLst>
                                      </p:cBhvr>
                                      <p:tavLst>
                                        <p:tav tm="0">
                                          <p:val>
                                            <p:fltVal val="0"/>
                                          </p:val>
                                        </p:tav>
                                        <p:tav tm="100000">
                                          <p:val>
                                            <p:strVal val="#ppt_w"/>
                                          </p:val>
                                        </p:tav>
                                      </p:tavLst>
                                    </p:anim>
                                    <p:anim calcmode="lin" valueType="num">
                                      <p:cBhvr>
                                        <p:cTn id="42" dur="200" fill="hold"/>
                                        <p:tgtEl>
                                          <p:spTgt spid="2180200"/>
                                        </p:tgtEl>
                                        <p:attrNameLst>
                                          <p:attrName>ppt_h</p:attrName>
                                        </p:attrNameLst>
                                      </p:cBhvr>
                                      <p:tavLst>
                                        <p:tav tm="0">
                                          <p:val>
                                            <p:fltVal val="0"/>
                                          </p:val>
                                        </p:tav>
                                        <p:tav tm="100000">
                                          <p:val>
                                            <p:strVal val="#ppt_h"/>
                                          </p:val>
                                        </p:tav>
                                      </p:tavLst>
                                    </p:anim>
                                    <p:animEffect transition="in" filter="fade">
                                      <p:cBhvr>
                                        <p:cTn id="43" dur="200"/>
                                        <p:tgtEl>
                                          <p:spTgt spid="2180200"/>
                                        </p:tgtEl>
                                      </p:cBhvr>
                                    </p:animEffect>
                                  </p:childTnLst>
                                </p:cTn>
                              </p:par>
                            </p:childTnLst>
                          </p:cTn>
                        </p:par>
                        <p:par>
                          <p:cTn id="44" fill="hold">
                            <p:stCondLst>
                              <p:cond delay="1900"/>
                            </p:stCondLst>
                            <p:childTnLst>
                              <p:par>
                                <p:cTn id="45" presetID="10" presetClass="exit" presetSubtype="0" fill="hold" nodeType="afterEffect">
                                  <p:stCondLst>
                                    <p:cond delay="0"/>
                                  </p:stCondLst>
                                  <p:childTnLst>
                                    <p:animEffect transition="out" filter="fade">
                                      <p:cBhvr>
                                        <p:cTn id="46" dur="200"/>
                                        <p:tgtEl>
                                          <p:spTgt spid="2180200"/>
                                        </p:tgtEl>
                                      </p:cBhvr>
                                    </p:animEffect>
                                    <p:set>
                                      <p:cBhvr>
                                        <p:cTn id="47" dur="1" fill="hold">
                                          <p:stCondLst>
                                            <p:cond delay="199"/>
                                          </p:stCondLst>
                                        </p:cTn>
                                        <p:tgtEl>
                                          <p:spTgt spid="2180200"/>
                                        </p:tgtEl>
                                        <p:attrNameLst>
                                          <p:attrName>style.visibility</p:attrName>
                                        </p:attrNameLst>
                                      </p:cBhvr>
                                      <p:to>
                                        <p:strVal val="hidden"/>
                                      </p:to>
                                    </p:set>
                                  </p:childTnLst>
                                </p:cTn>
                              </p:par>
                            </p:childTnLst>
                          </p:cTn>
                        </p:par>
                        <p:par>
                          <p:cTn id="48" fill="hold">
                            <p:stCondLst>
                              <p:cond delay="2100"/>
                            </p:stCondLst>
                            <p:childTnLst>
                              <p:par>
                                <p:cTn id="49" presetID="53" presetClass="entr" presetSubtype="0" fill="hold" nodeType="afterEffect">
                                  <p:stCondLst>
                                    <p:cond delay="0"/>
                                  </p:stCondLst>
                                  <p:childTnLst>
                                    <p:set>
                                      <p:cBhvr>
                                        <p:cTn id="50" dur="1" fill="hold">
                                          <p:stCondLst>
                                            <p:cond delay="0"/>
                                          </p:stCondLst>
                                        </p:cTn>
                                        <p:tgtEl>
                                          <p:spTgt spid="2180201"/>
                                        </p:tgtEl>
                                        <p:attrNameLst>
                                          <p:attrName>style.visibility</p:attrName>
                                        </p:attrNameLst>
                                      </p:cBhvr>
                                      <p:to>
                                        <p:strVal val="visible"/>
                                      </p:to>
                                    </p:set>
                                    <p:anim calcmode="lin" valueType="num">
                                      <p:cBhvr>
                                        <p:cTn id="51" dur="200" fill="hold"/>
                                        <p:tgtEl>
                                          <p:spTgt spid="2180201"/>
                                        </p:tgtEl>
                                        <p:attrNameLst>
                                          <p:attrName>ppt_w</p:attrName>
                                        </p:attrNameLst>
                                      </p:cBhvr>
                                      <p:tavLst>
                                        <p:tav tm="0">
                                          <p:val>
                                            <p:fltVal val="0"/>
                                          </p:val>
                                        </p:tav>
                                        <p:tav tm="100000">
                                          <p:val>
                                            <p:strVal val="#ppt_w"/>
                                          </p:val>
                                        </p:tav>
                                      </p:tavLst>
                                    </p:anim>
                                    <p:anim calcmode="lin" valueType="num">
                                      <p:cBhvr>
                                        <p:cTn id="52" dur="200" fill="hold"/>
                                        <p:tgtEl>
                                          <p:spTgt spid="2180201"/>
                                        </p:tgtEl>
                                        <p:attrNameLst>
                                          <p:attrName>ppt_h</p:attrName>
                                        </p:attrNameLst>
                                      </p:cBhvr>
                                      <p:tavLst>
                                        <p:tav tm="0">
                                          <p:val>
                                            <p:fltVal val="0"/>
                                          </p:val>
                                        </p:tav>
                                        <p:tav tm="100000">
                                          <p:val>
                                            <p:strVal val="#ppt_h"/>
                                          </p:val>
                                        </p:tav>
                                      </p:tavLst>
                                    </p:anim>
                                    <p:animEffect transition="in" filter="fade">
                                      <p:cBhvr>
                                        <p:cTn id="53" dur="200"/>
                                        <p:tgtEl>
                                          <p:spTgt spid="2180201"/>
                                        </p:tgtEl>
                                      </p:cBhvr>
                                    </p:animEffect>
                                  </p:childTnLst>
                                </p:cTn>
                              </p:par>
                            </p:childTnLst>
                          </p:cTn>
                        </p:par>
                        <p:par>
                          <p:cTn id="54" fill="hold">
                            <p:stCondLst>
                              <p:cond delay="2300"/>
                            </p:stCondLst>
                            <p:childTnLst>
                              <p:par>
                                <p:cTn id="55" presetID="10" presetClass="exit" presetSubtype="0" fill="hold" nodeType="afterEffect">
                                  <p:stCondLst>
                                    <p:cond delay="0"/>
                                  </p:stCondLst>
                                  <p:childTnLst>
                                    <p:animEffect transition="out" filter="fade">
                                      <p:cBhvr>
                                        <p:cTn id="56" dur="200"/>
                                        <p:tgtEl>
                                          <p:spTgt spid="2180201"/>
                                        </p:tgtEl>
                                      </p:cBhvr>
                                    </p:animEffect>
                                    <p:set>
                                      <p:cBhvr>
                                        <p:cTn id="57" dur="1" fill="hold">
                                          <p:stCondLst>
                                            <p:cond delay="199"/>
                                          </p:stCondLst>
                                        </p:cTn>
                                        <p:tgtEl>
                                          <p:spTgt spid="2180201"/>
                                        </p:tgtEl>
                                        <p:attrNameLst>
                                          <p:attrName>style.visibility</p:attrName>
                                        </p:attrNameLst>
                                      </p:cBhvr>
                                      <p:to>
                                        <p:strVal val="hidden"/>
                                      </p:to>
                                    </p:set>
                                  </p:childTnLst>
                                </p:cTn>
                              </p:par>
                            </p:childTnLst>
                          </p:cTn>
                        </p:par>
                        <p:par>
                          <p:cTn id="58" fill="hold">
                            <p:stCondLst>
                              <p:cond delay="2500"/>
                            </p:stCondLst>
                            <p:childTnLst>
                              <p:par>
                                <p:cTn id="59" presetID="53" presetClass="entr" presetSubtype="0" fill="hold" nodeType="afterEffect">
                                  <p:stCondLst>
                                    <p:cond delay="0"/>
                                  </p:stCondLst>
                                  <p:childTnLst>
                                    <p:set>
                                      <p:cBhvr>
                                        <p:cTn id="60" dur="1" fill="hold">
                                          <p:stCondLst>
                                            <p:cond delay="0"/>
                                          </p:stCondLst>
                                        </p:cTn>
                                        <p:tgtEl>
                                          <p:spTgt spid="2180202"/>
                                        </p:tgtEl>
                                        <p:attrNameLst>
                                          <p:attrName>style.visibility</p:attrName>
                                        </p:attrNameLst>
                                      </p:cBhvr>
                                      <p:to>
                                        <p:strVal val="visible"/>
                                      </p:to>
                                    </p:set>
                                    <p:anim calcmode="lin" valueType="num">
                                      <p:cBhvr>
                                        <p:cTn id="61" dur="200" fill="hold"/>
                                        <p:tgtEl>
                                          <p:spTgt spid="2180202"/>
                                        </p:tgtEl>
                                        <p:attrNameLst>
                                          <p:attrName>ppt_w</p:attrName>
                                        </p:attrNameLst>
                                      </p:cBhvr>
                                      <p:tavLst>
                                        <p:tav tm="0">
                                          <p:val>
                                            <p:fltVal val="0"/>
                                          </p:val>
                                        </p:tav>
                                        <p:tav tm="100000">
                                          <p:val>
                                            <p:strVal val="#ppt_w"/>
                                          </p:val>
                                        </p:tav>
                                      </p:tavLst>
                                    </p:anim>
                                    <p:anim calcmode="lin" valueType="num">
                                      <p:cBhvr>
                                        <p:cTn id="62" dur="200" fill="hold"/>
                                        <p:tgtEl>
                                          <p:spTgt spid="2180202"/>
                                        </p:tgtEl>
                                        <p:attrNameLst>
                                          <p:attrName>ppt_h</p:attrName>
                                        </p:attrNameLst>
                                      </p:cBhvr>
                                      <p:tavLst>
                                        <p:tav tm="0">
                                          <p:val>
                                            <p:fltVal val="0"/>
                                          </p:val>
                                        </p:tav>
                                        <p:tav tm="100000">
                                          <p:val>
                                            <p:strVal val="#ppt_h"/>
                                          </p:val>
                                        </p:tav>
                                      </p:tavLst>
                                    </p:anim>
                                    <p:animEffect transition="in" filter="fade">
                                      <p:cBhvr>
                                        <p:cTn id="63" dur="200"/>
                                        <p:tgtEl>
                                          <p:spTgt spid="2180202"/>
                                        </p:tgtEl>
                                      </p:cBhvr>
                                    </p:animEffect>
                                  </p:childTnLst>
                                </p:cTn>
                              </p:par>
                            </p:childTnLst>
                          </p:cTn>
                        </p:par>
                        <p:par>
                          <p:cTn id="64" fill="hold">
                            <p:stCondLst>
                              <p:cond delay="2700"/>
                            </p:stCondLst>
                            <p:childTnLst>
                              <p:par>
                                <p:cTn id="65" presetID="10" presetClass="exit" presetSubtype="0" fill="hold" nodeType="afterEffect">
                                  <p:stCondLst>
                                    <p:cond delay="0"/>
                                  </p:stCondLst>
                                  <p:childTnLst>
                                    <p:animEffect transition="out" filter="fade">
                                      <p:cBhvr>
                                        <p:cTn id="66" dur="200"/>
                                        <p:tgtEl>
                                          <p:spTgt spid="2180202"/>
                                        </p:tgtEl>
                                      </p:cBhvr>
                                    </p:animEffect>
                                    <p:set>
                                      <p:cBhvr>
                                        <p:cTn id="67" dur="1" fill="hold">
                                          <p:stCondLst>
                                            <p:cond delay="199"/>
                                          </p:stCondLst>
                                        </p:cTn>
                                        <p:tgtEl>
                                          <p:spTgt spid="2180202"/>
                                        </p:tgtEl>
                                        <p:attrNameLst>
                                          <p:attrName>style.visibility</p:attrName>
                                        </p:attrNameLst>
                                      </p:cBhvr>
                                      <p:to>
                                        <p:strVal val="hidden"/>
                                      </p:to>
                                    </p:set>
                                  </p:childTnLst>
                                </p:cTn>
                              </p:par>
                            </p:childTnLst>
                          </p:cTn>
                        </p:par>
                        <p:par>
                          <p:cTn id="68" fill="hold">
                            <p:stCondLst>
                              <p:cond delay="2900"/>
                            </p:stCondLst>
                            <p:childTnLst>
                              <p:par>
                                <p:cTn id="69" presetID="53" presetClass="entr" presetSubtype="0" fill="hold" nodeType="afterEffect">
                                  <p:stCondLst>
                                    <p:cond delay="0"/>
                                  </p:stCondLst>
                                  <p:childTnLst>
                                    <p:set>
                                      <p:cBhvr>
                                        <p:cTn id="70" dur="1" fill="hold">
                                          <p:stCondLst>
                                            <p:cond delay="0"/>
                                          </p:stCondLst>
                                        </p:cTn>
                                        <p:tgtEl>
                                          <p:spTgt spid="2180203"/>
                                        </p:tgtEl>
                                        <p:attrNameLst>
                                          <p:attrName>style.visibility</p:attrName>
                                        </p:attrNameLst>
                                      </p:cBhvr>
                                      <p:to>
                                        <p:strVal val="visible"/>
                                      </p:to>
                                    </p:set>
                                    <p:anim calcmode="lin" valueType="num">
                                      <p:cBhvr>
                                        <p:cTn id="71" dur="200" fill="hold"/>
                                        <p:tgtEl>
                                          <p:spTgt spid="2180203"/>
                                        </p:tgtEl>
                                        <p:attrNameLst>
                                          <p:attrName>ppt_w</p:attrName>
                                        </p:attrNameLst>
                                      </p:cBhvr>
                                      <p:tavLst>
                                        <p:tav tm="0">
                                          <p:val>
                                            <p:fltVal val="0"/>
                                          </p:val>
                                        </p:tav>
                                        <p:tav tm="100000">
                                          <p:val>
                                            <p:strVal val="#ppt_w"/>
                                          </p:val>
                                        </p:tav>
                                      </p:tavLst>
                                    </p:anim>
                                    <p:anim calcmode="lin" valueType="num">
                                      <p:cBhvr>
                                        <p:cTn id="72" dur="200" fill="hold"/>
                                        <p:tgtEl>
                                          <p:spTgt spid="2180203"/>
                                        </p:tgtEl>
                                        <p:attrNameLst>
                                          <p:attrName>ppt_h</p:attrName>
                                        </p:attrNameLst>
                                      </p:cBhvr>
                                      <p:tavLst>
                                        <p:tav tm="0">
                                          <p:val>
                                            <p:fltVal val="0"/>
                                          </p:val>
                                        </p:tav>
                                        <p:tav tm="100000">
                                          <p:val>
                                            <p:strVal val="#ppt_h"/>
                                          </p:val>
                                        </p:tav>
                                      </p:tavLst>
                                    </p:anim>
                                    <p:animEffect transition="in" filter="fade">
                                      <p:cBhvr>
                                        <p:cTn id="73" dur="200"/>
                                        <p:tgtEl>
                                          <p:spTgt spid="2180203"/>
                                        </p:tgtEl>
                                      </p:cBhvr>
                                    </p:animEffect>
                                  </p:childTnLst>
                                </p:cTn>
                              </p:par>
                            </p:childTnLst>
                          </p:cTn>
                        </p:par>
                        <p:par>
                          <p:cTn id="74" fill="hold">
                            <p:stCondLst>
                              <p:cond delay="3100"/>
                            </p:stCondLst>
                            <p:childTnLst>
                              <p:par>
                                <p:cTn id="75" presetID="10" presetClass="exit" presetSubtype="0" fill="hold" nodeType="afterEffect">
                                  <p:stCondLst>
                                    <p:cond delay="0"/>
                                  </p:stCondLst>
                                  <p:childTnLst>
                                    <p:animEffect transition="out" filter="fade">
                                      <p:cBhvr>
                                        <p:cTn id="76" dur="200"/>
                                        <p:tgtEl>
                                          <p:spTgt spid="2180203"/>
                                        </p:tgtEl>
                                      </p:cBhvr>
                                    </p:animEffect>
                                    <p:set>
                                      <p:cBhvr>
                                        <p:cTn id="77" dur="1" fill="hold">
                                          <p:stCondLst>
                                            <p:cond delay="199"/>
                                          </p:stCondLst>
                                        </p:cTn>
                                        <p:tgtEl>
                                          <p:spTgt spid="2180203"/>
                                        </p:tgtEl>
                                        <p:attrNameLst>
                                          <p:attrName>style.visibility</p:attrName>
                                        </p:attrNameLst>
                                      </p:cBhvr>
                                      <p:to>
                                        <p:strVal val="hidden"/>
                                      </p:to>
                                    </p:set>
                                  </p:childTnLst>
                                </p:cTn>
                              </p:par>
                            </p:childTnLst>
                          </p:cTn>
                        </p:par>
                        <p:par>
                          <p:cTn id="78" fill="hold">
                            <p:stCondLst>
                              <p:cond delay="3300"/>
                            </p:stCondLst>
                            <p:childTnLst>
                              <p:par>
                                <p:cTn id="79" presetID="53" presetClass="entr" presetSubtype="0" fill="hold" nodeType="afterEffect">
                                  <p:stCondLst>
                                    <p:cond delay="0"/>
                                  </p:stCondLst>
                                  <p:childTnLst>
                                    <p:set>
                                      <p:cBhvr>
                                        <p:cTn id="80" dur="1" fill="hold">
                                          <p:stCondLst>
                                            <p:cond delay="0"/>
                                          </p:stCondLst>
                                        </p:cTn>
                                        <p:tgtEl>
                                          <p:spTgt spid="2180207"/>
                                        </p:tgtEl>
                                        <p:attrNameLst>
                                          <p:attrName>style.visibility</p:attrName>
                                        </p:attrNameLst>
                                      </p:cBhvr>
                                      <p:to>
                                        <p:strVal val="visible"/>
                                      </p:to>
                                    </p:set>
                                    <p:anim calcmode="lin" valueType="num">
                                      <p:cBhvr>
                                        <p:cTn id="81" dur="200" fill="hold"/>
                                        <p:tgtEl>
                                          <p:spTgt spid="2180207"/>
                                        </p:tgtEl>
                                        <p:attrNameLst>
                                          <p:attrName>ppt_w</p:attrName>
                                        </p:attrNameLst>
                                      </p:cBhvr>
                                      <p:tavLst>
                                        <p:tav tm="0">
                                          <p:val>
                                            <p:fltVal val="0"/>
                                          </p:val>
                                        </p:tav>
                                        <p:tav tm="100000">
                                          <p:val>
                                            <p:strVal val="#ppt_w"/>
                                          </p:val>
                                        </p:tav>
                                      </p:tavLst>
                                    </p:anim>
                                    <p:anim calcmode="lin" valueType="num">
                                      <p:cBhvr>
                                        <p:cTn id="82" dur="200" fill="hold"/>
                                        <p:tgtEl>
                                          <p:spTgt spid="2180207"/>
                                        </p:tgtEl>
                                        <p:attrNameLst>
                                          <p:attrName>ppt_h</p:attrName>
                                        </p:attrNameLst>
                                      </p:cBhvr>
                                      <p:tavLst>
                                        <p:tav tm="0">
                                          <p:val>
                                            <p:fltVal val="0"/>
                                          </p:val>
                                        </p:tav>
                                        <p:tav tm="100000">
                                          <p:val>
                                            <p:strVal val="#ppt_h"/>
                                          </p:val>
                                        </p:tav>
                                      </p:tavLst>
                                    </p:anim>
                                    <p:animEffect transition="in" filter="fade">
                                      <p:cBhvr>
                                        <p:cTn id="83" dur="200"/>
                                        <p:tgtEl>
                                          <p:spTgt spid="2180207"/>
                                        </p:tgtEl>
                                      </p:cBhvr>
                                    </p:animEffect>
                                  </p:childTnLst>
                                </p:cTn>
                              </p:par>
                            </p:childTnLst>
                          </p:cTn>
                        </p:par>
                        <p:par>
                          <p:cTn id="84" fill="hold">
                            <p:stCondLst>
                              <p:cond delay="3500"/>
                            </p:stCondLst>
                            <p:childTnLst>
                              <p:par>
                                <p:cTn id="85" presetID="10" presetClass="exit" presetSubtype="0" fill="hold" nodeType="afterEffect">
                                  <p:stCondLst>
                                    <p:cond delay="0"/>
                                  </p:stCondLst>
                                  <p:childTnLst>
                                    <p:animEffect transition="out" filter="fade">
                                      <p:cBhvr>
                                        <p:cTn id="86" dur="200"/>
                                        <p:tgtEl>
                                          <p:spTgt spid="2180207"/>
                                        </p:tgtEl>
                                      </p:cBhvr>
                                    </p:animEffect>
                                    <p:set>
                                      <p:cBhvr>
                                        <p:cTn id="87" dur="1" fill="hold">
                                          <p:stCondLst>
                                            <p:cond delay="199"/>
                                          </p:stCondLst>
                                        </p:cTn>
                                        <p:tgtEl>
                                          <p:spTgt spid="2180207"/>
                                        </p:tgtEl>
                                        <p:attrNameLst>
                                          <p:attrName>style.visibility</p:attrName>
                                        </p:attrNameLst>
                                      </p:cBhvr>
                                      <p:to>
                                        <p:strVal val="hidden"/>
                                      </p:to>
                                    </p:set>
                                  </p:childTnLst>
                                </p:cTn>
                              </p:par>
                            </p:childTnLst>
                          </p:cTn>
                        </p:par>
                        <p:par>
                          <p:cTn id="88" fill="hold">
                            <p:stCondLst>
                              <p:cond delay="3700"/>
                            </p:stCondLst>
                            <p:childTnLst>
                              <p:par>
                                <p:cTn id="89" presetID="53" presetClass="entr" presetSubtype="0" fill="hold" nodeType="afterEffect">
                                  <p:stCondLst>
                                    <p:cond delay="0"/>
                                  </p:stCondLst>
                                  <p:childTnLst>
                                    <p:set>
                                      <p:cBhvr>
                                        <p:cTn id="90" dur="1" fill="hold">
                                          <p:stCondLst>
                                            <p:cond delay="0"/>
                                          </p:stCondLst>
                                        </p:cTn>
                                        <p:tgtEl>
                                          <p:spTgt spid="2180204"/>
                                        </p:tgtEl>
                                        <p:attrNameLst>
                                          <p:attrName>style.visibility</p:attrName>
                                        </p:attrNameLst>
                                      </p:cBhvr>
                                      <p:to>
                                        <p:strVal val="visible"/>
                                      </p:to>
                                    </p:set>
                                    <p:anim calcmode="lin" valueType="num">
                                      <p:cBhvr>
                                        <p:cTn id="91" dur="200" fill="hold"/>
                                        <p:tgtEl>
                                          <p:spTgt spid="2180204"/>
                                        </p:tgtEl>
                                        <p:attrNameLst>
                                          <p:attrName>ppt_w</p:attrName>
                                        </p:attrNameLst>
                                      </p:cBhvr>
                                      <p:tavLst>
                                        <p:tav tm="0">
                                          <p:val>
                                            <p:fltVal val="0"/>
                                          </p:val>
                                        </p:tav>
                                        <p:tav tm="100000">
                                          <p:val>
                                            <p:strVal val="#ppt_w"/>
                                          </p:val>
                                        </p:tav>
                                      </p:tavLst>
                                    </p:anim>
                                    <p:anim calcmode="lin" valueType="num">
                                      <p:cBhvr>
                                        <p:cTn id="92" dur="200" fill="hold"/>
                                        <p:tgtEl>
                                          <p:spTgt spid="2180204"/>
                                        </p:tgtEl>
                                        <p:attrNameLst>
                                          <p:attrName>ppt_h</p:attrName>
                                        </p:attrNameLst>
                                      </p:cBhvr>
                                      <p:tavLst>
                                        <p:tav tm="0">
                                          <p:val>
                                            <p:fltVal val="0"/>
                                          </p:val>
                                        </p:tav>
                                        <p:tav tm="100000">
                                          <p:val>
                                            <p:strVal val="#ppt_h"/>
                                          </p:val>
                                        </p:tav>
                                      </p:tavLst>
                                    </p:anim>
                                    <p:animEffect transition="in" filter="fade">
                                      <p:cBhvr>
                                        <p:cTn id="93" dur="200"/>
                                        <p:tgtEl>
                                          <p:spTgt spid="2180204"/>
                                        </p:tgtEl>
                                      </p:cBhvr>
                                    </p:animEffect>
                                  </p:childTnLst>
                                </p:cTn>
                              </p:par>
                            </p:childTnLst>
                          </p:cTn>
                        </p:par>
                        <p:par>
                          <p:cTn id="94" fill="hold">
                            <p:stCondLst>
                              <p:cond delay="3900"/>
                            </p:stCondLst>
                            <p:childTnLst>
                              <p:par>
                                <p:cTn id="95" presetID="10" presetClass="exit" presetSubtype="0" fill="hold" nodeType="afterEffect">
                                  <p:stCondLst>
                                    <p:cond delay="0"/>
                                  </p:stCondLst>
                                  <p:childTnLst>
                                    <p:animEffect transition="out" filter="fade">
                                      <p:cBhvr>
                                        <p:cTn id="96" dur="200"/>
                                        <p:tgtEl>
                                          <p:spTgt spid="2180204"/>
                                        </p:tgtEl>
                                      </p:cBhvr>
                                    </p:animEffect>
                                    <p:set>
                                      <p:cBhvr>
                                        <p:cTn id="97" dur="1" fill="hold">
                                          <p:stCondLst>
                                            <p:cond delay="199"/>
                                          </p:stCondLst>
                                        </p:cTn>
                                        <p:tgtEl>
                                          <p:spTgt spid="2180204"/>
                                        </p:tgtEl>
                                        <p:attrNameLst>
                                          <p:attrName>style.visibility</p:attrName>
                                        </p:attrNameLst>
                                      </p:cBhvr>
                                      <p:to>
                                        <p:strVal val="hidden"/>
                                      </p:to>
                                    </p:set>
                                  </p:childTnLst>
                                </p:cTn>
                              </p:par>
                            </p:childTnLst>
                          </p:cTn>
                        </p:par>
                        <p:par>
                          <p:cTn id="98" fill="hold">
                            <p:stCondLst>
                              <p:cond delay="4100"/>
                            </p:stCondLst>
                            <p:childTnLst>
                              <p:par>
                                <p:cTn id="99" presetID="53" presetClass="entr" presetSubtype="0" fill="hold" nodeType="afterEffect">
                                  <p:stCondLst>
                                    <p:cond delay="0"/>
                                  </p:stCondLst>
                                  <p:childTnLst>
                                    <p:set>
                                      <p:cBhvr>
                                        <p:cTn id="100" dur="1" fill="hold">
                                          <p:stCondLst>
                                            <p:cond delay="0"/>
                                          </p:stCondLst>
                                        </p:cTn>
                                        <p:tgtEl>
                                          <p:spTgt spid="2180205"/>
                                        </p:tgtEl>
                                        <p:attrNameLst>
                                          <p:attrName>style.visibility</p:attrName>
                                        </p:attrNameLst>
                                      </p:cBhvr>
                                      <p:to>
                                        <p:strVal val="visible"/>
                                      </p:to>
                                    </p:set>
                                    <p:anim calcmode="lin" valueType="num">
                                      <p:cBhvr>
                                        <p:cTn id="101" dur="200" fill="hold"/>
                                        <p:tgtEl>
                                          <p:spTgt spid="2180205"/>
                                        </p:tgtEl>
                                        <p:attrNameLst>
                                          <p:attrName>ppt_w</p:attrName>
                                        </p:attrNameLst>
                                      </p:cBhvr>
                                      <p:tavLst>
                                        <p:tav tm="0">
                                          <p:val>
                                            <p:fltVal val="0"/>
                                          </p:val>
                                        </p:tav>
                                        <p:tav tm="100000">
                                          <p:val>
                                            <p:strVal val="#ppt_w"/>
                                          </p:val>
                                        </p:tav>
                                      </p:tavLst>
                                    </p:anim>
                                    <p:anim calcmode="lin" valueType="num">
                                      <p:cBhvr>
                                        <p:cTn id="102" dur="200" fill="hold"/>
                                        <p:tgtEl>
                                          <p:spTgt spid="2180205"/>
                                        </p:tgtEl>
                                        <p:attrNameLst>
                                          <p:attrName>ppt_h</p:attrName>
                                        </p:attrNameLst>
                                      </p:cBhvr>
                                      <p:tavLst>
                                        <p:tav tm="0">
                                          <p:val>
                                            <p:fltVal val="0"/>
                                          </p:val>
                                        </p:tav>
                                        <p:tav tm="100000">
                                          <p:val>
                                            <p:strVal val="#ppt_h"/>
                                          </p:val>
                                        </p:tav>
                                      </p:tavLst>
                                    </p:anim>
                                    <p:animEffect transition="in" filter="fade">
                                      <p:cBhvr>
                                        <p:cTn id="103" dur="200"/>
                                        <p:tgtEl>
                                          <p:spTgt spid="2180205"/>
                                        </p:tgtEl>
                                      </p:cBhvr>
                                    </p:animEffect>
                                  </p:childTnLst>
                                </p:cTn>
                              </p:par>
                            </p:childTnLst>
                          </p:cTn>
                        </p:par>
                        <p:par>
                          <p:cTn id="104" fill="hold">
                            <p:stCondLst>
                              <p:cond delay="4300"/>
                            </p:stCondLst>
                            <p:childTnLst>
                              <p:par>
                                <p:cTn id="105" presetID="10" presetClass="exit" presetSubtype="0" fill="hold" nodeType="afterEffect">
                                  <p:stCondLst>
                                    <p:cond delay="0"/>
                                  </p:stCondLst>
                                  <p:childTnLst>
                                    <p:animEffect transition="out" filter="fade">
                                      <p:cBhvr>
                                        <p:cTn id="106" dur="200"/>
                                        <p:tgtEl>
                                          <p:spTgt spid="2180205"/>
                                        </p:tgtEl>
                                      </p:cBhvr>
                                    </p:animEffect>
                                    <p:set>
                                      <p:cBhvr>
                                        <p:cTn id="107" dur="1" fill="hold">
                                          <p:stCondLst>
                                            <p:cond delay="199"/>
                                          </p:stCondLst>
                                        </p:cTn>
                                        <p:tgtEl>
                                          <p:spTgt spid="2180205"/>
                                        </p:tgtEl>
                                        <p:attrNameLst>
                                          <p:attrName>style.visibility</p:attrName>
                                        </p:attrNameLst>
                                      </p:cBhvr>
                                      <p:to>
                                        <p:strVal val="hidden"/>
                                      </p:to>
                                    </p:set>
                                  </p:childTnLst>
                                </p:cTn>
                              </p:par>
                            </p:childTnLst>
                          </p:cTn>
                        </p:par>
                        <p:par>
                          <p:cTn id="108" fill="hold">
                            <p:stCondLst>
                              <p:cond delay="4500"/>
                            </p:stCondLst>
                            <p:childTnLst>
                              <p:par>
                                <p:cTn id="109" presetID="53" presetClass="entr" presetSubtype="0" fill="hold" grpId="0" nodeType="afterEffect">
                                  <p:stCondLst>
                                    <p:cond delay="0"/>
                                  </p:stCondLst>
                                  <p:childTnLst>
                                    <p:set>
                                      <p:cBhvr>
                                        <p:cTn id="110" dur="1" fill="hold">
                                          <p:stCondLst>
                                            <p:cond delay="0"/>
                                          </p:stCondLst>
                                        </p:cTn>
                                        <p:tgtEl>
                                          <p:spTgt spid="2180220"/>
                                        </p:tgtEl>
                                        <p:attrNameLst>
                                          <p:attrName>style.visibility</p:attrName>
                                        </p:attrNameLst>
                                      </p:cBhvr>
                                      <p:to>
                                        <p:strVal val="visible"/>
                                      </p:to>
                                    </p:set>
                                    <p:anim calcmode="lin" valueType="num">
                                      <p:cBhvr>
                                        <p:cTn id="111" dur="200" fill="hold"/>
                                        <p:tgtEl>
                                          <p:spTgt spid="2180220"/>
                                        </p:tgtEl>
                                        <p:attrNameLst>
                                          <p:attrName>ppt_w</p:attrName>
                                        </p:attrNameLst>
                                      </p:cBhvr>
                                      <p:tavLst>
                                        <p:tav tm="0">
                                          <p:val>
                                            <p:fltVal val="0"/>
                                          </p:val>
                                        </p:tav>
                                        <p:tav tm="100000">
                                          <p:val>
                                            <p:strVal val="#ppt_w"/>
                                          </p:val>
                                        </p:tav>
                                      </p:tavLst>
                                    </p:anim>
                                    <p:anim calcmode="lin" valueType="num">
                                      <p:cBhvr>
                                        <p:cTn id="112" dur="200" fill="hold"/>
                                        <p:tgtEl>
                                          <p:spTgt spid="2180220"/>
                                        </p:tgtEl>
                                        <p:attrNameLst>
                                          <p:attrName>ppt_h</p:attrName>
                                        </p:attrNameLst>
                                      </p:cBhvr>
                                      <p:tavLst>
                                        <p:tav tm="0">
                                          <p:val>
                                            <p:fltVal val="0"/>
                                          </p:val>
                                        </p:tav>
                                        <p:tav tm="100000">
                                          <p:val>
                                            <p:strVal val="#ppt_h"/>
                                          </p:val>
                                        </p:tav>
                                      </p:tavLst>
                                    </p:anim>
                                    <p:animEffect transition="in" filter="fade">
                                      <p:cBhvr>
                                        <p:cTn id="113" dur="200"/>
                                        <p:tgtEl>
                                          <p:spTgt spid="2180220"/>
                                        </p:tgtEl>
                                      </p:cBhvr>
                                    </p:animEffect>
                                  </p:childTnLst>
                                </p:cTn>
                              </p:par>
                            </p:childTnLst>
                          </p:cTn>
                        </p:par>
                        <p:par>
                          <p:cTn id="114" fill="hold">
                            <p:stCondLst>
                              <p:cond delay="4700"/>
                            </p:stCondLst>
                            <p:childTnLst>
                              <p:par>
                                <p:cTn id="115" presetID="0" presetClass="path" presetSubtype="0" accel="50000" decel="50000" fill="hold" grpId="1" nodeType="afterEffect">
                                  <p:stCondLst>
                                    <p:cond delay="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39 0.00556 0.47986 0.00903 C 0.48333 0.0125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16" dur="2000" fill="hold"/>
                                        <p:tgtEl>
                                          <p:spTgt spid="2180220"/>
                                        </p:tgtEl>
                                        <p:attrNameLst>
                                          <p:attrName>ppt_x</p:attrName>
                                          <p:attrName>ppt_y</p:attrName>
                                        </p:attrNameLst>
                                      </p:cBhvr>
                                      <p:rCtr x="261" y="-176"/>
                                    </p:animMotion>
                                  </p:childTnLst>
                                </p:cTn>
                              </p:par>
                              <p:par>
                                <p:cTn id="117" presetID="53" presetClass="entr" presetSubtype="0" fill="hold" grpId="0" nodeType="withEffect">
                                  <p:stCondLst>
                                    <p:cond delay="300"/>
                                  </p:stCondLst>
                                  <p:childTnLst>
                                    <p:set>
                                      <p:cBhvr>
                                        <p:cTn id="118" dur="1" fill="hold">
                                          <p:stCondLst>
                                            <p:cond delay="0"/>
                                          </p:stCondLst>
                                        </p:cTn>
                                        <p:tgtEl>
                                          <p:spTgt spid="2180221"/>
                                        </p:tgtEl>
                                        <p:attrNameLst>
                                          <p:attrName>style.visibility</p:attrName>
                                        </p:attrNameLst>
                                      </p:cBhvr>
                                      <p:to>
                                        <p:strVal val="visible"/>
                                      </p:to>
                                    </p:set>
                                    <p:anim calcmode="lin" valueType="num">
                                      <p:cBhvr>
                                        <p:cTn id="119" dur="50" fill="hold"/>
                                        <p:tgtEl>
                                          <p:spTgt spid="2180221"/>
                                        </p:tgtEl>
                                        <p:attrNameLst>
                                          <p:attrName>ppt_w</p:attrName>
                                        </p:attrNameLst>
                                      </p:cBhvr>
                                      <p:tavLst>
                                        <p:tav tm="0">
                                          <p:val>
                                            <p:fltVal val="0"/>
                                          </p:val>
                                        </p:tav>
                                        <p:tav tm="100000">
                                          <p:val>
                                            <p:strVal val="#ppt_w"/>
                                          </p:val>
                                        </p:tav>
                                      </p:tavLst>
                                    </p:anim>
                                    <p:anim calcmode="lin" valueType="num">
                                      <p:cBhvr>
                                        <p:cTn id="120" dur="50" fill="hold"/>
                                        <p:tgtEl>
                                          <p:spTgt spid="2180221"/>
                                        </p:tgtEl>
                                        <p:attrNameLst>
                                          <p:attrName>ppt_h</p:attrName>
                                        </p:attrNameLst>
                                      </p:cBhvr>
                                      <p:tavLst>
                                        <p:tav tm="0">
                                          <p:val>
                                            <p:fltVal val="0"/>
                                          </p:val>
                                        </p:tav>
                                        <p:tav tm="100000">
                                          <p:val>
                                            <p:strVal val="#ppt_h"/>
                                          </p:val>
                                        </p:tav>
                                      </p:tavLst>
                                    </p:anim>
                                    <p:animEffect transition="in" filter="fade">
                                      <p:cBhvr>
                                        <p:cTn id="121" dur="50"/>
                                        <p:tgtEl>
                                          <p:spTgt spid="2180221"/>
                                        </p:tgtEl>
                                      </p:cBhvr>
                                    </p:animEffect>
                                  </p:childTnLst>
                                </p:cTn>
                              </p:par>
                              <p:par>
                                <p:cTn id="122" presetID="0" presetClass="path" presetSubtype="0" accel="50000" decel="50000" fill="hold" grpId="1" nodeType="withEffect">
                                  <p:stCondLst>
                                    <p:cond delay="3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74 0.00579 0.48021 0.00926 C 0.48368 0.01273 0.48767 0.01435 0.49236 0.01412 C 0.49705 0.01389 0.50365 0.01204 0.50833 0.00857 C 0.51302 0.0051 0.51823 0.00255 0.52031 -0.00694 C 0.5224 -0.01643 0.52101 -0.02615 0.52101 -0.04907 C 0.52101 -0.07199 0.52083 -0.09143 0.52083 -0.14421 C 0.52083 -0.19699 0.52101 -0.31967 0.52101 -0.36597 " pathEditMode="relative" rAng="0" ptsTypes="aaaaaaaaaaaaaaaaaaaaaaa">
                                      <p:cBhvr>
                                        <p:cTn id="123" dur="2000" fill="hold"/>
                                        <p:tgtEl>
                                          <p:spTgt spid="2180221"/>
                                        </p:tgtEl>
                                        <p:attrNameLst>
                                          <p:attrName>ppt_x</p:attrName>
                                          <p:attrName>ppt_y</p:attrName>
                                        </p:attrNameLst>
                                      </p:cBhvr>
                                      <p:rCtr x="261" y="-176"/>
                                    </p:animMotion>
                                  </p:childTnLst>
                                </p:cTn>
                              </p:par>
                              <p:par>
                                <p:cTn id="124" presetID="53" presetClass="entr" presetSubtype="0" fill="hold" grpId="0" nodeType="withEffect">
                                  <p:stCondLst>
                                    <p:cond delay="600"/>
                                  </p:stCondLst>
                                  <p:childTnLst>
                                    <p:set>
                                      <p:cBhvr>
                                        <p:cTn id="125" dur="1" fill="hold">
                                          <p:stCondLst>
                                            <p:cond delay="0"/>
                                          </p:stCondLst>
                                        </p:cTn>
                                        <p:tgtEl>
                                          <p:spTgt spid="2180222"/>
                                        </p:tgtEl>
                                        <p:attrNameLst>
                                          <p:attrName>style.visibility</p:attrName>
                                        </p:attrNameLst>
                                      </p:cBhvr>
                                      <p:to>
                                        <p:strVal val="visible"/>
                                      </p:to>
                                    </p:set>
                                    <p:anim calcmode="lin" valueType="num">
                                      <p:cBhvr>
                                        <p:cTn id="126" dur="50" fill="hold"/>
                                        <p:tgtEl>
                                          <p:spTgt spid="2180222"/>
                                        </p:tgtEl>
                                        <p:attrNameLst>
                                          <p:attrName>ppt_w</p:attrName>
                                        </p:attrNameLst>
                                      </p:cBhvr>
                                      <p:tavLst>
                                        <p:tav tm="0">
                                          <p:val>
                                            <p:fltVal val="0"/>
                                          </p:val>
                                        </p:tav>
                                        <p:tav tm="100000">
                                          <p:val>
                                            <p:strVal val="#ppt_w"/>
                                          </p:val>
                                        </p:tav>
                                      </p:tavLst>
                                    </p:anim>
                                    <p:anim calcmode="lin" valueType="num">
                                      <p:cBhvr>
                                        <p:cTn id="127" dur="50" fill="hold"/>
                                        <p:tgtEl>
                                          <p:spTgt spid="2180222"/>
                                        </p:tgtEl>
                                        <p:attrNameLst>
                                          <p:attrName>ppt_h</p:attrName>
                                        </p:attrNameLst>
                                      </p:cBhvr>
                                      <p:tavLst>
                                        <p:tav tm="0">
                                          <p:val>
                                            <p:fltVal val="0"/>
                                          </p:val>
                                        </p:tav>
                                        <p:tav tm="100000">
                                          <p:val>
                                            <p:strVal val="#ppt_h"/>
                                          </p:val>
                                        </p:tav>
                                      </p:tavLst>
                                    </p:anim>
                                    <p:animEffect transition="in" filter="fade">
                                      <p:cBhvr>
                                        <p:cTn id="128" dur="50"/>
                                        <p:tgtEl>
                                          <p:spTgt spid="2180222"/>
                                        </p:tgtEl>
                                      </p:cBhvr>
                                    </p:animEffect>
                                  </p:childTnLst>
                                </p:cTn>
                              </p:par>
                              <p:par>
                                <p:cTn id="129" presetID="0" presetClass="path" presetSubtype="0" accel="50000" decel="50000" fill="hold" grpId="1" nodeType="withEffect">
                                  <p:stCondLst>
                                    <p:cond delay="6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75 -0.01018 0.47135 -0.00694 C 0.47396 -0.0037 0.47622 0.0051 0.47969 0.00857 C 0.48316 0.01204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30" dur="2000" fill="hold"/>
                                        <p:tgtEl>
                                          <p:spTgt spid="2180222"/>
                                        </p:tgtEl>
                                        <p:attrNameLst>
                                          <p:attrName>ppt_x</p:attrName>
                                          <p:attrName>ppt_y</p:attrName>
                                        </p:attrNameLst>
                                      </p:cBhvr>
                                      <p:rCtr x="261" y="-176"/>
                                    </p:animMotion>
                                  </p:childTnLst>
                                </p:cTn>
                              </p:par>
                              <p:par>
                                <p:cTn id="131" presetID="53" presetClass="entr" presetSubtype="0" fill="hold" grpId="0" nodeType="withEffect">
                                  <p:stCondLst>
                                    <p:cond delay="900"/>
                                  </p:stCondLst>
                                  <p:childTnLst>
                                    <p:set>
                                      <p:cBhvr>
                                        <p:cTn id="132" dur="1" fill="hold">
                                          <p:stCondLst>
                                            <p:cond delay="0"/>
                                          </p:stCondLst>
                                        </p:cTn>
                                        <p:tgtEl>
                                          <p:spTgt spid="2180223"/>
                                        </p:tgtEl>
                                        <p:attrNameLst>
                                          <p:attrName>style.visibility</p:attrName>
                                        </p:attrNameLst>
                                      </p:cBhvr>
                                      <p:to>
                                        <p:strVal val="visible"/>
                                      </p:to>
                                    </p:set>
                                    <p:anim calcmode="lin" valueType="num">
                                      <p:cBhvr>
                                        <p:cTn id="133" dur="50" fill="hold"/>
                                        <p:tgtEl>
                                          <p:spTgt spid="2180223"/>
                                        </p:tgtEl>
                                        <p:attrNameLst>
                                          <p:attrName>ppt_w</p:attrName>
                                        </p:attrNameLst>
                                      </p:cBhvr>
                                      <p:tavLst>
                                        <p:tav tm="0">
                                          <p:val>
                                            <p:fltVal val="0"/>
                                          </p:val>
                                        </p:tav>
                                        <p:tav tm="100000">
                                          <p:val>
                                            <p:strVal val="#ppt_w"/>
                                          </p:val>
                                        </p:tav>
                                      </p:tavLst>
                                    </p:anim>
                                    <p:anim calcmode="lin" valueType="num">
                                      <p:cBhvr>
                                        <p:cTn id="134" dur="50" fill="hold"/>
                                        <p:tgtEl>
                                          <p:spTgt spid="2180223"/>
                                        </p:tgtEl>
                                        <p:attrNameLst>
                                          <p:attrName>ppt_h</p:attrName>
                                        </p:attrNameLst>
                                      </p:cBhvr>
                                      <p:tavLst>
                                        <p:tav tm="0">
                                          <p:val>
                                            <p:fltVal val="0"/>
                                          </p:val>
                                        </p:tav>
                                        <p:tav tm="100000">
                                          <p:val>
                                            <p:strVal val="#ppt_h"/>
                                          </p:val>
                                        </p:tav>
                                      </p:tavLst>
                                    </p:anim>
                                    <p:animEffect transition="in" filter="fade">
                                      <p:cBhvr>
                                        <p:cTn id="135" dur="50"/>
                                        <p:tgtEl>
                                          <p:spTgt spid="2180223"/>
                                        </p:tgtEl>
                                      </p:cBhvr>
                                    </p:animEffect>
                                  </p:childTnLst>
                                </p:cTn>
                              </p:par>
                              <p:par>
                                <p:cTn id="136" presetID="0" presetClass="path" presetSubtype="0" accel="50000" decel="50000" fill="hold" grpId="1" nodeType="withEffect">
                                  <p:stCondLst>
                                    <p:cond delay="9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74 0.0051 0.48021 0.00857 C 0.48368 0.01204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37" dur="2000" fill="hold"/>
                                        <p:tgtEl>
                                          <p:spTgt spid="2180223"/>
                                        </p:tgtEl>
                                        <p:attrNameLst>
                                          <p:attrName>ppt_x</p:attrName>
                                          <p:attrName>ppt_y</p:attrName>
                                        </p:attrNameLst>
                                      </p:cBhvr>
                                      <p:rCtr x="261" y="-176"/>
                                    </p:animMotion>
                                  </p:childTnLst>
                                </p:cTn>
                              </p:par>
                              <p:par>
                                <p:cTn id="138" presetID="53" presetClass="entr" presetSubtype="0" fill="hold" grpId="0" nodeType="withEffect">
                                  <p:stCondLst>
                                    <p:cond delay="1200"/>
                                  </p:stCondLst>
                                  <p:childTnLst>
                                    <p:set>
                                      <p:cBhvr>
                                        <p:cTn id="139" dur="1" fill="hold">
                                          <p:stCondLst>
                                            <p:cond delay="0"/>
                                          </p:stCondLst>
                                        </p:cTn>
                                        <p:tgtEl>
                                          <p:spTgt spid="2180224"/>
                                        </p:tgtEl>
                                        <p:attrNameLst>
                                          <p:attrName>style.visibility</p:attrName>
                                        </p:attrNameLst>
                                      </p:cBhvr>
                                      <p:to>
                                        <p:strVal val="visible"/>
                                      </p:to>
                                    </p:set>
                                    <p:anim calcmode="lin" valueType="num">
                                      <p:cBhvr>
                                        <p:cTn id="140" dur="50" fill="hold"/>
                                        <p:tgtEl>
                                          <p:spTgt spid="2180224"/>
                                        </p:tgtEl>
                                        <p:attrNameLst>
                                          <p:attrName>ppt_w</p:attrName>
                                        </p:attrNameLst>
                                      </p:cBhvr>
                                      <p:tavLst>
                                        <p:tav tm="0">
                                          <p:val>
                                            <p:fltVal val="0"/>
                                          </p:val>
                                        </p:tav>
                                        <p:tav tm="100000">
                                          <p:val>
                                            <p:strVal val="#ppt_w"/>
                                          </p:val>
                                        </p:tav>
                                      </p:tavLst>
                                    </p:anim>
                                    <p:anim calcmode="lin" valueType="num">
                                      <p:cBhvr>
                                        <p:cTn id="141" dur="50" fill="hold"/>
                                        <p:tgtEl>
                                          <p:spTgt spid="2180224"/>
                                        </p:tgtEl>
                                        <p:attrNameLst>
                                          <p:attrName>ppt_h</p:attrName>
                                        </p:attrNameLst>
                                      </p:cBhvr>
                                      <p:tavLst>
                                        <p:tav tm="0">
                                          <p:val>
                                            <p:fltVal val="0"/>
                                          </p:val>
                                        </p:tav>
                                        <p:tav tm="100000">
                                          <p:val>
                                            <p:strVal val="#ppt_h"/>
                                          </p:val>
                                        </p:tav>
                                      </p:tavLst>
                                    </p:anim>
                                    <p:animEffect transition="in" filter="fade">
                                      <p:cBhvr>
                                        <p:cTn id="142" dur="50"/>
                                        <p:tgtEl>
                                          <p:spTgt spid="2180224"/>
                                        </p:tgtEl>
                                      </p:cBhvr>
                                    </p:animEffect>
                                  </p:childTnLst>
                                </p:cTn>
                              </p:par>
                              <p:par>
                                <p:cTn id="143" presetID="0" presetClass="path" presetSubtype="0" accel="50000" decel="50000" fill="hold" grpId="1" nodeType="withEffect">
                                  <p:stCondLst>
                                    <p:cond delay="12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927 -0.00879 0.47135 -0.00694 C 0.47344 -0.00509 0.47483 -0.00185 0.47656 0.00093 C 0.4783 0.00371 0.47882 0.00834 0.48142 0.01042 C 0.48403 0.0125 0.48785 0.01435 0.49236 0.01412 C 0.49688 0.01389 0.50365 0.01204 0.50833 0.00857 C 0.51302 0.0051 0.51823 0.00255 0.52031 -0.00694 C 0.5224 -0.01643 0.52101 -0.02615 0.52101 -0.04907 C 0.52101 -0.07199 0.52083 -0.09143 0.52083 -0.14421 C 0.52083 -0.19699 0.52101 -0.31967 0.52101 -0.36597 " pathEditMode="relative" rAng="0" ptsTypes="aaaaaaaaaaaaaaaaaaaaaaaa">
                                      <p:cBhvr>
                                        <p:cTn id="144" dur="2000" fill="hold"/>
                                        <p:tgtEl>
                                          <p:spTgt spid="2180224"/>
                                        </p:tgtEl>
                                        <p:attrNameLst>
                                          <p:attrName>ppt_x</p:attrName>
                                          <p:attrName>ppt_y</p:attrName>
                                        </p:attrNameLst>
                                      </p:cBhvr>
                                      <p:rCtr x="261" y="-176"/>
                                    </p:animMotion>
                                  </p:childTnLst>
                                </p:cTn>
                              </p:par>
                              <p:par>
                                <p:cTn id="145" presetID="53" presetClass="entr" presetSubtype="0" fill="hold" grpId="0" nodeType="withEffect">
                                  <p:stCondLst>
                                    <p:cond delay="1500"/>
                                  </p:stCondLst>
                                  <p:childTnLst>
                                    <p:set>
                                      <p:cBhvr>
                                        <p:cTn id="146" dur="1" fill="hold">
                                          <p:stCondLst>
                                            <p:cond delay="0"/>
                                          </p:stCondLst>
                                        </p:cTn>
                                        <p:tgtEl>
                                          <p:spTgt spid="2180225"/>
                                        </p:tgtEl>
                                        <p:attrNameLst>
                                          <p:attrName>style.visibility</p:attrName>
                                        </p:attrNameLst>
                                      </p:cBhvr>
                                      <p:to>
                                        <p:strVal val="visible"/>
                                      </p:to>
                                    </p:set>
                                    <p:anim calcmode="lin" valueType="num">
                                      <p:cBhvr>
                                        <p:cTn id="147" dur="50" fill="hold"/>
                                        <p:tgtEl>
                                          <p:spTgt spid="2180225"/>
                                        </p:tgtEl>
                                        <p:attrNameLst>
                                          <p:attrName>ppt_w</p:attrName>
                                        </p:attrNameLst>
                                      </p:cBhvr>
                                      <p:tavLst>
                                        <p:tav tm="0">
                                          <p:val>
                                            <p:fltVal val="0"/>
                                          </p:val>
                                        </p:tav>
                                        <p:tav tm="100000">
                                          <p:val>
                                            <p:strVal val="#ppt_w"/>
                                          </p:val>
                                        </p:tav>
                                      </p:tavLst>
                                    </p:anim>
                                    <p:anim calcmode="lin" valueType="num">
                                      <p:cBhvr>
                                        <p:cTn id="148" dur="50" fill="hold"/>
                                        <p:tgtEl>
                                          <p:spTgt spid="2180225"/>
                                        </p:tgtEl>
                                        <p:attrNameLst>
                                          <p:attrName>ppt_h</p:attrName>
                                        </p:attrNameLst>
                                      </p:cBhvr>
                                      <p:tavLst>
                                        <p:tav tm="0">
                                          <p:val>
                                            <p:fltVal val="0"/>
                                          </p:val>
                                        </p:tav>
                                        <p:tav tm="100000">
                                          <p:val>
                                            <p:strVal val="#ppt_h"/>
                                          </p:val>
                                        </p:tav>
                                      </p:tavLst>
                                    </p:anim>
                                    <p:animEffect transition="in" filter="fade">
                                      <p:cBhvr>
                                        <p:cTn id="149" dur="50"/>
                                        <p:tgtEl>
                                          <p:spTgt spid="2180225"/>
                                        </p:tgtEl>
                                      </p:cBhvr>
                                    </p:animEffect>
                                  </p:childTnLst>
                                </p:cTn>
                              </p:par>
                              <p:par>
                                <p:cTn id="150" presetID="0" presetClass="path" presetSubtype="0" accel="50000" decel="50000" fill="hold" grpId="1" nodeType="withEffect">
                                  <p:stCondLst>
                                    <p:cond delay="15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927 -0.00879 0.47135 -0.00694 C 0.47344 -0.00509 0.47448 -0.00208 0.47604 0.00093 C 0.4776 0.00394 0.47813 0.00857 0.4809 0.01065 C 0.48368 0.01273 0.48785 0.01435 0.49236 0.01412 C 0.49688 0.01389 0.50365 0.01204 0.50833 0.00857 C 0.51302 0.0051 0.51823 0.00255 0.52031 -0.00694 C 0.5224 -0.01643 0.52101 -0.02615 0.52101 -0.04907 C 0.52101 -0.07199 0.52083 -0.09143 0.52083 -0.14421 C 0.52083 -0.19699 0.52101 -0.31967 0.52101 -0.36597 " pathEditMode="relative" rAng="0" ptsTypes="aaaaaaaaaaaaaaaaaaaaaaaa">
                                      <p:cBhvr>
                                        <p:cTn id="151" dur="2000" fill="hold"/>
                                        <p:tgtEl>
                                          <p:spTgt spid="2180225"/>
                                        </p:tgtEl>
                                        <p:attrNameLst>
                                          <p:attrName>ppt_x</p:attrName>
                                          <p:attrName>ppt_y</p:attrName>
                                        </p:attrNameLst>
                                      </p:cBhvr>
                                      <p:rCtr x="261" y="-176"/>
                                    </p:animMotion>
                                  </p:childTnLst>
                                </p:cTn>
                              </p:par>
                              <p:par>
                                <p:cTn id="152" presetID="10" presetClass="entr" presetSubtype="0" fill="hold" grpId="0" nodeType="withEffect">
                                  <p:stCondLst>
                                    <p:cond delay="1100"/>
                                  </p:stCondLst>
                                  <p:childTnLst>
                                    <p:set>
                                      <p:cBhvr>
                                        <p:cTn id="153" dur="1" fill="hold">
                                          <p:stCondLst>
                                            <p:cond delay="0"/>
                                          </p:stCondLst>
                                        </p:cTn>
                                        <p:tgtEl>
                                          <p:spTgt spid="2180187"/>
                                        </p:tgtEl>
                                        <p:attrNameLst>
                                          <p:attrName>style.visibility</p:attrName>
                                        </p:attrNameLst>
                                      </p:cBhvr>
                                      <p:to>
                                        <p:strVal val="visible"/>
                                      </p:to>
                                    </p:set>
                                    <p:animEffect transition="in" filter="fade">
                                      <p:cBhvr>
                                        <p:cTn id="154" dur="20"/>
                                        <p:tgtEl>
                                          <p:spTgt spid="2180187"/>
                                        </p:tgtEl>
                                      </p:cBhvr>
                                    </p:animEffect>
                                  </p:childTnLst>
                                </p:cTn>
                              </p:par>
                            </p:childTnLst>
                          </p:cTn>
                        </p:par>
                        <p:par>
                          <p:cTn id="155" fill="hold">
                            <p:stCondLst>
                              <p:cond delay="8200"/>
                            </p:stCondLst>
                            <p:childTnLst>
                              <p:par>
                                <p:cTn id="156" presetID="10" presetClass="entr" presetSubtype="0" fill="hold" nodeType="afterEffect">
                                  <p:stCondLst>
                                    <p:cond delay="0"/>
                                  </p:stCondLst>
                                  <p:childTnLst>
                                    <p:set>
                                      <p:cBhvr>
                                        <p:cTn id="157" dur="1" fill="hold">
                                          <p:stCondLst>
                                            <p:cond delay="0"/>
                                          </p:stCondLst>
                                        </p:cTn>
                                        <p:tgtEl>
                                          <p:spTgt spid="2180226"/>
                                        </p:tgtEl>
                                        <p:attrNameLst>
                                          <p:attrName>style.visibility</p:attrName>
                                        </p:attrNameLst>
                                      </p:cBhvr>
                                      <p:to>
                                        <p:strVal val="visible"/>
                                      </p:to>
                                    </p:set>
                                    <p:animEffect transition="in" filter="fade">
                                      <p:cBhvr>
                                        <p:cTn id="158" dur="500"/>
                                        <p:tgtEl>
                                          <p:spTgt spid="2180226"/>
                                        </p:tgtEl>
                                      </p:cBhvr>
                                    </p:animEffect>
                                  </p:childTnLst>
                                </p:cTn>
                              </p:par>
                            </p:childTnLst>
                          </p:cTn>
                        </p:par>
                        <p:par>
                          <p:cTn id="159" fill="hold">
                            <p:stCondLst>
                              <p:cond delay="8700"/>
                            </p:stCondLst>
                            <p:childTnLst>
                              <p:par>
                                <p:cTn id="160" presetID="10" presetClass="exit" presetSubtype="0" fill="hold" nodeType="afterEffect">
                                  <p:stCondLst>
                                    <p:cond delay="0"/>
                                  </p:stCondLst>
                                  <p:childTnLst>
                                    <p:animEffect transition="out" filter="fade">
                                      <p:cBhvr>
                                        <p:cTn id="161" dur="500"/>
                                        <p:tgtEl>
                                          <p:spTgt spid="2180226"/>
                                        </p:tgtEl>
                                      </p:cBhvr>
                                    </p:animEffect>
                                    <p:set>
                                      <p:cBhvr>
                                        <p:cTn id="162" dur="1" fill="hold">
                                          <p:stCondLst>
                                            <p:cond delay="499"/>
                                          </p:stCondLst>
                                        </p:cTn>
                                        <p:tgtEl>
                                          <p:spTgt spid="2180226"/>
                                        </p:tgtEl>
                                        <p:attrNameLst>
                                          <p:attrName>style.visibility</p:attrName>
                                        </p:attrNameLst>
                                      </p:cBhvr>
                                      <p:to>
                                        <p:strVal val="hidden"/>
                                      </p:to>
                                    </p:set>
                                  </p:childTnLst>
                                </p:cTn>
                              </p:par>
                            </p:childTnLst>
                          </p:cTn>
                        </p:par>
                        <p:par>
                          <p:cTn id="163" fill="hold">
                            <p:stCondLst>
                              <p:cond delay="9200"/>
                            </p:stCondLst>
                            <p:childTnLst>
                              <p:par>
                                <p:cTn id="164" presetID="10" presetClass="entr" presetSubtype="0" fill="hold" nodeType="afterEffect">
                                  <p:stCondLst>
                                    <p:cond delay="0"/>
                                  </p:stCondLst>
                                  <p:childTnLst>
                                    <p:set>
                                      <p:cBhvr>
                                        <p:cTn id="165" dur="1" fill="hold">
                                          <p:stCondLst>
                                            <p:cond delay="0"/>
                                          </p:stCondLst>
                                        </p:cTn>
                                        <p:tgtEl>
                                          <p:spTgt spid="2180226"/>
                                        </p:tgtEl>
                                        <p:attrNameLst>
                                          <p:attrName>style.visibility</p:attrName>
                                        </p:attrNameLst>
                                      </p:cBhvr>
                                      <p:to>
                                        <p:strVal val="visible"/>
                                      </p:to>
                                    </p:set>
                                    <p:animEffect transition="in" filter="fade">
                                      <p:cBhvr>
                                        <p:cTn id="166" dur="500"/>
                                        <p:tgtEl>
                                          <p:spTgt spid="2180226"/>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2180227"/>
                                        </p:tgtEl>
                                        <p:attrNameLst>
                                          <p:attrName>style.visibility</p:attrName>
                                        </p:attrNameLst>
                                      </p:cBhvr>
                                      <p:to>
                                        <p:strVal val="visible"/>
                                      </p:to>
                                    </p:set>
                                    <p:animEffect transition="in" filter="fade">
                                      <p:cBhvr>
                                        <p:cTn id="169" dur="500"/>
                                        <p:tgtEl>
                                          <p:spTgt spid="2180227"/>
                                        </p:tgtEl>
                                      </p:cBhvr>
                                    </p:animEffect>
                                  </p:childTnLst>
                                </p:cTn>
                              </p:par>
                            </p:childTnLst>
                          </p:cTn>
                        </p:par>
                        <p:par>
                          <p:cTn id="170" fill="hold">
                            <p:stCondLst>
                              <p:cond delay="9700"/>
                            </p:stCondLst>
                            <p:childTnLst>
                              <p:par>
                                <p:cTn id="171" presetID="10" presetClass="exit" presetSubtype="0" fill="hold" nodeType="afterEffect">
                                  <p:stCondLst>
                                    <p:cond delay="0"/>
                                  </p:stCondLst>
                                  <p:childTnLst>
                                    <p:animEffect transition="out" filter="fade">
                                      <p:cBhvr>
                                        <p:cTn id="172" dur="500"/>
                                        <p:tgtEl>
                                          <p:spTgt spid="2180226"/>
                                        </p:tgtEl>
                                      </p:cBhvr>
                                    </p:animEffect>
                                    <p:set>
                                      <p:cBhvr>
                                        <p:cTn id="173" dur="1" fill="hold">
                                          <p:stCondLst>
                                            <p:cond delay="499"/>
                                          </p:stCondLst>
                                        </p:cTn>
                                        <p:tgtEl>
                                          <p:spTgt spid="2180226"/>
                                        </p:tgtEl>
                                        <p:attrNameLst>
                                          <p:attrName>style.visibility</p:attrName>
                                        </p:attrNameLst>
                                      </p:cBhvr>
                                      <p:to>
                                        <p:strVal val="hidden"/>
                                      </p:to>
                                    </p:set>
                                  </p:childTnLst>
                                </p:cTn>
                              </p:par>
                            </p:childTnLst>
                          </p:cTn>
                        </p:par>
                        <p:par>
                          <p:cTn id="174" fill="hold">
                            <p:stCondLst>
                              <p:cond delay="10200"/>
                            </p:stCondLst>
                            <p:childTnLst>
                              <p:par>
                                <p:cTn id="175" presetID="10" presetClass="entr" presetSubtype="0" fill="hold" nodeType="afterEffect">
                                  <p:stCondLst>
                                    <p:cond delay="0"/>
                                  </p:stCondLst>
                                  <p:childTnLst>
                                    <p:set>
                                      <p:cBhvr>
                                        <p:cTn id="176" dur="1" fill="hold">
                                          <p:stCondLst>
                                            <p:cond delay="0"/>
                                          </p:stCondLst>
                                        </p:cTn>
                                        <p:tgtEl>
                                          <p:spTgt spid="2180226"/>
                                        </p:tgtEl>
                                        <p:attrNameLst>
                                          <p:attrName>style.visibility</p:attrName>
                                        </p:attrNameLst>
                                      </p:cBhvr>
                                      <p:to>
                                        <p:strVal val="visible"/>
                                      </p:to>
                                    </p:set>
                                    <p:animEffect transition="in" filter="fade">
                                      <p:cBhvr>
                                        <p:cTn id="177" dur="500"/>
                                        <p:tgtEl>
                                          <p:spTgt spid="2180226"/>
                                        </p:tgtEl>
                                      </p:cBhvr>
                                    </p:animEffect>
                                  </p:childTnLst>
                                </p:cTn>
                              </p:par>
                            </p:childTnLst>
                          </p:cTn>
                        </p:par>
                        <p:par>
                          <p:cTn id="178" fill="hold">
                            <p:stCondLst>
                              <p:cond delay="10700"/>
                            </p:stCondLst>
                            <p:childTnLst>
                              <p:par>
                                <p:cTn id="179" presetID="53" presetClass="entr" presetSubtype="0" fill="hold" grpId="0" nodeType="afterEffect">
                                  <p:stCondLst>
                                    <p:cond delay="500"/>
                                  </p:stCondLst>
                                  <p:childTnLst>
                                    <p:set>
                                      <p:cBhvr>
                                        <p:cTn id="180" dur="1" fill="hold">
                                          <p:stCondLst>
                                            <p:cond delay="0"/>
                                          </p:stCondLst>
                                        </p:cTn>
                                        <p:tgtEl>
                                          <p:spTgt spid="2180228"/>
                                        </p:tgtEl>
                                        <p:attrNameLst>
                                          <p:attrName>style.visibility</p:attrName>
                                        </p:attrNameLst>
                                      </p:cBhvr>
                                      <p:to>
                                        <p:strVal val="visible"/>
                                      </p:to>
                                    </p:set>
                                    <p:anim calcmode="lin" valueType="num">
                                      <p:cBhvr>
                                        <p:cTn id="181" dur="200" fill="hold"/>
                                        <p:tgtEl>
                                          <p:spTgt spid="2180228"/>
                                        </p:tgtEl>
                                        <p:attrNameLst>
                                          <p:attrName>ppt_w</p:attrName>
                                        </p:attrNameLst>
                                      </p:cBhvr>
                                      <p:tavLst>
                                        <p:tav tm="0">
                                          <p:val>
                                            <p:fltVal val="0"/>
                                          </p:val>
                                        </p:tav>
                                        <p:tav tm="100000">
                                          <p:val>
                                            <p:strVal val="#ppt_w"/>
                                          </p:val>
                                        </p:tav>
                                      </p:tavLst>
                                    </p:anim>
                                    <p:anim calcmode="lin" valueType="num">
                                      <p:cBhvr>
                                        <p:cTn id="182" dur="200" fill="hold"/>
                                        <p:tgtEl>
                                          <p:spTgt spid="2180228"/>
                                        </p:tgtEl>
                                        <p:attrNameLst>
                                          <p:attrName>ppt_h</p:attrName>
                                        </p:attrNameLst>
                                      </p:cBhvr>
                                      <p:tavLst>
                                        <p:tav tm="0">
                                          <p:val>
                                            <p:fltVal val="0"/>
                                          </p:val>
                                        </p:tav>
                                        <p:tav tm="100000">
                                          <p:val>
                                            <p:strVal val="#ppt_h"/>
                                          </p:val>
                                        </p:tav>
                                      </p:tavLst>
                                    </p:anim>
                                    <p:animEffect transition="in" filter="fade">
                                      <p:cBhvr>
                                        <p:cTn id="183" dur="200"/>
                                        <p:tgtEl>
                                          <p:spTgt spid="2180228"/>
                                        </p:tgtEl>
                                      </p:cBhvr>
                                    </p:animEffect>
                                  </p:childTnLst>
                                </p:cTn>
                              </p:par>
                            </p:childTnLst>
                          </p:cTn>
                        </p:par>
                        <p:par>
                          <p:cTn id="184" fill="hold">
                            <p:stCondLst>
                              <p:cond delay="11400"/>
                            </p:stCondLst>
                            <p:childTnLst>
                              <p:par>
                                <p:cTn id="185" presetID="42" presetClass="path" presetSubtype="0" accel="50000" decel="50000" fill="hold" grpId="1" nodeType="afterEffect">
                                  <p:stCondLst>
                                    <p:cond delay="0"/>
                                  </p:stCondLst>
                                  <p:childTnLst>
                                    <p:animMotion origin="layout" path="M 4.72222E-6 -2.22222E-6 L 4.72222E-6 0.33797 " pathEditMode="relative" rAng="0" ptsTypes="AA">
                                      <p:cBhvr>
                                        <p:cTn id="186" dur="1000" fill="hold"/>
                                        <p:tgtEl>
                                          <p:spTgt spid="2180228"/>
                                        </p:tgtEl>
                                        <p:attrNameLst>
                                          <p:attrName>ppt_x</p:attrName>
                                          <p:attrName>ppt_y</p:attrName>
                                        </p:attrNameLst>
                                      </p:cBhvr>
                                      <p:rCtr x="0" y="169"/>
                                    </p:animMotion>
                                  </p:childTnLst>
                                </p:cTn>
                              </p:par>
                              <p:par>
                                <p:cTn id="187" presetID="53" presetClass="entr" presetSubtype="0" fill="hold" grpId="0" nodeType="withEffect">
                                  <p:stCondLst>
                                    <p:cond delay="200"/>
                                  </p:stCondLst>
                                  <p:childTnLst>
                                    <p:set>
                                      <p:cBhvr>
                                        <p:cTn id="188" dur="1" fill="hold">
                                          <p:stCondLst>
                                            <p:cond delay="0"/>
                                          </p:stCondLst>
                                        </p:cTn>
                                        <p:tgtEl>
                                          <p:spTgt spid="2180229"/>
                                        </p:tgtEl>
                                        <p:attrNameLst>
                                          <p:attrName>style.visibility</p:attrName>
                                        </p:attrNameLst>
                                      </p:cBhvr>
                                      <p:to>
                                        <p:strVal val="visible"/>
                                      </p:to>
                                    </p:set>
                                    <p:anim calcmode="lin" valueType="num">
                                      <p:cBhvr>
                                        <p:cTn id="189" dur="200" fill="hold"/>
                                        <p:tgtEl>
                                          <p:spTgt spid="2180229"/>
                                        </p:tgtEl>
                                        <p:attrNameLst>
                                          <p:attrName>ppt_w</p:attrName>
                                        </p:attrNameLst>
                                      </p:cBhvr>
                                      <p:tavLst>
                                        <p:tav tm="0">
                                          <p:val>
                                            <p:fltVal val="0"/>
                                          </p:val>
                                        </p:tav>
                                        <p:tav tm="100000">
                                          <p:val>
                                            <p:strVal val="#ppt_w"/>
                                          </p:val>
                                        </p:tav>
                                      </p:tavLst>
                                    </p:anim>
                                    <p:anim calcmode="lin" valueType="num">
                                      <p:cBhvr>
                                        <p:cTn id="190" dur="200" fill="hold"/>
                                        <p:tgtEl>
                                          <p:spTgt spid="2180229"/>
                                        </p:tgtEl>
                                        <p:attrNameLst>
                                          <p:attrName>ppt_h</p:attrName>
                                        </p:attrNameLst>
                                      </p:cBhvr>
                                      <p:tavLst>
                                        <p:tav tm="0">
                                          <p:val>
                                            <p:fltVal val="0"/>
                                          </p:val>
                                        </p:tav>
                                        <p:tav tm="100000">
                                          <p:val>
                                            <p:strVal val="#ppt_h"/>
                                          </p:val>
                                        </p:tav>
                                      </p:tavLst>
                                    </p:anim>
                                    <p:animEffect transition="in" filter="fade">
                                      <p:cBhvr>
                                        <p:cTn id="191" dur="200"/>
                                        <p:tgtEl>
                                          <p:spTgt spid="2180229"/>
                                        </p:tgtEl>
                                      </p:cBhvr>
                                    </p:animEffect>
                                  </p:childTnLst>
                                </p:cTn>
                              </p:par>
                              <p:par>
                                <p:cTn id="192" presetID="42" presetClass="path" presetSubtype="0" accel="50000" decel="50000" fill="hold" grpId="1" nodeType="withEffect">
                                  <p:stCondLst>
                                    <p:cond delay="200"/>
                                  </p:stCondLst>
                                  <p:childTnLst>
                                    <p:animMotion origin="layout" path="M 4.72222E-6 -2.22222E-6 L 4.72222E-6 0.33797 " pathEditMode="relative" rAng="0" ptsTypes="AA">
                                      <p:cBhvr>
                                        <p:cTn id="193" dur="1000" fill="hold"/>
                                        <p:tgtEl>
                                          <p:spTgt spid="2180229"/>
                                        </p:tgtEl>
                                        <p:attrNameLst>
                                          <p:attrName>ppt_x</p:attrName>
                                          <p:attrName>ppt_y</p:attrName>
                                        </p:attrNameLst>
                                      </p:cBhvr>
                                      <p:rCtr x="0" y="169"/>
                                    </p:animMotion>
                                  </p:childTnLst>
                                </p:cTn>
                              </p:par>
                              <p:par>
                                <p:cTn id="194" presetID="10" presetClass="entr" presetSubtype="0" fill="hold" grpId="0" nodeType="withEffect">
                                  <p:stCondLst>
                                    <p:cond delay="500"/>
                                  </p:stCondLst>
                                  <p:childTnLst>
                                    <p:set>
                                      <p:cBhvr>
                                        <p:cTn id="195" dur="1" fill="hold">
                                          <p:stCondLst>
                                            <p:cond delay="0"/>
                                          </p:stCondLst>
                                        </p:cTn>
                                        <p:tgtEl>
                                          <p:spTgt spid="2180186"/>
                                        </p:tgtEl>
                                        <p:attrNameLst>
                                          <p:attrName>style.visibility</p:attrName>
                                        </p:attrNameLst>
                                      </p:cBhvr>
                                      <p:to>
                                        <p:strVal val="visible"/>
                                      </p:to>
                                    </p:set>
                                    <p:animEffect transition="in" filter="fade">
                                      <p:cBhvr>
                                        <p:cTn id="196" dur="20"/>
                                        <p:tgtEl>
                                          <p:spTgt spid="2180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0186" grpId="0"/>
      <p:bldP spid="2180187" grpId="0"/>
      <p:bldP spid="2180220" grpId="0" animBg="1"/>
      <p:bldP spid="2180220" grpId="1" animBg="1"/>
      <p:bldP spid="2180221" grpId="0" animBg="1"/>
      <p:bldP spid="2180221" grpId="1" animBg="1"/>
      <p:bldP spid="2180222" grpId="0" animBg="1"/>
      <p:bldP spid="2180222" grpId="1" animBg="1"/>
      <p:bldP spid="2180223" grpId="0" animBg="1"/>
      <p:bldP spid="2180223" grpId="1" animBg="1"/>
      <p:bldP spid="2180224" grpId="0" animBg="1"/>
      <p:bldP spid="2180224" grpId="1" animBg="1"/>
      <p:bldP spid="2180225" grpId="0" animBg="1"/>
      <p:bldP spid="2180225" grpId="1" animBg="1"/>
      <p:bldP spid="2180227" grpId="0"/>
      <p:bldP spid="2180228" grpId="0" animBg="1"/>
      <p:bldP spid="2180228" grpId="1" animBg="1"/>
      <p:bldP spid="2180229" grpId="0" animBg="1"/>
      <p:bldP spid="218022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AutoShape 5"/>
          <p:cNvSpPr>
            <a:spLocks noChangeAspect="1" noChangeArrowheads="1" noTextEdit="1"/>
          </p:cNvSpPr>
          <p:nvPr/>
        </p:nvSpPr>
        <p:spPr bwMode="auto">
          <a:xfrm>
            <a:off x="2601913" y="3136155"/>
            <a:ext cx="6049962" cy="360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solidFill>
                <a:prstClr val="white"/>
              </a:solidFill>
            </a:endParaRPr>
          </a:p>
        </p:txBody>
      </p:sp>
      <p:sp>
        <p:nvSpPr>
          <p:cNvPr id="53" name="Line 13"/>
          <p:cNvSpPr>
            <a:spLocks noChangeShapeType="1"/>
          </p:cNvSpPr>
          <p:nvPr/>
        </p:nvSpPr>
        <p:spPr bwMode="auto">
          <a:xfrm flipH="1" flipV="1">
            <a:off x="2351856" y="3106440"/>
            <a:ext cx="520700" cy="346075"/>
          </a:xfrm>
          <a:prstGeom prst="line">
            <a:avLst/>
          </a:prstGeom>
          <a:noFill/>
          <a:ln w="50800">
            <a:solidFill>
              <a:schemeClr val="accent6"/>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endParaRPr lang="es-MX" dirty="0"/>
          </a:p>
        </p:txBody>
      </p:sp>
      <p:sp>
        <p:nvSpPr>
          <p:cNvPr id="54" name="Line 18"/>
          <p:cNvSpPr>
            <a:spLocks noChangeShapeType="1"/>
          </p:cNvSpPr>
          <p:nvPr/>
        </p:nvSpPr>
        <p:spPr bwMode="auto">
          <a:xfrm flipH="1" flipV="1">
            <a:off x="1881956" y="3554115"/>
            <a:ext cx="546100" cy="173038"/>
          </a:xfrm>
          <a:prstGeom prst="line">
            <a:avLst/>
          </a:prstGeom>
          <a:noFill/>
          <a:ln w="38100">
            <a:solidFill>
              <a:schemeClr val="accent6"/>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endParaRPr lang="es-MX" dirty="0"/>
          </a:p>
        </p:txBody>
      </p:sp>
      <p:sp>
        <p:nvSpPr>
          <p:cNvPr id="55" name="Line 11"/>
          <p:cNvSpPr>
            <a:spLocks noChangeShapeType="1"/>
          </p:cNvSpPr>
          <p:nvPr/>
        </p:nvSpPr>
        <p:spPr bwMode="auto">
          <a:xfrm flipH="1" flipV="1">
            <a:off x="3126556" y="2236490"/>
            <a:ext cx="65088" cy="622300"/>
          </a:xfrm>
          <a:prstGeom prst="line">
            <a:avLst/>
          </a:prstGeom>
          <a:noFill/>
          <a:ln w="38100">
            <a:solidFill>
              <a:srgbClr val="F78B3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56" name="Line 15"/>
          <p:cNvSpPr>
            <a:spLocks noChangeShapeType="1"/>
          </p:cNvSpPr>
          <p:nvPr/>
        </p:nvSpPr>
        <p:spPr bwMode="auto">
          <a:xfrm flipH="1">
            <a:off x="2440756" y="3752553"/>
            <a:ext cx="647700" cy="382587"/>
          </a:xfrm>
          <a:prstGeom prst="line">
            <a:avLst/>
          </a:prstGeom>
          <a:noFill/>
          <a:ln w="50800">
            <a:solidFill>
              <a:schemeClr val="accent6"/>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endParaRPr lang="es-MX" dirty="0"/>
          </a:p>
        </p:txBody>
      </p:sp>
      <p:sp>
        <p:nvSpPr>
          <p:cNvPr id="57" name="Line 17"/>
          <p:cNvSpPr>
            <a:spLocks noChangeShapeType="1"/>
          </p:cNvSpPr>
          <p:nvPr/>
        </p:nvSpPr>
        <p:spPr bwMode="auto">
          <a:xfrm flipH="1">
            <a:off x="1843856" y="3755728"/>
            <a:ext cx="596900" cy="211137"/>
          </a:xfrm>
          <a:prstGeom prst="line">
            <a:avLst/>
          </a:prstGeom>
          <a:noFill/>
          <a:ln w="38100">
            <a:solidFill>
              <a:schemeClr val="accent6"/>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endParaRPr lang="es-MX" dirty="0"/>
          </a:p>
        </p:txBody>
      </p:sp>
      <p:sp>
        <p:nvSpPr>
          <p:cNvPr id="58" name="Line 7"/>
          <p:cNvSpPr>
            <a:spLocks noChangeShapeType="1"/>
          </p:cNvSpPr>
          <p:nvPr/>
        </p:nvSpPr>
        <p:spPr bwMode="auto">
          <a:xfrm flipH="1" flipV="1">
            <a:off x="3142431" y="2820690"/>
            <a:ext cx="492125" cy="520700"/>
          </a:xfrm>
          <a:prstGeom prst="line">
            <a:avLst/>
          </a:prstGeom>
          <a:noFill/>
          <a:ln w="88900">
            <a:solidFill>
              <a:schemeClr val="accent6"/>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endParaRPr lang="es-MX" dirty="0"/>
          </a:p>
        </p:txBody>
      </p:sp>
      <p:sp>
        <p:nvSpPr>
          <p:cNvPr id="59" name="Line 8"/>
          <p:cNvSpPr>
            <a:spLocks noChangeShapeType="1"/>
          </p:cNvSpPr>
          <p:nvPr/>
        </p:nvSpPr>
        <p:spPr bwMode="auto">
          <a:xfrm flipH="1" flipV="1">
            <a:off x="2783656" y="3427115"/>
            <a:ext cx="774700" cy="161925"/>
          </a:xfrm>
          <a:prstGeom prst="line">
            <a:avLst/>
          </a:prstGeom>
          <a:noFill/>
          <a:ln w="63500">
            <a:solidFill>
              <a:schemeClr val="accent6"/>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endParaRPr lang="es-MX" dirty="0"/>
          </a:p>
        </p:txBody>
      </p:sp>
      <p:sp>
        <p:nvSpPr>
          <p:cNvPr id="60" name="Line 9"/>
          <p:cNvSpPr>
            <a:spLocks noChangeShapeType="1"/>
          </p:cNvSpPr>
          <p:nvPr/>
        </p:nvSpPr>
        <p:spPr bwMode="auto">
          <a:xfrm flipH="1">
            <a:off x="2415356" y="3735090"/>
            <a:ext cx="1244600" cy="1588"/>
          </a:xfrm>
          <a:prstGeom prst="line">
            <a:avLst/>
          </a:prstGeom>
          <a:noFill/>
          <a:ln w="63500">
            <a:solidFill>
              <a:schemeClr val="accent6"/>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endParaRPr lang="es-MX" dirty="0"/>
          </a:p>
        </p:txBody>
      </p:sp>
      <p:sp>
        <p:nvSpPr>
          <p:cNvPr id="61" name="Rectangle 2"/>
          <p:cNvSpPr>
            <a:spLocks noGrp="1" noChangeArrowheads="1"/>
          </p:cNvSpPr>
          <p:nvPr>
            <p:ph type="title"/>
          </p:nvPr>
        </p:nvSpPr>
        <p:spPr>
          <a:xfrm>
            <a:off x="457200" y="274638"/>
            <a:ext cx="8229600" cy="1143000"/>
          </a:xfrm>
        </p:spPr>
        <p:txBody>
          <a:bodyPr>
            <a:noAutofit/>
          </a:bodyPr>
          <a:lstStyle/>
          <a:p>
            <a:r>
              <a:rPr lang="es-MX" noProof="0" dirty="0" smtClean="0"/>
              <a:t>Descargas Ectópicas</a:t>
            </a:r>
          </a:p>
        </p:txBody>
      </p:sp>
      <p:sp>
        <p:nvSpPr>
          <p:cNvPr id="62" name="Rectangle 4"/>
          <p:cNvSpPr>
            <a:spLocks noChangeArrowheads="1"/>
          </p:cNvSpPr>
          <p:nvPr/>
        </p:nvSpPr>
        <p:spPr bwMode="auto">
          <a:xfrm>
            <a:off x="8638356" y="4905078"/>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200" dirty="0" smtClean="0">
                <a:solidFill>
                  <a:srgbClr val="000000"/>
                </a:solidFill>
                <a:latin typeface="Times New Roman" pitchFamily="18" charset="0"/>
              </a:rPr>
              <a:t> </a:t>
            </a:r>
            <a:endParaRPr lang="es-MX" sz="2000" dirty="0"/>
          </a:p>
        </p:txBody>
      </p:sp>
      <p:sp>
        <p:nvSpPr>
          <p:cNvPr id="63" name="Freeform 6"/>
          <p:cNvSpPr>
            <a:spLocks/>
          </p:cNvSpPr>
          <p:nvPr/>
        </p:nvSpPr>
        <p:spPr bwMode="auto">
          <a:xfrm>
            <a:off x="3228156" y="3239790"/>
            <a:ext cx="1270000" cy="698500"/>
          </a:xfrm>
          <a:custGeom>
            <a:avLst/>
            <a:gdLst>
              <a:gd name="T0" fmla="*/ 184 w 800"/>
              <a:gd name="T1" fmla="*/ 0 h 440"/>
              <a:gd name="T2" fmla="*/ 360 w 800"/>
              <a:gd name="T3" fmla="*/ 96 h 440"/>
              <a:gd name="T4" fmla="*/ 528 w 800"/>
              <a:gd name="T5" fmla="*/ 88 h 440"/>
              <a:gd name="T6" fmla="*/ 664 w 800"/>
              <a:gd name="T7" fmla="*/ 160 h 440"/>
              <a:gd name="T8" fmla="*/ 800 w 800"/>
              <a:gd name="T9" fmla="*/ 280 h 440"/>
              <a:gd name="T10" fmla="*/ 560 w 800"/>
              <a:gd name="T11" fmla="*/ 440 h 440"/>
              <a:gd name="T12" fmla="*/ 368 w 800"/>
              <a:gd name="T13" fmla="*/ 440 h 440"/>
              <a:gd name="T14" fmla="*/ 280 w 800"/>
              <a:gd name="T15" fmla="*/ 408 h 440"/>
              <a:gd name="T16" fmla="*/ 176 w 800"/>
              <a:gd name="T17" fmla="*/ 432 h 440"/>
              <a:gd name="T18" fmla="*/ 280 w 800"/>
              <a:gd name="T19" fmla="*/ 408 h 440"/>
              <a:gd name="T20" fmla="*/ 216 w 800"/>
              <a:gd name="T21" fmla="*/ 288 h 440"/>
              <a:gd name="T22" fmla="*/ 0 w 800"/>
              <a:gd name="T23" fmla="*/ 288 h 440"/>
              <a:gd name="T24" fmla="*/ 224 w 800"/>
              <a:gd name="T25" fmla="*/ 280 h 440"/>
              <a:gd name="T26" fmla="*/ 120 w 800"/>
              <a:gd name="T27" fmla="*/ 192 h 440"/>
              <a:gd name="T28" fmla="*/ 200 w 800"/>
              <a:gd name="T29" fmla="*/ 184 h 440"/>
              <a:gd name="T30" fmla="*/ 232 w 800"/>
              <a:gd name="T31" fmla="*/ 152 h 440"/>
              <a:gd name="T32" fmla="*/ 184 w 800"/>
              <a:gd name="T33" fmla="*/ 0 h 4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0"/>
              <a:gd name="T52" fmla="*/ 0 h 440"/>
              <a:gd name="T53" fmla="*/ 800 w 800"/>
              <a:gd name="T54" fmla="*/ 440 h 4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0" h="440">
                <a:moveTo>
                  <a:pt x="184" y="0"/>
                </a:moveTo>
                <a:lnTo>
                  <a:pt x="360" y="96"/>
                </a:lnTo>
                <a:lnTo>
                  <a:pt x="528" y="88"/>
                </a:lnTo>
                <a:lnTo>
                  <a:pt x="664" y="160"/>
                </a:lnTo>
                <a:lnTo>
                  <a:pt x="800" y="280"/>
                </a:lnTo>
                <a:lnTo>
                  <a:pt x="560" y="440"/>
                </a:lnTo>
                <a:lnTo>
                  <a:pt x="368" y="440"/>
                </a:lnTo>
                <a:lnTo>
                  <a:pt x="280" y="408"/>
                </a:lnTo>
                <a:lnTo>
                  <a:pt x="176" y="432"/>
                </a:lnTo>
                <a:lnTo>
                  <a:pt x="280" y="408"/>
                </a:lnTo>
                <a:lnTo>
                  <a:pt x="216" y="288"/>
                </a:lnTo>
                <a:lnTo>
                  <a:pt x="0" y="288"/>
                </a:lnTo>
                <a:lnTo>
                  <a:pt x="224" y="280"/>
                </a:lnTo>
                <a:lnTo>
                  <a:pt x="120" y="192"/>
                </a:lnTo>
                <a:lnTo>
                  <a:pt x="200" y="184"/>
                </a:lnTo>
                <a:lnTo>
                  <a:pt x="232" y="152"/>
                </a:lnTo>
                <a:lnTo>
                  <a:pt x="184" y="0"/>
                </a:lnTo>
                <a:close/>
              </a:path>
            </a:pathLst>
          </a:custGeom>
          <a:solidFill>
            <a:srgbClr val="F78B30"/>
          </a:solidFill>
          <a:ln w="12700">
            <a:solidFill>
              <a:srgbClr val="FF6600"/>
            </a:solidFill>
            <a:prstDash val="solid"/>
            <a:round/>
            <a:headEnd/>
            <a:tailEnd/>
          </a:ln>
          <a:scene3d>
            <a:camera prst="orthographicFront"/>
            <a:lightRig rig="threePt" dir="t"/>
          </a:scene3d>
          <a:sp3d>
            <a:bevelT/>
          </a:sp3d>
        </p:spPr>
        <p:txBody>
          <a:bodyPr/>
          <a:lstStyle/>
          <a:p>
            <a:endParaRPr lang="es-MX" dirty="0"/>
          </a:p>
        </p:txBody>
      </p:sp>
      <p:sp>
        <p:nvSpPr>
          <p:cNvPr id="64" name="Line 10"/>
          <p:cNvSpPr>
            <a:spLocks noChangeShapeType="1"/>
          </p:cNvSpPr>
          <p:nvPr/>
        </p:nvSpPr>
        <p:spPr bwMode="auto">
          <a:xfrm flipH="1">
            <a:off x="2999556" y="3870028"/>
            <a:ext cx="711200" cy="261937"/>
          </a:xfrm>
          <a:prstGeom prst="line">
            <a:avLst/>
          </a:prstGeom>
          <a:noFill/>
          <a:ln w="38100">
            <a:solidFill>
              <a:schemeClr val="accent6"/>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endParaRPr lang="es-MX" dirty="0"/>
          </a:p>
        </p:txBody>
      </p:sp>
      <p:sp>
        <p:nvSpPr>
          <p:cNvPr id="65" name="Line 12"/>
          <p:cNvSpPr>
            <a:spLocks noChangeShapeType="1"/>
          </p:cNvSpPr>
          <p:nvPr/>
        </p:nvSpPr>
        <p:spPr bwMode="auto">
          <a:xfrm flipH="1" flipV="1">
            <a:off x="2516956" y="2822278"/>
            <a:ext cx="698500" cy="38100"/>
          </a:xfrm>
          <a:prstGeom prst="line">
            <a:avLst/>
          </a:prstGeom>
          <a:noFill/>
          <a:ln w="38100">
            <a:solidFill>
              <a:schemeClr val="accent6"/>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endParaRPr lang="es-MX" dirty="0"/>
          </a:p>
        </p:txBody>
      </p:sp>
      <p:sp>
        <p:nvSpPr>
          <p:cNvPr id="66" name="Line 14"/>
          <p:cNvSpPr>
            <a:spLocks noChangeShapeType="1"/>
          </p:cNvSpPr>
          <p:nvPr/>
        </p:nvSpPr>
        <p:spPr bwMode="auto">
          <a:xfrm flipH="1" flipV="1">
            <a:off x="2796356" y="3114378"/>
            <a:ext cx="419100" cy="404812"/>
          </a:xfrm>
          <a:prstGeom prst="line">
            <a:avLst/>
          </a:prstGeom>
          <a:noFill/>
          <a:ln w="50800">
            <a:solidFill>
              <a:srgbClr val="F78B3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67" name="Line 16"/>
          <p:cNvSpPr>
            <a:spLocks noChangeShapeType="1"/>
          </p:cNvSpPr>
          <p:nvPr/>
        </p:nvSpPr>
        <p:spPr bwMode="auto">
          <a:xfrm flipH="1" flipV="1">
            <a:off x="2161356" y="3373140"/>
            <a:ext cx="533400" cy="358775"/>
          </a:xfrm>
          <a:prstGeom prst="line">
            <a:avLst/>
          </a:prstGeom>
          <a:noFill/>
          <a:ln w="50800">
            <a:solidFill>
              <a:srgbClr val="F78B3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68" name="Line 19"/>
          <p:cNvSpPr>
            <a:spLocks noChangeShapeType="1"/>
          </p:cNvSpPr>
          <p:nvPr/>
        </p:nvSpPr>
        <p:spPr bwMode="auto">
          <a:xfrm flipH="1">
            <a:off x="3005906" y="4027190"/>
            <a:ext cx="293688" cy="508000"/>
          </a:xfrm>
          <a:prstGeom prst="line">
            <a:avLst/>
          </a:prstGeom>
          <a:noFill/>
          <a:ln w="50800">
            <a:solidFill>
              <a:schemeClr val="accent6"/>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endParaRPr lang="es-MX" dirty="0"/>
          </a:p>
        </p:txBody>
      </p:sp>
      <p:sp>
        <p:nvSpPr>
          <p:cNvPr id="69" name="Line 20"/>
          <p:cNvSpPr>
            <a:spLocks noChangeShapeType="1"/>
          </p:cNvSpPr>
          <p:nvPr/>
        </p:nvSpPr>
        <p:spPr bwMode="auto">
          <a:xfrm flipV="1">
            <a:off x="4421956" y="3682703"/>
            <a:ext cx="2689225" cy="1587"/>
          </a:xfrm>
          <a:prstGeom prst="line">
            <a:avLst/>
          </a:prstGeom>
          <a:noFill/>
          <a:ln w="50800">
            <a:solidFill>
              <a:schemeClr val="accent5"/>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endParaRPr lang="es-MX" dirty="0"/>
          </a:p>
        </p:txBody>
      </p:sp>
      <p:sp>
        <p:nvSpPr>
          <p:cNvPr id="70" name="Freeform 22"/>
          <p:cNvSpPr>
            <a:spLocks/>
          </p:cNvSpPr>
          <p:nvPr/>
        </p:nvSpPr>
        <p:spPr bwMode="auto">
          <a:xfrm>
            <a:off x="3469456" y="2871490"/>
            <a:ext cx="165100" cy="165100"/>
          </a:xfrm>
          <a:custGeom>
            <a:avLst/>
            <a:gdLst>
              <a:gd name="T0" fmla="*/ 8 w 13"/>
              <a:gd name="T1" fmla="*/ 0 h 13"/>
              <a:gd name="T2" fmla="*/ 0 w 13"/>
              <a:gd name="T3" fmla="*/ 8 h 13"/>
              <a:gd name="T4" fmla="*/ 13 w 13"/>
              <a:gd name="T5" fmla="*/ 13 h 13"/>
              <a:gd name="T6" fmla="*/ 8 w 13"/>
              <a:gd name="T7" fmla="*/ 0 h 13"/>
              <a:gd name="T8" fmla="*/ 0 60000 65536"/>
              <a:gd name="T9" fmla="*/ 0 60000 65536"/>
              <a:gd name="T10" fmla="*/ 0 60000 65536"/>
              <a:gd name="T11" fmla="*/ 0 60000 65536"/>
              <a:gd name="T12" fmla="*/ 0 w 13"/>
              <a:gd name="T13" fmla="*/ 0 h 13"/>
              <a:gd name="T14" fmla="*/ 13 w 13"/>
              <a:gd name="T15" fmla="*/ 13 h 13"/>
            </a:gdLst>
            <a:ahLst/>
            <a:cxnLst>
              <a:cxn ang="T8">
                <a:pos x="T0" y="T1"/>
              </a:cxn>
              <a:cxn ang="T9">
                <a:pos x="T2" y="T3"/>
              </a:cxn>
              <a:cxn ang="T10">
                <a:pos x="T4" y="T5"/>
              </a:cxn>
              <a:cxn ang="T11">
                <a:pos x="T6" y="T7"/>
              </a:cxn>
            </a:cxnLst>
            <a:rect l="T12" t="T13" r="T14" b="T15"/>
            <a:pathLst>
              <a:path w="13" h="13">
                <a:moveTo>
                  <a:pt x="8" y="0"/>
                </a:moveTo>
                <a:cubicBezTo>
                  <a:pt x="5" y="2"/>
                  <a:pt x="2" y="4"/>
                  <a:pt x="0" y="8"/>
                </a:cubicBezTo>
                <a:lnTo>
                  <a:pt x="13" y="13"/>
                </a:lnTo>
                <a:lnTo>
                  <a:pt x="8"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71" name="Freeform 23"/>
          <p:cNvSpPr>
            <a:spLocks/>
          </p:cNvSpPr>
          <p:nvPr/>
        </p:nvSpPr>
        <p:spPr bwMode="auto">
          <a:xfrm>
            <a:off x="3558356" y="4065290"/>
            <a:ext cx="165100" cy="114300"/>
          </a:xfrm>
          <a:custGeom>
            <a:avLst/>
            <a:gdLst>
              <a:gd name="T0" fmla="*/ 0 w 13"/>
              <a:gd name="T1" fmla="*/ 0 h 9"/>
              <a:gd name="T2" fmla="*/ 4 w 13"/>
              <a:gd name="T3" fmla="*/ 9 h 9"/>
              <a:gd name="T4" fmla="*/ 13 w 13"/>
              <a:gd name="T5" fmla="*/ 0 h 9"/>
              <a:gd name="T6" fmla="*/ 0 w 13"/>
              <a:gd name="T7" fmla="*/ 0 h 9"/>
              <a:gd name="T8" fmla="*/ 0 60000 65536"/>
              <a:gd name="T9" fmla="*/ 0 60000 65536"/>
              <a:gd name="T10" fmla="*/ 0 60000 65536"/>
              <a:gd name="T11" fmla="*/ 0 60000 65536"/>
              <a:gd name="T12" fmla="*/ 0 w 13"/>
              <a:gd name="T13" fmla="*/ 0 h 9"/>
              <a:gd name="T14" fmla="*/ 13 w 13"/>
              <a:gd name="T15" fmla="*/ 9 h 9"/>
            </a:gdLst>
            <a:ahLst/>
            <a:cxnLst>
              <a:cxn ang="T8">
                <a:pos x="T0" y="T1"/>
              </a:cxn>
              <a:cxn ang="T9">
                <a:pos x="T2" y="T3"/>
              </a:cxn>
              <a:cxn ang="T10">
                <a:pos x="T4" y="T5"/>
              </a:cxn>
              <a:cxn ang="T11">
                <a:pos x="T6" y="T7"/>
              </a:cxn>
            </a:cxnLst>
            <a:rect l="T12" t="T13" r="T14" b="T15"/>
            <a:pathLst>
              <a:path w="13" h="9">
                <a:moveTo>
                  <a:pt x="0" y="0"/>
                </a:moveTo>
                <a:cubicBezTo>
                  <a:pt x="0" y="3"/>
                  <a:pt x="1" y="7"/>
                  <a:pt x="4" y="9"/>
                </a:cubicBezTo>
                <a:lnTo>
                  <a:pt x="13"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72" name="Freeform 24"/>
          <p:cNvSpPr>
            <a:spLocks/>
          </p:cNvSpPr>
          <p:nvPr/>
        </p:nvSpPr>
        <p:spPr bwMode="auto">
          <a:xfrm>
            <a:off x="6303144" y="3455690"/>
            <a:ext cx="177800" cy="139700"/>
          </a:xfrm>
          <a:custGeom>
            <a:avLst/>
            <a:gdLst>
              <a:gd name="T0" fmla="*/ 2 w 14"/>
              <a:gd name="T1" fmla="*/ 0 h 11"/>
              <a:gd name="T2" fmla="*/ 1 w 14"/>
              <a:gd name="T3" fmla="*/ 5 h 11"/>
              <a:gd name="T4" fmla="*/ 2 w 14"/>
              <a:gd name="T5" fmla="*/ 11 h 11"/>
              <a:gd name="T6" fmla="*/ 14 w 14"/>
              <a:gd name="T7" fmla="*/ 6 h 11"/>
              <a:gd name="T8" fmla="*/ 2 w 14"/>
              <a:gd name="T9" fmla="*/ 0 h 11"/>
              <a:gd name="T10" fmla="*/ 0 60000 65536"/>
              <a:gd name="T11" fmla="*/ 0 60000 65536"/>
              <a:gd name="T12" fmla="*/ 0 60000 65536"/>
              <a:gd name="T13" fmla="*/ 0 60000 65536"/>
              <a:gd name="T14" fmla="*/ 0 60000 65536"/>
              <a:gd name="T15" fmla="*/ 0 w 14"/>
              <a:gd name="T16" fmla="*/ 0 h 11"/>
              <a:gd name="T17" fmla="*/ 14 w 14"/>
              <a:gd name="T18" fmla="*/ 11 h 11"/>
            </a:gdLst>
            <a:ahLst/>
            <a:cxnLst>
              <a:cxn ang="T10">
                <a:pos x="T0" y="T1"/>
              </a:cxn>
              <a:cxn ang="T11">
                <a:pos x="T2" y="T3"/>
              </a:cxn>
              <a:cxn ang="T12">
                <a:pos x="T4" y="T5"/>
              </a:cxn>
              <a:cxn ang="T13">
                <a:pos x="T6" y="T7"/>
              </a:cxn>
              <a:cxn ang="T14">
                <a:pos x="T8" y="T9"/>
              </a:cxn>
            </a:cxnLst>
            <a:rect l="T15" t="T16" r="T17" b="T18"/>
            <a:pathLst>
              <a:path w="14" h="11">
                <a:moveTo>
                  <a:pt x="2" y="0"/>
                </a:moveTo>
                <a:cubicBezTo>
                  <a:pt x="1" y="2"/>
                  <a:pt x="1" y="4"/>
                  <a:pt x="1" y="5"/>
                </a:cubicBezTo>
                <a:cubicBezTo>
                  <a:pt x="0" y="7"/>
                  <a:pt x="1" y="9"/>
                  <a:pt x="2" y="11"/>
                </a:cubicBezTo>
                <a:lnTo>
                  <a:pt x="14" y="6"/>
                </a:lnTo>
                <a:lnTo>
                  <a:pt x="2"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73" name="Freeform 25"/>
          <p:cNvSpPr>
            <a:spLocks/>
          </p:cNvSpPr>
          <p:nvPr/>
        </p:nvSpPr>
        <p:spPr bwMode="auto">
          <a:xfrm>
            <a:off x="7522344" y="2426990"/>
            <a:ext cx="165100" cy="152400"/>
          </a:xfrm>
          <a:custGeom>
            <a:avLst/>
            <a:gdLst>
              <a:gd name="T0" fmla="*/ 0 w 13"/>
              <a:gd name="T1" fmla="*/ 4 h 12"/>
              <a:gd name="T2" fmla="*/ 8 w 13"/>
              <a:gd name="T3" fmla="*/ 12 h 12"/>
              <a:gd name="T4" fmla="*/ 13 w 13"/>
              <a:gd name="T5" fmla="*/ 0 h 12"/>
              <a:gd name="T6" fmla="*/ 0 w 13"/>
              <a:gd name="T7" fmla="*/ 4 h 12"/>
              <a:gd name="T8" fmla="*/ 0 60000 65536"/>
              <a:gd name="T9" fmla="*/ 0 60000 65536"/>
              <a:gd name="T10" fmla="*/ 0 60000 65536"/>
              <a:gd name="T11" fmla="*/ 0 60000 65536"/>
              <a:gd name="T12" fmla="*/ 0 w 13"/>
              <a:gd name="T13" fmla="*/ 0 h 12"/>
              <a:gd name="T14" fmla="*/ 13 w 13"/>
              <a:gd name="T15" fmla="*/ 12 h 12"/>
            </a:gdLst>
            <a:ahLst/>
            <a:cxnLst>
              <a:cxn ang="T8">
                <a:pos x="T0" y="T1"/>
              </a:cxn>
              <a:cxn ang="T9">
                <a:pos x="T2" y="T3"/>
              </a:cxn>
              <a:cxn ang="T10">
                <a:pos x="T4" y="T5"/>
              </a:cxn>
              <a:cxn ang="T11">
                <a:pos x="T6" y="T7"/>
              </a:cxn>
            </a:cxnLst>
            <a:rect l="T12" t="T13" r="T14" b="T15"/>
            <a:pathLst>
              <a:path w="13" h="12">
                <a:moveTo>
                  <a:pt x="0" y="4"/>
                </a:moveTo>
                <a:cubicBezTo>
                  <a:pt x="2" y="8"/>
                  <a:pt x="4" y="10"/>
                  <a:pt x="8" y="12"/>
                </a:cubicBezTo>
                <a:lnTo>
                  <a:pt x="13" y="0"/>
                </a:lnTo>
                <a:lnTo>
                  <a:pt x="0"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74" name="Oval 26"/>
          <p:cNvSpPr>
            <a:spLocks noChangeArrowheads="1"/>
          </p:cNvSpPr>
          <p:nvPr/>
        </p:nvSpPr>
        <p:spPr bwMode="auto">
          <a:xfrm>
            <a:off x="3083694" y="2331740"/>
            <a:ext cx="133350" cy="107950"/>
          </a:xfrm>
          <a:prstGeom prst="ellipse">
            <a:avLst/>
          </a:prstGeom>
          <a:solidFill>
            <a:srgbClr val="DDBB30"/>
          </a:solidFill>
          <a:ln w="25400">
            <a:solidFill>
              <a:srgbClr val="FFFF00"/>
            </a:solidFill>
            <a:round/>
            <a:headEnd/>
            <a:tailEnd/>
          </a:ln>
          <a:scene3d>
            <a:camera prst="orthographicFront"/>
            <a:lightRig rig="threePt" dir="t"/>
          </a:scene3d>
          <a:sp3d>
            <a:bevelT/>
          </a:sp3d>
        </p:spPr>
        <p:txBody>
          <a:bodyPr/>
          <a:lstStyle/>
          <a:p>
            <a:endParaRPr lang="es-MX" dirty="0"/>
          </a:p>
        </p:txBody>
      </p:sp>
      <p:sp>
        <p:nvSpPr>
          <p:cNvPr id="75" name="Oval 27"/>
          <p:cNvSpPr>
            <a:spLocks noChangeArrowheads="1"/>
          </p:cNvSpPr>
          <p:nvPr/>
        </p:nvSpPr>
        <p:spPr bwMode="auto">
          <a:xfrm>
            <a:off x="3099569" y="2585740"/>
            <a:ext cx="133350" cy="107950"/>
          </a:xfrm>
          <a:prstGeom prst="ellipse">
            <a:avLst/>
          </a:prstGeom>
          <a:solidFill>
            <a:srgbClr val="DDBB30"/>
          </a:solidFill>
          <a:ln w="25400">
            <a:solidFill>
              <a:srgbClr val="FFFF00"/>
            </a:solidFill>
            <a:round/>
            <a:headEnd/>
            <a:tailEnd/>
          </a:ln>
          <a:scene3d>
            <a:camera prst="orthographicFront"/>
            <a:lightRig rig="threePt" dir="t"/>
          </a:scene3d>
          <a:sp3d>
            <a:bevelT/>
          </a:sp3d>
        </p:spPr>
        <p:txBody>
          <a:bodyPr/>
          <a:lstStyle/>
          <a:p>
            <a:endParaRPr lang="es-MX" dirty="0"/>
          </a:p>
        </p:txBody>
      </p:sp>
      <p:sp>
        <p:nvSpPr>
          <p:cNvPr id="76" name="Oval 28"/>
          <p:cNvSpPr>
            <a:spLocks noChangeArrowheads="1"/>
          </p:cNvSpPr>
          <p:nvPr/>
        </p:nvSpPr>
        <p:spPr bwMode="auto">
          <a:xfrm>
            <a:off x="3251969" y="2985790"/>
            <a:ext cx="133350" cy="107950"/>
          </a:xfrm>
          <a:prstGeom prst="ellipse">
            <a:avLst/>
          </a:prstGeom>
          <a:solidFill>
            <a:schemeClr val="accent3"/>
          </a:solidFill>
          <a:ln w="25400">
            <a:solidFill>
              <a:srgbClr val="FFFF00"/>
            </a:solidFill>
            <a:round/>
            <a:headEnd/>
            <a:tailEnd/>
          </a:ln>
          <a:scene3d>
            <a:camera prst="orthographicFront"/>
            <a:lightRig rig="threePt" dir="t"/>
          </a:scene3d>
          <a:sp3d>
            <a:bevelT/>
          </a:sp3d>
        </p:spPr>
        <p:txBody>
          <a:bodyPr/>
          <a:lstStyle/>
          <a:p>
            <a:endParaRPr lang="es-MX" dirty="0"/>
          </a:p>
        </p:txBody>
      </p:sp>
      <p:sp>
        <p:nvSpPr>
          <p:cNvPr id="77" name="Oval 29"/>
          <p:cNvSpPr>
            <a:spLocks noChangeArrowheads="1"/>
          </p:cNvSpPr>
          <p:nvPr/>
        </p:nvSpPr>
        <p:spPr bwMode="auto">
          <a:xfrm>
            <a:off x="2718569" y="2785765"/>
            <a:ext cx="133350" cy="107950"/>
          </a:xfrm>
          <a:prstGeom prst="ellipse">
            <a:avLst/>
          </a:prstGeom>
          <a:solidFill>
            <a:srgbClr val="DDBB30"/>
          </a:solidFill>
          <a:ln w="25400">
            <a:solidFill>
              <a:srgbClr val="FFFF00"/>
            </a:solidFill>
            <a:round/>
            <a:headEnd/>
            <a:tailEnd/>
          </a:ln>
          <a:scene3d>
            <a:camera prst="orthographicFront"/>
            <a:lightRig rig="threePt" dir="t"/>
          </a:scene3d>
          <a:sp3d>
            <a:bevelT/>
          </a:sp3d>
        </p:spPr>
        <p:txBody>
          <a:bodyPr/>
          <a:lstStyle/>
          <a:p>
            <a:endParaRPr lang="es-MX" dirty="0"/>
          </a:p>
        </p:txBody>
      </p:sp>
      <p:sp>
        <p:nvSpPr>
          <p:cNvPr id="78" name="Oval 30"/>
          <p:cNvSpPr>
            <a:spLocks noChangeArrowheads="1"/>
          </p:cNvSpPr>
          <p:nvPr/>
        </p:nvSpPr>
        <p:spPr bwMode="auto">
          <a:xfrm>
            <a:off x="2439169" y="3173115"/>
            <a:ext cx="133350" cy="107950"/>
          </a:xfrm>
          <a:prstGeom prst="ellipse">
            <a:avLst/>
          </a:prstGeom>
          <a:solidFill>
            <a:schemeClr val="accent3"/>
          </a:solidFill>
          <a:ln w="25400">
            <a:solidFill>
              <a:srgbClr val="FFFF00"/>
            </a:solidFill>
            <a:round/>
            <a:headEnd/>
            <a:tailEnd/>
          </a:ln>
          <a:scene3d>
            <a:camera prst="orthographicFront"/>
            <a:lightRig rig="threePt" dir="t"/>
          </a:scene3d>
          <a:sp3d>
            <a:bevelT/>
          </a:sp3d>
        </p:spPr>
        <p:txBody>
          <a:bodyPr/>
          <a:lstStyle/>
          <a:p>
            <a:endParaRPr lang="es-MX" dirty="0"/>
          </a:p>
        </p:txBody>
      </p:sp>
      <p:sp>
        <p:nvSpPr>
          <p:cNvPr id="79" name="Oval 31"/>
          <p:cNvSpPr>
            <a:spLocks noChangeArrowheads="1"/>
          </p:cNvSpPr>
          <p:nvPr/>
        </p:nvSpPr>
        <p:spPr bwMode="auto">
          <a:xfrm>
            <a:off x="2902719" y="3217565"/>
            <a:ext cx="133350" cy="107950"/>
          </a:xfrm>
          <a:prstGeom prst="ellipse">
            <a:avLst/>
          </a:prstGeom>
          <a:solidFill>
            <a:schemeClr val="accent3"/>
          </a:solidFill>
          <a:ln w="25400">
            <a:solidFill>
              <a:srgbClr val="FFFF00"/>
            </a:solidFill>
            <a:round/>
            <a:headEnd/>
            <a:tailEnd/>
          </a:ln>
          <a:scene3d>
            <a:camera prst="orthographicFront"/>
            <a:lightRig rig="threePt" dir="t"/>
          </a:scene3d>
          <a:sp3d>
            <a:bevelT/>
          </a:sp3d>
        </p:spPr>
        <p:txBody>
          <a:bodyPr/>
          <a:lstStyle/>
          <a:p>
            <a:endParaRPr lang="es-MX" dirty="0"/>
          </a:p>
        </p:txBody>
      </p:sp>
      <p:sp>
        <p:nvSpPr>
          <p:cNvPr id="80" name="Oval 32"/>
          <p:cNvSpPr>
            <a:spLocks noChangeArrowheads="1"/>
          </p:cNvSpPr>
          <p:nvPr/>
        </p:nvSpPr>
        <p:spPr bwMode="auto">
          <a:xfrm>
            <a:off x="2283594" y="3436640"/>
            <a:ext cx="133350" cy="107950"/>
          </a:xfrm>
          <a:prstGeom prst="ellipse">
            <a:avLst/>
          </a:prstGeom>
          <a:solidFill>
            <a:schemeClr val="accent3"/>
          </a:solidFill>
          <a:ln w="25400">
            <a:solidFill>
              <a:srgbClr val="FFFF00"/>
            </a:solidFill>
            <a:round/>
            <a:headEnd/>
            <a:tailEnd/>
          </a:ln>
          <a:scene3d>
            <a:camera prst="orthographicFront"/>
            <a:lightRig rig="threePt" dir="t"/>
          </a:scene3d>
          <a:sp3d>
            <a:bevelT/>
          </a:sp3d>
        </p:spPr>
        <p:txBody>
          <a:bodyPr/>
          <a:lstStyle/>
          <a:p>
            <a:endParaRPr lang="es-MX" dirty="0"/>
          </a:p>
        </p:txBody>
      </p:sp>
      <p:sp>
        <p:nvSpPr>
          <p:cNvPr id="81" name="Oval 33"/>
          <p:cNvSpPr>
            <a:spLocks noChangeArrowheads="1"/>
          </p:cNvSpPr>
          <p:nvPr/>
        </p:nvSpPr>
        <p:spPr bwMode="auto">
          <a:xfrm>
            <a:off x="1978794" y="3855740"/>
            <a:ext cx="133350" cy="107950"/>
          </a:xfrm>
          <a:prstGeom prst="ellipse">
            <a:avLst/>
          </a:prstGeom>
          <a:solidFill>
            <a:schemeClr val="accent3"/>
          </a:solidFill>
          <a:ln w="25400">
            <a:solidFill>
              <a:srgbClr val="FFFF00"/>
            </a:solidFill>
            <a:round/>
            <a:headEnd/>
            <a:tailEnd/>
          </a:ln>
          <a:scene3d>
            <a:camera prst="orthographicFront"/>
            <a:lightRig rig="threePt" dir="t"/>
          </a:scene3d>
          <a:sp3d>
            <a:bevelT/>
          </a:sp3d>
        </p:spPr>
        <p:txBody>
          <a:bodyPr/>
          <a:lstStyle/>
          <a:p>
            <a:endParaRPr lang="es-MX" dirty="0"/>
          </a:p>
        </p:txBody>
      </p:sp>
      <p:sp>
        <p:nvSpPr>
          <p:cNvPr id="82" name="Oval 34"/>
          <p:cNvSpPr>
            <a:spLocks noChangeArrowheads="1"/>
          </p:cNvSpPr>
          <p:nvPr/>
        </p:nvSpPr>
        <p:spPr bwMode="auto">
          <a:xfrm>
            <a:off x="2597919" y="3950990"/>
            <a:ext cx="133350" cy="107950"/>
          </a:xfrm>
          <a:prstGeom prst="ellipse">
            <a:avLst/>
          </a:prstGeom>
          <a:solidFill>
            <a:schemeClr val="accent3"/>
          </a:solidFill>
          <a:ln w="25400">
            <a:solidFill>
              <a:srgbClr val="FFFF00"/>
            </a:solidFill>
            <a:round/>
            <a:headEnd/>
            <a:tailEnd/>
          </a:ln>
          <a:scene3d>
            <a:camera prst="orthographicFront"/>
            <a:lightRig rig="threePt" dir="t"/>
          </a:scene3d>
          <a:sp3d>
            <a:bevelT/>
          </a:sp3d>
        </p:spPr>
        <p:txBody>
          <a:bodyPr/>
          <a:lstStyle/>
          <a:p>
            <a:endParaRPr lang="es-MX" dirty="0"/>
          </a:p>
        </p:txBody>
      </p:sp>
      <p:sp>
        <p:nvSpPr>
          <p:cNvPr id="83" name="Oval 35"/>
          <p:cNvSpPr>
            <a:spLocks noChangeArrowheads="1"/>
          </p:cNvSpPr>
          <p:nvPr/>
        </p:nvSpPr>
        <p:spPr bwMode="auto">
          <a:xfrm>
            <a:off x="3340869" y="3922415"/>
            <a:ext cx="133350" cy="107950"/>
          </a:xfrm>
          <a:prstGeom prst="ellipse">
            <a:avLst/>
          </a:prstGeom>
          <a:solidFill>
            <a:schemeClr val="accent3"/>
          </a:solidFill>
          <a:ln w="25400">
            <a:solidFill>
              <a:srgbClr val="FFFF00"/>
            </a:solidFill>
            <a:round/>
            <a:headEnd/>
            <a:tailEnd/>
          </a:ln>
          <a:scene3d>
            <a:camera prst="orthographicFront"/>
            <a:lightRig rig="threePt" dir="t"/>
          </a:scene3d>
          <a:sp3d>
            <a:bevelT/>
          </a:sp3d>
        </p:spPr>
        <p:txBody>
          <a:bodyPr/>
          <a:lstStyle/>
          <a:p>
            <a:endParaRPr lang="es-MX" dirty="0"/>
          </a:p>
        </p:txBody>
      </p:sp>
      <p:sp>
        <p:nvSpPr>
          <p:cNvPr id="84" name="Oval 36"/>
          <p:cNvSpPr>
            <a:spLocks noChangeArrowheads="1"/>
          </p:cNvSpPr>
          <p:nvPr/>
        </p:nvSpPr>
        <p:spPr bwMode="auto">
          <a:xfrm>
            <a:off x="3074169" y="4246265"/>
            <a:ext cx="133350" cy="107950"/>
          </a:xfrm>
          <a:prstGeom prst="ellipse">
            <a:avLst/>
          </a:prstGeom>
          <a:solidFill>
            <a:schemeClr val="accent3"/>
          </a:solidFill>
          <a:ln w="25400">
            <a:solidFill>
              <a:srgbClr val="FFFF00"/>
            </a:solidFill>
            <a:round/>
            <a:headEnd/>
            <a:tailEnd/>
          </a:ln>
          <a:scene3d>
            <a:camera prst="orthographicFront"/>
            <a:lightRig rig="threePt" dir="t"/>
          </a:scene3d>
          <a:sp3d>
            <a:bevelT/>
          </a:sp3d>
        </p:spPr>
        <p:txBody>
          <a:bodyPr/>
          <a:lstStyle/>
          <a:p>
            <a:endParaRPr lang="es-MX" dirty="0"/>
          </a:p>
        </p:txBody>
      </p:sp>
      <p:sp>
        <p:nvSpPr>
          <p:cNvPr id="85" name="Oval 37"/>
          <p:cNvSpPr>
            <a:spLocks noChangeArrowheads="1"/>
          </p:cNvSpPr>
          <p:nvPr/>
        </p:nvSpPr>
        <p:spPr bwMode="auto">
          <a:xfrm>
            <a:off x="507181" y="2111078"/>
            <a:ext cx="133350" cy="107950"/>
          </a:xfrm>
          <a:prstGeom prst="ellipse">
            <a:avLst/>
          </a:prstGeom>
          <a:solidFill>
            <a:schemeClr val="accent3"/>
          </a:solidFill>
          <a:ln w="25400">
            <a:solidFill>
              <a:srgbClr val="FFFF00"/>
            </a:solidFill>
            <a:round/>
            <a:headEnd/>
            <a:tailEnd/>
          </a:ln>
          <a:scene3d>
            <a:camera prst="orthographicFront"/>
            <a:lightRig rig="threePt" dir="t"/>
          </a:scene3d>
          <a:sp3d>
            <a:bevelT/>
          </a:sp3d>
        </p:spPr>
        <p:txBody>
          <a:bodyPr/>
          <a:lstStyle/>
          <a:p>
            <a:endParaRPr lang="es-MX" dirty="0"/>
          </a:p>
        </p:txBody>
      </p:sp>
      <p:sp>
        <p:nvSpPr>
          <p:cNvPr id="86" name="Text Box 38"/>
          <p:cNvSpPr txBox="1">
            <a:spLocks noChangeArrowheads="1"/>
          </p:cNvSpPr>
          <p:nvPr/>
        </p:nvSpPr>
        <p:spPr bwMode="auto">
          <a:xfrm>
            <a:off x="724669" y="1988840"/>
            <a:ext cx="1817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sz="1400" dirty="0" smtClean="0">
                <a:solidFill>
                  <a:srgbClr val="002060"/>
                </a:solidFill>
              </a:rPr>
              <a:t>Expresión del canal de Na</a:t>
            </a:r>
            <a:r>
              <a:rPr lang="es-MX" sz="1400" baseline="30000" dirty="0" smtClean="0">
                <a:solidFill>
                  <a:srgbClr val="002060"/>
                </a:solidFill>
              </a:rPr>
              <a:t>+</a:t>
            </a:r>
            <a:r>
              <a:rPr lang="es-MX" sz="1400" dirty="0" smtClean="0">
                <a:solidFill>
                  <a:srgbClr val="002060"/>
                </a:solidFill>
              </a:rPr>
              <a:t> aumentada</a:t>
            </a:r>
            <a:endParaRPr lang="es-MX" sz="1400" dirty="0">
              <a:solidFill>
                <a:srgbClr val="002060"/>
              </a:solidFill>
            </a:endParaRPr>
          </a:p>
        </p:txBody>
      </p:sp>
      <p:sp>
        <p:nvSpPr>
          <p:cNvPr id="87" name="Text Box 39"/>
          <p:cNvSpPr txBox="1">
            <a:spLocks noChangeArrowheads="1"/>
          </p:cNvSpPr>
          <p:nvPr/>
        </p:nvSpPr>
        <p:spPr bwMode="auto">
          <a:xfrm>
            <a:off x="3718360" y="2724438"/>
            <a:ext cx="4341253"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b="1" dirty="0" smtClean="0">
                <a:solidFill>
                  <a:srgbClr val="002060"/>
                </a:solidFill>
              </a:rPr>
              <a:t>fibra nerviosa aferente excitatoria primaria</a:t>
            </a:r>
            <a:endParaRPr lang="es-MX" b="1" dirty="0">
              <a:solidFill>
                <a:srgbClr val="002060"/>
              </a:solidFill>
            </a:endParaRPr>
          </a:p>
        </p:txBody>
      </p:sp>
      <p:sp>
        <p:nvSpPr>
          <p:cNvPr id="88" name="Rectangle 40"/>
          <p:cNvSpPr>
            <a:spLocks noChangeArrowheads="1"/>
          </p:cNvSpPr>
          <p:nvPr/>
        </p:nvSpPr>
        <p:spPr bwMode="auto">
          <a:xfrm>
            <a:off x="1705744" y="4309765"/>
            <a:ext cx="914400" cy="381000"/>
          </a:xfrm>
          <a:prstGeom prst="rect">
            <a:avLst/>
          </a:prstGeom>
          <a:solidFill>
            <a:schemeClr val="bg2"/>
          </a:solidFill>
          <a:ln w="9525">
            <a:noFill/>
            <a:miter lim="800000"/>
            <a:headEnd/>
            <a:tailEnd/>
          </a:ln>
        </p:spPr>
        <p:txBody>
          <a:bodyPr wrap="none" anchor="ctr"/>
          <a:lstStyle/>
          <a:p>
            <a:endParaRPr lang="es-MX" dirty="0"/>
          </a:p>
        </p:txBody>
      </p:sp>
      <p:sp>
        <p:nvSpPr>
          <p:cNvPr id="89" name="Line 41"/>
          <p:cNvSpPr>
            <a:spLocks noChangeShapeType="1"/>
          </p:cNvSpPr>
          <p:nvPr/>
        </p:nvSpPr>
        <p:spPr bwMode="auto">
          <a:xfrm>
            <a:off x="1858144" y="438596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90" name="Line 42"/>
          <p:cNvSpPr>
            <a:spLocks noChangeShapeType="1"/>
          </p:cNvSpPr>
          <p:nvPr/>
        </p:nvSpPr>
        <p:spPr bwMode="auto">
          <a:xfrm>
            <a:off x="2315344" y="438596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91" name="Rectangle 43"/>
          <p:cNvSpPr>
            <a:spLocks noChangeArrowheads="1"/>
          </p:cNvSpPr>
          <p:nvPr/>
        </p:nvSpPr>
        <p:spPr bwMode="auto">
          <a:xfrm>
            <a:off x="4941069" y="4124028"/>
            <a:ext cx="914400" cy="381000"/>
          </a:xfrm>
          <a:prstGeom prst="rect">
            <a:avLst/>
          </a:prstGeom>
          <a:solidFill>
            <a:schemeClr val="bg2"/>
          </a:solidFill>
          <a:ln w="9525">
            <a:noFill/>
            <a:miter lim="800000"/>
            <a:headEnd/>
            <a:tailEnd/>
          </a:ln>
        </p:spPr>
        <p:txBody>
          <a:bodyPr wrap="none" anchor="ctr"/>
          <a:lstStyle/>
          <a:p>
            <a:endParaRPr lang="es-MX" dirty="0"/>
          </a:p>
        </p:txBody>
      </p:sp>
      <p:sp>
        <p:nvSpPr>
          <p:cNvPr id="92" name="Line 44"/>
          <p:cNvSpPr>
            <a:spLocks noChangeShapeType="1"/>
          </p:cNvSpPr>
          <p:nvPr/>
        </p:nvSpPr>
        <p:spPr bwMode="auto">
          <a:xfrm>
            <a:off x="5017269" y="4428828"/>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93" name="Line 45"/>
          <p:cNvSpPr>
            <a:spLocks noChangeShapeType="1"/>
          </p:cNvSpPr>
          <p:nvPr/>
        </p:nvSpPr>
        <p:spPr bwMode="auto">
          <a:xfrm>
            <a:off x="5093469" y="4200228"/>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94" name="Line 46"/>
          <p:cNvSpPr>
            <a:spLocks noChangeShapeType="1"/>
          </p:cNvSpPr>
          <p:nvPr/>
        </p:nvSpPr>
        <p:spPr bwMode="auto">
          <a:xfrm>
            <a:off x="5207769" y="4200228"/>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95" name="Line 47"/>
          <p:cNvSpPr>
            <a:spLocks noChangeShapeType="1"/>
          </p:cNvSpPr>
          <p:nvPr/>
        </p:nvSpPr>
        <p:spPr bwMode="auto">
          <a:xfrm>
            <a:off x="5352231" y="4203403"/>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96" name="Line 48"/>
          <p:cNvSpPr>
            <a:spLocks noChangeShapeType="1"/>
          </p:cNvSpPr>
          <p:nvPr/>
        </p:nvSpPr>
        <p:spPr bwMode="auto">
          <a:xfrm>
            <a:off x="5496694" y="4203403"/>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97" name="Line 49"/>
          <p:cNvSpPr>
            <a:spLocks noChangeShapeType="1"/>
          </p:cNvSpPr>
          <p:nvPr/>
        </p:nvSpPr>
        <p:spPr bwMode="auto">
          <a:xfrm>
            <a:off x="5639569" y="4203403"/>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98" name="Oval 50"/>
          <p:cNvSpPr>
            <a:spLocks noChangeArrowheads="1"/>
          </p:cNvSpPr>
          <p:nvPr/>
        </p:nvSpPr>
        <p:spPr bwMode="auto">
          <a:xfrm>
            <a:off x="4702944" y="3857328"/>
            <a:ext cx="1368425" cy="914400"/>
          </a:xfrm>
          <a:prstGeom prst="ellipse">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dirty="0"/>
          </a:p>
        </p:txBody>
      </p:sp>
      <p:sp>
        <p:nvSpPr>
          <p:cNvPr id="99" name="Line 51"/>
          <p:cNvSpPr>
            <a:spLocks noChangeShapeType="1"/>
          </p:cNvSpPr>
          <p:nvPr/>
        </p:nvSpPr>
        <p:spPr bwMode="auto">
          <a:xfrm>
            <a:off x="1780356" y="4614565"/>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100" name="Text Box 52"/>
          <p:cNvSpPr txBox="1">
            <a:spLocks noChangeArrowheads="1"/>
          </p:cNvSpPr>
          <p:nvPr/>
        </p:nvSpPr>
        <p:spPr bwMode="auto">
          <a:xfrm>
            <a:off x="3566294" y="4897140"/>
            <a:ext cx="41873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b="1" dirty="0" smtClean="0">
                <a:solidFill>
                  <a:srgbClr val="002060"/>
                </a:solidFill>
              </a:rPr>
              <a:t>Frecuencia de la conducción amplificada</a:t>
            </a:r>
            <a:endParaRPr lang="es-MX" b="1" dirty="0">
              <a:solidFill>
                <a:srgbClr val="002060"/>
              </a:solidFill>
            </a:endParaRPr>
          </a:p>
        </p:txBody>
      </p:sp>
      <p:sp>
        <p:nvSpPr>
          <p:cNvPr id="101" name="AutoShape 54"/>
          <p:cNvSpPr>
            <a:spLocks noChangeArrowheads="1"/>
          </p:cNvSpPr>
          <p:nvPr/>
        </p:nvSpPr>
        <p:spPr bwMode="auto">
          <a:xfrm rot="2590852">
            <a:off x="7249294" y="3335040"/>
            <a:ext cx="647700" cy="647700"/>
          </a:xfrm>
          <a:prstGeom prst="rtTriangle">
            <a:avLst/>
          </a:prstGeom>
          <a:solidFill>
            <a:schemeClr val="accent6"/>
          </a:solidFill>
          <a:ln w="9525">
            <a:noFill/>
            <a:miter lim="800000"/>
            <a:headEnd/>
            <a:tailEnd/>
          </a:ln>
          <a:scene3d>
            <a:camera prst="orthographicFront"/>
            <a:lightRig rig="threePt" dir="t"/>
          </a:scene3d>
          <a:sp3d>
            <a:bevelT/>
          </a:sp3d>
        </p:spPr>
        <p:txBody>
          <a:bodyPr wrap="none" anchor="ctr"/>
          <a:lstStyle/>
          <a:p>
            <a:endParaRPr lang="es-MX" dirty="0"/>
          </a:p>
        </p:txBody>
      </p:sp>
      <p:sp>
        <p:nvSpPr>
          <p:cNvPr id="102" name="Text Box 53"/>
          <p:cNvSpPr txBox="1">
            <a:spLocks noChangeArrowheads="1"/>
          </p:cNvSpPr>
          <p:nvPr/>
        </p:nvSpPr>
        <p:spPr bwMode="auto">
          <a:xfrm>
            <a:off x="113048" y="6315834"/>
            <a:ext cx="62923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000" dirty="0">
                <a:solidFill>
                  <a:schemeClr val="bg2"/>
                </a:solidFill>
                <a:latin typeface="Calibri"/>
              </a:rPr>
              <a:t>England JD </a:t>
            </a:r>
            <a:r>
              <a:rPr lang="en-US" sz="1000" i="1" dirty="0">
                <a:solidFill>
                  <a:schemeClr val="bg2"/>
                </a:solidFill>
                <a:latin typeface="Calibri"/>
              </a:rPr>
              <a:t>et al. </a:t>
            </a:r>
            <a:r>
              <a:rPr lang="en-US" sz="1000" i="1" dirty="0" smtClean="0">
                <a:solidFill>
                  <a:schemeClr val="bg2"/>
                </a:solidFill>
                <a:latin typeface="Calibri"/>
              </a:rPr>
              <a:t>Neurology </a:t>
            </a:r>
            <a:r>
              <a:rPr lang="en-US" sz="1000" dirty="0">
                <a:solidFill>
                  <a:schemeClr val="bg2"/>
                </a:solidFill>
                <a:latin typeface="Calibri"/>
              </a:rPr>
              <a:t>1996; 47(1):</a:t>
            </a:r>
            <a:r>
              <a:rPr lang="en-US" sz="1000" dirty="0" smtClean="0">
                <a:solidFill>
                  <a:schemeClr val="bg2"/>
                </a:solidFill>
                <a:latin typeface="Calibri"/>
              </a:rPr>
              <a:t>272-6; Ochoa </a:t>
            </a:r>
            <a:r>
              <a:rPr lang="en-US" sz="1000" dirty="0">
                <a:solidFill>
                  <a:schemeClr val="bg2"/>
                </a:solidFill>
                <a:latin typeface="Calibri"/>
              </a:rPr>
              <a:t>JL, Torebjörk HE</a:t>
            </a:r>
            <a:r>
              <a:rPr lang="en-US" sz="1000" dirty="0" smtClean="0">
                <a:solidFill>
                  <a:schemeClr val="bg2"/>
                </a:solidFill>
                <a:latin typeface="Calibri"/>
              </a:rPr>
              <a:t>. </a:t>
            </a:r>
            <a:r>
              <a:rPr lang="en-US" sz="1000" i="1" dirty="0">
                <a:solidFill>
                  <a:schemeClr val="bg2"/>
                </a:solidFill>
                <a:latin typeface="Calibri"/>
              </a:rPr>
              <a:t>Brain</a:t>
            </a:r>
            <a:r>
              <a:rPr lang="en-US" sz="1000" dirty="0">
                <a:solidFill>
                  <a:schemeClr val="bg2"/>
                </a:solidFill>
                <a:latin typeface="Calibri"/>
              </a:rPr>
              <a:t> 1980; 103(4):</a:t>
            </a:r>
            <a:r>
              <a:rPr lang="en-US" sz="1000" dirty="0" smtClean="0">
                <a:solidFill>
                  <a:schemeClr val="bg2"/>
                </a:solidFill>
                <a:latin typeface="Calibri"/>
              </a:rPr>
              <a:t>835-53; </a:t>
            </a:r>
            <a:endParaRPr lang="en-US" sz="1000" dirty="0">
              <a:solidFill>
                <a:schemeClr val="bg2"/>
              </a:solidFill>
              <a:latin typeface="Calibri"/>
            </a:endParaRPr>
          </a:p>
          <a:p>
            <a:r>
              <a:rPr lang="en-US" sz="1000" dirty="0">
                <a:solidFill>
                  <a:schemeClr val="bg2"/>
                </a:solidFill>
                <a:latin typeface="Calibri"/>
              </a:rPr>
              <a:t>Sukhotinsky I </a:t>
            </a:r>
            <a:r>
              <a:rPr lang="en-US" sz="1000" i="1" dirty="0">
                <a:solidFill>
                  <a:schemeClr val="bg2"/>
                </a:solidFill>
                <a:latin typeface="Calibri"/>
              </a:rPr>
              <a:t>et al. </a:t>
            </a:r>
            <a:r>
              <a:rPr lang="en-US" sz="1000" i="1" dirty="0" smtClean="0">
                <a:solidFill>
                  <a:schemeClr val="bg2"/>
                </a:solidFill>
                <a:latin typeface="Calibri"/>
              </a:rPr>
              <a:t>Eur </a:t>
            </a:r>
            <a:r>
              <a:rPr lang="en-US" sz="1000" i="1" dirty="0">
                <a:solidFill>
                  <a:schemeClr val="bg2"/>
                </a:solidFill>
                <a:latin typeface="Calibri"/>
              </a:rPr>
              <a:t>J Pain </a:t>
            </a:r>
            <a:r>
              <a:rPr lang="en-US" sz="1000" dirty="0">
                <a:solidFill>
                  <a:schemeClr val="bg2"/>
                </a:solidFill>
                <a:latin typeface="Calibri"/>
              </a:rPr>
              <a:t>2004; 8(2):</a:t>
            </a:r>
            <a:r>
              <a:rPr lang="en-US" sz="1000" dirty="0" smtClean="0">
                <a:solidFill>
                  <a:schemeClr val="bg2"/>
                </a:solidFill>
                <a:latin typeface="Calibri"/>
              </a:rPr>
              <a:t>135-43; Taylor </a:t>
            </a:r>
            <a:r>
              <a:rPr lang="en-US" sz="1000" dirty="0">
                <a:solidFill>
                  <a:schemeClr val="bg2"/>
                </a:solidFill>
                <a:latin typeface="Calibri"/>
              </a:rPr>
              <a:t>BK</a:t>
            </a:r>
            <a:r>
              <a:rPr lang="en-US" sz="1000" dirty="0" smtClean="0">
                <a:solidFill>
                  <a:schemeClr val="bg2"/>
                </a:solidFill>
                <a:latin typeface="Calibri"/>
              </a:rPr>
              <a:t>. </a:t>
            </a:r>
            <a:r>
              <a:rPr lang="en-US" sz="1000" i="1" dirty="0">
                <a:solidFill>
                  <a:schemeClr val="bg2"/>
                </a:solidFill>
                <a:latin typeface="Calibri"/>
              </a:rPr>
              <a:t>Curr Pain Headache Rep </a:t>
            </a:r>
            <a:r>
              <a:rPr lang="en-US" sz="1000" dirty="0">
                <a:solidFill>
                  <a:schemeClr val="bg2"/>
                </a:solidFill>
                <a:latin typeface="Calibri"/>
              </a:rPr>
              <a:t>2001; 5(2):151-61.</a:t>
            </a:r>
          </a:p>
          <a:p>
            <a:endParaRPr lang="en-US" sz="1000" dirty="0">
              <a:solidFill>
                <a:schemeClr val="bg2"/>
              </a:solidFill>
              <a:latin typeface="Calibri"/>
            </a:endParaRPr>
          </a:p>
        </p:txBody>
      </p:sp>
    </p:spTree>
    <p:extLst>
      <p:ext uri="{BB962C8B-B14F-4D97-AF65-F5344CB8AC3E}">
        <p14:creationId xmlns:p14="http://schemas.microsoft.com/office/powerpoint/2010/main" val="3788163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32" name="Text Box 60"/>
          <p:cNvSpPr txBox="1">
            <a:spLocks noChangeArrowheads="1"/>
          </p:cNvSpPr>
          <p:nvPr/>
        </p:nvSpPr>
        <p:spPr bwMode="auto">
          <a:xfrm>
            <a:off x="7015287" y="5958996"/>
            <a:ext cx="1242776" cy="523220"/>
          </a:xfrm>
          <a:prstGeom prst="rect">
            <a:avLst/>
          </a:prstGeom>
          <a:noFill/>
          <a:ln w="9525">
            <a:noFill/>
            <a:miter lim="800000"/>
            <a:headEnd/>
            <a:tailEnd/>
          </a:ln>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n-GB" sz="2800" b="1" dirty="0" smtClean="0">
                <a:solidFill>
                  <a:srgbClr val="C03932"/>
                </a:solidFill>
                <a:latin typeface="Calibri"/>
              </a:rPr>
              <a:t>DOLOR</a:t>
            </a:r>
            <a:endParaRPr lang="en-GB" sz="2800" b="1" dirty="0">
              <a:solidFill>
                <a:srgbClr val="C03932"/>
              </a:solidFill>
              <a:latin typeface="Calibri"/>
            </a:endParaRPr>
          </a:p>
        </p:txBody>
      </p:sp>
      <p:sp>
        <p:nvSpPr>
          <p:cNvPr id="54333" name="Rectangle 61"/>
          <p:cNvSpPr>
            <a:spLocks noChangeArrowheads="1"/>
          </p:cNvSpPr>
          <p:nvPr/>
        </p:nvSpPr>
        <p:spPr bwMode="auto">
          <a:xfrm>
            <a:off x="205814" y="6635132"/>
            <a:ext cx="58621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1000" dirty="0">
                <a:solidFill>
                  <a:schemeClr val="bg2"/>
                </a:solidFill>
              </a:rPr>
              <a:t>Ørstavik K </a:t>
            </a:r>
            <a:r>
              <a:rPr lang="en-US" sz="1000" i="1" dirty="0">
                <a:solidFill>
                  <a:schemeClr val="bg2"/>
                </a:solidFill>
              </a:rPr>
              <a:t>et al</a:t>
            </a:r>
            <a:r>
              <a:rPr lang="en-US" sz="1000" dirty="0">
                <a:solidFill>
                  <a:schemeClr val="bg2"/>
                </a:solidFill>
              </a:rPr>
              <a:t>. </a:t>
            </a:r>
            <a:r>
              <a:rPr lang="en-US" sz="1000" i="1" dirty="0" smtClean="0">
                <a:solidFill>
                  <a:schemeClr val="bg2"/>
                </a:solidFill>
              </a:rPr>
              <a:t>Brain </a:t>
            </a:r>
            <a:r>
              <a:rPr lang="fr-CA" sz="1000" dirty="0" smtClean="0">
                <a:solidFill>
                  <a:schemeClr val="bg2"/>
                </a:solidFill>
              </a:rPr>
              <a:t>2003</a:t>
            </a:r>
            <a:r>
              <a:rPr lang="fr-CA" sz="1000" dirty="0">
                <a:solidFill>
                  <a:schemeClr val="bg2"/>
                </a:solidFill>
              </a:rPr>
              <a:t>; </a:t>
            </a:r>
            <a:r>
              <a:rPr lang="fr-CA" sz="1000" dirty="0" smtClean="0">
                <a:solidFill>
                  <a:schemeClr val="bg2"/>
                </a:solidFill>
              </a:rPr>
              <a:t>126(Pt </a:t>
            </a:r>
            <a:r>
              <a:rPr lang="fr-CA" sz="1000" dirty="0">
                <a:solidFill>
                  <a:schemeClr val="bg2"/>
                </a:solidFill>
              </a:rPr>
              <a:t>3):</a:t>
            </a:r>
            <a:r>
              <a:rPr lang="fr-CA" sz="1000" dirty="0" smtClean="0">
                <a:solidFill>
                  <a:schemeClr val="bg2"/>
                </a:solidFill>
              </a:rPr>
              <a:t>567-78; </a:t>
            </a:r>
            <a:r>
              <a:rPr lang="en-GB" sz="1000" dirty="0" smtClean="0">
                <a:solidFill>
                  <a:schemeClr val="bg2"/>
                </a:solidFill>
              </a:rPr>
              <a:t>Woolf </a:t>
            </a:r>
            <a:r>
              <a:rPr lang="en-GB" sz="1000" dirty="0">
                <a:solidFill>
                  <a:schemeClr val="bg2"/>
                </a:solidFill>
              </a:rPr>
              <a:t>CJ, Mannion </a:t>
            </a:r>
            <a:r>
              <a:rPr lang="en-GB" sz="1000" dirty="0" smtClean="0">
                <a:solidFill>
                  <a:schemeClr val="bg2"/>
                </a:solidFill>
              </a:rPr>
              <a:t>RJ. </a:t>
            </a:r>
            <a:r>
              <a:rPr lang="en-GB" sz="1000" i="1" dirty="0" smtClean="0">
                <a:solidFill>
                  <a:schemeClr val="bg2"/>
                </a:solidFill>
              </a:rPr>
              <a:t>Lancet</a:t>
            </a:r>
            <a:r>
              <a:rPr lang="en-GB" sz="1000" dirty="0" smtClean="0">
                <a:solidFill>
                  <a:schemeClr val="bg2"/>
                </a:solidFill>
              </a:rPr>
              <a:t> </a:t>
            </a:r>
            <a:r>
              <a:rPr lang="en-GB" sz="1000" dirty="0">
                <a:solidFill>
                  <a:schemeClr val="bg2"/>
                </a:solidFill>
              </a:rPr>
              <a:t>1999; 353(9168):1959-64.</a:t>
            </a:r>
            <a:endParaRPr lang="en-CA" sz="1000" dirty="0">
              <a:solidFill>
                <a:schemeClr val="bg2"/>
              </a:solidFill>
            </a:endParaRPr>
          </a:p>
          <a:p>
            <a:pPr eaLnBrk="0" hangingPunct="0"/>
            <a:endParaRPr lang="en-GB" sz="1000" dirty="0">
              <a:solidFill>
                <a:schemeClr val="bg2"/>
              </a:solidFill>
              <a:cs typeface="Arial" pitchFamily="34" charset="0"/>
            </a:endParaRPr>
          </a:p>
          <a:p>
            <a:pPr eaLnBrk="0" hangingPunct="0"/>
            <a:endParaRPr lang="en-US" sz="1000" dirty="0">
              <a:solidFill>
                <a:schemeClr val="bg2"/>
              </a:solidFill>
              <a:cs typeface="Arial" pitchFamily="34" charset="0"/>
            </a:endParaRPr>
          </a:p>
        </p:txBody>
      </p:sp>
      <p:sp>
        <p:nvSpPr>
          <p:cNvPr id="63" name="Rectangle 2"/>
          <p:cNvSpPr>
            <a:spLocks noGrp="1" noChangeArrowheads="1"/>
          </p:cNvSpPr>
          <p:nvPr>
            <p:ph type="title"/>
          </p:nvPr>
        </p:nvSpPr>
        <p:spPr>
          <a:xfrm>
            <a:off x="457200" y="274638"/>
            <a:ext cx="8229600" cy="1143000"/>
          </a:xfrm>
        </p:spPr>
        <p:txBody>
          <a:bodyPr>
            <a:noAutofit/>
          </a:bodyPr>
          <a:lstStyle/>
          <a:p>
            <a:r>
              <a:rPr lang="es-MX" sz="4000" noProof="0" dirty="0" smtClean="0"/>
              <a:t>Sensibilización periférica</a:t>
            </a:r>
          </a:p>
        </p:txBody>
      </p:sp>
      <p:sp>
        <p:nvSpPr>
          <p:cNvPr id="64" name="Oval 3"/>
          <p:cNvSpPr>
            <a:spLocks noChangeArrowheads="1"/>
          </p:cNvSpPr>
          <p:nvPr/>
        </p:nvSpPr>
        <p:spPr bwMode="auto">
          <a:xfrm>
            <a:off x="4949503" y="1805662"/>
            <a:ext cx="406400" cy="406400"/>
          </a:xfrm>
          <a:prstGeom prst="ellipse">
            <a:avLst/>
          </a:prstGeom>
          <a:solidFill>
            <a:schemeClr val="accent6"/>
          </a:solidFill>
          <a:ln w="9525">
            <a:noFill/>
            <a:round/>
            <a:headEnd/>
            <a:tailEnd/>
          </a:ln>
        </p:spPr>
        <p:txBody>
          <a:bodyPr wrap="none" anchor="ctr"/>
          <a:lstStyle/>
          <a:p>
            <a:endParaRPr lang="es-MX" dirty="0"/>
          </a:p>
        </p:txBody>
      </p:sp>
      <p:sp>
        <p:nvSpPr>
          <p:cNvPr id="65" name="AutoShape 4"/>
          <p:cNvSpPr>
            <a:spLocks noChangeArrowheads="1"/>
          </p:cNvSpPr>
          <p:nvPr/>
        </p:nvSpPr>
        <p:spPr bwMode="auto">
          <a:xfrm rot="2590852">
            <a:off x="5954391" y="2313662"/>
            <a:ext cx="647700" cy="647700"/>
          </a:xfrm>
          <a:prstGeom prst="rtTriangle">
            <a:avLst/>
          </a:prstGeom>
          <a:solidFill>
            <a:schemeClr val="accent6"/>
          </a:solidFill>
          <a:ln w="9525">
            <a:noFill/>
            <a:miter lim="800000"/>
            <a:headEnd/>
            <a:tailEnd/>
          </a:ln>
        </p:spPr>
        <p:txBody>
          <a:bodyPr wrap="none" anchor="ctr"/>
          <a:lstStyle/>
          <a:p>
            <a:endParaRPr lang="es-MX" dirty="0"/>
          </a:p>
        </p:txBody>
      </p:sp>
      <p:sp>
        <p:nvSpPr>
          <p:cNvPr id="66" name="Oval 5"/>
          <p:cNvSpPr>
            <a:spLocks noChangeArrowheads="1"/>
          </p:cNvSpPr>
          <p:nvPr/>
        </p:nvSpPr>
        <p:spPr bwMode="auto">
          <a:xfrm>
            <a:off x="6888485" y="2053312"/>
            <a:ext cx="1131887" cy="1147762"/>
          </a:xfrm>
          <a:prstGeom prst="ellipse">
            <a:avLst/>
          </a:prstGeom>
          <a:solidFill>
            <a:schemeClr val="accent4"/>
          </a:solidFill>
          <a:ln w="9525">
            <a:noFill/>
            <a:round/>
            <a:headEnd/>
            <a:tailEnd/>
          </a:ln>
        </p:spPr>
        <p:txBody>
          <a:bodyPr wrap="none" anchor="ctr"/>
          <a:lstStyle/>
          <a:p>
            <a:endParaRPr lang="es-MX" dirty="0"/>
          </a:p>
        </p:txBody>
      </p:sp>
      <p:sp>
        <p:nvSpPr>
          <p:cNvPr id="67" name="Line 6"/>
          <p:cNvSpPr>
            <a:spLocks noChangeShapeType="1"/>
          </p:cNvSpPr>
          <p:nvPr/>
        </p:nvSpPr>
        <p:spPr bwMode="auto">
          <a:xfrm flipH="1">
            <a:off x="5122541" y="2213649"/>
            <a:ext cx="14287" cy="449263"/>
          </a:xfrm>
          <a:prstGeom prst="line">
            <a:avLst/>
          </a:prstGeom>
          <a:noFill/>
          <a:ln w="508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s-MX" dirty="0">
              <a:ln>
                <a:solidFill>
                  <a:schemeClr val="accent5"/>
                </a:solidFill>
              </a:ln>
            </a:endParaRPr>
          </a:p>
        </p:txBody>
      </p:sp>
      <p:sp>
        <p:nvSpPr>
          <p:cNvPr id="68" name="AutoShape 7"/>
          <p:cNvSpPr>
            <a:spLocks noChangeArrowheads="1"/>
          </p:cNvSpPr>
          <p:nvPr/>
        </p:nvSpPr>
        <p:spPr bwMode="auto">
          <a:xfrm rot="-8224851">
            <a:off x="2142803" y="2340649"/>
            <a:ext cx="647700" cy="647700"/>
          </a:xfrm>
          <a:prstGeom prst="rtTriangle">
            <a:avLst/>
          </a:prstGeom>
          <a:solidFill>
            <a:schemeClr val="accent6"/>
          </a:solidFill>
          <a:ln w="9525">
            <a:noFill/>
            <a:miter lim="800000"/>
            <a:headEnd/>
            <a:tailEnd/>
          </a:ln>
        </p:spPr>
        <p:txBody>
          <a:bodyPr wrap="none" anchor="ctr"/>
          <a:lstStyle/>
          <a:p>
            <a:endParaRPr lang="es-MX" dirty="0"/>
          </a:p>
        </p:txBody>
      </p:sp>
      <p:sp>
        <p:nvSpPr>
          <p:cNvPr id="69" name="Line 8"/>
          <p:cNvSpPr>
            <a:spLocks noChangeShapeType="1"/>
          </p:cNvSpPr>
          <p:nvPr/>
        </p:nvSpPr>
        <p:spPr bwMode="auto">
          <a:xfrm>
            <a:off x="2955603" y="2650212"/>
            <a:ext cx="2830513" cy="0"/>
          </a:xfrm>
          <a:prstGeom prst="line">
            <a:avLst/>
          </a:prstGeom>
          <a:noFill/>
          <a:ln w="508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s-MX" dirty="0">
              <a:ln>
                <a:solidFill>
                  <a:schemeClr val="accent5"/>
                </a:solidFill>
              </a:ln>
            </a:endParaRPr>
          </a:p>
        </p:txBody>
      </p:sp>
      <p:sp>
        <p:nvSpPr>
          <p:cNvPr id="70" name="Line 9"/>
          <p:cNvSpPr>
            <a:spLocks noChangeShapeType="1"/>
          </p:cNvSpPr>
          <p:nvPr/>
        </p:nvSpPr>
        <p:spPr bwMode="auto">
          <a:xfrm>
            <a:off x="8064822" y="2635924"/>
            <a:ext cx="754063" cy="0"/>
          </a:xfrm>
          <a:prstGeom prst="line">
            <a:avLst/>
          </a:prstGeom>
          <a:noFill/>
          <a:ln w="508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71" name="Oval 10"/>
          <p:cNvSpPr>
            <a:spLocks noChangeArrowheads="1"/>
          </p:cNvSpPr>
          <p:nvPr/>
        </p:nvSpPr>
        <p:spPr bwMode="auto">
          <a:xfrm>
            <a:off x="4951091" y="3907512"/>
            <a:ext cx="406400" cy="406400"/>
          </a:xfrm>
          <a:prstGeom prst="ellipse">
            <a:avLst/>
          </a:prstGeom>
          <a:solidFill>
            <a:schemeClr val="accent6"/>
          </a:solidFill>
          <a:ln w="9525">
            <a:noFill/>
            <a:round/>
            <a:headEnd/>
            <a:tailEnd/>
          </a:ln>
        </p:spPr>
        <p:txBody>
          <a:bodyPr wrap="none" anchor="ctr"/>
          <a:lstStyle/>
          <a:p>
            <a:endParaRPr lang="es-MX" dirty="0"/>
          </a:p>
        </p:txBody>
      </p:sp>
      <p:sp>
        <p:nvSpPr>
          <p:cNvPr id="72" name="AutoShape 11"/>
          <p:cNvSpPr>
            <a:spLocks noChangeArrowheads="1"/>
          </p:cNvSpPr>
          <p:nvPr/>
        </p:nvSpPr>
        <p:spPr bwMode="auto">
          <a:xfrm rot="2590852">
            <a:off x="5955978" y="4415512"/>
            <a:ext cx="647700" cy="647700"/>
          </a:xfrm>
          <a:prstGeom prst="rtTriangle">
            <a:avLst/>
          </a:prstGeom>
          <a:solidFill>
            <a:schemeClr val="accent6"/>
          </a:solidFill>
          <a:ln w="9525">
            <a:noFill/>
            <a:miter lim="800000"/>
            <a:headEnd/>
            <a:tailEnd/>
          </a:ln>
        </p:spPr>
        <p:txBody>
          <a:bodyPr wrap="none" anchor="ctr"/>
          <a:lstStyle/>
          <a:p>
            <a:endParaRPr lang="es-MX" dirty="0"/>
          </a:p>
        </p:txBody>
      </p:sp>
      <p:sp>
        <p:nvSpPr>
          <p:cNvPr id="73" name="Oval 12"/>
          <p:cNvSpPr>
            <a:spLocks noChangeArrowheads="1"/>
          </p:cNvSpPr>
          <p:nvPr/>
        </p:nvSpPr>
        <p:spPr bwMode="auto">
          <a:xfrm>
            <a:off x="6890072" y="4155162"/>
            <a:ext cx="1131888" cy="1147762"/>
          </a:xfrm>
          <a:prstGeom prst="ellipse">
            <a:avLst/>
          </a:prstGeom>
          <a:solidFill>
            <a:schemeClr val="accent4"/>
          </a:solidFill>
          <a:ln w="9525">
            <a:noFill/>
            <a:round/>
            <a:headEnd/>
            <a:tailEnd/>
          </a:ln>
        </p:spPr>
        <p:txBody>
          <a:bodyPr wrap="none" anchor="ctr"/>
          <a:lstStyle/>
          <a:p>
            <a:endParaRPr lang="es-MX" dirty="0"/>
          </a:p>
        </p:txBody>
      </p:sp>
      <p:sp>
        <p:nvSpPr>
          <p:cNvPr id="74" name="Line 13"/>
          <p:cNvSpPr>
            <a:spLocks noChangeShapeType="1"/>
          </p:cNvSpPr>
          <p:nvPr/>
        </p:nvSpPr>
        <p:spPr bwMode="auto">
          <a:xfrm flipH="1">
            <a:off x="5124128" y="4315499"/>
            <a:ext cx="14288" cy="449263"/>
          </a:xfrm>
          <a:prstGeom prst="line">
            <a:avLst/>
          </a:prstGeom>
          <a:noFill/>
          <a:ln w="508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75" name="AutoShape 14"/>
          <p:cNvSpPr>
            <a:spLocks noChangeArrowheads="1"/>
          </p:cNvSpPr>
          <p:nvPr/>
        </p:nvSpPr>
        <p:spPr bwMode="auto">
          <a:xfrm rot="-8224851">
            <a:off x="2144391" y="4442499"/>
            <a:ext cx="647700" cy="647700"/>
          </a:xfrm>
          <a:prstGeom prst="rtTriangle">
            <a:avLst/>
          </a:prstGeom>
          <a:solidFill>
            <a:schemeClr val="accent6"/>
          </a:solidFill>
          <a:ln w="9525">
            <a:noFill/>
            <a:miter lim="800000"/>
            <a:headEnd/>
            <a:tailEnd/>
          </a:ln>
        </p:spPr>
        <p:txBody>
          <a:bodyPr wrap="none" anchor="ctr"/>
          <a:lstStyle/>
          <a:p>
            <a:endParaRPr lang="es-MX" dirty="0"/>
          </a:p>
        </p:txBody>
      </p:sp>
      <p:sp>
        <p:nvSpPr>
          <p:cNvPr id="76" name="Line 15"/>
          <p:cNvSpPr>
            <a:spLocks noChangeShapeType="1"/>
          </p:cNvSpPr>
          <p:nvPr/>
        </p:nvSpPr>
        <p:spPr bwMode="auto">
          <a:xfrm>
            <a:off x="2957191" y="4752062"/>
            <a:ext cx="2830512" cy="0"/>
          </a:xfrm>
          <a:prstGeom prst="line">
            <a:avLst/>
          </a:prstGeom>
          <a:noFill/>
          <a:ln w="508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s-MX" dirty="0">
              <a:ln>
                <a:solidFill>
                  <a:schemeClr val="accent5"/>
                </a:solidFill>
              </a:ln>
            </a:endParaRPr>
          </a:p>
        </p:txBody>
      </p:sp>
      <p:sp>
        <p:nvSpPr>
          <p:cNvPr id="77" name="Line 16"/>
          <p:cNvSpPr>
            <a:spLocks noChangeShapeType="1"/>
          </p:cNvSpPr>
          <p:nvPr/>
        </p:nvSpPr>
        <p:spPr bwMode="auto">
          <a:xfrm>
            <a:off x="8066410" y="4737774"/>
            <a:ext cx="754062" cy="0"/>
          </a:xfrm>
          <a:prstGeom prst="line">
            <a:avLst/>
          </a:prstGeom>
          <a:noFill/>
          <a:ln w="508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78" name="AutoShape 17"/>
          <p:cNvSpPr>
            <a:spLocks noChangeArrowheads="1"/>
          </p:cNvSpPr>
          <p:nvPr/>
        </p:nvSpPr>
        <p:spPr bwMode="auto">
          <a:xfrm>
            <a:off x="2890516" y="2258099"/>
            <a:ext cx="614362" cy="223838"/>
          </a:xfrm>
          <a:prstGeom prst="leftArrow">
            <a:avLst>
              <a:gd name="adj1" fmla="val 50000"/>
              <a:gd name="adj2" fmla="val 68617"/>
            </a:avLst>
          </a:prstGeom>
          <a:solidFill>
            <a:srgbClr val="C03932"/>
          </a:solidFill>
          <a:ln w="9525">
            <a:noFill/>
            <a:miter lim="800000"/>
            <a:headEnd/>
            <a:tailEnd/>
          </a:ln>
        </p:spPr>
        <p:txBody>
          <a:bodyPr wrap="none" anchor="ctr"/>
          <a:lstStyle/>
          <a:p>
            <a:endParaRPr lang="es-MX" dirty="0"/>
          </a:p>
        </p:txBody>
      </p:sp>
      <p:sp>
        <p:nvSpPr>
          <p:cNvPr id="79" name="AutoShape 18"/>
          <p:cNvSpPr>
            <a:spLocks noChangeArrowheads="1"/>
          </p:cNvSpPr>
          <p:nvPr/>
        </p:nvSpPr>
        <p:spPr bwMode="auto">
          <a:xfrm rot="10800000">
            <a:off x="3128641" y="4172624"/>
            <a:ext cx="614362" cy="423863"/>
          </a:xfrm>
          <a:prstGeom prst="leftArrow">
            <a:avLst>
              <a:gd name="adj1" fmla="val 50000"/>
              <a:gd name="adj2" fmla="val 36236"/>
            </a:avLst>
          </a:prstGeom>
          <a:solidFill>
            <a:srgbClr val="C03932"/>
          </a:solidFill>
          <a:ln w="9525">
            <a:noFill/>
            <a:miter lim="800000"/>
            <a:headEnd/>
            <a:tailEnd/>
          </a:ln>
        </p:spPr>
        <p:txBody>
          <a:bodyPr wrap="none" anchor="ctr"/>
          <a:lstStyle/>
          <a:p>
            <a:endParaRPr lang="es-MX" dirty="0"/>
          </a:p>
        </p:txBody>
      </p:sp>
      <p:sp>
        <p:nvSpPr>
          <p:cNvPr id="80" name="AutoShape 19"/>
          <p:cNvSpPr>
            <a:spLocks noChangeArrowheads="1"/>
          </p:cNvSpPr>
          <p:nvPr/>
        </p:nvSpPr>
        <p:spPr bwMode="auto">
          <a:xfrm rot="10800000">
            <a:off x="5362253" y="4172624"/>
            <a:ext cx="614363" cy="425450"/>
          </a:xfrm>
          <a:prstGeom prst="leftArrow">
            <a:avLst>
              <a:gd name="adj1" fmla="val 50000"/>
              <a:gd name="adj2" fmla="val 36101"/>
            </a:avLst>
          </a:prstGeom>
          <a:solidFill>
            <a:srgbClr val="C03932"/>
          </a:solidFill>
          <a:ln w="9525">
            <a:noFill/>
            <a:miter lim="800000"/>
            <a:headEnd/>
            <a:tailEnd/>
          </a:ln>
        </p:spPr>
        <p:txBody>
          <a:bodyPr wrap="none" anchor="ctr"/>
          <a:lstStyle/>
          <a:p>
            <a:endParaRPr lang="es-MX" dirty="0"/>
          </a:p>
        </p:txBody>
      </p:sp>
      <p:sp>
        <p:nvSpPr>
          <p:cNvPr id="81" name="AutoShape 20"/>
          <p:cNvSpPr>
            <a:spLocks noChangeArrowheads="1"/>
          </p:cNvSpPr>
          <p:nvPr/>
        </p:nvSpPr>
        <p:spPr bwMode="auto">
          <a:xfrm rot="10800000">
            <a:off x="974403" y="5067974"/>
            <a:ext cx="614363" cy="311150"/>
          </a:xfrm>
          <a:prstGeom prst="leftArrow">
            <a:avLst>
              <a:gd name="adj1" fmla="val 50000"/>
              <a:gd name="adj2" fmla="val 49362"/>
            </a:avLst>
          </a:prstGeom>
          <a:solidFill>
            <a:srgbClr val="DDBB30"/>
          </a:solidFill>
          <a:ln w="9525">
            <a:noFill/>
            <a:miter lim="800000"/>
            <a:headEnd/>
            <a:tailEnd/>
          </a:ln>
        </p:spPr>
        <p:txBody>
          <a:bodyPr wrap="none" anchor="ctr"/>
          <a:lstStyle/>
          <a:p>
            <a:endParaRPr lang="es-MX" dirty="0"/>
          </a:p>
        </p:txBody>
      </p:sp>
      <p:sp>
        <p:nvSpPr>
          <p:cNvPr id="82" name="Rectangle 21"/>
          <p:cNvSpPr>
            <a:spLocks noChangeArrowheads="1"/>
          </p:cNvSpPr>
          <p:nvPr/>
        </p:nvSpPr>
        <p:spPr bwMode="auto">
          <a:xfrm>
            <a:off x="2611116" y="5375949"/>
            <a:ext cx="914400" cy="381000"/>
          </a:xfrm>
          <a:prstGeom prst="rect">
            <a:avLst/>
          </a:prstGeom>
          <a:solidFill>
            <a:schemeClr val="bg1"/>
          </a:solidFill>
          <a:ln w="9525">
            <a:solidFill>
              <a:schemeClr val="tx1"/>
            </a:solidFill>
            <a:miter lim="800000"/>
            <a:headEnd/>
            <a:tailEnd/>
          </a:ln>
        </p:spPr>
        <p:txBody>
          <a:bodyPr wrap="none" anchor="ctr"/>
          <a:lstStyle/>
          <a:p>
            <a:endParaRPr lang="es-MX" dirty="0"/>
          </a:p>
        </p:txBody>
      </p:sp>
      <p:sp>
        <p:nvSpPr>
          <p:cNvPr id="83" name="Line 22"/>
          <p:cNvSpPr>
            <a:spLocks noChangeShapeType="1"/>
          </p:cNvSpPr>
          <p:nvPr/>
        </p:nvSpPr>
        <p:spPr bwMode="auto">
          <a:xfrm>
            <a:off x="2687316" y="5680749"/>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84" name="Line 23"/>
          <p:cNvSpPr>
            <a:spLocks noChangeShapeType="1"/>
          </p:cNvSpPr>
          <p:nvPr/>
        </p:nvSpPr>
        <p:spPr bwMode="auto">
          <a:xfrm>
            <a:off x="2763516" y="5452149"/>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85" name="Line 24"/>
          <p:cNvSpPr>
            <a:spLocks noChangeShapeType="1"/>
          </p:cNvSpPr>
          <p:nvPr/>
        </p:nvSpPr>
        <p:spPr bwMode="auto">
          <a:xfrm>
            <a:off x="2992116" y="5452149"/>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86" name="Line 25"/>
          <p:cNvSpPr>
            <a:spLocks noChangeShapeType="1"/>
          </p:cNvSpPr>
          <p:nvPr/>
        </p:nvSpPr>
        <p:spPr bwMode="auto">
          <a:xfrm>
            <a:off x="3220716" y="5452149"/>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87" name="Text Box 26"/>
          <p:cNvSpPr txBox="1">
            <a:spLocks noChangeArrowheads="1"/>
          </p:cNvSpPr>
          <p:nvPr/>
        </p:nvSpPr>
        <p:spPr bwMode="auto">
          <a:xfrm>
            <a:off x="323528" y="4637762"/>
            <a:ext cx="1827744" cy="338554"/>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dirty="0" smtClean="0">
                <a:solidFill>
                  <a:srgbClr val="002060"/>
                </a:solidFill>
              </a:rPr>
              <a:t>Estímulo Innocuo </a:t>
            </a:r>
            <a:endParaRPr lang="es-MX" dirty="0">
              <a:solidFill>
                <a:srgbClr val="002060"/>
              </a:solidFill>
            </a:endParaRPr>
          </a:p>
        </p:txBody>
      </p:sp>
      <p:sp>
        <p:nvSpPr>
          <p:cNvPr id="88" name="Rectangle 27"/>
          <p:cNvSpPr>
            <a:spLocks noChangeArrowheads="1"/>
          </p:cNvSpPr>
          <p:nvPr/>
        </p:nvSpPr>
        <p:spPr bwMode="auto">
          <a:xfrm>
            <a:off x="4898703" y="5377537"/>
            <a:ext cx="914400" cy="381000"/>
          </a:xfrm>
          <a:prstGeom prst="rect">
            <a:avLst/>
          </a:prstGeom>
          <a:solidFill>
            <a:schemeClr val="bg1"/>
          </a:solidFill>
          <a:ln w="9525">
            <a:solidFill>
              <a:schemeClr val="tx1"/>
            </a:solidFill>
            <a:miter lim="800000"/>
            <a:headEnd/>
            <a:tailEnd/>
          </a:ln>
        </p:spPr>
        <p:txBody>
          <a:bodyPr wrap="none" anchor="ctr"/>
          <a:lstStyle/>
          <a:p>
            <a:endParaRPr lang="es-MX" dirty="0"/>
          </a:p>
        </p:txBody>
      </p:sp>
      <p:sp>
        <p:nvSpPr>
          <p:cNvPr id="89" name="Line 28"/>
          <p:cNvSpPr>
            <a:spLocks noChangeShapeType="1"/>
          </p:cNvSpPr>
          <p:nvPr/>
        </p:nvSpPr>
        <p:spPr bwMode="auto">
          <a:xfrm>
            <a:off x="4974903" y="5682337"/>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90" name="Line 29"/>
          <p:cNvSpPr>
            <a:spLocks noChangeShapeType="1"/>
          </p:cNvSpPr>
          <p:nvPr/>
        </p:nvSpPr>
        <p:spPr bwMode="auto">
          <a:xfrm>
            <a:off x="5051103" y="5453737"/>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91" name="Line 30"/>
          <p:cNvSpPr>
            <a:spLocks noChangeShapeType="1"/>
          </p:cNvSpPr>
          <p:nvPr/>
        </p:nvSpPr>
        <p:spPr bwMode="auto">
          <a:xfrm>
            <a:off x="5279703" y="5453737"/>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92" name="Line 31"/>
          <p:cNvSpPr>
            <a:spLocks noChangeShapeType="1"/>
          </p:cNvSpPr>
          <p:nvPr/>
        </p:nvSpPr>
        <p:spPr bwMode="auto">
          <a:xfrm>
            <a:off x="5508303" y="5453737"/>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93" name="Rectangle 32"/>
          <p:cNvSpPr>
            <a:spLocks noChangeArrowheads="1"/>
          </p:cNvSpPr>
          <p:nvPr/>
        </p:nvSpPr>
        <p:spPr bwMode="auto">
          <a:xfrm>
            <a:off x="6969447" y="5379124"/>
            <a:ext cx="914400" cy="381000"/>
          </a:xfrm>
          <a:prstGeom prst="rect">
            <a:avLst/>
          </a:prstGeom>
          <a:solidFill>
            <a:schemeClr val="bg1"/>
          </a:solidFill>
          <a:ln w="9525">
            <a:solidFill>
              <a:schemeClr val="tx1"/>
            </a:solidFill>
            <a:miter lim="800000"/>
            <a:headEnd/>
            <a:tailEnd/>
          </a:ln>
        </p:spPr>
        <p:txBody>
          <a:bodyPr wrap="none" anchor="ctr"/>
          <a:lstStyle/>
          <a:p>
            <a:endParaRPr lang="es-MX" dirty="0"/>
          </a:p>
        </p:txBody>
      </p:sp>
      <p:sp>
        <p:nvSpPr>
          <p:cNvPr id="94" name="Line 33"/>
          <p:cNvSpPr>
            <a:spLocks noChangeShapeType="1"/>
          </p:cNvSpPr>
          <p:nvPr/>
        </p:nvSpPr>
        <p:spPr bwMode="auto">
          <a:xfrm>
            <a:off x="7045647" y="5683924"/>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95" name="Line 34"/>
          <p:cNvSpPr>
            <a:spLocks noChangeShapeType="1"/>
          </p:cNvSpPr>
          <p:nvPr/>
        </p:nvSpPr>
        <p:spPr bwMode="auto">
          <a:xfrm>
            <a:off x="7121847" y="5455324"/>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96" name="Line 35"/>
          <p:cNvSpPr>
            <a:spLocks noChangeShapeType="1"/>
          </p:cNvSpPr>
          <p:nvPr/>
        </p:nvSpPr>
        <p:spPr bwMode="auto">
          <a:xfrm>
            <a:off x="7350447" y="5455324"/>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97" name="Line 36"/>
          <p:cNvSpPr>
            <a:spLocks noChangeShapeType="1"/>
          </p:cNvSpPr>
          <p:nvPr/>
        </p:nvSpPr>
        <p:spPr bwMode="auto">
          <a:xfrm>
            <a:off x="7579047" y="5455324"/>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98" name="Oval 37"/>
          <p:cNvSpPr>
            <a:spLocks noChangeArrowheads="1"/>
          </p:cNvSpPr>
          <p:nvPr/>
        </p:nvSpPr>
        <p:spPr bwMode="auto">
          <a:xfrm>
            <a:off x="2433316" y="2794674"/>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99" name="Oval 38"/>
          <p:cNvSpPr>
            <a:spLocks noChangeArrowheads="1"/>
          </p:cNvSpPr>
          <p:nvPr/>
        </p:nvSpPr>
        <p:spPr bwMode="auto">
          <a:xfrm>
            <a:off x="2358703" y="2385099"/>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100" name="Oval 39"/>
          <p:cNvSpPr>
            <a:spLocks noChangeArrowheads="1"/>
          </p:cNvSpPr>
          <p:nvPr/>
        </p:nvSpPr>
        <p:spPr bwMode="auto">
          <a:xfrm>
            <a:off x="2574603" y="2600999"/>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101" name="Oval 40"/>
          <p:cNvSpPr>
            <a:spLocks noChangeArrowheads="1"/>
          </p:cNvSpPr>
          <p:nvPr/>
        </p:nvSpPr>
        <p:spPr bwMode="auto">
          <a:xfrm>
            <a:off x="2007866" y="2308899"/>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102" name="Oval 41"/>
          <p:cNvSpPr>
            <a:spLocks noChangeArrowheads="1"/>
          </p:cNvSpPr>
          <p:nvPr/>
        </p:nvSpPr>
        <p:spPr bwMode="auto">
          <a:xfrm>
            <a:off x="1644328" y="2378749"/>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103" name="Oval 42"/>
          <p:cNvSpPr>
            <a:spLocks noChangeArrowheads="1"/>
          </p:cNvSpPr>
          <p:nvPr/>
        </p:nvSpPr>
        <p:spPr bwMode="auto">
          <a:xfrm>
            <a:off x="2004691" y="2710537"/>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104" name="Oval 43"/>
          <p:cNvSpPr>
            <a:spLocks noChangeArrowheads="1"/>
          </p:cNvSpPr>
          <p:nvPr/>
        </p:nvSpPr>
        <p:spPr bwMode="auto">
          <a:xfrm>
            <a:off x="1523678" y="2810549"/>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105" name="Oval 44"/>
          <p:cNvSpPr>
            <a:spLocks noChangeArrowheads="1"/>
          </p:cNvSpPr>
          <p:nvPr/>
        </p:nvSpPr>
        <p:spPr bwMode="auto">
          <a:xfrm>
            <a:off x="1844353" y="2997874"/>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106" name="Oval 45"/>
          <p:cNvSpPr>
            <a:spLocks noChangeArrowheads="1"/>
          </p:cNvSpPr>
          <p:nvPr/>
        </p:nvSpPr>
        <p:spPr bwMode="auto">
          <a:xfrm>
            <a:off x="2176141" y="2980412"/>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107" name="Text Box 46"/>
          <p:cNvSpPr txBox="1">
            <a:spLocks noChangeArrowheads="1"/>
          </p:cNvSpPr>
          <p:nvPr/>
        </p:nvSpPr>
        <p:spPr bwMode="auto">
          <a:xfrm>
            <a:off x="2607097" y="1412776"/>
            <a:ext cx="3621087"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sz="1800" dirty="0" smtClean="0">
                <a:solidFill>
                  <a:srgbClr val="002060"/>
                </a:solidFill>
              </a:rPr>
              <a:t>Fibras nerviosas aferentes primarias</a:t>
            </a:r>
            <a:endParaRPr lang="es-MX" sz="1800" dirty="0">
              <a:solidFill>
                <a:srgbClr val="002060"/>
              </a:solidFill>
            </a:endParaRPr>
          </a:p>
        </p:txBody>
      </p:sp>
      <p:sp>
        <p:nvSpPr>
          <p:cNvPr id="108" name="Text Box 47"/>
          <p:cNvSpPr txBox="1">
            <a:spLocks noChangeArrowheads="1"/>
          </p:cNvSpPr>
          <p:nvPr/>
        </p:nvSpPr>
        <p:spPr bwMode="auto">
          <a:xfrm>
            <a:off x="6372200" y="1412776"/>
            <a:ext cx="2320504"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r>
              <a:rPr lang="es-MX" sz="1800" dirty="0" smtClean="0">
                <a:solidFill>
                  <a:srgbClr val="002060"/>
                </a:solidFill>
              </a:rPr>
              <a:t>neuronas del cuerno dorsal</a:t>
            </a:r>
            <a:endParaRPr lang="es-MX" sz="1800" dirty="0">
              <a:solidFill>
                <a:srgbClr val="002060"/>
              </a:solidFill>
            </a:endParaRPr>
          </a:p>
        </p:txBody>
      </p:sp>
      <p:sp>
        <p:nvSpPr>
          <p:cNvPr id="109" name="Text Box 48"/>
          <p:cNvSpPr txBox="1">
            <a:spLocks noChangeArrowheads="1"/>
          </p:cNvSpPr>
          <p:nvPr/>
        </p:nvSpPr>
        <p:spPr bwMode="auto">
          <a:xfrm>
            <a:off x="2960366" y="2743874"/>
            <a:ext cx="3018775" cy="369332"/>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sz="1800" dirty="0" smtClean="0">
                <a:solidFill>
                  <a:srgbClr val="002060"/>
                </a:solidFill>
              </a:rPr>
              <a:t>Liberación de Neuropéptido</a:t>
            </a:r>
            <a:endParaRPr lang="es-MX" sz="1800" dirty="0">
              <a:solidFill>
                <a:srgbClr val="002060"/>
              </a:solidFill>
            </a:endParaRPr>
          </a:p>
        </p:txBody>
      </p:sp>
      <p:sp>
        <p:nvSpPr>
          <p:cNvPr id="110" name="Oval 49"/>
          <p:cNvSpPr>
            <a:spLocks noChangeArrowheads="1"/>
          </p:cNvSpPr>
          <p:nvPr/>
        </p:nvSpPr>
        <p:spPr bwMode="auto">
          <a:xfrm>
            <a:off x="1958653" y="4390112"/>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111" name="Oval 50"/>
          <p:cNvSpPr>
            <a:spLocks noChangeArrowheads="1"/>
          </p:cNvSpPr>
          <p:nvPr/>
        </p:nvSpPr>
        <p:spPr bwMode="auto">
          <a:xfrm>
            <a:off x="1768153" y="4010699"/>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112" name="Oval 51"/>
          <p:cNvSpPr>
            <a:spLocks noChangeArrowheads="1"/>
          </p:cNvSpPr>
          <p:nvPr/>
        </p:nvSpPr>
        <p:spPr bwMode="auto">
          <a:xfrm>
            <a:off x="1650678" y="3545562"/>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113" name="Oval 52"/>
          <p:cNvSpPr>
            <a:spLocks noChangeArrowheads="1"/>
          </p:cNvSpPr>
          <p:nvPr/>
        </p:nvSpPr>
        <p:spPr bwMode="auto">
          <a:xfrm>
            <a:off x="1707828" y="4313912"/>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114" name="Arc 53"/>
          <p:cNvSpPr>
            <a:spLocks/>
          </p:cNvSpPr>
          <p:nvPr/>
        </p:nvSpPr>
        <p:spPr bwMode="auto">
          <a:xfrm rot="19955825" flipH="1">
            <a:off x="1066478" y="3012162"/>
            <a:ext cx="477838" cy="654050"/>
          </a:xfrm>
          <a:custGeom>
            <a:avLst/>
            <a:gdLst>
              <a:gd name="T0" fmla="*/ 0 w 21600"/>
              <a:gd name="T1" fmla="*/ 0 h 21600"/>
              <a:gd name="T2" fmla="*/ 477838 w 21600"/>
              <a:gd name="T3" fmla="*/ 654050 h 21600"/>
              <a:gd name="T4" fmla="*/ 0 w 21600"/>
              <a:gd name="T5" fmla="*/ 6540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s-MX" dirty="0"/>
          </a:p>
        </p:txBody>
      </p:sp>
      <p:sp>
        <p:nvSpPr>
          <p:cNvPr id="115" name="AutoShape 54"/>
          <p:cNvSpPr>
            <a:spLocks noChangeArrowheads="1"/>
          </p:cNvSpPr>
          <p:nvPr/>
        </p:nvSpPr>
        <p:spPr bwMode="auto">
          <a:xfrm>
            <a:off x="866453" y="1691362"/>
            <a:ext cx="433388" cy="363537"/>
          </a:xfrm>
          <a:prstGeom prst="hexagon">
            <a:avLst>
              <a:gd name="adj" fmla="val 29804"/>
              <a:gd name="vf" fmla="val 115470"/>
            </a:avLst>
          </a:prstGeom>
          <a:solidFill>
            <a:schemeClr val="accent2">
              <a:lumMod val="60000"/>
              <a:lumOff val="40000"/>
            </a:schemeClr>
          </a:solidFill>
          <a:ln w="9525">
            <a:noFill/>
            <a:miter lim="800000"/>
            <a:headEnd/>
            <a:tailEnd/>
          </a:ln>
        </p:spPr>
        <p:txBody>
          <a:bodyPr wrap="none" anchor="ctr"/>
          <a:lstStyle/>
          <a:p>
            <a:pPr algn="ctr"/>
            <a:r>
              <a:rPr lang="es-MX" sz="1400" b="1" dirty="0" smtClean="0"/>
              <a:t>NGF</a:t>
            </a:r>
            <a:endParaRPr lang="es-MX" sz="1400" b="1" dirty="0"/>
          </a:p>
        </p:txBody>
      </p:sp>
      <p:sp>
        <p:nvSpPr>
          <p:cNvPr id="116" name="AutoShape 55"/>
          <p:cNvSpPr>
            <a:spLocks noChangeArrowheads="1"/>
          </p:cNvSpPr>
          <p:nvPr/>
        </p:nvSpPr>
        <p:spPr bwMode="auto">
          <a:xfrm>
            <a:off x="358453" y="3445549"/>
            <a:ext cx="433388" cy="363538"/>
          </a:xfrm>
          <a:prstGeom prst="hexagon">
            <a:avLst>
              <a:gd name="adj" fmla="val 29803"/>
              <a:gd name="vf" fmla="val 115470"/>
            </a:avLst>
          </a:prstGeom>
          <a:solidFill>
            <a:schemeClr val="accent2">
              <a:lumMod val="60000"/>
              <a:lumOff val="40000"/>
            </a:schemeClr>
          </a:solidFill>
          <a:ln w="9525">
            <a:noFill/>
            <a:miter lim="800000"/>
            <a:headEnd/>
            <a:tailEnd/>
          </a:ln>
        </p:spPr>
        <p:txBody>
          <a:bodyPr wrap="none" anchor="ctr"/>
          <a:lstStyle/>
          <a:p>
            <a:pPr algn="ctr"/>
            <a:r>
              <a:rPr lang="es-MX" sz="1400" b="1" dirty="0" smtClean="0"/>
              <a:t>NGF</a:t>
            </a:r>
            <a:endParaRPr lang="es-MX" sz="1400" b="1" dirty="0"/>
          </a:p>
        </p:txBody>
      </p:sp>
      <p:sp>
        <p:nvSpPr>
          <p:cNvPr id="117" name="AutoShape 56"/>
          <p:cNvSpPr>
            <a:spLocks noChangeArrowheads="1"/>
          </p:cNvSpPr>
          <p:nvPr/>
        </p:nvSpPr>
        <p:spPr bwMode="auto">
          <a:xfrm>
            <a:off x="560066" y="2862937"/>
            <a:ext cx="433387" cy="363537"/>
          </a:xfrm>
          <a:prstGeom prst="hexagon">
            <a:avLst>
              <a:gd name="adj" fmla="val 29804"/>
              <a:gd name="vf" fmla="val 115470"/>
            </a:avLst>
          </a:prstGeom>
          <a:solidFill>
            <a:schemeClr val="accent2">
              <a:lumMod val="60000"/>
              <a:lumOff val="40000"/>
            </a:schemeClr>
          </a:solidFill>
          <a:ln w="9525">
            <a:noFill/>
            <a:miter lim="800000"/>
            <a:headEnd/>
            <a:tailEnd/>
          </a:ln>
        </p:spPr>
        <p:txBody>
          <a:bodyPr wrap="none" anchor="ctr"/>
          <a:lstStyle/>
          <a:p>
            <a:pPr algn="ctr"/>
            <a:r>
              <a:rPr lang="es-MX" sz="1400" b="1" dirty="0" smtClean="0"/>
              <a:t>NGF</a:t>
            </a:r>
            <a:endParaRPr lang="es-MX" sz="1400" b="1" dirty="0"/>
          </a:p>
        </p:txBody>
      </p:sp>
      <p:sp>
        <p:nvSpPr>
          <p:cNvPr id="118" name="AutoShape 57"/>
          <p:cNvSpPr>
            <a:spLocks noChangeArrowheads="1"/>
          </p:cNvSpPr>
          <p:nvPr/>
        </p:nvSpPr>
        <p:spPr bwMode="auto">
          <a:xfrm>
            <a:off x="529903" y="2308899"/>
            <a:ext cx="433388" cy="363538"/>
          </a:xfrm>
          <a:prstGeom prst="hexagon">
            <a:avLst>
              <a:gd name="adj" fmla="val 29803"/>
              <a:gd name="vf" fmla="val 115470"/>
            </a:avLst>
          </a:prstGeom>
          <a:solidFill>
            <a:schemeClr val="accent2">
              <a:lumMod val="60000"/>
              <a:lumOff val="40000"/>
            </a:schemeClr>
          </a:solidFill>
          <a:ln w="9525">
            <a:noFill/>
            <a:miter lim="800000"/>
            <a:headEnd/>
            <a:tailEnd/>
          </a:ln>
        </p:spPr>
        <p:txBody>
          <a:bodyPr wrap="none" anchor="ctr"/>
          <a:lstStyle/>
          <a:p>
            <a:pPr algn="ctr"/>
            <a:r>
              <a:rPr lang="es-MX" sz="1400" b="1" dirty="0" smtClean="0"/>
              <a:t>NGF</a:t>
            </a:r>
            <a:endParaRPr lang="es-MX" sz="1400" b="1" dirty="0"/>
          </a:p>
        </p:txBody>
      </p:sp>
      <p:sp>
        <p:nvSpPr>
          <p:cNvPr id="119" name="AutoShape 58"/>
          <p:cNvSpPr>
            <a:spLocks noChangeArrowheads="1"/>
          </p:cNvSpPr>
          <p:nvPr/>
        </p:nvSpPr>
        <p:spPr bwMode="auto">
          <a:xfrm>
            <a:off x="4001766" y="2272387"/>
            <a:ext cx="584200" cy="449262"/>
          </a:xfrm>
          <a:prstGeom prst="star5">
            <a:avLst/>
          </a:prstGeom>
          <a:solidFill>
            <a:schemeClr val="accent1"/>
          </a:solidFill>
          <a:ln w="9525">
            <a:noFill/>
            <a:miter lim="800000"/>
            <a:headEnd/>
            <a:tailEnd/>
          </a:ln>
          <a:effectLst/>
        </p:spPr>
        <p:txBody>
          <a:bodyPr wrap="none" anchor="ctr"/>
          <a:lstStyle/>
          <a:p>
            <a:pPr>
              <a:defRPr/>
            </a:pPr>
            <a:endParaRPr lang="es-MX" dirty="0">
              <a:solidFill>
                <a:schemeClr val="accent3"/>
              </a:solidFill>
            </a:endParaRPr>
          </a:p>
        </p:txBody>
      </p:sp>
      <p:sp>
        <p:nvSpPr>
          <p:cNvPr id="120" name="AutoShape 59"/>
          <p:cNvSpPr>
            <a:spLocks noChangeArrowheads="1"/>
          </p:cNvSpPr>
          <p:nvPr/>
        </p:nvSpPr>
        <p:spPr bwMode="auto">
          <a:xfrm rot="10800000">
            <a:off x="3993828" y="4172624"/>
            <a:ext cx="614363" cy="425450"/>
          </a:xfrm>
          <a:prstGeom prst="leftArrow">
            <a:avLst>
              <a:gd name="adj1" fmla="val 50000"/>
              <a:gd name="adj2" fmla="val 36101"/>
            </a:avLst>
          </a:prstGeom>
          <a:solidFill>
            <a:srgbClr val="C03932"/>
          </a:solidFill>
          <a:ln w="9525">
            <a:noFill/>
            <a:miter lim="800000"/>
            <a:headEnd/>
            <a:tailEnd/>
          </a:ln>
        </p:spPr>
        <p:txBody>
          <a:bodyPr wrap="none" anchor="ctr"/>
          <a:lstStyle/>
          <a:p>
            <a:endParaRPr lang="es-MX" dirty="0"/>
          </a:p>
        </p:txBody>
      </p:sp>
    </p:spTree>
    <p:extLst>
      <p:ext uri="{BB962C8B-B14F-4D97-AF65-F5344CB8AC3E}">
        <p14:creationId xmlns:p14="http://schemas.microsoft.com/office/powerpoint/2010/main" val="1741078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0" y="1230312"/>
            <a:ext cx="9144000" cy="5627687"/>
          </a:xfrm>
          <a:prstGeom prst="rect">
            <a:avLst/>
          </a:prstGeom>
          <a:solidFill>
            <a:srgbClr val="171C7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ndParaRPr>
          </a:p>
        </p:txBody>
      </p:sp>
      <p:grpSp>
        <p:nvGrpSpPr>
          <p:cNvPr id="2" name="Group 68"/>
          <p:cNvGrpSpPr>
            <a:grpSpLocks/>
          </p:cNvGrpSpPr>
          <p:nvPr/>
        </p:nvGrpSpPr>
        <p:grpSpPr bwMode="auto">
          <a:xfrm>
            <a:off x="1033463" y="3801555"/>
            <a:ext cx="6942137" cy="2598737"/>
            <a:chOff x="651" y="2579"/>
            <a:chExt cx="4373" cy="1637"/>
          </a:xfrm>
        </p:grpSpPr>
        <p:pic>
          <p:nvPicPr>
            <p:cNvPr id="50231" name="Picture 69" descr="Revision_01"/>
            <p:cNvPicPr>
              <a:picLocks noChangeAspect="1" noChangeArrowheads="1"/>
            </p:cNvPicPr>
            <p:nvPr/>
          </p:nvPicPr>
          <p:blipFill>
            <a:blip r:embed="rId3" cstate="print"/>
            <a:srcRect l="6030" t="33070" r="1128" b="20787"/>
            <a:stretch>
              <a:fillRect/>
            </a:stretch>
          </p:blipFill>
          <p:spPr bwMode="auto">
            <a:xfrm>
              <a:off x="651" y="3702"/>
              <a:ext cx="4278" cy="441"/>
            </a:xfrm>
            <a:prstGeom prst="rect">
              <a:avLst/>
            </a:prstGeom>
            <a:noFill/>
            <a:ln w="9525">
              <a:noFill/>
              <a:miter lim="800000"/>
              <a:headEnd/>
              <a:tailEnd/>
            </a:ln>
          </p:spPr>
        </p:pic>
        <p:pic>
          <p:nvPicPr>
            <p:cNvPr id="50232" name="Picture 70" descr="head and shoulders"/>
            <p:cNvPicPr>
              <a:picLocks noChangeAspect="1" noChangeArrowheads="1"/>
            </p:cNvPicPr>
            <p:nvPr/>
          </p:nvPicPr>
          <p:blipFill>
            <a:blip r:embed="rId4" cstate="print"/>
            <a:srcRect l="3940" t="5711" r="8307" b="21008"/>
            <a:stretch>
              <a:fillRect/>
            </a:stretch>
          </p:blipFill>
          <p:spPr bwMode="auto">
            <a:xfrm>
              <a:off x="3415" y="2579"/>
              <a:ext cx="1609" cy="1140"/>
            </a:xfrm>
            <a:prstGeom prst="rect">
              <a:avLst/>
            </a:prstGeom>
            <a:noFill/>
            <a:ln w="9525">
              <a:noFill/>
              <a:miter lim="800000"/>
              <a:headEnd/>
              <a:tailEnd/>
            </a:ln>
          </p:spPr>
        </p:pic>
        <p:sp>
          <p:nvSpPr>
            <p:cNvPr id="50233" name="Text Box 71"/>
            <p:cNvSpPr txBox="1">
              <a:spLocks noChangeArrowheads="1"/>
            </p:cNvSpPr>
            <p:nvPr/>
          </p:nvSpPr>
          <p:spPr bwMode="auto">
            <a:xfrm>
              <a:off x="1782" y="4024"/>
              <a:ext cx="1440" cy="192"/>
            </a:xfrm>
            <a:prstGeom prst="rect">
              <a:avLst/>
            </a:prstGeom>
            <a:noFill/>
            <a:ln w="9525">
              <a:noFill/>
              <a:miter lim="800000"/>
              <a:headEnd/>
              <a:tailEnd/>
            </a:ln>
          </p:spPr>
          <p:txBody>
            <a:bodyPr>
              <a:spAutoFit/>
            </a:bodyPr>
            <a:lstStyle/>
            <a:p>
              <a:pPr algn="ctr" eaLnBrk="1" hangingPunct="1"/>
              <a:r>
                <a:rPr lang="es-MX" sz="1400" dirty="0" smtClean="0"/>
                <a:t>Fibra táctil intacta</a:t>
              </a:r>
              <a:endParaRPr lang="es-MX" sz="1400" dirty="0"/>
            </a:p>
          </p:txBody>
        </p:sp>
        <p:sp>
          <p:nvSpPr>
            <p:cNvPr id="50234" name="Line 72"/>
            <p:cNvSpPr>
              <a:spLocks noChangeShapeType="1"/>
            </p:cNvSpPr>
            <p:nvPr/>
          </p:nvSpPr>
          <p:spPr bwMode="auto">
            <a:xfrm>
              <a:off x="4350" y="3039"/>
              <a:ext cx="0" cy="780"/>
            </a:xfrm>
            <a:prstGeom prst="line">
              <a:avLst/>
            </a:prstGeom>
            <a:noFill/>
            <a:ln w="19050">
              <a:solidFill>
                <a:srgbClr val="FF0000"/>
              </a:solidFill>
              <a:round/>
              <a:headEnd/>
              <a:tailEnd/>
            </a:ln>
          </p:spPr>
          <p:txBody>
            <a:bodyPr/>
            <a:lstStyle/>
            <a:p>
              <a:endParaRPr lang="es-MX" dirty="0"/>
            </a:p>
          </p:txBody>
        </p:sp>
        <p:sp>
          <p:nvSpPr>
            <p:cNvPr id="50235" name="AutoShape 73"/>
            <p:cNvSpPr>
              <a:spLocks noChangeArrowheads="1"/>
            </p:cNvSpPr>
            <p:nvPr/>
          </p:nvSpPr>
          <p:spPr bwMode="auto">
            <a:xfrm>
              <a:off x="4053" y="3761"/>
              <a:ext cx="83" cy="70"/>
            </a:xfrm>
            <a:custGeom>
              <a:avLst/>
              <a:gdLst>
                <a:gd name="T0" fmla="*/ 42 w 21600"/>
                <a:gd name="T1" fmla="*/ 0 h 21600"/>
                <a:gd name="T2" fmla="*/ 5 w 21600"/>
                <a:gd name="T3" fmla="*/ 25 h 21600"/>
                <a:gd name="T4" fmla="*/ 42 w 21600"/>
                <a:gd name="T5" fmla="*/ 5 h 21600"/>
                <a:gd name="T6" fmla="*/ 78 w 21600"/>
                <a:gd name="T7" fmla="*/ 25 h 21600"/>
                <a:gd name="T8" fmla="*/ 0 60000 65536"/>
                <a:gd name="T9" fmla="*/ 0 60000 65536"/>
                <a:gd name="T10" fmla="*/ 0 60000 65536"/>
                <a:gd name="T11" fmla="*/ 0 60000 65536"/>
                <a:gd name="T12" fmla="*/ 0 w 21600"/>
                <a:gd name="T13" fmla="*/ 0 h 21600"/>
                <a:gd name="T14" fmla="*/ 21600 w 21600"/>
                <a:gd name="T15" fmla="*/ 10183 h 21600"/>
              </a:gdLst>
              <a:ahLst/>
              <a:cxnLst>
                <a:cxn ang="T8">
                  <a:pos x="T0" y="T1"/>
                </a:cxn>
                <a:cxn ang="T9">
                  <a:pos x="T2" y="T3"/>
                </a:cxn>
                <a:cxn ang="T10">
                  <a:pos x="T4" y="T5"/>
                </a:cxn>
                <a:cxn ang="T11">
                  <a:pos x="T6" y="T7"/>
                </a:cxn>
              </a:cxnLst>
              <a:rect l="T12" t="T13" r="T14" b="T15"/>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p:spPr>
          <p:txBody>
            <a:bodyPr wrap="none" anchor="ctr"/>
            <a:lstStyle/>
            <a:p>
              <a:endParaRPr lang="es-MX" dirty="0"/>
            </a:p>
          </p:txBody>
        </p:sp>
        <p:sp>
          <p:nvSpPr>
            <p:cNvPr id="50236" name="Oval 74"/>
            <p:cNvSpPr>
              <a:spLocks noChangeArrowheads="1"/>
            </p:cNvSpPr>
            <p:nvPr/>
          </p:nvSpPr>
          <p:spPr bwMode="auto">
            <a:xfrm>
              <a:off x="4065" y="3786"/>
              <a:ext cx="56" cy="56"/>
            </a:xfrm>
            <a:prstGeom prst="ellipse">
              <a:avLst/>
            </a:prstGeom>
            <a:solidFill>
              <a:srgbClr val="FF0000"/>
            </a:solidFill>
            <a:ln w="9525">
              <a:noFill/>
              <a:round/>
              <a:headEnd/>
              <a:tailEnd/>
            </a:ln>
          </p:spPr>
          <p:txBody>
            <a:bodyPr wrap="none" anchor="ctr"/>
            <a:lstStyle/>
            <a:p>
              <a:endParaRPr lang="es-MX" dirty="0"/>
            </a:p>
          </p:txBody>
        </p:sp>
        <p:sp>
          <p:nvSpPr>
            <p:cNvPr id="50237" name="AutoShape 75"/>
            <p:cNvSpPr>
              <a:spLocks noChangeArrowheads="1"/>
            </p:cNvSpPr>
            <p:nvPr/>
          </p:nvSpPr>
          <p:spPr bwMode="auto">
            <a:xfrm rot="-5400000">
              <a:off x="4033" y="3782"/>
              <a:ext cx="83" cy="70"/>
            </a:xfrm>
            <a:custGeom>
              <a:avLst/>
              <a:gdLst>
                <a:gd name="T0" fmla="*/ 42 w 21600"/>
                <a:gd name="T1" fmla="*/ 0 h 21600"/>
                <a:gd name="T2" fmla="*/ 5 w 21600"/>
                <a:gd name="T3" fmla="*/ 25 h 21600"/>
                <a:gd name="T4" fmla="*/ 42 w 21600"/>
                <a:gd name="T5" fmla="*/ 5 h 21600"/>
                <a:gd name="T6" fmla="*/ 78 w 21600"/>
                <a:gd name="T7" fmla="*/ 25 h 21600"/>
                <a:gd name="T8" fmla="*/ 0 60000 65536"/>
                <a:gd name="T9" fmla="*/ 0 60000 65536"/>
                <a:gd name="T10" fmla="*/ 0 60000 65536"/>
                <a:gd name="T11" fmla="*/ 0 60000 65536"/>
                <a:gd name="T12" fmla="*/ 0 w 21600"/>
                <a:gd name="T13" fmla="*/ 0 h 21600"/>
                <a:gd name="T14" fmla="*/ 21600 w 21600"/>
                <a:gd name="T15" fmla="*/ 10491 h 21600"/>
              </a:gdLst>
              <a:ahLst/>
              <a:cxnLst>
                <a:cxn ang="T8">
                  <a:pos x="T0" y="T1"/>
                </a:cxn>
                <a:cxn ang="T9">
                  <a:pos x="T2" y="T3"/>
                </a:cxn>
                <a:cxn ang="T10">
                  <a:pos x="T4" y="T5"/>
                </a:cxn>
                <a:cxn ang="T11">
                  <a:pos x="T6" y="T7"/>
                </a:cxn>
              </a:cxnLst>
              <a:rect l="T12" t="T13" r="T14" b="T15"/>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p:spPr>
          <p:txBody>
            <a:bodyPr wrap="none" anchor="ctr"/>
            <a:lstStyle/>
            <a:p>
              <a:endParaRPr lang="es-MX" dirty="0"/>
            </a:p>
          </p:txBody>
        </p:sp>
        <p:sp>
          <p:nvSpPr>
            <p:cNvPr id="50238" name="Line 76"/>
            <p:cNvSpPr>
              <a:spLocks noChangeShapeType="1"/>
            </p:cNvSpPr>
            <p:nvPr/>
          </p:nvSpPr>
          <p:spPr bwMode="auto">
            <a:xfrm flipV="1">
              <a:off x="4094" y="3039"/>
              <a:ext cx="0" cy="727"/>
            </a:xfrm>
            <a:prstGeom prst="line">
              <a:avLst/>
            </a:prstGeom>
            <a:noFill/>
            <a:ln w="19050">
              <a:solidFill>
                <a:srgbClr val="00FF00"/>
              </a:solidFill>
              <a:round/>
              <a:headEnd/>
              <a:tailEnd/>
            </a:ln>
          </p:spPr>
          <p:txBody>
            <a:bodyPr/>
            <a:lstStyle/>
            <a:p>
              <a:endParaRPr lang="es-MX" dirty="0"/>
            </a:p>
          </p:txBody>
        </p:sp>
        <p:sp>
          <p:nvSpPr>
            <p:cNvPr id="50239" name="Freeform 77"/>
            <p:cNvSpPr>
              <a:spLocks/>
            </p:cNvSpPr>
            <p:nvPr/>
          </p:nvSpPr>
          <p:spPr bwMode="auto">
            <a:xfrm>
              <a:off x="4091" y="3811"/>
              <a:ext cx="261" cy="121"/>
            </a:xfrm>
            <a:custGeom>
              <a:avLst/>
              <a:gdLst>
                <a:gd name="T0" fmla="*/ 0 w 261"/>
                <a:gd name="T1" fmla="*/ 31 h 121"/>
                <a:gd name="T2" fmla="*/ 10 w 261"/>
                <a:gd name="T3" fmla="*/ 61 h 121"/>
                <a:gd name="T4" fmla="*/ 43 w 261"/>
                <a:gd name="T5" fmla="*/ 100 h 121"/>
                <a:gd name="T6" fmla="*/ 113 w 261"/>
                <a:gd name="T7" fmla="*/ 120 h 121"/>
                <a:gd name="T8" fmla="*/ 184 w 261"/>
                <a:gd name="T9" fmla="*/ 105 h 121"/>
                <a:gd name="T10" fmla="*/ 229 w 261"/>
                <a:gd name="T11" fmla="*/ 75 h 121"/>
                <a:gd name="T12" fmla="*/ 256 w 261"/>
                <a:gd name="T13" fmla="*/ 34 h 121"/>
                <a:gd name="T14" fmla="*/ 259 w 261"/>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261"/>
                <a:gd name="T25" fmla="*/ 0 h 121"/>
                <a:gd name="T26" fmla="*/ 261 w 261"/>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1" h="121">
                  <a:moveTo>
                    <a:pt x="0" y="31"/>
                  </a:moveTo>
                  <a:cubicBezTo>
                    <a:pt x="2" y="36"/>
                    <a:pt x="3" y="50"/>
                    <a:pt x="10" y="61"/>
                  </a:cubicBezTo>
                  <a:cubicBezTo>
                    <a:pt x="17" y="72"/>
                    <a:pt x="26" y="90"/>
                    <a:pt x="43" y="100"/>
                  </a:cubicBezTo>
                  <a:cubicBezTo>
                    <a:pt x="60" y="110"/>
                    <a:pt x="90" y="119"/>
                    <a:pt x="113" y="120"/>
                  </a:cubicBezTo>
                  <a:cubicBezTo>
                    <a:pt x="136" y="121"/>
                    <a:pt x="165" y="113"/>
                    <a:pt x="184" y="105"/>
                  </a:cubicBezTo>
                  <a:cubicBezTo>
                    <a:pt x="203" y="97"/>
                    <a:pt x="217" y="87"/>
                    <a:pt x="229" y="75"/>
                  </a:cubicBezTo>
                  <a:cubicBezTo>
                    <a:pt x="241" y="63"/>
                    <a:pt x="251" y="46"/>
                    <a:pt x="256" y="34"/>
                  </a:cubicBezTo>
                  <a:cubicBezTo>
                    <a:pt x="261" y="22"/>
                    <a:pt x="259" y="7"/>
                    <a:pt x="259" y="0"/>
                  </a:cubicBezTo>
                </a:path>
              </a:pathLst>
            </a:custGeom>
            <a:noFill/>
            <a:ln w="19050" cmpd="sng">
              <a:solidFill>
                <a:srgbClr val="FF0000"/>
              </a:solidFill>
              <a:round/>
              <a:headEnd/>
              <a:tailEnd/>
            </a:ln>
          </p:spPr>
          <p:txBody>
            <a:bodyPr/>
            <a:lstStyle/>
            <a:p>
              <a:endParaRPr lang="es-MX" dirty="0"/>
            </a:p>
          </p:txBody>
        </p:sp>
        <p:pic>
          <p:nvPicPr>
            <p:cNvPr id="50240" name="Picture 78" descr="pain"/>
            <p:cNvPicPr>
              <a:picLocks noChangeAspect="1" noChangeArrowheads="1"/>
            </p:cNvPicPr>
            <p:nvPr/>
          </p:nvPicPr>
          <p:blipFill>
            <a:blip r:embed="rId5" cstate="print"/>
            <a:srcRect/>
            <a:stretch>
              <a:fillRect/>
            </a:stretch>
          </p:blipFill>
          <p:spPr bwMode="auto">
            <a:xfrm>
              <a:off x="3926" y="3680"/>
              <a:ext cx="310" cy="271"/>
            </a:xfrm>
            <a:prstGeom prst="rect">
              <a:avLst/>
            </a:prstGeom>
            <a:noFill/>
            <a:ln w="9525">
              <a:noFill/>
              <a:miter lim="800000"/>
              <a:headEnd/>
              <a:tailEnd/>
            </a:ln>
          </p:spPr>
        </p:pic>
        <p:sp>
          <p:nvSpPr>
            <p:cNvPr id="50241" name="Oval 79"/>
            <p:cNvSpPr>
              <a:spLocks noChangeArrowheads="1"/>
            </p:cNvSpPr>
            <p:nvPr/>
          </p:nvSpPr>
          <p:spPr bwMode="auto">
            <a:xfrm>
              <a:off x="3719" y="3814"/>
              <a:ext cx="56" cy="56"/>
            </a:xfrm>
            <a:prstGeom prst="ellipse">
              <a:avLst/>
            </a:prstGeom>
            <a:solidFill>
              <a:srgbClr val="FF0000"/>
            </a:solidFill>
            <a:ln w="9525">
              <a:noFill/>
              <a:round/>
              <a:headEnd/>
              <a:tailEnd/>
            </a:ln>
          </p:spPr>
          <p:txBody>
            <a:bodyPr wrap="none" anchor="ctr"/>
            <a:lstStyle/>
            <a:p>
              <a:endParaRPr lang="es-MX" dirty="0"/>
            </a:p>
          </p:txBody>
        </p:sp>
        <p:sp>
          <p:nvSpPr>
            <p:cNvPr id="50242" name="Freeform 80"/>
            <p:cNvSpPr>
              <a:spLocks/>
            </p:cNvSpPr>
            <p:nvPr/>
          </p:nvSpPr>
          <p:spPr bwMode="auto">
            <a:xfrm>
              <a:off x="3750" y="3799"/>
              <a:ext cx="291" cy="42"/>
            </a:xfrm>
            <a:custGeom>
              <a:avLst/>
              <a:gdLst>
                <a:gd name="T0" fmla="*/ 0 w 291"/>
                <a:gd name="T1" fmla="*/ 42 h 42"/>
                <a:gd name="T2" fmla="*/ 58 w 291"/>
                <a:gd name="T3" fmla="*/ 18 h 42"/>
                <a:gd name="T4" fmla="*/ 144 w 291"/>
                <a:gd name="T5" fmla="*/ 3 h 42"/>
                <a:gd name="T6" fmla="*/ 220 w 291"/>
                <a:gd name="T7" fmla="*/ 1 h 42"/>
                <a:gd name="T8" fmla="*/ 279 w 291"/>
                <a:gd name="T9" fmla="*/ 12 h 42"/>
                <a:gd name="T10" fmla="*/ 291 w 291"/>
                <a:gd name="T11" fmla="*/ 16 h 42"/>
                <a:gd name="T12" fmla="*/ 0 60000 65536"/>
                <a:gd name="T13" fmla="*/ 0 60000 65536"/>
                <a:gd name="T14" fmla="*/ 0 60000 65536"/>
                <a:gd name="T15" fmla="*/ 0 60000 65536"/>
                <a:gd name="T16" fmla="*/ 0 60000 65536"/>
                <a:gd name="T17" fmla="*/ 0 60000 65536"/>
                <a:gd name="T18" fmla="*/ 0 w 291"/>
                <a:gd name="T19" fmla="*/ 0 h 42"/>
                <a:gd name="T20" fmla="*/ 291 w 291"/>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291" h="42">
                  <a:moveTo>
                    <a:pt x="0" y="42"/>
                  </a:moveTo>
                  <a:cubicBezTo>
                    <a:pt x="17" y="33"/>
                    <a:pt x="34" y="24"/>
                    <a:pt x="58" y="18"/>
                  </a:cubicBezTo>
                  <a:cubicBezTo>
                    <a:pt x="82" y="12"/>
                    <a:pt x="117" y="6"/>
                    <a:pt x="144" y="3"/>
                  </a:cubicBezTo>
                  <a:cubicBezTo>
                    <a:pt x="171" y="0"/>
                    <a:pt x="198" y="0"/>
                    <a:pt x="220" y="1"/>
                  </a:cubicBezTo>
                  <a:cubicBezTo>
                    <a:pt x="242" y="2"/>
                    <a:pt x="267" y="10"/>
                    <a:pt x="279" y="12"/>
                  </a:cubicBezTo>
                  <a:cubicBezTo>
                    <a:pt x="291" y="14"/>
                    <a:pt x="288" y="15"/>
                    <a:pt x="291" y="16"/>
                  </a:cubicBezTo>
                </a:path>
              </a:pathLst>
            </a:custGeom>
            <a:noFill/>
            <a:ln w="19050" cmpd="sng">
              <a:solidFill>
                <a:srgbClr val="FF0000"/>
              </a:solidFill>
              <a:round/>
              <a:headEnd/>
              <a:tailEnd/>
            </a:ln>
          </p:spPr>
          <p:txBody>
            <a:bodyPr/>
            <a:lstStyle/>
            <a:p>
              <a:endParaRPr lang="es-MX" dirty="0"/>
            </a:p>
          </p:txBody>
        </p:sp>
      </p:grpSp>
      <p:pic>
        <p:nvPicPr>
          <p:cNvPr id="50179" name="Picture 16" descr="Revision_07"/>
          <p:cNvPicPr>
            <a:picLocks noChangeAspect="1" noChangeArrowheads="1"/>
          </p:cNvPicPr>
          <p:nvPr/>
        </p:nvPicPr>
        <p:blipFill>
          <a:blip r:embed="rId6" cstate="print"/>
          <a:srcRect l="882" t="25748" r="882" b="7559"/>
          <a:stretch>
            <a:fillRect/>
          </a:stretch>
        </p:blipFill>
        <p:spPr bwMode="auto">
          <a:xfrm>
            <a:off x="1027113" y="2885567"/>
            <a:ext cx="6791325" cy="1012825"/>
          </a:xfrm>
          <a:prstGeom prst="rect">
            <a:avLst/>
          </a:prstGeom>
          <a:noFill/>
          <a:ln w="9525">
            <a:noFill/>
            <a:miter lim="800000"/>
            <a:headEnd/>
            <a:tailEnd/>
          </a:ln>
        </p:spPr>
      </p:pic>
      <p:pic>
        <p:nvPicPr>
          <p:cNvPr id="50180" name="Picture 17" descr="head and shoulders"/>
          <p:cNvPicPr>
            <a:picLocks noChangeAspect="1" noChangeArrowheads="1"/>
          </p:cNvPicPr>
          <p:nvPr/>
        </p:nvPicPr>
        <p:blipFill>
          <a:blip r:embed="rId4" cstate="print"/>
          <a:srcRect l="3940" t="5711" r="8307" b="21008"/>
          <a:stretch>
            <a:fillRect/>
          </a:stretch>
        </p:blipFill>
        <p:spPr bwMode="auto">
          <a:xfrm>
            <a:off x="5373688" y="1290257"/>
            <a:ext cx="2554287" cy="1809750"/>
          </a:xfrm>
          <a:prstGeom prst="rect">
            <a:avLst/>
          </a:prstGeom>
          <a:noFill/>
          <a:ln w="9525">
            <a:noFill/>
            <a:miter lim="800000"/>
            <a:headEnd/>
            <a:tailEnd/>
          </a:ln>
        </p:spPr>
      </p:pic>
      <p:sp>
        <p:nvSpPr>
          <p:cNvPr id="50183" name="Rectangle 20"/>
          <p:cNvSpPr>
            <a:spLocks noGrp="1" noChangeArrowheads="1"/>
          </p:cNvSpPr>
          <p:nvPr>
            <p:ph type="title"/>
          </p:nvPr>
        </p:nvSpPr>
        <p:spPr>
          <a:xfrm>
            <a:off x="457200" y="289152"/>
            <a:ext cx="8229600" cy="1143000"/>
          </a:xfrm>
        </p:spPr>
        <p:txBody>
          <a:bodyPr vert="horz" lIns="91440" tIns="45720" rIns="91440" bIns="45720" rtlCol="0" anchor="ctr">
            <a:noAutofit/>
          </a:bodyPr>
          <a:lstStyle/>
          <a:p>
            <a:pPr>
              <a:lnSpc>
                <a:spcPct val="85000"/>
              </a:lnSpc>
            </a:pPr>
            <a:r>
              <a:rPr lang="es-MX" sz="4000" dirty="0" smtClean="0">
                <a:solidFill>
                  <a:srgbClr val="002060"/>
                </a:solidFill>
              </a:rPr>
              <a:t>Sensibilización Central</a:t>
            </a:r>
            <a:endParaRPr lang="es-MX" sz="4000" dirty="0">
              <a:solidFill>
                <a:srgbClr val="002060"/>
              </a:solidFill>
            </a:endParaRPr>
          </a:p>
        </p:txBody>
      </p:sp>
      <p:sp>
        <p:nvSpPr>
          <p:cNvPr id="50185" name="Text Box 22"/>
          <p:cNvSpPr txBox="1">
            <a:spLocks noChangeArrowheads="1"/>
          </p:cNvSpPr>
          <p:nvPr/>
        </p:nvSpPr>
        <p:spPr bwMode="auto">
          <a:xfrm>
            <a:off x="242888" y="1314498"/>
            <a:ext cx="5908530" cy="646331"/>
          </a:xfrm>
          <a:prstGeom prst="rect">
            <a:avLst/>
          </a:prstGeom>
          <a:noFill/>
          <a:ln w="9525">
            <a:noFill/>
            <a:miter lim="800000"/>
            <a:headEnd/>
            <a:tailEnd/>
          </a:ln>
        </p:spPr>
        <p:txBody>
          <a:bodyPr wrap="square">
            <a:spAutoFit/>
          </a:bodyPr>
          <a:lstStyle/>
          <a:p>
            <a:r>
              <a:rPr lang="es-MX" b="1" dirty="0" smtClean="0"/>
              <a:t>Después de una lesión nerviosa, un mayor estímulo al </a:t>
            </a:r>
            <a:r>
              <a:rPr lang="es-MX" b="1" dirty="0" smtClean="0">
                <a:ea typeface="PMingLiU" pitchFamily="18" charset="-120"/>
              </a:rPr>
              <a:t>cuerno dorsal puede inducir Sensibilización Central.</a:t>
            </a:r>
            <a:endParaRPr lang="es-MX" b="1" dirty="0">
              <a:ea typeface="PMingLiU" pitchFamily="18" charset="-120"/>
            </a:endParaRPr>
          </a:p>
        </p:txBody>
      </p:sp>
      <p:sp>
        <p:nvSpPr>
          <p:cNvPr id="2294807" name="Text Box 23"/>
          <p:cNvSpPr txBox="1">
            <a:spLocks noChangeArrowheads="1"/>
          </p:cNvSpPr>
          <p:nvPr/>
        </p:nvSpPr>
        <p:spPr bwMode="auto">
          <a:xfrm>
            <a:off x="7179040" y="1491742"/>
            <a:ext cx="1341073" cy="307777"/>
          </a:xfrm>
          <a:prstGeom prst="rect">
            <a:avLst/>
          </a:prstGeom>
          <a:noFill/>
          <a:ln w="9525">
            <a:noFill/>
            <a:miter lim="800000"/>
            <a:headEnd/>
            <a:tailEnd/>
          </a:ln>
        </p:spPr>
        <p:txBody>
          <a:bodyPr wrap="none">
            <a:spAutoFit/>
          </a:bodyPr>
          <a:lstStyle/>
          <a:p>
            <a:pPr algn="r"/>
            <a:r>
              <a:rPr lang="es-MX" sz="1400" b="1" dirty="0" smtClean="0"/>
              <a:t>Dolor percibido</a:t>
            </a:r>
            <a:endParaRPr lang="es-MX" sz="1400" b="1" dirty="0"/>
          </a:p>
        </p:txBody>
      </p:sp>
      <p:pic>
        <p:nvPicPr>
          <p:cNvPr id="2294808" name="Picture 24" descr="pain"/>
          <p:cNvPicPr>
            <a:picLocks noChangeAspect="1" noChangeArrowheads="1"/>
          </p:cNvPicPr>
          <p:nvPr/>
        </p:nvPicPr>
        <p:blipFill>
          <a:blip r:embed="rId5" cstate="print"/>
          <a:srcRect/>
          <a:stretch>
            <a:fillRect/>
          </a:stretch>
        </p:blipFill>
        <p:spPr bwMode="auto">
          <a:xfrm>
            <a:off x="6103938" y="1264730"/>
            <a:ext cx="911225" cy="838200"/>
          </a:xfrm>
          <a:prstGeom prst="rect">
            <a:avLst/>
          </a:prstGeom>
          <a:noFill/>
          <a:ln w="9525">
            <a:noFill/>
            <a:miter lim="800000"/>
            <a:headEnd/>
            <a:tailEnd/>
          </a:ln>
        </p:spPr>
      </p:pic>
      <p:sp>
        <p:nvSpPr>
          <p:cNvPr id="50188" name="Line 25"/>
          <p:cNvSpPr>
            <a:spLocks noChangeShapeType="1"/>
          </p:cNvSpPr>
          <p:nvPr/>
        </p:nvSpPr>
        <p:spPr bwMode="auto">
          <a:xfrm>
            <a:off x="6832600" y="1947355"/>
            <a:ext cx="0" cy="1238250"/>
          </a:xfrm>
          <a:prstGeom prst="line">
            <a:avLst/>
          </a:prstGeom>
          <a:noFill/>
          <a:ln w="19050">
            <a:solidFill>
              <a:srgbClr val="FF0000"/>
            </a:solidFill>
            <a:round/>
            <a:headEnd/>
            <a:tailEnd/>
          </a:ln>
        </p:spPr>
        <p:txBody>
          <a:bodyPr/>
          <a:lstStyle/>
          <a:p>
            <a:endParaRPr lang="es-MX" dirty="0"/>
          </a:p>
        </p:txBody>
      </p:sp>
      <p:sp>
        <p:nvSpPr>
          <p:cNvPr id="2294810" name="Text Box 26"/>
          <p:cNvSpPr txBox="1">
            <a:spLocks noChangeArrowheads="1"/>
          </p:cNvSpPr>
          <p:nvPr/>
        </p:nvSpPr>
        <p:spPr bwMode="auto">
          <a:xfrm>
            <a:off x="6821488" y="2415667"/>
            <a:ext cx="1036822" cy="523220"/>
          </a:xfrm>
          <a:prstGeom prst="rect">
            <a:avLst/>
          </a:prstGeom>
          <a:noFill/>
          <a:ln w="9525">
            <a:noFill/>
            <a:miter lim="800000"/>
            <a:headEnd/>
            <a:tailEnd/>
          </a:ln>
        </p:spPr>
        <p:txBody>
          <a:bodyPr wrap="none">
            <a:spAutoFit/>
          </a:bodyPr>
          <a:lstStyle/>
          <a:p>
            <a:r>
              <a:rPr lang="es-MX" sz="1400" b="1" dirty="0" smtClean="0"/>
              <a:t>Estímulo </a:t>
            </a:r>
          </a:p>
          <a:p>
            <a:r>
              <a:rPr lang="es-MX" sz="1400" b="1" dirty="0" smtClean="0"/>
              <a:t>ascendente</a:t>
            </a:r>
            <a:endParaRPr lang="es-MX" sz="1400" b="1" dirty="0"/>
          </a:p>
        </p:txBody>
      </p:sp>
      <p:sp>
        <p:nvSpPr>
          <p:cNvPr id="2294811" name="Text Box 27"/>
          <p:cNvSpPr txBox="1">
            <a:spLocks noChangeArrowheads="1"/>
          </p:cNvSpPr>
          <p:nvPr/>
        </p:nvSpPr>
        <p:spPr bwMode="auto">
          <a:xfrm>
            <a:off x="5283486" y="2415667"/>
            <a:ext cx="1152239" cy="523220"/>
          </a:xfrm>
          <a:prstGeom prst="rect">
            <a:avLst/>
          </a:prstGeom>
          <a:noFill/>
          <a:ln w="9525">
            <a:noFill/>
            <a:miter lim="800000"/>
            <a:headEnd/>
            <a:tailEnd/>
          </a:ln>
        </p:spPr>
        <p:txBody>
          <a:bodyPr wrap="none">
            <a:spAutoFit/>
          </a:bodyPr>
          <a:lstStyle/>
          <a:p>
            <a:pPr algn="r"/>
            <a:r>
              <a:rPr lang="es-MX" sz="1400" b="1" dirty="0" smtClean="0"/>
              <a:t>Modulación </a:t>
            </a:r>
          </a:p>
          <a:p>
            <a:pPr algn="r"/>
            <a:r>
              <a:rPr lang="es-MX" sz="1400" b="1" dirty="0" smtClean="0"/>
              <a:t>Descendente</a:t>
            </a:r>
            <a:endParaRPr lang="es-MX" sz="1400" b="1" dirty="0"/>
          </a:p>
        </p:txBody>
      </p:sp>
      <p:sp>
        <p:nvSpPr>
          <p:cNvPr id="50191" name="Text Box 28"/>
          <p:cNvSpPr txBox="1">
            <a:spLocks noChangeArrowheads="1"/>
          </p:cNvSpPr>
          <p:nvPr/>
        </p:nvSpPr>
        <p:spPr bwMode="auto">
          <a:xfrm>
            <a:off x="1646238" y="2126742"/>
            <a:ext cx="1337226" cy="307777"/>
          </a:xfrm>
          <a:prstGeom prst="rect">
            <a:avLst/>
          </a:prstGeom>
          <a:noFill/>
          <a:ln w="9525">
            <a:noFill/>
            <a:miter lim="800000"/>
            <a:headEnd/>
            <a:tailEnd/>
          </a:ln>
        </p:spPr>
        <p:txBody>
          <a:bodyPr wrap="none">
            <a:spAutoFit/>
          </a:bodyPr>
          <a:lstStyle/>
          <a:p>
            <a:r>
              <a:rPr lang="es-MX" sz="1400" b="1" dirty="0" smtClean="0"/>
              <a:t>Lesión nerviosa</a:t>
            </a:r>
            <a:endParaRPr lang="es-MX" sz="1400" b="1" dirty="0"/>
          </a:p>
        </p:txBody>
      </p:sp>
      <p:sp>
        <p:nvSpPr>
          <p:cNvPr id="50192" name="Line 29"/>
          <p:cNvSpPr>
            <a:spLocks noChangeShapeType="1"/>
          </p:cNvSpPr>
          <p:nvPr/>
        </p:nvSpPr>
        <p:spPr bwMode="auto">
          <a:xfrm flipH="1">
            <a:off x="1989138" y="2420430"/>
            <a:ext cx="241300" cy="735012"/>
          </a:xfrm>
          <a:prstGeom prst="line">
            <a:avLst/>
          </a:prstGeom>
          <a:noFill/>
          <a:ln w="19050">
            <a:solidFill>
              <a:schemeClr val="bg1"/>
            </a:solidFill>
            <a:round/>
            <a:headEnd/>
            <a:tailEnd type="triangle" w="med" len="med"/>
          </a:ln>
        </p:spPr>
        <p:txBody>
          <a:bodyPr/>
          <a:lstStyle/>
          <a:p>
            <a:endParaRPr lang="es-MX" dirty="0"/>
          </a:p>
        </p:txBody>
      </p:sp>
      <p:sp>
        <p:nvSpPr>
          <p:cNvPr id="50193" name="Text Box 30"/>
          <p:cNvSpPr txBox="1">
            <a:spLocks noChangeArrowheads="1"/>
          </p:cNvSpPr>
          <p:nvPr/>
        </p:nvSpPr>
        <p:spPr bwMode="auto">
          <a:xfrm>
            <a:off x="2771775" y="3488817"/>
            <a:ext cx="2401888" cy="304800"/>
          </a:xfrm>
          <a:prstGeom prst="rect">
            <a:avLst/>
          </a:prstGeom>
          <a:noFill/>
          <a:ln w="9525">
            <a:noFill/>
            <a:miter lim="800000"/>
            <a:headEnd/>
            <a:tailEnd/>
          </a:ln>
        </p:spPr>
        <p:txBody>
          <a:bodyPr>
            <a:spAutoFit/>
          </a:bodyPr>
          <a:lstStyle/>
          <a:p>
            <a:pPr algn="ctr" eaLnBrk="1" hangingPunct="1"/>
            <a:r>
              <a:rPr lang="es-MX" sz="1400" dirty="0" smtClean="0"/>
              <a:t>Fibra aferente nociceptiva</a:t>
            </a:r>
            <a:endParaRPr lang="es-MX" sz="1400" dirty="0"/>
          </a:p>
        </p:txBody>
      </p:sp>
      <p:grpSp>
        <p:nvGrpSpPr>
          <p:cNvPr id="3" name="Group 31"/>
          <p:cNvGrpSpPr>
            <a:grpSpLocks/>
          </p:cNvGrpSpPr>
          <p:nvPr/>
        </p:nvGrpSpPr>
        <p:grpSpPr bwMode="auto">
          <a:xfrm>
            <a:off x="354013" y="4855655"/>
            <a:ext cx="850899" cy="1266825"/>
            <a:chOff x="223" y="3243"/>
            <a:chExt cx="536" cy="798"/>
          </a:xfrm>
        </p:grpSpPr>
        <p:sp>
          <p:nvSpPr>
            <p:cNvPr id="50228" name="Text Box 32"/>
            <p:cNvSpPr txBox="1">
              <a:spLocks noChangeArrowheads="1"/>
            </p:cNvSpPr>
            <p:nvPr/>
          </p:nvSpPr>
          <p:spPr bwMode="auto">
            <a:xfrm>
              <a:off x="223" y="3243"/>
              <a:ext cx="536" cy="330"/>
            </a:xfrm>
            <a:prstGeom prst="rect">
              <a:avLst/>
            </a:prstGeom>
            <a:noFill/>
            <a:ln w="9525">
              <a:noFill/>
              <a:miter lim="800000"/>
              <a:headEnd/>
              <a:tailEnd/>
            </a:ln>
          </p:spPr>
          <p:txBody>
            <a:bodyPr wrap="square">
              <a:spAutoFit/>
            </a:bodyPr>
            <a:lstStyle/>
            <a:p>
              <a:pPr eaLnBrk="1" hangingPunct="1"/>
              <a:r>
                <a:rPr lang="es-MX" sz="1400" b="1" dirty="0" smtClean="0"/>
                <a:t>Estímulo táctil</a:t>
              </a:r>
              <a:endParaRPr lang="es-MX" sz="1400" b="1" dirty="0"/>
            </a:p>
          </p:txBody>
        </p:sp>
        <p:sp>
          <p:nvSpPr>
            <p:cNvPr id="50229" name="AutoShape 33"/>
            <p:cNvSpPr>
              <a:spLocks noChangeArrowheads="1"/>
            </p:cNvSpPr>
            <p:nvPr/>
          </p:nvSpPr>
          <p:spPr bwMode="auto">
            <a:xfrm rot="20802132" flipV="1">
              <a:off x="377" y="3949"/>
              <a:ext cx="214" cy="92"/>
            </a:xfrm>
            <a:prstGeom prst="rightArrow">
              <a:avLst>
                <a:gd name="adj1" fmla="val 50000"/>
                <a:gd name="adj2" fmla="val 58152"/>
              </a:avLst>
            </a:prstGeom>
            <a:solidFill>
              <a:srgbClr val="4DE7EF"/>
            </a:solidFill>
            <a:ln w="9525">
              <a:noFill/>
              <a:miter lim="800000"/>
              <a:headEnd/>
              <a:tailEnd/>
            </a:ln>
            <a:effectLst>
              <a:prstShdw prst="shdw17" dist="17961" dir="2700000">
                <a:srgbClr val="2E8B8F"/>
              </a:prstShdw>
            </a:effectLst>
          </p:spPr>
          <p:txBody>
            <a:bodyPr rot="10800000" wrap="none" anchor="ctr"/>
            <a:lstStyle/>
            <a:p>
              <a:pPr algn="ctr"/>
              <a:endParaRPr lang="es-MX" sz="1400" b="1" dirty="0"/>
            </a:p>
          </p:txBody>
        </p:sp>
        <p:sp>
          <p:nvSpPr>
            <p:cNvPr id="50230" name="AutoShape 34"/>
            <p:cNvSpPr>
              <a:spLocks noChangeArrowheads="1"/>
            </p:cNvSpPr>
            <p:nvPr/>
          </p:nvSpPr>
          <p:spPr bwMode="auto">
            <a:xfrm rot="1249689">
              <a:off x="368" y="3721"/>
              <a:ext cx="231" cy="99"/>
            </a:xfrm>
            <a:prstGeom prst="rightArrow">
              <a:avLst>
                <a:gd name="adj1" fmla="val 50000"/>
                <a:gd name="adj2" fmla="val 58333"/>
              </a:avLst>
            </a:prstGeom>
            <a:solidFill>
              <a:srgbClr val="4DE7EF"/>
            </a:solidFill>
            <a:ln w="9525">
              <a:noFill/>
              <a:miter lim="800000"/>
              <a:headEnd/>
              <a:tailEnd/>
            </a:ln>
            <a:effectLst>
              <a:prstShdw prst="shdw17" dist="17961" dir="2700000">
                <a:srgbClr val="2E8B8F"/>
              </a:prstShdw>
            </a:effectLst>
          </p:spPr>
          <p:txBody>
            <a:bodyPr wrap="none" anchor="ctr"/>
            <a:lstStyle/>
            <a:p>
              <a:pPr algn="ctr"/>
              <a:endParaRPr lang="es-MX" sz="1400" b="1" dirty="0"/>
            </a:p>
          </p:txBody>
        </p:sp>
      </p:grpSp>
      <p:sp>
        <p:nvSpPr>
          <p:cNvPr id="50195" name="AutoShape 35"/>
          <p:cNvSpPr>
            <a:spLocks noChangeArrowheads="1"/>
          </p:cNvSpPr>
          <p:nvPr/>
        </p:nvSpPr>
        <p:spPr bwMode="auto">
          <a:xfrm>
            <a:off x="6359525" y="3095117"/>
            <a:ext cx="131763" cy="111125"/>
          </a:xfrm>
          <a:custGeom>
            <a:avLst/>
            <a:gdLst>
              <a:gd name="T0" fmla="*/ 65882 w 21600"/>
              <a:gd name="T1" fmla="*/ 0 h 21600"/>
              <a:gd name="T2" fmla="*/ 8052 w 21600"/>
              <a:gd name="T3" fmla="*/ 39228 h 21600"/>
              <a:gd name="T4" fmla="*/ 65882 w 21600"/>
              <a:gd name="T5" fmla="*/ 8267 h 21600"/>
              <a:gd name="T6" fmla="*/ 123711 w 21600"/>
              <a:gd name="T7" fmla="*/ 39228 h 21600"/>
              <a:gd name="T8" fmla="*/ 0 60000 65536"/>
              <a:gd name="T9" fmla="*/ 0 60000 65536"/>
              <a:gd name="T10" fmla="*/ 0 60000 65536"/>
              <a:gd name="T11" fmla="*/ 0 60000 65536"/>
              <a:gd name="T12" fmla="*/ 21 w 21600"/>
              <a:gd name="T13" fmla="*/ 0 h 21600"/>
              <a:gd name="T14" fmla="*/ 21579 w 21600"/>
              <a:gd name="T15" fmla="*/ 10221 h 21600"/>
            </a:gdLst>
            <a:ahLst/>
            <a:cxnLst>
              <a:cxn ang="T8">
                <a:pos x="T0" y="T1"/>
              </a:cxn>
              <a:cxn ang="T9">
                <a:pos x="T2" y="T3"/>
              </a:cxn>
              <a:cxn ang="T10">
                <a:pos x="T4" y="T5"/>
              </a:cxn>
              <a:cxn ang="T11">
                <a:pos x="T6" y="T7"/>
              </a:cxn>
            </a:cxnLst>
            <a:rect l="T12" t="T13" r="T14" b="T15"/>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p:spPr>
        <p:txBody>
          <a:bodyPr wrap="none" anchor="ctr"/>
          <a:lstStyle/>
          <a:p>
            <a:endParaRPr lang="es-MX" dirty="0"/>
          </a:p>
        </p:txBody>
      </p:sp>
      <p:sp>
        <p:nvSpPr>
          <p:cNvPr id="50196" name="Oval 36"/>
          <p:cNvSpPr>
            <a:spLocks noChangeArrowheads="1"/>
          </p:cNvSpPr>
          <p:nvPr/>
        </p:nvSpPr>
        <p:spPr bwMode="auto">
          <a:xfrm>
            <a:off x="6380163" y="3141155"/>
            <a:ext cx="88900" cy="88900"/>
          </a:xfrm>
          <a:prstGeom prst="ellipse">
            <a:avLst/>
          </a:prstGeom>
          <a:solidFill>
            <a:srgbClr val="FF0000"/>
          </a:solidFill>
          <a:ln w="9525">
            <a:noFill/>
            <a:round/>
            <a:headEnd/>
            <a:tailEnd/>
          </a:ln>
        </p:spPr>
        <p:txBody>
          <a:bodyPr wrap="none" anchor="ctr"/>
          <a:lstStyle/>
          <a:p>
            <a:endParaRPr lang="es-MX" dirty="0"/>
          </a:p>
        </p:txBody>
      </p:sp>
      <p:sp>
        <p:nvSpPr>
          <p:cNvPr id="50197" name="AutoShape 37"/>
          <p:cNvSpPr>
            <a:spLocks noChangeArrowheads="1"/>
          </p:cNvSpPr>
          <p:nvPr/>
        </p:nvSpPr>
        <p:spPr bwMode="auto">
          <a:xfrm rot="-5400000">
            <a:off x="6325394" y="3127661"/>
            <a:ext cx="131763" cy="111125"/>
          </a:xfrm>
          <a:custGeom>
            <a:avLst/>
            <a:gdLst>
              <a:gd name="T0" fmla="*/ 65882 w 21600"/>
              <a:gd name="T1" fmla="*/ 0 h 21600"/>
              <a:gd name="T2" fmla="*/ 7900 w 21600"/>
              <a:gd name="T3" fmla="*/ 39979 h 21600"/>
              <a:gd name="T4" fmla="*/ 65882 w 21600"/>
              <a:gd name="T5" fmla="*/ 8489 h 21600"/>
              <a:gd name="T6" fmla="*/ 123863 w 21600"/>
              <a:gd name="T7" fmla="*/ 39979 h 21600"/>
              <a:gd name="T8" fmla="*/ 0 60000 65536"/>
              <a:gd name="T9" fmla="*/ 0 60000 65536"/>
              <a:gd name="T10" fmla="*/ 0 60000 65536"/>
              <a:gd name="T11" fmla="*/ 0 60000 65536"/>
              <a:gd name="T12" fmla="*/ 12 w 21600"/>
              <a:gd name="T13" fmla="*/ 0 h 21600"/>
              <a:gd name="T14" fmla="*/ 21588 w 21600"/>
              <a:gd name="T15" fmla="*/ 10370 h 21600"/>
            </a:gdLst>
            <a:ahLst/>
            <a:cxnLst>
              <a:cxn ang="T8">
                <a:pos x="T0" y="T1"/>
              </a:cxn>
              <a:cxn ang="T9">
                <a:pos x="T2" y="T3"/>
              </a:cxn>
              <a:cxn ang="T10">
                <a:pos x="T4" y="T5"/>
              </a:cxn>
              <a:cxn ang="T11">
                <a:pos x="T6" y="T7"/>
              </a:cxn>
            </a:cxnLst>
            <a:rect l="T12" t="T13" r="T14" b="T15"/>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p:spPr>
        <p:txBody>
          <a:bodyPr wrap="none" anchor="ctr"/>
          <a:lstStyle/>
          <a:p>
            <a:endParaRPr lang="es-MX" dirty="0"/>
          </a:p>
        </p:txBody>
      </p:sp>
      <p:sp>
        <p:nvSpPr>
          <p:cNvPr id="50198" name="Oval 38"/>
          <p:cNvSpPr>
            <a:spLocks noChangeArrowheads="1"/>
          </p:cNvSpPr>
          <p:nvPr/>
        </p:nvSpPr>
        <p:spPr bwMode="auto">
          <a:xfrm>
            <a:off x="5827713" y="3174492"/>
            <a:ext cx="88900" cy="88900"/>
          </a:xfrm>
          <a:prstGeom prst="ellipse">
            <a:avLst/>
          </a:prstGeom>
          <a:solidFill>
            <a:srgbClr val="FF0000"/>
          </a:solidFill>
          <a:ln w="9525">
            <a:noFill/>
            <a:round/>
            <a:headEnd/>
            <a:tailEnd/>
          </a:ln>
        </p:spPr>
        <p:txBody>
          <a:bodyPr wrap="none" anchor="ctr"/>
          <a:lstStyle/>
          <a:p>
            <a:endParaRPr lang="es-MX" dirty="0"/>
          </a:p>
        </p:txBody>
      </p:sp>
      <p:sp>
        <p:nvSpPr>
          <p:cNvPr id="50199" name="Freeform 39"/>
          <p:cNvSpPr>
            <a:spLocks/>
          </p:cNvSpPr>
          <p:nvPr/>
        </p:nvSpPr>
        <p:spPr bwMode="auto">
          <a:xfrm>
            <a:off x="5880100" y="3152267"/>
            <a:ext cx="463550" cy="68263"/>
          </a:xfrm>
          <a:custGeom>
            <a:avLst/>
            <a:gdLst>
              <a:gd name="T0" fmla="*/ 0 w 292"/>
              <a:gd name="T1" fmla="*/ 43 h 43"/>
              <a:gd name="T2" fmla="*/ 58 w 292"/>
              <a:gd name="T3" fmla="*/ 19 h 43"/>
              <a:gd name="T4" fmla="*/ 144 w 292"/>
              <a:gd name="T5" fmla="*/ 4 h 43"/>
              <a:gd name="T6" fmla="*/ 220 w 292"/>
              <a:gd name="T7" fmla="*/ 2 h 43"/>
              <a:gd name="T8" fmla="*/ 292 w 292"/>
              <a:gd name="T9" fmla="*/ 14 h 43"/>
              <a:gd name="T10" fmla="*/ 0 60000 65536"/>
              <a:gd name="T11" fmla="*/ 0 60000 65536"/>
              <a:gd name="T12" fmla="*/ 0 60000 65536"/>
              <a:gd name="T13" fmla="*/ 0 60000 65536"/>
              <a:gd name="T14" fmla="*/ 0 60000 65536"/>
              <a:gd name="T15" fmla="*/ 0 w 292"/>
              <a:gd name="T16" fmla="*/ 0 h 43"/>
              <a:gd name="T17" fmla="*/ 292 w 292"/>
              <a:gd name="T18" fmla="*/ 43 h 43"/>
            </a:gdLst>
            <a:ahLst/>
            <a:cxnLst>
              <a:cxn ang="T10">
                <a:pos x="T0" y="T1"/>
              </a:cxn>
              <a:cxn ang="T11">
                <a:pos x="T2" y="T3"/>
              </a:cxn>
              <a:cxn ang="T12">
                <a:pos x="T4" y="T5"/>
              </a:cxn>
              <a:cxn ang="T13">
                <a:pos x="T6" y="T7"/>
              </a:cxn>
              <a:cxn ang="T14">
                <a:pos x="T8" y="T9"/>
              </a:cxn>
            </a:cxnLst>
            <a:rect l="T15" t="T16" r="T17" b="T18"/>
            <a:pathLst>
              <a:path w="292" h="43">
                <a:moveTo>
                  <a:pt x="0" y="43"/>
                </a:moveTo>
                <a:cubicBezTo>
                  <a:pt x="17" y="34"/>
                  <a:pt x="34" y="25"/>
                  <a:pt x="58" y="19"/>
                </a:cubicBezTo>
                <a:cubicBezTo>
                  <a:pt x="82" y="13"/>
                  <a:pt x="117" y="7"/>
                  <a:pt x="144" y="4"/>
                </a:cubicBezTo>
                <a:cubicBezTo>
                  <a:pt x="171" y="1"/>
                  <a:pt x="195" y="0"/>
                  <a:pt x="220" y="2"/>
                </a:cubicBezTo>
                <a:cubicBezTo>
                  <a:pt x="245" y="4"/>
                  <a:pt x="277" y="12"/>
                  <a:pt x="292" y="14"/>
                </a:cubicBezTo>
              </a:path>
            </a:pathLst>
          </a:custGeom>
          <a:noFill/>
          <a:ln w="19050" cmpd="sng">
            <a:solidFill>
              <a:srgbClr val="FF0000"/>
            </a:solidFill>
            <a:round/>
            <a:headEnd/>
            <a:tailEnd/>
          </a:ln>
        </p:spPr>
        <p:txBody>
          <a:bodyPr/>
          <a:lstStyle/>
          <a:p>
            <a:endParaRPr lang="es-MX" dirty="0"/>
          </a:p>
        </p:txBody>
      </p:sp>
      <p:sp>
        <p:nvSpPr>
          <p:cNvPr id="50200" name="Line 40"/>
          <p:cNvSpPr>
            <a:spLocks noChangeShapeType="1"/>
          </p:cNvSpPr>
          <p:nvPr/>
        </p:nvSpPr>
        <p:spPr bwMode="auto">
          <a:xfrm flipV="1">
            <a:off x="6426200" y="1947355"/>
            <a:ext cx="0" cy="1154112"/>
          </a:xfrm>
          <a:prstGeom prst="line">
            <a:avLst/>
          </a:prstGeom>
          <a:noFill/>
          <a:ln w="19050">
            <a:solidFill>
              <a:srgbClr val="00FF00"/>
            </a:solidFill>
            <a:round/>
            <a:headEnd/>
            <a:tailEnd/>
          </a:ln>
        </p:spPr>
        <p:txBody>
          <a:bodyPr/>
          <a:lstStyle/>
          <a:p>
            <a:endParaRPr lang="es-MX" dirty="0"/>
          </a:p>
        </p:txBody>
      </p:sp>
      <p:sp>
        <p:nvSpPr>
          <p:cNvPr id="50201" name="Freeform 41"/>
          <p:cNvSpPr>
            <a:spLocks/>
          </p:cNvSpPr>
          <p:nvPr/>
        </p:nvSpPr>
        <p:spPr bwMode="auto">
          <a:xfrm>
            <a:off x="6424613" y="3172905"/>
            <a:ext cx="411162" cy="192087"/>
          </a:xfrm>
          <a:custGeom>
            <a:avLst/>
            <a:gdLst>
              <a:gd name="T0" fmla="*/ 0 w 259"/>
              <a:gd name="T1" fmla="*/ 19 h 121"/>
              <a:gd name="T2" fmla="*/ 8 w 259"/>
              <a:gd name="T3" fmla="*/ 61 h 121"/>
              <a:gd name="T4" fmla="*/ 41 w 259"/>
              <a:gd name="T5" fmla="*/ 100 h 121"/>
              <a:gd name="T6" fmla="*/ 111 w 259"/>
              <a:gd name="T7" fmla="*/ 120 h 121"/>
              <a:gd name="T8" fmla="*/ 182 w 259"/>
              <a:gd name="T9" fmla="*/ 105 h 121"/>
              <a:gd name="T10" fmla="*/ 227 w 259"/>
              <a:gd name="T11" fmla="*/ 75 h 121"/>
              <a:gd name="T12" fmla="*/ 254 w 259"/>
              <a:gd name="T13" fmla="*/ 34 h 121"/>
              <a:gd name="T14" fmla="*/ 257 w 259"/>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259"/>
              <a:gd name="T25" fmla="*/ 0 h 121"/>
              <a:gd name="T26" fmla="*/ 259 w 259"/>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 h="121">
                <a:moveTo>
                  <a:pt x="0" y="19"/>
                </a:moveTo>
                <a:cubicBezTo>
                  <a:pt x="1" y="26"/>
                  <a:pt x="1" y="47"/>
                  <a:pt x="8" y="61"/>
                </a:cubicBezTo>
                <a:cubicBezTo>
                  <a:pt x="15" y="75"/>
                  <a:pt x="24" y="90"/>
                  <a:pt x="41" y="100"/>
                </a:cubicBezTo>
                <a:cubicBezTo>
                  <a:pt x="58" y="110"/>
                  <a:pt x="88" y="119"/>
                  <a:pt x="111" y="120"/>
                </a:cubicBezTo>
                <a:cubicBezTo>
                  <a:pt x="134" y="121"/>
                  <a:pt x="163" y="113"/>
                  <a:pt x="182" y="105"/>
                </a:cubicBezTo>
                <a:cubicBezTo>
                  <a:pt x="201" y="97"/>
                  <a:pt x="215" y="87"/>
                  <a:pt x="227" y="75"/>
                </a:cubicBezTo>
                <a:cubicBezTo>
                  <a:pt x="239" y="63"/>
                  <a:pt x="249" y="46"/>
                  <a:pt x="254" y="34"/>
                </a:cubicBezTo>
                <a:cubicBezTo>
                  <a:pt x="259" y="22"/>
                  <a:pt x="257" y="7"/>
                  <a:pt x="257" y="0"/>
                </a:cubicBezTo>
              </a:path>
            </a:pathLst>
          </a:custGeom>
          <a:noFill/>
          <a:ln w="19050" cmpd="sng">
            <a:solidFill>
              <a:srgbClr val="FF0000"/>
            </a:solidFill>
            <a:round/>
            <a:headEnd/>
            <a:tailEnd/>
          </a:ln>
        </p:spPr>
        <p:txBody>
          <a:bodyPr/>
          <a:lstStyle/>
          <a:p>
            <a:endParaRPr lang="es-MX" dirty="0"/>
          </a:p>
        </p:txBody>
      </p:sp>
      <p:sp>
        <p:nvSpPr>
          <p:cNvPr id="2294826" name="Oval 42"/>
          <p:cNvSpPr>
            <a:spLocks noChangeArrowheads="1"/>
          </p:cNvSpPr>
          <p:nvPr/>
        </p:nvSpPr>
        <p:spPr bwMode="auto">
          <a:xfrm>
            <a:off x="2046288" y="3218942"/>
            <a:ext cx="88900" cy="88900"/>
          </a:xfrm>
          <a:prstGeom prst="ellipse">
            <a:avLst/>
          </a:prstGeom>
          <a:solidFill>
            <a:srgbClr val="FF0000"/>
          </a:solidFill>
          <a:ln w="9525">
            <a:noFill/>
            <a:round/>
            <a:headEnd/>
            <a:tailEnd/>
          </a:ln>
        </p:spPr>
        <p:txBody>
          <a:bodyPr wrap="none" anchor="ctr"/>
          <a:lstStyle/>
          <a:p>
            <a:endParaRPr lang="es-MX" dirty="0"/>
          </a:p>
        </p:txBody>
      </p:sp>
      <p:sp>
        <p:nvSpPr>
          <p:cNvPr id="2294827" name="Oval 43"/>
          <p:cNvSpPr>
            <a:spLocks noChangeArrowheads="1"/>
          </p:cNvSpPr>
          <p:nvPr/>
        </p:nvSpPr>
        <p:spPr bwMode="auto">
          <a:xfrm>
            <a:off x="2046288" y="3218942"/>
            <a:ext cx="88900" cy="88900"/>
          </a:xfrm>
          <a:prstGeom prst="ellipse">
            <a:avLst/>
          </a:prstGeom>
          <a:solidFill>
            <a:srgbClr val="FF0000"/>
          </a:solidFill>
          <a:ln w="9525">
            <a:noFill/>
            <a:round/>
            <a:headEnd/>
            <a:tailEnd/>
          </a:ln>
        </p:spPr>
        <p:txBody>
          <a:bodyPr wrap="none" anchor="ctr"/>
          <a:lstStyle/>
          <a:p>
            <a:endParaRPr lang="es-MX" dirty="0"/>
          </a:p>
        </p:txBody>
      </p:sp>
      <p:sp>
        <p:nvSpPr>
          <p:cNvPr id="2294828" name="Oval 44"/>
          <p:cNvSpPr>
            <a:spLocks noChangeArrowheads="1"/>
          </p:cNvSpPr>
          <p:nvPr/>
        </p:nvSpPr>
        <p:spPr bwMode="auto">
          <a:xfrm>
            <a:off x="2046288" y="3218942"/>
            <a:ext cx="88900" cy="88900"/>
          </a:xfrm>
          <a:prstGeom prst="ellipse">
            <a:avLst/>
          </a:prstGeom>
          <a:solidFill>
            <a:srgbClr val="FF0000"/>
          </a:solidFill>
          <a:ln w="9525">
            <a:noFill/>
            <a:round/>
            <a:headEnd/>
            <a:tailEnd/>
          </a:ln>
        </p:spPr>
        <p:txBody>
          <a:bodyPr wrap="none" anchor="ctr"/>
          <a:lstStyle/>
          <a:p>
            <a:endParaRPr lang="es-MX" dirty="0"/>
          </a:p>
        </p:txBody>
      </p:sp>
      <p:sp>
        <p:nvSpPr>
          <p:cNvPr id="2294829" name="Oval 45"/>
          <p:cNvSpPr>
            <a:spLocks noChangeArrowheads="1"/>
          </p:cNvSpPr>
          <p:nvPr/>
        </p:nvSpPr>
        <p:spPr bwMode="auto">
          <a:xfrm>
            <a:off x="2046288" y="3218942"/>
            <a:ext cx="88900" cy="88900"/>
          </a:xfrm>
          <a:prstGeom prst="ellipse">
            <a:avLst/>
          </a:prstGeom>
          <a:solidFill>
            <a:srgbClr val="FF0000"/>
          </a:solidFill>
          <a:ln w="9525">
            <a:noFill/>
            <a:round/>
            <a:headEnd/>
            <a:tailEnd/>
          </a:ln>
        </p:spPr>
        <p:txBody>
          <a:bodyPr wrap="none" anchor="ctr"/>
          <a:lstStyle/>
          <a:p>
            <a:endParaRPr lang="es-MX" dirty="0"/>
          </a:p>
        </p:txBody>
      </p:sp>
      <p:sp>
        <p:nvSpPr>
          <p:cNvPr id="2294830" name="Oval 46"/>
          <p:cNvSpPr>
            <a:spLocks noChangeArrowheads="1"/>
          </p:cNvSpPr>
          <p:nvPr/>
        </p:nvSpPr>
        <p:spPr bwMode="auto">
          <a:xfrm>
            <a:off x="2046288" y="3218942"/>
            <a:ext cx="88900" cy="88900"/>
          </a:xfrm>
          <a:prstGeom prst="ellipse">
            <a:avLst/>
          </a:prstGeom>
          <a:solidFill>
            <a:srgbClr val="FF0000"/>
          </a:solidFill>
          <a:ln w="9525">
            <a:noFill/>
            <a:round/>
            <a:headEnd/>
            <a:tailEnd/>
          </a:ln>
        </p:spPr>
        <p:txBody>
          <a:bodyPr wrap="none" anchor="ctr"/>
          <a:lstStyle/>
          <a:p>
            <a:endParaRPr lang="es-MX" dirty="0"/>
          </a:p>
        </p:txBody>
      </p:sp>
      <p:sp>
        <p:nvSpPr>
          <p:cNvPr id="2294831" name="Oval 47"/>
          <p:cNvSpPr>
            <a:spLocks noChangeArrowheads="1"/>
          </p:cNvSpPr>
          <p:nvPr/>
        </p:nvSpPr>
        <p:spPr bwMode="auto">
          <a:xfrm>
            <a:off x="2046288" y="3218942"/>
            <a:ext cx="88900" cy="88900"/>
          </a:xfrm>
          <a:prstGeom prst="ellipse">
            <a:avLst/>
          </a:prstGeom>
          <a:solidFill>
            <a:srgbClr val="FF0000"/>
          </a:solidFill>
          <a:ln w="9525">
            <a:noFill/>
            <a:round/>
            <a:headEnd/>
            <a:tailEnd/>
          </a:ln>
        </p:spPr>
        <p:txBody>
          <a:bodyPr wrap="none" anchor="ctr"/>
          <a:lstStyle/>
          <a:p>
            <a:endParaRPr lang="es-MX" dirty="0"/>
          </a:p>
        </p:txBody>
      </p:sp>
      <p:sp>
        <p:nvSpPr>
          <p:cNvPr id="2294832" name="Oval 48"/>
          <p:cNvSpPr>
            <a:spLocks noChangeArrowheads="1"/>
          </p:cNvSpPr>
          <p:nvPr/>
        </p:nvSpPr>
        <p:spPr bwMode="auto">
          <a:xfrm>
            <a:off x="6383338" y="1901317"/>
            <a:ext cx="88900" cy="88900"/>
          </a:xfrm>
          <a:prstGeom prst="ellipse">
            <a:avLst/>
          </a:prstGeom>
          <a:solidFill>
            <a:srgbClr val="00FF00"/>
          </a:solidFill>
          <a:ln w="9525">
            <a:noFill/>
            <a:round/>
            <a:headEnd/>
            <a:tailEnd/>
          </a:ln>
        </p:spPr>
        <p:txBody>
          <a:bodyPr wrap="none" anchor="ctr"/>
          <a:lstStyle/>
          <a:p>
            <a:endParaRPr lang="es-MX" dirty="0"/>
          </a:p>
        </p:txBody>
      </p:sp>
      <p:sp>
        <p:nvSpPr>
          <p:cNvPr id="2294833" name="Oval 49"/>
          <p:cNvSpPr>
            <a:spLocks noChangeArrowheads="1"/>
          </p:cNvSpPr>
          <p:nvPr/>
        </p:nvSpPr>
        <p:spPr bwMode="auto">
          <a:xfrm>
            <a:off x="6383338" y="1901317"/>
            <a:ext cx="88900" cy="88900"/>
          </a:xfrm>
          <a:prstGeom prst="ellipse">
            <a:avLst/>
          </a:prstGeom>
          <a:solidFill>
            <a:srgbClr val="00FF00"/>
          </a:solidFill>
          <a:ln w="9525">
            <a:noFill/>
            <a:round/>
            <a:headEnd/>
            <a:tailEnd/>
          </a:ln>
        </p:spPr>
        <p:txBody>
          <a:bodyPr wrap="none" anchor="ctr"/>
          <a:lstStyle/>
          <a:p>
            <a:endParaRPr lang="es-MX" dirty="0"/>
          </a:p>
        </p:txBody>
      </p:sp>
      <p:sp>
        <p:nvSpPr>
          <p:cNvPr id="2294834" name="Text Box 50"/>
          <p:cNvSpPr txBox="1">
            <a:spLocks noChangeArrowheads="1"/>
          </p:cNvSpPr>
          <p:nvPr/>
        </p:nvSpPr>
        <p:spPr bwMode="auto">
          <a:xfrm>
            <a:off x="7179040" y="4069842"/>
            <a:ext cx="1341073" cy="523220"/>
          </a:xfrm>
          <a:prstGeom prst="rect">
            <a:avLst/>
          </a:prstGeom>
          <a:noFill/>
          <a:ln w="9525">
            <a:noFill/>
            <a:miter lim="800000"/>
            <a:headEnd/>
            <a:tailEnd/>
          </a:ln>
        </p:spPr>
        <p:txBody>
          <a:bodyPr wrap="none">
            <a:spAutoFit/>
          </a:bodyPr>
          <a:lstStyle/>
          <a:p>
            <a:pPr algn="r"/>
            <a:r>
              <a:rPr lang="es-MX" sz="1400" b="1" dirty="0" smtClean="0"/>
              <a:t>Dolor percibido</a:t>
            </a:r>
            <a:br>
              <a:rPr lang="es-MX" sz="1400" b="1" dirty="0" smtClean="0"/>
            </a:br>
            <a:r>
              <a:rPr lang="es-MX" sz="1400" b="1" dirty="0" smtClean="0"/>
              <a:t>(alodinia)</a:t>
            </a:r>
            <a:endParaRPr lang="es-MX" sz="1400" b="1" dirty="0"/>
          </a:p>
        </p:txBody>
      </p:sp>
      <p:pic>
        <p:nvPicPr>
          <p:cNvPr id="2294836" name="Picture 52" descr="pain"/>
          <p:cNvPicPr>
            <a:picLocks noChangeAspect="1" noChangeArrowheads="1"/>
          </p:cNvPicPr>
          <p:nvPr/>
        </p:nvPicPr>
        <p:blipFill>
          <a:blip r:embed="rId5" cstate="print"/>
          <a:srcRect/>
          <a:stretch>
            <a:fillRect/>
          </a:stretch>
        </p:blipFill>
        <p:spPr bwMode="auto">
          <a:xfrm>
            <a:off x="6172200" y="3833305"/>
            <a:ext cx="911225" cy="838200"/>
          </a:xfrm>
          <a:prstGeom prst="rect">
            <a:avLst/>
          </a:prstGeom>
          <a:noFill/>
          <a:ln w="9525">
            <a:noFill/>
            <a:miter lim="800000"/>
            <a:headEnd/>
            <a:tailEnd/>
          </a:ln>
        </p:spPr>
      </p:pic>
      <p:sp>
        <p:nvSpPr>
          <p:cNvPr id="2294837" name="Oval 53"/>
          <p:cNvSpPr>
            <a:spLocks noChangeArrowheads="1"/>
          </p:cNvSpPr>
          <p:nvPr/>
        </p:nvSpPr>
        <p:spPr bwMode="auto">
          <a:xfrm>
            <a:off x="1289050" y="5876417"/>
            <a:ext cx="88900" cy="88900"/>
          </a:xfrm>
          <a:prstGeom prst="ellipse">
            <a:avLst/>
          </a:prstGeom>
          <a:solidFill>
            <a:srgbClr val="FF0000"/>
          </a:solidFill>
          <a:ln w="9525">
            <a:noFill/>
            <a:round/>
            <a:headEnd/>
            <a:tailEnd/>
          </a:ln>
        </p:spPr>
        <p:txBody>
          <a:bodyPr wrap="none" anchor="ctr"/>
          <a:lstStyle/>
          <a:p>
            <a:endParaRPr lang="es-MX" dirty="0"/>
          </a:p>
        </p:txBody>
      </p:sp>
      <p:sp>
        <p:nvSpPr>
          <p:cNvPr id="2294839" name="Oval 55"/>
          <p:cNvSpPr>
            <a:spLocks noChangeArrowheads="1"/>
          </p:cNvSpPr>
          <p:nvPr/>
        </p:nvSpPr>
        <p:spPr bwMode="auto">
          <a:xfrm>
            <a:off x="6448425" y="5738305"/>
            <a:ext cx="88900" cy="88900"/>
          </a:xfrm>
          <a:prstGeom prst="ellipse">
            <a:avLst/>
          </a:prstGeom>
          <a:solidFill>
            <a:srgbClr val="FF0000"/>
          </a:solidFill>
          <a:ln w="9525">
            <a:noFill/>
            <a:round/>
            <a:headEnd/>
            <a:tailEnd/>
          </a:ln>
        </p:spPr>
        <p:txBody>
          <a:bodyPr wrap="none" anchor="ctr"/>
          <a:lstStyle/>
          <a:p>
            <a:endParaRPr lang="es-MX" dirty="0"/>
          </a:p>
        </p:txBody>
      </p:sp>
      <p:sp>
        <p:nvSpPr>
          <p:cNvPr id="2294840" name="Oval 56"/>
          <p:cNvSpPr>
            <a:spLocks noChangeArrowheads="1"/>
          </p:cNvSpPr>
          <p:nvPr/>
        </p:nvSpPr>
        <p:spPr bwMode="auto">
          <a:xfrm>
            <a:off x="6450013" y="5739892"/>
            <a:ext cx="88900" cy="88900"/>
          </a:xfrm>
          <a:prstGeom prst="ellipse">
            <a:avLst/>
          </a:prstGeom>
          <a:solidFill>
            <a:srgbClr val="FF0000"/>
          </a:solidFill>
          <a:ln w="9525">
            <a:noFill/>
            <a:round/>
            <a:headEnd/>
            <a:tailEnd/>
          </a:ln>
        </p:spPr>
        <p:txBody>
          <a:bodyPr wrap="none" anchor="ctr"/>
          <a:lstStyle/>
          <a:p>
            <a:endParaRPr lang="es-MX" dirty="0"/>
          </a:p>
        </p:txBody>
      </p:sp>
      <p:sp>
        <p:nvSpPr>
          <p:cNvPr id="2294841" name="Oval 57"/>
          <p:cNvSpPr>
            <a:spLocks noChangeArrowheads="1"/>
          </p:cNvSpPr>
          <p:nvPr/>
        </p:nvSpPr>
        <p:spPr bwMode="auto">
          <a:xfrm>
            <a:off x="6448425" y="5739892"/>
            <a:ext cx="88900" cy="88900"/>
          </a:xfrm>
          <a:prstGeom prst="ellipse">
            <a:avLst/>
          </a:prstGeom>
          <a:solidFill>
            <a:srgbClr val="FF0000"/>
          </a:solidFill>
          <a:ln w="9525">
            <a:noFill/>
            <a:round/>
            <a:headEnd/>
            <a:tailEnd/>
          </a:ln>
        </p:spPr>
        <p:txBody>
          <a:bodyPr wrap="none" anchor="ctr"/>
          <a:lstStyle/>
          <a:p>
            <a:endParaRPr lang="es-MX" dirty="0"/>
          </a:p>
        </p:txBody>
      </p:sp>
      <p:sp>
        <p:nvSpPr>
          <p:cNvPr id="2294842" name="Oval 58"/>
          <p:cNvSpPr>
            <a:spLocks noChangeArrowheads="1"/>
          </p:cNvSpPr>
          <p:nvPr/>
        </p:nvSpPr>
        <p:spPr bwMode="auto">
          <a:xfrm>
            <a:off x="6448425" y="5739892"/>
            <a:ext cx="88900" cy="88900"/>
          </a:xfrm>
          <a:prstGeom prst="ellipse">
            <a:avLst/>
          </a:prstGeom>
          <a:solidFill>
            <a:srgbClr val="FF0000"/>
          </a:solidFill>
          <a:ln w="9525">
            <a:noFill/>
            <a:round/>
            <a:headEnd/>
            <a:tailEnd/>
          </a:ln>
        </p:spPr>
        <p:txBody>
          <a:bodyPr wrap="none" anchor="ctr"/>
          <a:lstStyle/>
          <a:p>
            <a:endParaRPr lang="es-MX" dirty="0"/>
          </a:p>
        </p:txBody>
      </p:sp>
      <p:sp>
        <p:nvSpPr>
          <p:cNvPr id="2294843" name="Oval 59"/>
          <p:cNvSpPr>
            <a:spLocks noChangeArrowheads="1"/>
          </p:cNvSpPr>
          <p:nvPr/>
        </p:nvSpPr>
        <p:spPr bwMode="auto">
          <a:xfrm>
            <a:off x="6450013" y="5739892"/>
            <a:ext cx="88900" cy="88900"/>
          </a:xfrm>
          <a:prstGeom prst="ellipse">
            <a:avLst/>
          </a:prstGeom>
          <a:solidFill>
            <a:srgbClr val="FF0000"/>
          </a:solidFill>
          <a:ln w="9525">
            <a:noFill/>
            <a:round/>
            <a:headEnd/>
            <a:tailEnd/>
          </a:ln>
        </p:spPr>
        <p:txBody>
          <a:bodyPr wrap="none" anchor="ctr"/>
          <a:lstStyle/>
          <a:p>
            <a:endParaRPr lang="es-MX" dirty="0"/>
          </a:p>
        </p:txBody>
      </p:sp>
      <p:sp>
        <p:nvSpPr>
          <p:cNvPr id="2294844" name="Oval 60"/>
          <p:cNvSpPr>
            <a:spLocks noChangeArrowheads="1"/>
          </p:cNvSpPr>
          <p:nvPr/>
        </p:nvSpPr>
        <p:spPr bwMode="auto">
          <a:xfrm>
            <a:off x="6451600" y="5738305"/>
            <a:ext cx="88900" cy="88900"/>
          </a:xfrm>
          <a:prstGeom prst="ellipse">
            <a:avLst/>
          </a:prstGeom>
          <a:solidFill>
            <a:srgbClr val="FF0000"/>
          </a:solidFill>
          <a:ln w="9525">
            <a:noFill/>
            <a:round/>
            <a:headEnd/>
            <a:tailEnd/>
          </a:ln>
        </p:spPr>
        <p:txBody>
          <a:bodyPr wrap="none" anchor="ctr"/>
          <a:lstStyle/>
          <a:p>
            <a:endParaRPr lang="es-MX" dirty="0"/>
          </a:p>
        </p:txBody>
      </p:sp>
      <p:sp>
        <p:nvSpPr>
          <p:cNvPr id="2294846" name="Oval 62"/>
          <p:cNvSpPr>
            <a:spLocks noChangeArrowheads="1"/>
          </p:cNvSpPr>
          <p:nvPr/>
        </p:nvSpPr>
        <p:spPr bwMode="auto">
          <a:xfrm>
            <a:off x="6454775" y="4482592"/>
            <a:ext cx="88900" cy="88900"/>
          </a:xfrm>
          <a:prstGeom prst="ellipse">
            <a:avLst/>
          </a:prstGeom>
          <a:solidFill>
            <a:srgbClr val="00FF00"/>
          </a:solidFill>
          <a:ln w="9525">
            <a:noFill/>
            <a:round/>
            <a:headEnd/>
            <a:tailEnd/>
          </a:ln>
        </p:spPr>
        <p:txBody>
          <a:bodyPr wrap="none" anchor="ctr"/>
          <a:lstStyle/>
          <a:p>
            <a:endParaRPr lang="es-MX" dirty="0"/>
          </a:p>
        </p:txBody>
      </p:sp>
      <p:sp>
        <p:nvSpPr>
          <p:cNvPr id="2294847" name="Oval 63"/>
          <p:cNvSpPr>
            <a:spLocks noChangeArrowheads="1"/>
          </p:cNvSpPr>
          <p:nvPr/>
        </p:nvSpPr>
        <p:spPr bwMode="auto">
          <a:xfrm>
            <a:off x="6454775" y="4484180"/>
            <a:ext cx="88900" cy="88900"/>
          </a:xfrm>
          <a:prstGeom prst="ellipse">
            <a:avLst/>
          </a:prstGeom>
          <a:solidFill>
            <a:srgbClr val="00FF00"/>
          </a:solidFill>
          <a:ln w="9525">
            <a:noFill/>
            <a:round/>
            <a:headEnd/>
            <a:tailEnd/>
          </a:ln>
        </p:spPr>
        <p:txBody>
          <a:bodyPr wrap="none" anchor="ctr"/>
          <a:lstStyle/>
          <a:p>
            <a:endParaRPr lang="es-MX" dirty="0"/>
          </a:p>
        </p:txBody>
      </p:sp>
      <p:grpSp>
        <p:nvGrpSpPr>
          <p:cNvPr id="4" name="Group 64"/>
          <p:cNvGrpSpPr>
            <a:grpSpLocks/>
          </p:cNvGrpSpPr>
          <p:nvPr/>
        </p:nvGrpSpPr>
        <p:grpSpPr bwMode="auto">
          <a:xfrm>
            <a:off x="933450" y="2968117"/>
            <a:ext cx="5724525" cy="1660525"/>
            <a:chOff x="587" y="2060"/>
            <a:chExt cx="3606" cy="1046"/>
          </a:xfrm>
        </p:grpSpPr>
        <p:pic>
          <p:nvPicPr>
            <p:cNvPr id="50225" name="Picture 65" descr="pain"/>
            <p:cNvPicPr>
              <a:picLocks noChangeAspect="1" noChangeArrowheads="1"/>
            </p:cNvPicPr>
            <p:nvPr/>
          </p:nvPicPr>
          <p:blipFill>
            <a:blip r:embed="rId5" cstate="print"/>
            <a:srcRect/>
            <a:stretch>
              <a:fillRect/>
            </a:stretch>
          </p:blipFill>
          <p:spPr bwMode="auto">
            <a:xfrm>
              <a:off x="3883" y="2060"/>
              <a:ext cx="310" cy="271"/>
            </a:xfrm>
            <a:prstGeom prst="rect">
              <a:avLst/>
            </a:prstGeom>
            <a:noFill/>
            <a:ln w="9525">
              <a:noFill/>
              <a:miter lim="800000"/>
              <a:headEnd/>
              <a:tailEnd/>
            </a:ln>
          </p:spPr>
        </p:pic>
        <p:sp>
          <p:nvSpPr>
            <p:cNvPr id="50226" name="Rectangle 66"/>
            <p:cNvSpPr>
              <a:spLocks noChangeArrowheads="1"/>
            </p:cNvSpPr>
            <p:nvPr/>
          </p:nvSpPr>
          <p:spPr bwMode="auto">
            <a:xfrm>
              <a:off x="587" y="2771"/>
              <a:ext cx="3055" cy="335"/>
            </a:xfrm>
            <a:prstGeom prst="rect">
              <a:avLst/>
            </a:prstGeom>
            <a:noFill/>
            <a:ln w="9525">
              <a:noFill/>
              <a:miter lim="800000"/>
              <a:headEnd/>
              <a:tailEnd/>
            </a:ln>
          </p:spPr>
          <p:txBody>
            <a:bodyPr wrap="none" anchor="ctr"/>
            <a:lstStyle/>
            <a:p>
              <a:pPr algn="r">
                <a:lnSpc>
                  <a:spcPct val="110000"/>
                </a:lnSpc>
              </a:pPr>
              <a:r>
                <a:rPr lang="es-MX" sz="1400" b="1" dirty="0" smtClean="0"/>
                <a:t>Las descargas anormales inducen Sensibilización Central      </a:t>
              </a:r>
              <a:endParaRPr lang="es-MX" sz="1400" b="1" dirty="0"/>
            </a:p>
          </p:txBody>
        </p:sp>
        <p:sp>
          <p:nvSpPr>
            <p:cNvPr id="50227" name="Line 67"/>
            <p:cNvSpPr>
              <a:spLocks noChangeShapeType="1"/>
            </p:cNvSpPr>
            <p:nvPr/>
          </p:nvSpPr>
          <p:spPr bwMode="auto">
            <a:xfrm flipV="1">
              <a:off x="3286" y="2254"/>
              <a:ext cx="704" cy="615"/>
            </a:xfrm>
            <a:prstGeom prst="line">
              <a:avLst/>
            </a:prstGeom>
            <a:noFill/>
            <a:ln w="19050">
              <a:solidFill>
                <a:schemeClr val="bg1"/>
              </a:solidFill>
              <a:round/>
              <a:headEnd/>
              <a:tailEnd type="triangle" w="med" len="med"/>
            </a:ln>
          </p:spPr>
          <p:txBody>
            <a:bodyPr/>
            <a:lstStyle/>
            <a:p>
              <a:endParaRPr lang="es-MX" dirty="0"/>
            </a:p>
          </p:txBody>
        </p:sp>
      </p:grpSp>
      <p:sp>
        <p:nvSpPr>
          <p:cNvPr id="2294865" name="Oval 81"/>
          <p:cNvSpPr>
            <a:spLocks noChangeArrowheads="1"/>
          </p:cNvSpPr>
          <p:nvPr/>
        </p:nvSpPr>
        <p:spPr bwMode="auto">
          <a:xfrm>
            <a:off x="1289050" y="5876417"/>
            <a:ext cx="88900" cy="88900"/>
          </a:xfrm>
          <a:prstGeom prst="ellipse">
            <a:avLst/>
          </a:prstGeom>
          <a:solidFill>
            <a:srgbClr val="FF0000"/>
          </a:solidFill>
          <a:ln w="9525">
            <a:noFill/>
            <a:round/>
            <a:headEnd/>
            <a:tailEnd/>
          </a:ln>
        </p:spPr>
        <p:txBody>
          <a:bodyPr wrap="none" anchor="ctr"/>
          <a:lstStyle/>
          <a:p>
            <a:endParaRPr lang="es-MX" dirty="0"/>
          </a:p>
        </p:txBody>
      </p:sp>
      <p:sp>
        <p:nvSpPr>
          <p:cNvPr id="65" name="Rectangle 49"/>
          <p:cNvSpPr>
            <a:spLocks noChangeArrowheads="1"/>
          </p:cNvSpPr>
          <p:nvPr/>
        </p:nvSpPr>
        <p:spPr bwMode="invGray">
          <a:xfrm>
            <a:off x="149626" y="6495274"/>
            <a:ext cx="8994373" cy="328612"/>
          </a:xfrm>
          <a:prstGeom prst="rect">
            <a:avLst/>
          </a:prstGeom>
          <a:noFill/>
          <a:ln w="9525" algn="ctr">
            <a:noFill/>
            <a:miter lim="800000"/>
            <a:headEnd/>
            <a:tailEnd/>
          </a:ln>
        </p:spPr>
        <p:txBody>
          <a:bodyPr lIns="0" tIns="0" rIns="0" bIns="0" anchor="b"/>
          <a:lstStyle/>
          <a:p>
            <a:pPr>
              <a:spcAft>
                <a:spcPts val="300"/>
              </a:spcAft>
              <a:defRPr/>
            </a:pPr>
            <a:r>
              <a:rPr lang="en-US" sz="900" dirty="0"/>
              <a:t>Adapted </a:t>
            </a:r>
            <a:r>
              <a:rPr lang="en-US" sz="900" dirty="0" smtClean="0"/>
              <a:t>from: </a:t>
            </a:r>
            <a:r>
              <a:rPr lang="en-US" sz="900" dirty="0"/>
              <a:t>Campbell JN, Meyer RA</a:t>
            </a:r>
            <a:r>
              <a:rPr lang="en-US" sz="900" dirty="0" smtClean="0"/>
              <a:t>. </a:t>
            </a:r>
            <a:r>
              <a:rPr lang="en-US" sz="900" i="1" dirty="0"/>
              <a:t>Neuron</a:t>
            </a:r>
            <a:r>
              <a:rPr lang="en-US" sz="900" dirty="0"/>
              <a:t> 2006; 52(1):</a:t>
            </a:r>
            <a:r>
              <a:rPr lang="en-US" sz="900" dirty="0" smtClean="0"/>
              <a:t>77-92; Gottschalk </a:t>
            </a:r>
            <a:r>
              <a:rPr lang="en-US" sz="900" dirty="0"/>
              <a:t>A, Smith DS. </a:t>
            </a:r>
            <a:r>
              <a:rPr lang="en-US" sz="900" i="1" dirty="0" smtClean="0"/>
              <a:t>Am </a:t>
            </a:r>
            <a:r>
              <a:rPr lang="en-US" sz="900" i="1" dirty="0"/>
              <a:t>Fam Physician</a:t>
            </a:r>
            <a:r>
              <a:rPr lang="en-US" sz="900" dirty="0"/>
              <a:t> 2001; </a:t>
            </a:r>
            <a:r>
              <a:rPr lang="en-US" sz="900" dirty="0" smtClean="0"/>
              <a:t>63</a:t>
            </a:r>
            <a:r>
              <a:rPr lang="en-US" sz="900" dirty="0" smtClean="0">
                <a:sym typeface="Wingdings" pitchFamily="2" charset="2"/>
              </a:rPr>
              <a:t>(10)</a:t>
            </a:r>
            <a:r>
              <a:rPr lang="en-US" sz="900" dirty="0" smtClean="0"/>
              <a:t>1979-86; Henriksson </a:t>
            </a:r>
            <a:r>
              <a:rPr lang="en-US" sz="900" dirty="0"/>
              <a:t>KG</a:t>
            </a:r>
            <a:r>
              <a:rPr lang="en-US" sz="900" dirty="0" smtClean="0"/>
              <a:t>. </a:t>
            </a:r>
            <a:r>
              <a:rPr lang="en-US" sz="900" i="1" dirty="0"/>
              <a:t>J Rehabil Med</a:t>
            </a:r>
            <a:r>
              <a:rPr lang="en-US" sz="900" dirty="0"/>
              <a:t> 2003; 41(Suppl):</a:t>
            </a:r>
            <a:r>
              <a:rPr lang="en-US" sz="900" dirty="0" smtClean="0"/>
              <a:t>89-94; </a:t>
            </a:r>
            <a:br>
              <a:rPr lang="en-US" sz="900" dirty="0" smtClean="0"/>
            </a:br>
            <a:r>
              <a:rPr lang="en-US" sz="900" spc="-10" dirty="0" smtClean="0"/>
              <a:t>Larson </a:t>
            </a:r>
            <a:r>
              <a:rPr lang="en-US" sz="900" spc="-10" dirty="0"/>
              <a:t>AA </a:t>
            </a:r>
            <a:r>
              <a:rPr lang="en-US" sz="900" i="1" spc="-10" dirty="0"/>
              <a:t>et al.</a:t>
            </a:r>
            <a:r>
              <a:rPr lang="en-US" sz="900" spc="-10" dirty="0"/>
              <a:t> </a:t>
            </a:r>
            <a:r>
              <a:rPr lang="en-US" sz="900" i="1" spc="-10" dirty="0" smtClean="0"/>
              <a:t>Pain</a:t>
            </a:r>
            <a:r>
              <a:rPr lang="en-US" sz="900" spc="-10" dirty="0" smtClean="0"/>
              <a:t> </a:t>
            </a:r>
            <a:r>
              <a:rPr lang="en-US" sz="900" spc="-10" dirty="0"/>
              <a:t>2000; 87(2):</a:t>
            </a:r>
            <a:r>
              <a:rPr lang="en-US" sz="900" spc="-10" dirty="0" smtClean="0"/>
              <a:t>201-11; </a:t>
            </a:r>
            <a:r>
              <a:rPr lang="en-US" sz="900" dirty="0" smtClean="0"/>
              <a:t>Marchand </a:t>
            </a:r>
            <a:r>
              <a:rPr lang="en-US" sz="900" dirty="0"/>
              <a:t>S. </a:t>
            </a:r>
            <a:r>
              <a:rPr lang="en-US" sz="900" i="1" dirty="0" smtClean="0"/>
              <a:t>Rheum </a:t>
            </a:r>
            <a:r>
              <a:rPr lang="en-US" sz="900" i="1" dirty="0"/>
              <a:t>Dis Clin North Am</a:t>
            </a:r>
            <a:r>
              <a:rPr lang="en-US" sz="900" dirty="0"/>
              <a:t> 2008; 34(2):</a:t>
            </a:r>
            <a:r>
              <a:rPr lang="en-US" sz="900" dirty="0" smtClean="0"/>
              <a:t>285-309; Rao </a:t>
            </a:r>
            <a:r>
              <a:rPr lang="en-US" sz="900" dirty="0"/>
              <a:t>SG. </a:t>
            </a:r>
            <a:r>
              <a:rPr lang="en-US" sz="900" i="1" dirty="0" smtClean="0"/>
              <a:t>Rheum </a:t>
            </a:r>
            <a:r>
              <a:rPr lang="en-US" sz="900" i="1" dirty="0"/>
              <a:t>Dis Clin North Am</a:t>
            </a:r>
            <a:r>
              <a:rPr lang="en-US" sz="900" dirty="0"/>
              <a:t> 2002; 28(2):</a:t>
            </a:r>
            <a:r>
              <a:rPr lang="en-US" sz="900" dirty="0" smtClean="0"/>
              <a:t>235-59; Staud </a:t>
            </a:r>
            <a:r>
              <a:rPr lang="en-US" sz="900" dirty="0"/>
              <a:t>R. </a:t>
            </a:r>
            <a:r>
              <a:rPr lang="en-US" sz="900" i="1" dirty="0" smtClean="0"/>
              <a:t>Arthritis </a:t>
            </a:r>
            <a:r>
              <a:rPr lang="en-US" sz="900" i="1" dirty="0"/>
              <a:t>Res Ther </a:t>
            </a:r>
            <a:r>
              <a:rPr lang="en-US" sz="900" dirty="0"/>
              <a:t>2006; 8(3):</a:t>
            </a:r>
            <a:r>
              <a:rPr lang="en-US" sz="900" dirty="0" smtClean="0"/>
              <a:t>208-14; Staud </a:t>
            </a:r>
            <a:r>
              <a:rPr lang="en-US" sz="900" dirty="0"/>
              <a:t>R, Rodriguez ME. </a:t>
            </a:r>
            <a:r>
              <a:rPr lang="en-US" sz="900" i="1" dirty="0" smtClean="0"/>
              <a:t>Nat </a:t>
            </a:r>
            <a:r>
              <a:rPr lang="en-US" sz="900" i="1" dirty="0"/>
              <a:t>Clin Pract Rheumatol </a:t>
            </a:r>
            <a:r>
              <a:rPr lang="en-US" sz="900" dirty="0"/>
              <a:t>2006; 2(2):</a:t>
            </a:r>
            <a:r>
              <a:rPr lang="en-US" sz="900" dirty="0" smtClean="0"/>
              <a:t>90-8; Vaerøy </a:t>
            </a:r>
            <a:r>
              <a:rPr lang="en-US" sz="900" dirty="0"/>
              <a:t>H </a:t>
            </a:r>
            <a:r>
              <a:rPr lang="en-US" sz="900" i="1" dirty="0"/>
              <a:t>et al.</a:t>
            </a:r>
            <a:r>
              <a:rPr lang="en-US" sz="900" dirty="0"/>
              <a:t> </a:t>
            </a:r>
            <a:r>
              <a:rPr lang="en-US" sz="900" i="1" dirty="0" smtClean="0"/>
              <a:t>Pain</a:t>
            </a:r>
            <a:r>
              <a:rPr lang="en-US" sz="900" dirty="0" smtClean="0"/>
              <a:t> </a:t>
            </a:r>
            <a:r>
              <a:rPr lang="en-US" sz="900" dirty="0"/>
              <a:t>1988; 32(1):</a:t>
            </a:r>
            <a:r>
              <a:rPr lang="en-US" sz="900" dirty="0" smtClean="0"/>
              <a:t>21-6; Woolf </a:t>
            </a:r>
            <a:r>
              <a:rPr lang="en-US" sz="900" dirty="0"/>
              <a:t>CJ </a:t>
            </a:r>
            <a:r>
              <a:rPr lang="en-US" sz="900" i="1" dirty="0"/>
              <a:t>et al. </a:t>
            </a:r>
            <a:r>
              <a:rPr lang="en-US" sz="900" i="1" dirty="0" smtClean="0"/>
              <a:t>Ann </a:t>
            </a:r>
            <a:r>
              <a:rPr lang="en-US" sz="900" i="1" dirty="0"/>
              <a:t>Intern Med </a:t>
            </a:r>
            <a:r>
              <a:rPr lang="en-US" sz="900" dirty="0"/>
              <a:t>2004; 140(6):441-51.</a:t>
            </a:r>
          </a:p>
        </p:txBody>
      </p:sp>
      <p:sp>
        <p:nvSpPr>
          <p:cNvPr id="66" name="Text Box 26"/>
          <p:cNvSpPr txBox="1">
            <a:spLocks noChangeArrowheads="1"/>
          </p:cNvSpPr>
          <p:nvPr/>
        </p:nvSpPr>
        <p:spPr bwMode="auto">
          <a:xfrm>
            <a:off x="6960034" y="5034175"/>
            <a:ext cx="1036822" cy="523220"/>
          </a:xfrm>
          <a:prstGeom prst="rect">
            <a:avLst/>
          </a:prstGeom>
          <a:noFill/>
          <a:ln w="9525">
            <a:noFill/>
            <a:miter lim="800000"/>
            <a:headEnd/>
            <a:tailEnd/>
          </a:ln>
        </p:spPr>
        <p:txBody>
          <a:bodyPr wrap="none">
            <a:spAutoFit/>
          </a:bodyPr>
          <a:lstStyle/>
          <a:p>
            <a:r>
              <a:rPr lang="es-MX" sz="1400" b="1" dirty="0" smtClean="0"/>
              <a:t>Estímulo </a:t>
            </a:r>
          </a:p>
          <a:p>
            <a:r>
              <a:rPr lang="es-MX" sz="1400" b="1" dirty="0" smtClean="0"/>
              <a:t>ascendente</a:t>
            </a:r>
            <a:endParaRPr lang="es-MX" sz="1400" b="1" dirty="0"/>
          </a:p>
        </p:txBody>
      </p:sp>
      <p:sp>
        <p:nvSpPr>
          <p:cNvPr id="67" name="Text Box 27"/>
          <p:cNvSpPr txBox="1">
            <a:spLocks noChangeArrowheads="1"/>
          </p:cNvSpPr>
          <p:nvPr/>
        </p:nvSpPr>
        <p:spPr bwMode="auto">
          <a:xfrm>
            <a:off x="5269632" y="5103448"/>
            <a:ext cx="1152239" cy="523220"/>
          </a:xfrm>
          <a:prstGeom prst="rect">
            <a:avLst/>
          </a:prstGeom>
          <a:noFill/>
          <a:ln w="9525">
            <a:noFill/>
            <a:miter lim="800000"/>
            <a:headEnd/>
            <a:tailEnd/>
          </a:ln>
        </p:spPr>
        <p:txBody>
          <a:bodyPr wrap="none">
            <a:spAutoFit/>
          </a:bodyPr>
          <a:lstStyle/>
          <a:p>
            <a:pPr algn="r"/>
            <a:r>
              <a:rPr lang="es-MX" sz="1400" b="1" dirty="0" smtClean="0"/>
              <a:t>Modulación </a:t>
            </a:r>
          </a:p>
          <a:p>
            <a:pPr algn="r"/>
            <a:r>
              <a:rPr lang="es-MX" sz="1400" b="1" dirty="0" smtClean="0"/>
              <a:t>Descendente</a:t>
            </a:r>
            <a:endParaRPr lang="es-MX" sz="1400" b="1" dirty="0"/>
          </a:p>
        </p:txBody>
      </p:sp>
    </p:spTree>
    <p:extLst>
      <p:ext uri="{BB962C8B-B14F-4D97-AF65-F5344CB8AC3E}">
        <p14:creationId xmlns:p14="http://schemas.microsoft.com/office/powerpoint/2010/main" val="2897586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94826"/>
                                        </p:tgtEl>
                                        <p:attrNameLst>
                                          <p:attrName>style.visibility</p:attrName>
                                        </p:attrNameLst>
                                      </p:cBhvr>
                                      <p:to>
                                        <p:strVal val="visible"/>
                                      </p:to>
                                    </p:set>
                                    <p:anim calcmode="lin" valueType="num">
                                      <p:cBhvr>
                                        <p:cTn id="7" dur="200" fill="hold"/>
                                        <p:tgtEl>
                                          <p:spTgt spid="2294826"/>
                                        </p:tgtEl>
                                        <p:attrNameLst>
                                          <p:attrName>ppt_w</p:attrName>
                                        </p:attrNameLst>
                                      </p:cBhvr>
                                      <p:tavLst>
                                        <p:tav tm="0">
                                          <p:val>
                                            <p:fltVal val="0"/>
                                          </p:val>
                                        </p:tav>
                                        <p:tav tm="100000">
                                          <p:val>
                                            <p:strVal val="#ppt_w"/>
                                          </p:val>
                                        </p:tav>
                                      </p:tavLst>
                                    </p:anim>
                                    <p:anim calcmode="lin" valueType="num">
                                      <p:cBhvr>
                                        <p:cTn id="8" dur="200" fill="hold"/>
                                        <p:tgtEl>
                                          <p:spTgt spid="2294826"/>
                                        </p:tgtEl>
                                        <p:attrNameLst>
                                          <p:attrName>ppt_h</p:attrName>
                                        </p:attrNameLst>
                                      </p:cBhvr>
                                      <p:tavLst>
                                        <p:tav tm="0">
                                          <p:val>
                                            <p:fltVal val="0"/>
                                          </p:val>
                                        </p:tav>
                                        <p:tav tm="100000">
                                          <p:val>
                                            <p:strVal val="#ppt_h"/>
                                          </p:val>
                                        </p:tav>
                                      </p:tavLst>
                                    </p:anim>
                                    <p:animEffect transition="in" filter="fade">
                                      <p:cBhvr>
                                        <p:cTn id="9" dur="200"/>
                                        <p:tgtEl>
                                          <p:spTgt spid="2294826"/>
                                        </p:tgtEl>
                                      </p:cBhvr>
                                    </p:animEffect>
                                  </p:childTnLst>
                                </p:cTn>
                              </p:par>
                            </p:childTnLst>
                          </p:cTn>
                        </p:par>
                        <p:par>
                          <p:cTn id="10" fill="hold">
                            <p:stCondLst>
                              <p:cond delay="200"/>
                            </p:stCondLst>
                            <p:childTnLst>
                              <p:par>
                                <p:cTn id="11" presetID="0" presetClass="path" presetSubtype="0" accel="50000" decel="50000" fill="hold" grpId="1" nodeType="afterEffect">
                                  <p:stCondLst>
                                    <p:cond delay="0"/>
                                  </p:stCondLst>
                                  <p:childTnLst>
                                    <p:animMotion origin="layout" path="M 4.16667E-6 0.00023 C 0.00364 0.00023 0.01319 0.00023 0.02187 0.00069 C 0.03055 0.00116 0.04149 0.00162 0.0526 0.00254 C 0.06371 0.00347 0.07795 0.00509 0.08871 0.00625 C 0.09948 0.00741 0.10573 0.00903 0.11718 0.00995 C 0.12864 0.01088 0.1427 0.0118 0.15729 0.01134 C 0.17187 0.01088 0.18906 0.00903 0.20451 0.00764 C 0.21996 0.00625 0.23402 0.00347 0.24982 0.00254 C 0.26562 0.00162 0.28402 0.00139 0.29913 0.00162 C 0.31423 0.00185 0.32847 0.00324 0.34079 0.00347 C 0.35312 0.0037 0.36354 0.00417 0.37326 0.0037 C 0.38281 0.00324 0.38958 0.00347 0.39843 0.00069 C 0.40677 -0.00208 0.41684 -0.00949 0.42482 -0.01227 C 0.43316 -0.01505 0.44097 -0.01574 0.44704 -0.01597 C 0.45277 -0.01621 0.45659 -0.01482 0.46093 -0.01366 C 0.46527 -0.0125 0.46996 -0.01296 0.47274 -0.00972 C 0.47552 -0.00648 0.47465 0.00116 0.47743 0.00509 C 0.4802 0.00903 0.48489 0.01296 0.48958 0.01389 C 0.49427 0.01481 0.50156 0.01366 0.50625 0.01042 C 0.51093 0.00717 0.51545 0.00347 0.51753 -0.00556 C 0.51961 -0.01458 0.5184 -0.01343 0.51857 -0.04445 C 0.51875 -0.07546 0.51857 -0.16111 0.51857 -0.19167 " pathEditMode="relative" rAng="0" ptsTypes="aaaaaaaaaaaaaaaaaaaaaa">
                                      <p:cBhvr>
                                        <p:cTn id="12" dur="2000" fill="hold"/>
                                        <p:tgtEl>
                                          <p:spTgt spid="2294826"/>
                                        </p:tgtEl>
                                        <p:attrNameLst>
                                          <p:attrName>ppt_x</p:attrName>
                                          <p:attrName>ppt_y</p:attrName>
                                        </p:attrNameLst>
                                      </p:cBhvr>
                                      <p:rCtr x="260" y="-89"/>
                                    </p:animMotion>
                                  </p:childTnLst>
                                </p:cTn>
                              </p:par>
                              <p:par>
                                <p:cTn id="13" presetID="53" presetClass="entr" presetSubtype="0" fill="hold" grpId="0" nodeType="withEffect">
                                  <p:stCondLst>
                                    <p:cond delay="300"/>
                                  </p:stCondLst>
                                  <p:childTnLst>
                                    <p:set>
                                      <p:cBhvr>
                                        <p:cTn id="14" dur="1" fill="hold">
                                          <p:stCondLst>
                                            <p:cond delay="0"/>
                                          </p:stCondLst>
                                        </p:cTn>
                                        <p:tgtEl>
                                          <p:spTgt spid="2294827"/>
                                        </p:tgtEl>
                                        <p:attrNameLst>
                                          <p:attrName>style.visibility</p:attrName>
                                        </p:attrNameLst>
                                      </p:cBhvr>
                                      <p:to>
                                        <p:strVal val="visible"/>
                                      </p:to>
                                    </p:set>
                                    <p:anim calcmode="lin" valueType="num">
                                      <p:cBhvr>
                                        <p:cTn id="15" dur="200" fill="hold"/>
                                        <p:tgtEl>
                                          <p:spTgt spid="2294827"/>
                                        </p:tgtEl>
                                        <p:attrNameLst>
                                          <p:attrName>ppt_w</p:attrName>
                                        </p:attrNameLst>
                                      </p:cBhvr>
                                      <p:tavLst>
                                        <p:tav tm="0">
                                          <p:val>
                                            <p:fltVal val="0"/>
                                          </p:val>
                                        </p:tav>
                                        <p:tav tm="100000">
                                          <p:val>
                                            <p:strVal val="#ppt_w"/>
                                          </p:val>
                                        </p:tav>
                                      </p:tavLst>
                                    </p:anim>
                                    <p:anim calcmode="lin" valueType="num">
                                      <p:cBhvr>
                                        <p:cTn id="16" dur="200" fill="hold"/>
                                        <p:tgtEl>
                                          <p:spTgt spid="2294827"/>
                                        </p:tgtEl>
                                        <p:attrNameLst>
                                          <p:attrName>ppt_h</p:attrName>
                                        </p:attrNameLst>
                                      </p:cBhvr>
                                      <p:tavLst>
                                        <p:tav tm="0">
                                          <p:val>
                                            <p:fltVal val="0"/>
                                          </p:val>
                                        </p:tav>
                                        <p:tav tm="100000">
                                          <p:val>
                                            <p:strVal val="#ppt_h"/>
                                          </p:val>
                                        </p:tav>
                                      </p:tavLst>
                                    </p:anim>
                                    <p:animEffect transition="in" filter="fade">
                                      <p:cBhvr>
                                        <p:cTn id="17" dur="200"/>
                                        <p:tgtEl>
                                          <p:spTgt spid="2294827"/>
                                        </p:tgtEl>
                                      </p:cBhvr>
                                    </p:animEffect>
                                  </p:childTnLst>
                                </p:cTn>
                              </p:par>
                              <p:par>
                                <p:cTn id="18" presetID="0" presetClass="path" presetSubtype="0" accel="50000" decel="50000" fill="hold" grpId="1" nodeType="withEffect">
                                  <p:stCondLst>
                                    <p:cond delay="300"/>
                                  </p:stCondLst>
                                  <p:childTnLst>
                                    <p:animMotion origin="layout" path="M 4.16667E-6 0.00023 C 0.00364 0.00023 0.01319 0.00023 0.02187 0.00069 C 0.03055 0.00116 0.04149 0.00162 0.0526 0.00254 C 0.06371 0.00347 0.07795 0.00509 0.08871 0.00625 C 0.09948 0.00741 0.10573 0.00903 0.11718 0.00995 C 0.12864 0.01088 0.1427 0.0118 0.15729 0.01134 C 0.17187 0.01088 0.18906 0.00903 0.20451 0.00764 C 0.21996 0.00625 0.23402 0.00347 0.24982 0.00254 C 0.26562 0.00162 0.28402 0.00139 0.29913 0.00162 C 0.31423 0.00185 0.32847 0.00324 0.34079 0.00347 C 0.35312 0.0037 0.36354 0.00417 0.37326 0.0037 C 0.38281 0.00324 0.38958 0.00347 0.39843 0.00069 C 0.40677 -0.00208 0.41684 -0.00949 0.42482 -0.01227 C 0.43316 -0.01505 0.44097 -0.01574 0.44704 -0.01597 C 0.45277 -0.01621 0.45659 -0.01482 0.46093 -0.01366 C 0.46527 -0.0125 0.46996 -0.01296 0.47274 -0.00972 C 0.47552 -0.00648 0.47465 0.00116 0.47743 0.00509 C 0.4802 0.00903 0.48489 0.01296 0.48958 0.01389 C 0.49427 0.01481 0.50156 0.01366 0.50625 0.01042 C 0.51093 0.00717 0.51545 0.00347 0.51753 -0.00556 C 0.51961 -0.01458 0.5184 -0.01343 0.51857 -0.04445 C 0.51875 -0.07546 0.51857 -0.16111 0.51857 -0.19167 " pathEditMode="relative" rAng="0" ptsTypes="aaaaaaaaaaaaaaaaaaaaaa">
                                      <p:cBhvr>
                                        <p:cTn id="19" dur="2000" fill="hold"/>
                                        <p:tgtEl>
                                          <p:spTgt spid="2294827"/>
                                        </p:tgtEl>
                                        <p:attrNameLst>
                                          <p:attrName>ppt_x</p:attrName>
                                          <p:attrName>ppt_y</p:attrName>
                                        </p:attrNameLst>
                                      </p:cBhvr>
                                      <p:rCtr x="260" y="-89"/>
                                    </p:animMotion>
                                  </p:childTnLst>
                                </p:cTn>
                              </p:par>
                              <p:par>
                                <p:cTn id="20" presetID="53" presetClass="entr" presetSubtype="0" fill="hold" grpId="0" nodeType="withEffect">
                                  <p:stCondLst>
                                    <p:cond delay="600"/>
                                  </p:stCondLst>
                                  <p:childTnLst>
                                    <p:set>
                                      <p:cBhvr>
                                        <p:cTn id="21" dur="1" fill="hold">
                                          <p:stCondLst>
                                            <p:cond delay="0"/>
                                          </p:stCondLst>
                                        </p:cTn>
                                        <p:tgtEl>
                                          <p:spTgt spid="2294828"/>
                                        </p:tgtEl>
                                        <p:attrNameLst>
                                          <p:attrName>style.visibility</p:attrName>
                                        </p:attrNameLst>
                                      </p:cBhvr>
                                      <p:to>
                                        <p:strVal val="visible"/>
                                      </p:to>
                                    </p:set>
                                    <p:anim calcmode="lin" valueType="num">
                                      <p:cBhvr>
                                        <p:cTn id="22" dur="50" fill="hold"/>
                                        <p:tgtEl>
                                          <p:spTgt spid="2294828"/>
                                        </p:tgtEl>
                                        <p:attrNameLst>
                                          <p:attrName>ppt_w</p:attrName>
                                        </p:attrNameLst>
                                      </p:cBhvr>
                                      <p:tavLst>
                                        <p:tav tm="0">
                                          <p:val>
                                            <p:fltVal val="0"/>
                                          </p:val>
                                        </p:tav>
                                        <p:tav tm="100000">
                                          <p:val>
                                            <p:strVal val="#ppt_w"/>
                                          </p:val>
                                        </p:tav>
                                      </p:tavLst>
                                    </p:anim>
                                    <p:anim calcmode="lin" valueType="num">
                                      <p:cBhvr>
                                        <p:cTn id="23" dur="50" fill="hold"/>
                                        <p:tgtEl>
                                          <p:spTgt spid="2294828"/>
                                        </p:tgtEl>
                                        <p:attrNameLst>
                                          <p:attrName>ppt_h</p:attrName>
                                        </p:attrNameLst>
                                      </p:cBhvr>
                                      <p:tavLst>
                                        <p:tav tm="0">
                                          <p:val>
                                            <p:fltVal val="0"/>
                                          </p:val>
                                        </p:tav>
                                        <p:tav tm="100000">
                                          <p:val>
                                            <p:strVal val="#ppt_h"/>
                                          </p:val>
                                        </p:tav>
                                      </p:tavLst>
                                    </p:anim>
                                    <p:animEffect transition="in" filter="fade">
                                      <p:cBhvr>
                                        <p:cTn id="24" dur="50"/>
                                        <p:tgtEl>
                                          <p:spTgt spid="2294828"/>
                                        </p:tgtEl>
                                      </p:cBhvr>
                                    </p:animEffect>
                                  </p:childTnLst>
                                </p:cTn>
                              </p:par>
                              <p:par>
                                <p:cTn id="25" presetID="0" presetClass="path" presetSubtype="0" accel="50000" decel="50000" fill="hold" grpId="1" nodeType="withEffect">
                                  <p:stCondLst>
                                    <p:cond delay="600"/>
                                  </p:stCondLst>
                                  <p:childTnLst>
                                    <p:animMotion origin="layout" path="M 4.16667E-6 0.00023 C 0.00364 0.00023 0.01319 0.00023 0.02187 0.00069 C 0.03055 0.00116 0.04149 0.00162 0.0526 0.00254 C 0.06371 0.00347 0.07795 0.00509 0.08871 0.00625 C 0.09948 0.00741 0.10573 0.00903 0.11718 0.00995 C 0.12864 0.01088 0.1427 0.0118 0.15729 0.01134 C 0.17187 0.01088 0.18906 0.00903 0.20451 0.00764 C 0.21996 0.00625 0.23402 0.00347 0.24982 0.00254 C 0.26562 0.00162 0.28402 0.00139 0.29913 0.00162 C 0.31423 0.00185 0.32847 0.00324 0.34079 0.00347 C 0.35312 0.0037 0.36354 0.00417 0.37326 0.0037 C 0.38281 0.00324 0.38958 0.00347 0.39843 0.00069 C 0.40677 -0.00208 0.41684 -0.00949 0.42482 -0.01227 C 0.43316 -0.01505 0.44097 -0.01574 0.44704 -0.01597 C 0.45277 -0.01621 0.45659 -0.01482 0.46093 -0.01366 C 0.46527 -0.0125 0.46996 -0.01296 0.47274 -0.00972 C 0.47552 -0.00648 0.47465 0.00116 0.47743 0.00509 C 0.4802 0.00903 0.48489 0.01296 0.48958 0.01389 C 0.49427 0.01481 0.50156 0.01366 0.50625 0.01042 C 0.51093 0.00717 0.51545 0.00347 0.51753 -0.00556 C 0.51961 -0.01458 0.5184 -0.01343 0.51857 -0.04445 C 0.51875 -0.07546 0.51857 -0.16111 0.51857 -0.19167 " pathEditMode="relative" rAng="0" ptsTypes="aaaaaaaaaaaaaaaaaaaaaa">
                                      <p:cBhvr>
                                        <p:cTn id="26" dur="2000" fill="hold"/>
                                        <p:tgtEl>
                                          <p:spTgt spid="2294828"/>
                                        </p:tgtEl>
                                        <p:attrNameLst>
                                          <p:attrName>ppt_x</p:attrName>
                                          <p:attrName>ppt_y</p:attrName>
                                        </p:attrNameLst>
                                      </p:cBhvr>
                                      <p:rCtr x="260" y="-89"/>
                                    </p:animMotion>
                                  </p:childTnLst>
                                </p:cTn>
                              </p:par>
                              <p:par>
                                <p:cTn id="27" presetID="53" presetClass="entr" presetSubtype="0" fill="hold" grpId="0" nodeType="withEffect">
                                  <p:stCondLst>
                                    <p:cond delay="900"/>
                                  </p:stCondLst>
                                  <p:childTnLst>
                                    <p:set>
                                      <p:cBhvr>
                                        <p:cTn id="28" dur="1" fill="hold">
                                          <p:stCondLst>
                                            <p:cond delay="0"/>
                                          </p:stCondLst>
                                        </p:cTn>
                                        <p:tgtEl>
                                          <p:spTgt spid="2294829"/>
                                        </p:tgtEl>
                                        <p:attrNameLst>
                                          <p:attrName>style.visibility</p:attrName>
                                        </p:attrNameLst>
                                      </p:cBhvr>
                                      <p:to>
                                        <p:strVal val="visible"/>
                                      </p:to>
                                    </p:set>
                                    <p:anim calcmode="lin" valueType="num">
                                      <p:cBhvr>
                                        <p:cTn id="29" dur="50" fill="hold"/>
                                        <p:tgtEl>
                                          <p:spTgt spid="2294829"/>
                                        </p:tgtEl>
                                        <p:attrNameLst>
                                          <p:attrName>ppt_w</p:attrName>
                                        </p:attrNameLst>
                                      </p:cBhvr>
                                      <p:tavLst>
                                        <p:tav tm="0">
                                          <p:val>
                                            <p:fltVal val="0"/>
                                          </p:val>
                                        </p:tav>
                                        <p:tav tm="100000">
                                          <p:val>
                                            <p:strVal val="#ppt_w"/>
                                          </p:val>
                                        </p:tav>
                                      </p:tavLst>
                                    </p:anim>
                                    <p:anim calcmode="lin" valueType="num">
                                      <p:cBhvr>
                                        <p:cTn id="30" dur="50" fill="hold"/>
                                        <p:tgtEl>
                                          <p:spTgt spid="2294829"/>
                                        </p:tgtEl>
                                        <p:attrNameLst>
                                          <p:attrName>ppt_h</p:attrName>
                                        </p:attrNameLst>
                                      </p:cBhvr>
                                      <p:tavLst>
                                        <p:tav tm="0">
                                          <p:val>
                                            <p:fltVal val="0"/>
                                          </p:val>
                                        </p:tav>
                                        <p:tav tm="100000">
                                          <p:val>
                                            <p:strVal val="#ppt_h"/>
                                          </p:val>
                                        </p:tav>
                                      </p:tavLst>
                                    </p:anim>
                                    <p:animEffect transition="in" filter="fade">
                                      <p:cBhvr>
                                        <p:cTn id="31" dur="50"/>
                                        <p:tgtEl>
                                          <p:spTgt spid="2294829"/>
                                        </p:tgtEl>
                                      </p:cBhvr>
                                    </p:animEffect>
                                  </p:childTnLst>
                                </p:cTn>
                              </p:par>
                              <p:par>
                                <p:cTn id="32" presetID="0" presetClass="path" presetSubtype="0" accel="50000" decel="50000" fill="hold" grpId="1" nodeType="withEffect">
                                  <p:stCondLst>
                                    <p:cond delay="900"/>
                                  </p:stCondLst>
                                  <p:childTnLst>
                                    <p:animMotion origin="layout" path="M 4.16667E-6 0.00023 C 0.00364 0.00023 0.01319 0.00023 0.02187 0.00069 C 0.03055 0.00116 0.04149 0.00162 0.0526 0.00254 C 0.06371 0.00347 0.07795 0.00509 0.08871 0.00625 C 0.09948 0.00741 0.10573 0.00903 0.11718 0.00995 C 0.12864 0.01088 0.1427 0.0118 0.15729 0.01134 C 0.17187 0.01088 0.18906 0.00903 0.20451 0.00764 C 0.21996 0.00625 0.23402 0.00347 0.24982 0.00254 C 0.26562 0.00162 0.28402 0.00139 0.29913 0.00162 C 0.31423 0.00185 0.32847 0.00324 0.34079 0.00347 C 0.35312 0.0037 0.36354 0.00417 0.37326 0.0037 C 0.38281 0.00324 0.38958 0.00347 0.39843 0.00069 C 0.40677 -0.00208 0.41684 -0.00949 0.42482 -0.01227 C 0.43316 -0.01505 0.44097 -0.01574 0.44704 -0.01597 C 0.45277 -0.01621 0.45659 -0.01482 0.46093 -0.01366 C 0.46527 -0.0125 0.46996 -0.01296 0.47274 -0.00972 C 0.47552 -0.00648 0.47465 0.00116 0.47743 0.00509 C 0.4802 0.00903 0.48489 0.01296 0.48958 0.01389 C 0.49427 0.01481 0.50156 0.01366 0.50625 0.01042 C 0.51093 0.00717 0.51545 0.00347 0.51753 -0.00556 C 0.51961 -0.01458 0.5184 -0.01343 0.51857 -0.04445 C 0.51875 -0.07546 0.51857 -0.16111 0.51857 -0.19167 " pathEditMode="relative" rAng="0" ptsTypes="aaaaaaaaaaaaaaaaaaaaaa">
                                      <p:cBhvr>
                                        <p:cTn id="33" dur="2000" fill="hold"/>
                                        <p:tgtEl>
                                          <p:spTgt spid="2294829"/>
                                        </p:tgtEl>
                                        <p:attrNameLst>
                                          <p:attrName>ppt_x</p:attrName>
                                          <p:attrName>ppt_y</p:attrName>
                                        </p:attrNameLst>
                                      </p:cBhvr>
                                      <p:rCtr x="260" y="-89"/>
                                    </p:animMotion>
                                  </p:childTnLst>
                                </p:cTn>
                              </p:par>
                              <p:par>
                                <p:cTn id="34" presetID="53" presetClass="entr" presetSubtype="0" fill="hold" grpId="0" nodeType="withEffect">
                                  <p:stCondLst>
                                    <p:cond delay="1200"/>
                                  </p:stCondLst>
                                  <p:childTnLst>
                                    <p:set>
                                      <p:cBhvr>
                                        <p:cTn id="35" dur="1" fill="hold">
                                          <p:stCondLst>
                                            <p:cond delay="0"/>
                                          </p:stCondLst>
                                        </p:cTn>
                                        <p:tgtEl>
                                          <p:spTgt spid="2294830"/>
                                        </p:tgtEl>
                                        <p:attrNameLst>
                                          <p:attrName>style.visibility</p:attrName>
                                        </p:attrNameLst>
                                      </p:cBhvr>
                                      <p:to>
                                        <p:strVal val="visible"/>
                                      </p:to>
                                    </p:set>
                                    <p:anim calcmode="lin" valueType="num">
                                      <p:cBhvr>
                                        <p:cTn id="36" dur="50" fill="hold"/>
                                        <p:tgtEl>
                                          <p:spTgt spid="2294830"/>
                                        </p:tgtEl>
                                        <p:attrNameLst>
                                          <p:attrName>ppt_w</p:attrName>
                                        </p:attrNameLst>
                                      </p:cBhvr>
                                      <p:tavLst>
                                        <p:tav tm="0">
                                          <p:val>
                                            <p:fltVal val="0"/>
                                          </p:val>
                                        </p:tav>
                                        <p:tav tm="100000">
                                          <p:val>
                                            <p:strVal val="#ppt_w"/>
                                          </p:val>
                                        </p:tav>
                                      </p:tavLst>
                                    </p:anim>
                                    <p:anim calcmode="lin" valueType="num">
                                      <p:cBhvr>
                                        <p:cTn id="37" dur="50" fill="hold"/>
                                        <p:tgtEl>
                                          <p:spTgt spid="2294830"/>
                                        </p:tgtEl>
                                        <p:attrNameLst>
                                          <p:attrName>ppt_h</p:attrName>
                                        </p:attrNameLst>
                                      </p:cBhvr>
                                      <p:tavLst>
                                        <p:tav tm="0">
                                          <p:val>
                                            <p:fltVal val="0"/>
                                          </p:val>
                                        </p:tav>
                                        <p:tav tm="100000">
                                          <p:val>
                                            <p:strVal val="#ppt_h"/>
                                          </p:val>
                                        </p:tav>
                                      </p:tavLst>
                                    </p:anim>
                                    <p:animEffect transition="in" filter="fade">
                                      <p:cBhvr>
                                        <p:cTn id="38" dur="50"/>
                                        <p:tgtEl>
                                          <p:spTgt spid="2294830"/>
                                        </p:tgtEl>
                                      </p:cBhvr>
                                    </p:animEffect>
                                  </p:childTnLst>
                                </p:cTn>
                              </p:par>
                              <p:par>
                                <p:cTn id="39" presetID="0" presetClass="path" presetSubtype="0" accel="50000" decel="50000" fill="hold" grpId="1" nodeType="withEffect">
                                  <p:stCondLst>
                                    <p:cond delay="1200"/>
                                  </p:stCondLst>
                                  <p:childTnLst>
                                    <p:animMotion origin="layout" path="M 4.16667E-6 0.00023 C 0.00364 0.00023 0.01319 0.00023 0.02187 0.00069 C 0.03055 0.00116 0.04149 0.00162 0.0526 0.00254 C 0.06371 0.00347 0.07795 0.00509 0.08871 0.00625 C 0.09948 0.00741 0.10573 0.00903 0.11718 0.00995 C 0.12864 0.01088 0.1427 0.0118 0.15729 0.01134 C 0.17187 0.01088 0.18906 0.00903 0.20451 0.00764 C 0.21996 0.00625 0.23402 0.00347 0.24982 0.00254 C 0.26562 0.00162 0.28402 0.00139 0.29913 0.00162 C 0.31423 0.00185 0.32847 0.00324 0.34079 0.00347 C 0.35312 0.0037 0.36354 0.00417 0.37326 0.0037 C 0.38281 0.00324 0.38958 0.00347 0.39843 0.00069 C 0.40677 -0.00208 0.41684 -0.00949 0.42482 -0.01227 C 0.43316 -0.01505 0.44097 -0.01574 0.44704 -0.01597 C 0.45277 -0.01621 0.45659 -0.01482 0.46093 -0.01366 C 0.46527 -0.0125 0.46996 -0.01296 0.47274 -0.00972 C 0.47552 -0.00648 0.47465 0.00116 0.47743 0.00509 C 0.4802 0.00903 0.48489 0.01296 0.48958 0.01389 C 0.49427 0.01481 0.50156 0.01366 0.50625 0.01042 C 0.51093 0.00717 0.51545 0.00347 0.51753 -0.00556 C 0.51961 -0.01458 0.5184 -0.01343 0.51857 -0.04445 C 0.51875 -0.07546 0.51857 -0.16111 0.51857 -0.19167 " pathEditMode="relative" rAng="0" ptsTypes="aaaaaaaaaaaaaaaaaaaaaa">
                                      <p:cBhvr>
                                        <p:cTn id="40" dur="2000" fill="hold"/>
                                        <p:tgtEl>
                                          <p:spTgt spid="2294830"/>
                                        </p:tgtEl>
                                        <p:attrNameLst>
                                          <p:attrName>ppt_x</p:attrName>
                                          <p:attrName>ppt_y</p:attrName>
                                        </p:attrNameLst>
                                      </p:cBhvr>
                                      <p:rCtr x="260" y="-89"/>
                                    </p:animMotion>
                                  </p:childTnLst>
                                </p:cTn>
                              </p:par>
                              <p:par>
                                <p:cTn id="41" presetID="53" presetClass="entr" presetSubtype="0" fill="hold" grpId="0" nodeType="withEffect">
                                  <p:stCondLst>
                                    <p:cond delay="1500"/>
                                  </p:stCondLst>
                                  <p:childTnLst>
                                    <p:set>
                                      <p:cBhvr>
                                        <p:cTn id="42" dur="1" fill="hold">
                                          <p:stCondLst>
                                            <p:cond delay="0"/>
                                          </p:stCondLst>
                                        </p:cTn>
                                        <p:tgtEl>
                                          <p:spTgt spid="2294831"/>
                                        </p:tgtEl>
                                        <p:attrNameLst>
                                          <p:attrName>style.visibility</p:attrName>
                                        </p:attrNameLst>
                                      </p:cBhvr>
                                      <p:to>
                                        <p:strVal val="visible"/>
                                      </p:to>
                                    </p:set>
                                    <p:anim calcmode="lin" valueType="num">
                                      <p:cBhvr>
                                        <p:cTn id="43" dur="50" fill="hold"/>
                                        <p:tgtEl>
                                          <p:spTgt spid="2294831"/>
                                        </p:tgtEl>
                                        <p:attrNameLst>
                                          <p:attrName>ppt_w</p:attrName>
                                        </p:attrNameLst>
                                      </p:cBhvr>
                                      <p:tavLst>
                                        <p:tav tm="0">
                                          <p:val>
                                            <p:fltVal val="0"/>
                                          </p:val>
                                        </p:tav>
                                        <p:tav tm="100000">
                                          <p:val>
                                            <p:strVal val="#ppt_w"/>
                                          </p:val>
                                        </p:tav>
                                      </p:tavLst>
                                    </p:anim>
                                    <p:anim calcmode="lin" valueType="num">
                                      <p:cBhvr>
                                        <p:cTn id="44" dur="50" fill="hold"/>
                                        <p:tgtEl>
                                          <p:spTgt spid="2294831"/>
                                        </p:tgtEl>
                                        <p:attrNameLst>
                                          <p:attrName>ppt_h</p:attrName>
                                        </p:attrNameLst>
                                      </p:cBhvr>
                                      <p:tavLst>
                                        <p:tav tm="0">
                                          <p:val>
                                            <p:fltVal val="0"/>
                                          </p:val>
                                        </p:tav>
                                        <p:tav tm="100000">
                                          <p:val>
                                            <p:strVal val="#ppt_h"/>
                                          </p:val>
                                        </p:tav>
                                      </p:tavLst>
                                    </p:anim>
                                    <p:animEffect transition="in" filter="fade">
                                      <p:cBhvr>
                                        <p:cTn id="45" dur="50"/>
                                        <p:tgtEl>
                                          <p:spTgt spid="2294831"/>
                                        </p:tgtEl>
                                      </p:cBhvr>
                                    </p:animEffect>
                                  </p:childTnLst>
                                </p:cTn>
                              </p:par>
                              <p:par>
                                <p:cTn id="46" presetID="0" presetClass="path" presetSubtype="0" accel="50000" decel="50000" fill="hold" grpId="1" nodeType="withEffect">
                                  <p:stCondLst>
                                    <p:cond delay="1500"/>
                                  </p:stCondLst>
                                  <p:childTnLst>
                                    <p:animMotion origin="layout" path="M 4.16667E-6 0.00023 C 0.00364 0.00023 0.01319 0.00023 0.02187 0.00069 C 0.03055 0.00116 0.04149 0.00162 0.0526 0.00254 C 0.06371 0.00347 0.07795 0.00509 0.08871 0.00625 C 0.09948 0.00741 0.10573 0.00903 0.11718 0.00995 C 0.12864 0.01088 0.1427 0.0118 0.15729 0.01134 C 0.17187 0.01088 0.18906 0.00903 0.20451 0.00764 C 0.21996 0.00625 0.23402 0.00347 0.24982 0.00254 C 0.26562 0.00162 0.28402 0.00139 0.29913 0.00162 C 0.31423 0.00185 0.32847 0.00324 0.34079 0.00347 C 0.35312 0.0037 0.36354 0.00417 0.37326 0.0037 C 0.38281 0.00324 0.38958 0.00347 0.39843 0.00069 C 0.40677 -0.00208 0.41684 -0.00949 0.42482 -0.01227 C 0.43316 -0.01505 0.44097 -0.01574 0.44704 -0.01597 C 0.45277 -0.01621 0.45659 -0.01482 0.46093 -0.01366 C 0.46527 -0.0125 0.46996 -0.01296 0.47274 -0.00972 C 0.47552 -0.00648 0.47465 0.00116 0.47743 0.00509 C 0.4802 0.00903 0.48489 0.01296 0.48958 0.01389 C 0.49427 0.01481 0.50156 0.01366 0.50625 0.01042 C 0.51093 0.00717 0.51545 0.00347 0.51753 -0.00556 C 0.51961 -0.01458 0.5184 -0.01343 0.51857 -0.04445 C 0.51875 -0.07546 0.51857 -0.16111 0.51857 -0.19167 " pathEditMode="relative" rAng="0" ptsTypes="aaaaaaaaaaaaaaaaaaaaaa">
                                      <p:cBhvr>
                                        <p:cTn id="47" dur="2000" fill="hold"/>
                                        <p:tgtEl>
                                          <p:spTgt spid="2294831"/>
                                        </p:tgtEl>
                                        <p:attrNameLst>
                                          <p:attrName>ppt_x</p:attrName>
                                          <p:attrName>ppt_y</p:attrName>
                                        </p:attrNameLst>
                                      </p:cBhvr>
                                      <p:rCtr x="260" y="-89"/>
                                    </p:animMotion>
                                  </p:childTnLst>
                                </p:cTn>
                              </p:par>
                              <p:par>
                                <p:cTn id="48" presetID="10" presetClass="entr" presetSubtype="0" fill="hold" grpId="0" nodeType="withEffect">
                                  <p:stCondLst>
                                    <p:cond delay="1200"/>
                                  </p:stCondLst>
                                  <p:childTnLst>
                                    <p:set>
                                      <p:cBhvr>
                                        <p:cTn id="49" dur="1" fill="hold">
                                          <p:stCondLst>
                                            <p:cond delay="0"/>
                                          </p:stCondLst>
                                        </p:cTn>
                                        <p:tgtEl>
                                          <p:spTgt spid="2294810"/>
                                        </p:tgtEl>
                                        <p:attrNameLst>
                                          <p:attrName>style.visibility</p:attrName>
                                        </p:attrNameLst>
                                      </p:cBhvr>
                                      <p:to>
                                        <p:strVal val="visible"/>
                                      </p:to>
                                    </p:set>
                                    <p:animEffect transition="in" filter="fade">
                                      <p:cBhvr>
                                        <p:cTn id="50" dur="200"/>
                                        <p:tgtEl>
                                          <p:spTgt spid="2294810"/>
                                        </p:tgtEl>
                                      </p:cBhvr>
                                    </p:animEffect>
                                  </p:childTnLst>
                                </p:cTn>
                              </p:par>
                            </p:childTnLst>
                          </p:cTn>
                        </p:par>
                        <p:par>
                          <p:cTn id="51" fill="hold">
                            <p:stCondLst>
                              <p:cond delay="3700"/>
                            </p:stCondLst>
                            <p:childTnLst>
                              <p:par>
                                <p:cTn id="52" presetID="10" presetClass="entr" presetSubtype="0" fill="hold" nodeType="afterEffect">
                                  <p:stCondLst>
                                    <p:cond delay="0"/>
                                  </p:stCondLst>
                                  <p:childTnLst>
                                    <p:set>
                                      <p:cBhvr>
                                        <p:cTn id="53" dur="1" fill="hold">
                                          <p:stCondLst>
                                            <p:cond delay="0"/>
                                          </p:stCondLst>
                                        </p:cTn>
                                        <p:tgtEl>
                                          <p:spTgt spid="2294808"/>
                                        </p:tgtEl>
                                        <p:attrNameLst>
                                          <p:attrName>style.visibility</p:attrName>
                                        </p:attrNameLst>
                                      </p:cBhvr>
                                      <p:to>
                                        <p:strVal val="visible"/>
                                      </p:to>
                                    </p:set>
                                    <p:animEffect transition="in" filter="fade">
                                      <p:cBhvr>
                                        <p:cTn id="54" dur="500"/>
                                        <p:tgtEl>
                                          <p:spTgt spid="2294808"/>
                                        </p:tgtEl>
                                      </p:cBhvr>
                                    </p:animEffect>
                                  </p:childTnLst>
                                </p:cTn>
                              </p:par>
                            </p:childTnLst>
                          </p:cTn>
                        </p:par>
                        <p:par>
                          <p:cTn id="55" fill="hold">
                            <p:stCondLst>
                              <p:cond delay="4200"/>
                            </p:stCondLst>
                            <p:childTnLst>
                              <p:par>
                                <p:cTn id="56" presetID="10" presetClass="exit" presetSubtype="0" fill="hold" nodeType="afterEffect">
                                  <p:stCondLst>
                                    <p:cond delay="0"/>
                                  </p:stCondLst>
                                  <p:childTnLst>
                                    <p:animEffect transition="out" filter="fade">
                                      <p:cBhvr>
                                        <p:cTn id="57" dur="500"/>
                                        <p:tgtEl>
                                          <p:spTgt spid="2294808"/>
                                        </p:tgtEl>
                                      </p:cBhvr>
                                    </p:animEffect>
                                    <p:set>
                                      <p:cBhvr>
                                        <p:cTn id="58" dur="1" fill="hold">
                                          <p:stCondLst>
                                            <p:cond delay="499"/>
                                          </p:stCondLst>
                                        </p:cTn>
                                        <p:tgtEl>
                                          <p:spTgt spid="2294808"/>
                                        </p:tgtEl>
                                        <p:attrNameLst>
                                          <p:attrName>style.visibility</p:attrName>
                                        </p:attrNameLst>
                                      </p:cBhvr>
                                      <p:to>
                                        <p:strVal val="hidden"/>
                                      </p:to>
                                    </p:set>
                                  </p:childTnLst>
                                </p:cTn>
                              </p:par>
                            </p:childTnLst>
                          </p:cTn>
                        </p:par>
                        <p:par>
                          <p:cTn id="59" fill="hold">
                            <p:stCondLst>
                              <p:cond delay="4700"/>
                            </p:stCondLst>
                            <p:childTnLst>
                              <p:par>
                                <p:cTn id="60" presetID="10" presetClass="entr" presetSubtype="0" fill="hold" nodeType="afterEffect">
                                  <p:stCondLst>
                                    <p:cond delay="0"/>
                                  </p:stCondLst>
                                  <p:childTnLst>
                                    <p:set>
                                      <p:cBhvr>
                                        <p:cTn id="61" dur="1" fill="hold">
                                          <p:stCondLst>
                                            <p:cond delay="0"/>
                                          </p:stCondLst>
                                        </p:cTn>
                                        <p:tgtEl>
                                          <p:spTgt spid="2294808"/>
                                        </p:tgtEl>
                                        <p:attrNameLst>
                                          <p:attrName>style.visibility</p:attrName>
                                        </p:attrNameLst>
                                      </p:cBhvr>
                                      <p:to>
                                        <p:strVal val="visible"/>
                                      </p:to>
                                    </p:set>
                                    <p:animEffect transition="in" filter="fade">
                                      <p:cBhvr>
                                        <p:cTn id="62" dur="500"/>
                                        <p:tgtEl>
                                          <p:spTgt spid="229480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294807"/>
                                        </p:tgtEl>
                                        <p:attrNameLst>
                                          <p:attrName>style.visibility</p:attrName>
                                        </p:attrNameLst>
                                      </p:cBhvr>
                                      <p:to>
                                        <p:strVal val="visible"/>
                                      </p:to>
                                    </p:set>
                                    <p:animEffect transition="in" filter="fade">
                                      <p:cBhvr>
                                        <p:cTn id="65" dur="500"/>
                                        <p:tgtEl>
                                          <p:spTgt spid="2294807"/>
                                        </p:tgtEl>
                                      </p:cBhvr>
                                    </p:animEffect>
                                  </p:childTnLst>
                                </p:cTn>
                              </p:par>
                            </p:childTnLst>
                          </p:cTn>
                        </p:par>
                        <p:par>
                          <p:cTn id="66" fill="hold">
                            <p:stCondLst>
                              <p:cond delay="5200"/>
                            </p:stCondLst>
                            <p:childTnLst>
                              <p:par>
                                <p:cTn id="67" presetID="53" presetClass="entr" presetSubtype="0" fill="hold" grpId="0" nodeType="afterEffect">
                                  <p:stCondLst>
                                    <p:cond delay="500"/>
                                  </p:stCondLst>
                                  <p:childTnLst>
                                    <p:set>
                                      <p:cBhvr>
                                        <p:cTn id="68" dur="1" fill="hold">
                                          <p:stCondLst>
                                            <p:cond delay="0"/>
                                          </p:stCondLst>
                                        </p:cTn>
                                        <p:tgtEl>
                                          <p:spTgt spid="2294832"/>
                                        </p:tgtEl>
                                        <p:attrNameLst>
                                          <p:attrName>style.visibility</p:attrName>
                                        </p:attrNameLst>
                                      </p:cBhvr>
                                      <p:to>
                                        <p:strVal val="visible"/>
                                      </p:to>
                                    </p:set>
                                    <p:anim calcmode="lin" valueType="num">
                                      <p:cBhvr>
                                        <p:cTn id="69" dur="200" fill="hold"/>
                                        <p:tgtEl>
                                          <p:spTgt spid="2294832"/>
                                        </p:tgtEl>
                                        <p:attrNameLst>
                                          <p:attrName>ppt_w</p:attrName>
                                        </p:attrNameLst>
                                      </p:cBhvr>
                                      <p:tavLst>
                                        <p:tav tm="0">
                                          <p:val>
                                            <p:fltVal val="0"/>
                                          </p:val>
                                        </p:tav>
                                        <p:tav tm="100000">
                                          <p:val>
                                            <p:strVal val="#ppt_w"/>
                                          </p:val>
                                        </p:tav>
                                      </p:tavLst>
                                    </p:anim>
                                    <p:anim calcmode="lin" valueType="num">
                                      <p:cBhvr>
                                        <p:cTn id="70" dur="200" fill="hold"/>
                                        <p:tgtEl>
                                          <p:spTgt spid="2294832"/>
                                        </p:tgtEl>
                                        <p:attrNameLst>
                                          <p:attrName>ppt_h</p:attrName>
                                        </p:attrNameLst>
                                      </p:cBhvr>
                                      <p:tavLst>
                                        <p:tav tm="0">
                                          <p:val>
                                            <p:fltVal val="0"/>
                                          </p:val>
                                        </p:tav>
                                        <p:tav tm="100000">
                                          <p:val>
                                            <p:strVal val="#ppt_h"/>
                                          </p:val>
                                        </p:tav>
                                      </p:tavLst>
                                    </p:anim>
                                    <p:animEffect transition="in" filter="fade">
                                      <p:cBhvr>
                                        <p:cTn id="71" dur="200"/>
                                        <p:tgtEl>
                                          <p:spTgt spid="2294832"/>
                                        </p:tgtEl>
                                      </p:cBhvr>
                                    </p:animEffect>
                                  </p:childTnLst>
                                </p:cTn>
                              </p:par>
                            </p:childTnLst>
                          </p:cTn>
                        </p:par>
                        <p:par>
                          <p:cTn id="72" fill="hold">
                            <p:stCondLst>
                              <p:cond delay="5900"/>
                            </p:stCondLst>
                            <p:childTnLst>
                              <p:par>
                                <p:cTn id="73" presetID="42" presetClass="path" presetSubtype="0" accel="50000" decel="50000" fill="hold" grpId="1" nodeType="afterEffect">
                                  <p:stCondLst>
                                    <p:cond delay="0"/>
                                  </p:stCondLst>
                                  <p:childTnLst>
                                    <p:animMotion origin="layout" path="M -1.38889E-6 1.11111E-6 L -1.38889E-6 0.15949 " pathEditMode="relative" rAng="0" ptsTypes="AA">
                                      <p:cBhvr>
                                        <p:cTn id="74" dur="1000" fill="hold"/>
                                        <p:tgtEl>
                                          <p:spTgt spid="2294832"/>
                                        </p:tgtEl>
                                        <p:attrNameLst>
                                          <p:attrName>ppt_x</p:attrName>
                                          <p:attrName>ppt_y</p:attrName>
                                        </p:attrNameLst>
                                      </p:cBhvr>
                                      <p:rCtr x="0" y="80"/>
                                    </p:animMotion>
                                  </p:childTnLst>
                                </p:cTn>
                              </p:par>
                              <p:par>
                                <p:cTn id="75" presetID="53" presetClass="entr" presetSubtype="0" fill="hold" grpId="0" nodeType="withEffect">
                                  <p:stCondLst>
                                    <p:cond delay="200"/>
                                  </p:stCondLst>
                                  <p:childTnLst>
                                    <p:set>
                                      <p:cBhvr>
                                        <p:cTn id="76" dur="1" fill="hold">
                                          <p:stCondLst>
                                            <p:cond delay="0"/>
                                          </p:stCondLst>
                                        </p:cTn>
                                        <p:tgtEl>
                                          <p:spTgt spid="2294833"/>
                                        </p:tgtEl>
                                        <p:attrNameLst>
                                          <p:attrName>style.visibility</p:attrName>
                                        </p:attrNameLst>
                                      </p:cBhvr>
                                      <p:to>
                                        <p:strVal val="visible"/>
                                      </p:to>
                                    </p:set>
                                    <p:anim calcmode="lin" valueType="num">
                                      <p:cBhvr>
                                        <p:cTn id="77" dur="200" fill="hold"/>
                                        <p:tgtEl>
                                          <p:spTgt spid="2294833"/>
                                        </p:tgtEl>
                                        <p:attrNameLst>
                                          <p:attrName>ppt_w</p:attrName>
                                        </p:attrNameLst>
                                      </p:cBhvr>
                                      <p:tavLst>
                                        <p:tav tm="0">
                                          <p:val>
                                            <p:fltVal val="0"/>
                                          </p:val>
                                        </p:tav>
                                        <p:tav tm="100000">
                                          <p:val>
                                            <p:strVal val="#ppt_w"/>
                                          </p:val>
                                        </p:tav>
                                      </p:tavLst>
                                    </p:anim>
                                    <p:anim calcmode="lin" valueType="num">
                                      <p:cBhvr>
                                        <p:cTn id="78" dur="200" fill="hold"/>
                                        <p:tgtEl>
                                          <p:spTgt spid="2294833"/>
                                        </p:tgtEl>
                                        <p:attrNameLst>
                                          <p:attrName>ppt_h</p:attrName>
                                        </p:attrNameLst>
                                      </p:cBhvr>
                                      <p:tavLst>
                                        <p:tav tm="0">
                                          <p:val>
                                            <p:fltVal val="0"/>
                                          </p:val>
                                        </p:tav>
                                        <p:tav tm="100000">
                                          <p:val>
                                            <p:strVal val="#ppt_h"/>
                                          </p:val>
                                        </p:tav>
                                      </p:tavLst>
                                    </p:anim>
                                    <p:animEffect transition="in" filter="fade">
                                      <p:cBhvr>
                                        <p:cTn id="79" dur="200"/>
                                        <p:tgtEl>
                                          <p:spTgt spid="2294833"/>
                                        </p:tgtEl>
                                      </p:cBhvr>
                                    </p:animEffect>
                                  </p:childTnLst>
                                </p:cTn>
                              </p:par>
                              <p:par>
                                <p:cTn id="80" presetID="42" presetClass="path" presetSubtype="0" accel="50000" decel="50000" fill="hold" grpId="1" nodeType="withEffect">
                                  <p:stCondLst>
                                    <p:cond delay="200"/>
                                  </p:stCondLst>
                                  <p:childTnLst>
                                    <p:animMotion origin="layout" path="M 4.72222E-6 1.11111E-6 L 4.72222E-6 0.15949 " pathEditMode="relative" rAng="0" ptsTypes="AA">
                                      <p:cBhvr>
                                        <p:cTn id="81" dur="1000" fill="hold"/>
                                        <p:tgtEl>
                                          <p:spTgt spid="2294833"/>
                                        </p:tgtEl>
                                        <p:attrNameLst>
                                          <p:attrName>ppt_x</p:attrName>
                                          <p:attrName>ppt_y</p:attrName>
                                        </p:attrNameLst>
                                      </p:cBhvr>
                                      <p:rCtr x="0" y="80"/>
                                    </p:animMotion>
                                  </p:childTnLst>
                                </p:cTn>
                              </p:par>
                              <p:par>
                                <p:cTn id="82" presetID="10" presetClass="entr" presetSubtype="0" fill="hold" grpId="0" nodeType="withEffect">
                                  <p:stCondLst>
                                    <p:cond delay="300"/>
                                  </p:stCondLst>
                                  <p:childTnLst>
                                    <p:set>
                                      <p:cBhvr>
                                        <p:cTn id="83" dur="1" fill="hold">
                                          <p:stCondLst>
                                            <p:cond delay="0"/>
                                          </p:stCondLst>
                                        </p:cTn>
                                        <p:tgtEl>
                                          <p:spTgt spid="2294811"/>
                                        </p:tgtEl>
                                        <p:attrNameLst>
                                          <p:attrName>style.visibility</p:attrName>
                                        </p:attrNameLst>
                                      </p:cBhvr>
                                      <p:to>
                                        <p:strVal val="visible"/>
                                      </p:to>
                                    </p:set>
                                    <p:animEffect transition="in" filter="fade">
                                      <p:cBhvr>
                                        <p:cTn id="84" dur="200"/>
                                        <p:tgtEl>
                                          <p:spTgt spid="2294811"/>
                                        </p:tgtEl>
                                      </p:cBhvr>
                                    </p:animEffect>
                                  </p:childTnLst>
                                </p:cTn>
                              </p:par>
                            </p:childTnLst>
                          </p:cTn>
                        </p:par>
                        <p:par>
                          <p:cTn id="85" fill="hold">
                            <p:stCondLst>
                              <p:cond delay="7100"/>
                            </p:stCondLst>
                            <p:childTnLst>
                              <p:par>
                                <p:cTn id="86" presetID="10" presetClass="entr" presetSubtype="0" fill="hold" nodeType="afterEffect">
                                  <p:stCondLst>
                                    <p:cond delay="500"/>
                                  </p:stCondLst>
                                  <p:childTnLst>
                                    <p:set>
                                      <p:cBhvr>
                                        <p:cTn id="87" dur="1" fill="hold">
                                          <p:stCondLst>
                                            <p:cond delay="0"/>
                                          </p:stCondLst>
                                        </p:cTn>
                                        <p:tgtEl>
                                          <p:spTgt spid="4"/>
                                        </p:tgtEl>
                                        <p:attrNameLst>
                                          <p:attrName>style.visibility</p:attrName>
                                        </p:attrNameLst>
                                      </p:cBhvr>
                                      <p:to>
                                        <p:strVal val="visible"/>
                                      </p:to>
                                    </p:set>
                                    <p:animEffect transition="in" filter="fade">
                                      <p:cBhvr>
                                        <p:cTn id="88" dur="1000"/>
                                        <p:tgtEl>
                                          <p:spTgt spid="4"/>
                                        </p:tgtEl>
                                      </p:cBhvr>
                                    </p:animEffect>
                                  </p:childTnLst>
                                </p:cTn>
                              </p:par>
                            </p:childTnLst>
                          </p:cTn>
                        </p:par>
                        <p:par>
                          <p:cTn id="89" fill="hold">
                            <p:stCondLst>
                              <p:cond delay="8600"/>
                            </p:stCondLst>
                            <p:childTnLst>
                              <p:par>
                                <p:cTn id="90" presetID="10" presetClass="entr" presetSubtype="0" fill="hold" nodeType="afterEffect">
                                  <p:stCondLst>
                                    <p:cond delay="1000"/>
                                  </p:stCondLst>
                                  <p:childTnLst>
                                    <p:set>
                                      <p:cBhvr>
                                        <p:cTn id="91" dur="1" fill="hold">
                                          <p:stCondLst>
                                            <p:cond delay="0"/>
                                          </p:stCondLst>
                                        </p:cTn>
                                        <p:tgtEl>
                                          <p:spTgt spid="2"/>
                                        </p:tgtEl>
                                        <p:attrNameLst>
                                          <p:attrName>style.visibility</p:attrName>
                                        </p:attrNameLst>
                                      </p:cBhvr>
                                      <p:to>
                                        <p:strVal val="visible"/>
                                      </p:to>
                                    </p:set>
                                    <p:animEffect transition="in" filter="fade">
                                      <p:cBhvr>
                                        <p:cTn id="92" dur="1000"/>
                                        <p:tgtEl>
                                          <p:spTgt spid="2"/>
                                        </p:tgtEl>
                                      </p:cBhvr>
                                    </p:animEffect>
                                  </p:childTnLst>
                                </p:cTn>
                              </p:par>
                            </p:childTnLst>
                          </p:cTn>
                        </p:par>
                        <p:par>
                          <p:cTn id="93" fill="hold">
                            <p:stCondLst>
                              <p:cond delay="10600"/>
                            </p:stCondLst>
                            <p:childTnLst>
                              <p:par>
                                <p:cTn id="94" presetID="10" presetClass="entr" presetSubtype="0" fill="hold" nodeType="afterEffect">
                                  <p:stCondLst>
                                    <p:cond delay="1000"/>
                                  </p:stCondLst>
                                  <p:childTnLst>
                                    <p:set>
                                      <p:cBhvr>
                                        <p:cTn id="95" dur="1" fill="hold">
                                          <p:stCondLst>
                                            <p:cond delay="0"/>
                                          </p:stCondLst>
                                        </p:cTn>
                                        <p:tgtEl>
                                          <p:spTgt spid="3"/>
                                        </p:tgtEl>
                                        <p:attrNameLst>
                                          <p:attrName>style.visibility</p:attrName>
                                        </p:attrNameLst>
                                      </p:cBhvr>
                                      <p:to>
                                        <p:strVal val="visible"/>
                                      </p:to>
                                    </p:set>
                                    <p:animEffect transition="in" filter="fade">
                                      <p:cBhvr>
                                        <p:cTn id="96" dur="1000"/>
                                        <p:tgtEl>
                                          <p:spTgt spid="3"/>
                                        </p:tgtEl>
                                      </p:cBhvr>
                                    </p:animEffect>
                                  </p:childTnLst>
                                </p:cTn>
                              </p:par>
                            </p:childTnLst>
                          </p:cTn>
                        </p:par>
                        <p:par>
                          <p:cTn id="97" fill="hold">
                            <p:stCondLst>
                              <p:cond delay="12600"/>
                            </p:stCondLst>
                            <p:childTnLst>
                              <p:par>
                                <p:cTn id="98" presetID="53" presetClass="entr" presetSubtype="0" fill="hold" grpId="0" nodeType="afterEffect">
                                  <p:stCondLst>
                                    <p:cond delay="0"/>
                                  </p:stCondLst>
                                  <p:childTnLst>
                                    <p:set>
                                      <p:cBhvr>
                                        <p:cTn id="99" dur="1" fill="hold">
                                          <p:stCondLst>
                                            <p:cond delay="0"/>
                                          </p:stCondLst>
                                        </p:cTn>
                                        <p:tgtEl>
                                          <p:spTgt spid="2294837"/>
                                        </p:tgtEl>
                                        <p:attrNameLst>
                                          <p:attrName>style.visibility</p:attrName>
                                        </p:attrNameLst>
                                      </p:cBhvr>
                                      <p:to>
                                        <p:strVal val="visible"/>
                                      </p:to>
                                    </p:set>
                                    <p:anim calcmode="lin" valueType="num">
                                      <p:cBhvr>
                                        <p:cTn id="100" dur="200" fill="hold"/>
                                        <p:tgtEl>
                                          <p:spTgt spid="2294837"/>
                                        </p:tgtEl>
                                        <p:attrNameLst>
                                          <p:attrName>ppt_w</p:attrName>
                                        </p:attrNameLst>
                                      </p:cBhvr>
                                      <p:tavLst>
                                        <p:tav tm="0">
                                          <p:val>
                                            <p:fltVal val="0"/>
                                          </p:val>
                                        </p:tav>
                                        <p:tav tm="100000">
                                          <p:val>
                                            <p:strVal val="#ppt_w"/>
                                          </p:val>
                                        </p:tav>
                                      </p:tavLst>
                                    </p:anim>
                                    <p:anim calcmode="lin" valueType="num">
                                      <p:cBhvr>
                                        <p:cTn id="101" dur="200" fill="hold"/>
                                        <p:tgtEl>
                                          <p:spTgt spid="2294837"/>
                                        </p:tgtEl>
                                        <p:attrNameLst>
                                          <p:attrName>ppt_h</p:attrName>
                                        </p:attrNameLst>
                                      </p:cBhvr>
                                      <p:tavLst>
                                        <p:tav tm="0">
                                          <p:val>
                                            <p:fltVal val="0"/>
                                          </p:val>
                                        </p:tav>
                                        <p:tav tm="100000">
                                          <p:val>
                                            <p:strVal val="#ppt_h"/>
                                          </p:val>
                                        </p:tav>
                                      </p:tavLst>
                                    </p:anim>
                                    <p:animEffect transition="in" filter="fade">
                                      <p:cBhvr>
                                        <p:cTn id="102" dur="200"/>
                                        <p:tgtEl>
                                          <p:spTgt spid="2294837"/>
                                        </p:tgtEl>
                                      </p:cBhvr>
                                    </p:animEffect>
                                  </p:childTnLst>
                                </p:cTn>
                              </p:par>
                            </p:childTnLst>
                          </p:cTn>
                        </p:par>
                        <p:par>
                          <p:cTn id="103" fill="hold">
                            <p:stCondLst>
                              <p:cond delay="12800"/>
                            </p:stCondLst>
                            <p:childTnLst>
                              <p:par>
                                <p:cTn id="104" presetID="0" presetClass="path" presetSubtype="0" accel="50000" decel="50000" fill="hold" grpId="1" nodeType="afterEffect">
                                  <p:stCondLst>
                                    <p:cond delay="0"/>
                                  </p:stCondLst>
                                  <p:childTnLst>
                                    <p:animMotion origin="layout" path="M 0.00052 0.00023 C 0.00434 1.48148E-6 0.01424 0.00023 0.02327 -0.00093 C 0.0323 -0.00208 0.04358 -0.00463 0.05469 -0.00625 C 0.0658 -0.00787 0.07882 -0.00949 0.08993 -0.01019 C 0.10105 -0.01088 0.10886 -0.01088 0.12118 -0.01019 C 0.13351 -0.00949 0.15191 -0.00741 0.16407 -0.00602 C 0.17622 -0.00463 0.18316 -0.00278 0.1941 -0.00185 C 0.20504 -0.00093 0.21789 1.48148E-6 0.23021 0.00023 C 0.24254 0.00046 0.25452 0.00023 0.26789 -0.0007 C 0.28125 -0.00162 0.29549 -0.00417 0.31007 -0.00533 C 0.32466 -0.00648 0.34011 -0.00764 0.35573 -0.0081 C 0.37136 -0.00857 0.38959 -0.00857 0.40434 -0.00833 C 0.4191 -0.0081 0.43299 -0.00671 0.44427 -0.00671 C 0.45556 -0.00671 0.46407 -0.00741 0.47188 -0.00833 C 0.47969 -0.00926 0.48559 -0.01019 0.49115 -0.01181 C 0.4967 -0.01343 0.50035 -0.01644 0.50556 -0.01852 C 0.51077 -0.0206 0.51598 -0.02292 0.52223 -0.02431 C 0.52848 -0.0257 0.53646 -0.02732 0.54323 -0.02685 C 0.55 -0.02639 0.55886 -0.02199 0.56285 -0.02083 " pathEditMode="relative" rAng="0" ptsTypes="aaaaaaaaaaaaaaaaaaa">
                                      <p:cBhvr>
                                        <p:cTn id="105" dur="2000" fill="hold"/>
                                        <p:tgtEl>
                                          <p:spTgt spid="2294837"/>
                                        </p:tgtEl>
                                        <p:attrNameLst>
                                          <p:attrName>ppt_x</p:attrName>
                                          <p:attrName>ppt_y</p:attrName>
                                        </p:attrNameLst>
                                      </p:cBhvr>
                                      <p:rCtr x="281" y="-14"/>
                                    </p:animMotion>
                                  </p:childTnLst>
                                </p:cTn>
                              </p:par>
                              <p:par>
                                <p:cTn id="106" presetID="53" presetClass="entr" presetSubtype="0" fill="hold" grpId="0" nodeType="withEffect">
                                  <p:stCondLst>
                                    <p:cond delay="300"/>
                                  </p:stCondLst>
                                  <p:childTnLst>
                                    <p:set>
                                      <p:cBhvr>
                                        <p:cTn id="107" dur="1" fill="hold">
                                          <p:stCondLst>
                                            <p:cond delay="0"/>
                                          </p:stCondLst>
                                        </p:cTn>
                                        <p:tgtEl>
                                          <p:spTgt spid="2294865"/>
                                        </p:tgtEl>
                                        <p:attrNameLst>
                                          <p:attrName>style.visibility</p:attrName>
                                        </p:attrNameLst>
                                      </p:cBhvr>
                                      <p:to>
                                        <p:strVal val="visible"/>
                                      </p:to>
                                    </p:set>
                                    <p:anim calcmode="lin" valueType="num">
                                      <p:cBhvr>
                                        <p:cTn id="108" dur="50" fill="hold"/>
                                        <p:tgtEl>
                                          <p:spTgt spid="2294865"/>
                                        </p:tgtEl>
                                        <p:attrNameLst>
                                          <p:attrName>ppt_w</p:attrName>
                                        </p:attrNameLst>
                                      </p:cBhvr>
                                      <p:tavLst>
                                        <p:tav tm="0">
                                          <p:val>
                                            <p:fltVal val="0"/>
                                          </p:val>
                                        </p:tav>
                                        <p:tav tm="100000">
                                          <p:val>
                                            <p:strVal val="#ppt_w"/>
                                          </p:val>
                                        </p:tav>
                                      </p:tavLst>
                                    </p:anim>
                                    <p:anim calcmode="lin" valueType="num">
                                      <p:cBhvr>
                                        <p:cTn id="109" dur="50" fill="hold"/>
                                        <p:tgtEl>
                                          <p:spTgt spid="2294865"/>
                                        </p:tgtEl>
                                        <p:attrNameLst>
                                          <p:attrName>ppt_h</p:attrName>
                                        </p:attrNameLst>
                                      </p:cBhvr>
                                      <p:tavLst>
                                        <p:tav tm="0">
                                          <p:val>
                                            <p:fltVal val="0"/>
                                          </p:val>
                                        </p:tav>
                                        <p:tav tm="100000">
                                          <p:val>
                                            <p:strVal val="#ppt_h"/>
                                          </p:val>
                                        </p:tav>
                                      </p:tavLst>
                                    </p:anim>
                                    <p:animEffect transition="in" filter="fade">
                                      <p:cBhvr>
                                        <p:cTn id="110" dur="50"/>
                                        <p:tgtEl>
                                          <p:spTgt spid="2294865"/>
                                        </p:tgtEl>
                                      </p:cBhvr>
                                    </p:animEffect>
                                  </p:childTnLst>
                                </p:cTn>
                              </p:par>
                              <p:par>
                                <p:cTn id="111" presetID="0" presetClass="path" presetSubtype="0" accel="50000" decel="50000" fill="hold" grpId="1" nodeType="withEffect">
                                  <p:stCondLst>
                                    <p:cond delay="300"/>
                                  </p:stCondLst>
                                  <p:childTnLst>
                                    <p:animMotion origin="layout" path="M 0.00052 0.00023 C 0.00434 1.48148E-6 0.01424 0.00023 0.02327 -0.00093 C 0.0323 -0.00208 0.04358 -0.00463 0.05469 -0.00625 C 0.0658 -0.00787 0.07882 -0.00949 0.08993 -0.01019 C 0.10105 -0.01088 0.10886 -0.01088 0.12118 -0.01019 C 0.13351 -0.00949 0.15191 -0.00741 0.16407 -0.00602 C 0.17622 -0.00463 0.18316 -0.00278 0.1941 -0.00185 C 0.20504 -0.00093 0.21789 1.48148E-6 0.23021 0.00023 C 0.24254 0.00046 0.25452 0.00023 0.26789 -0.0007 C 0.28125 -0.00162 0.29549 -0.00417 0.31007 -0.00533 C 0.32466 -0.00648 0.34011 -0.00764 0.35573 -0.0081 C 0.37136 -0.00857 0.38959 -0.00857 0.40434 -0.00833 C 0.4191 -0.0081 0.43299 -0.00671 0.44427 -0.00671 C 0.45556 -0.00671 0.46407 -0.00741 0.47188 -0.00833 C 0.47969 -0.00926 0.48559 -0.01019 0.49115 -0.01181 C 0.4967 -0.01343 0.50035 -0.01644 0.50556 -0.01852 C 0.51077 -0.0206 0.51598 -0.02292 0.52223 -0.02431 C 0.52848 -0.0257 0.53646 -0.02732 0.54323 -0.02685 C 0.55 -0.02639 0.55886 -0.02199 0.56285 -0.02083 " pathEditMode="relative" rAng="0" ptsTypes="aaaaaaaaaaaaaaaaaaa">
                                      <p:cBhvr>
                                        <p:cTn id="112" dur="2000" fill="hold"/>
                                        <p:tgtEl>
                                          <p:spTgt spid="2294865"/>
                                        </p:tgtEl>
                                        <p:attrNameLst>
                                          <p:attrName>ppt_x</p:attrName>
                                          <p:attrName>ppt_y</p:attrName>
                                        </p:attrNameLst>
                                      </p:cBhvr>
                                      <p:rCtr x="281" y="-14"/>
                                    </p:animMotion>
                                  </p:childTnLst>
                                </p:cTn>
                              </p:par>
                            </p:childTnLst>
                          </p:cTn>
                        </p:par>
                        <p:par>
                          <p:cTn id="113" fill="hold">
                            <p:stCondLst>
                              <p:cond delay="15100"/>
                            </p:stCondLst>
                            <p:childTnLst>
                              <p:par>
                                <p:cTn id="114" presetID="53" presetClass="entr" presetSubtype="0" fill="hold" grpId="0" nodeType="afterEffect">
                                  <p:stCondLst>
                                    <p:cond delay="0"/>
                                  </p:stCondLst>
                                  <p:childTnLst>
                                    <p:set>
                                      <p:cBhvr>
                                        <p:cTn id="115" dur="1" fill="hold">
                                          <p:stCondLst>
                                            <p:cond delay="0"/>
                                          </p:stCondLst>
                                        </p:cTn>
                                        <p:tgtEl>
                                          <p:spTgt spid="2294839"/>
                                        </p:tgtEl>
                                        <p:attrNameLst>
                                          <p:attrName>style.visibility</p:attrName>
                                        </p:attrNameLst>
                                      </p:cBhvr>
                                      <p:to>
                                        <p:strVal val="visible"/>
                                      </p:to>
                                    </p:set>
                                    <p:anim calcmode="lin" valueType="num">
                                      <p:cBhvr>
                                        <p:cTn id="116" dur="200" fill="hold"/>
                                        <p:tgtEl>
                                          <p:spTgt spid="2294839"/>
                                        </p:tgtEl>
                                        <p:attrNameLst>
                                          <p:attrName>ppt_w</p:attrName>
                                        </p:attrNameLst>
                                      </p:cBhvr>
                                      <p:tavLst>
                                        <p:tav tm="0">
                                          <p:val>
                                            <p:fltVal val="0"/>
                                          </p:val>
                                        </p:tav>
                                        <p:tav tm="100000">
                                          <p:val>
                                            <p:strVal val="#ppt_w"/>
                                          </p:val>
                                        </p:tav>
                                      </p:tavLst>
                                    </p:anim>
                                    <p:anim calcmode="lin" valueType="num">
                                      <p:cBhvr>
                                        <p:cTn id="117" dur="200" fill="hold"/>
                                        <p:tgtEl>
                                          <p:spTgt spid="2294839"/>
                                        </p:tgtEl>
                                        <p:attrNameLst>
                                          <p:attrName>ppt_h</p:attrName>
                                        </p:attrNameLst>
                                      </p:cBhvr>
                                      <p:tavLst>
                                        <p:tav tm="0">
                                          <p:val>
                                            <p:fltVal val="0"/>
                                          </p:val>
                                        </p:tav>
                                        <p:tav tm="100000">
                                          <p:val>
                                            <p:strVal val="#ppt_h"/>
                                          </p:val>
                                        </p:tav>
                                      </p:tavLst>
                                    </p:anim>
                                    <p:animEffect transition="in" filter="fade">
                                      <p:cBhvr>
                                        <p:cTn id="118" dur="200"/>
                                        <p:tgtEl>
                                          <p:spTgt spid="2294839"/>
                                        </p:tgtEl>
                                      </p:cBhvr>
                                    </p:animEffect>
                                  </p:childTnLst>
                                </p:cTn>
                              </p:par>
                            </p:childTnLst>
                          </p:cTn>
                        </p:par>
                        <p:par>
                          <p:cTn id="119" fill="hold">
                            <p:stCondLst>
                              <p:cond delay="15300"/>
                            </p:stCondLst>
                            <p:childTnLst>
                              <p:par>
                                <p:cTn id="120" presetID="0" presetClass="path" presetSubtype="0" accel="50000" decel="50000" fill="hold" grpId="1" nodeType="afterEffect">
                                  <p:stCondLst>
                                    <p:cond delay="0"/>
                                  </p:stCondLst>
                                  <p:childTnLst>
                                    <p:animMotion origin="layout" path="M 0.00017 0.00093 C 0.00052 0.00463 0.00104 0.00857 0.00243 0.01181 C 0.00382 0.01505 0.00521 0.01783 0.00851 0.01991 C 0.01181 0.02199 0.01858 0.02385 0.02257 0.02385 C 0.02656 0.02385 0.02951 0.02176 0.03264 0.01991 C 0.03576 0.01806 0.03889 0.01597 0.04097 0.01204 C 0.04306 0.0081 0.04444 0.00579 0.04514 -0.0037 C 0.04583 -0.01319 0.04514 -0.01504 0.04514 -0.0449 C 0.04514 -0.07477 0.04514 -0.1544 0.04514 -0.1831 " pathEditMode="relative" rAng="0" ptsTypes="aaaaaaaaa">
                                      <p:cBhvr>
                                        <p:cTn id="121" dur="1000" fill="hold"/>
                                        <p:tgtEl>
                                          <p:spTgt spid="2294839"/>
                                        </p:tgtEl>
                                        <p:attrNameLst>
                                          <p:attrName>ppt_x</p:attrName>
                                          <p:attrName>ppt_y</p:attrName>
                                        </p:attrNameLst>
                                      </p:cBhvr>
                                      <p:rCtr x="23" y="-81"/>
                                    </p:animMotion>
                                  </p:childTnLst>
                                </p:cTn>
                              </p:par>
                              <p:par>
                                <p:cTn id="122" presetID="53" presetClass="entr" presetSubtype="0" fill="hold" grpId="0" nodeType="withEffect">
                                  <p:stCondLst>
                                    <p:cond delay="300"/>
                                  </p:stCondLst>
                                  <p:childTnLst>
                                    <p:set>
                                      <p:cBhvr>
                                        <p:cTn id="123" dur="1" fill="hold">
                                          <p:stCondLst>
                                            <p:cond delay="0"/>
                                          </p:stCondLst>
                                        </p:cTn>
                                        <p:tgtEl>
                                          <p:spTgt spid="2294840"/>
                                        </p:tgtEl>
                                        <p:attrNameLst>
                                          <p:attrName>style.visibility</p:attrName>
                                        </p:attrNameLst>
                                      </p:cBhvr>
                                      <p:to>
                                        <p:strVal val="visible"/>
                                      </p:to>
                                    </p:set>
                                    <p:anim calcmode="lin" valueType="num">
                                      <p:cBhvr>
                                        <p:cTn id="124" dur="50" fill="hold"/>
                                        <p:tgtEl>
                                          <p:spTgt spid="2294840"/>
                                        </p:tgtEl>
                                        <p:attrNameLst>
                                          <p:attrName>ppt_w</p:attrName>
                                        </p:attrNameLst>
                                      </p:cBhvr>
                                      <p:tavLst>
                                        <p:tav tm="0">
                                          <p:val>
                                            <p:fltVal val="0"/>
                                          </p:val>
                                        </p:tav>
                                        <p:tav tm="100000">
                                          <p:val>
                                            <p:strVal val="#ppt_w"/>
                                          </p:val>
                                        </p:tav>
                                      </p:tavLst>
                                    </p:anim>
                                    <p:anim calcmode="lin" valueType="num">
                                      <p:cBhvr>
                                        <p:cTn id="125" dur="50" fill="hold"/>
                                        <p:tgtEl>
                                          <p:spTgt spid="2294840"/>
                                        </p:tgtEl>
                                        <p:attrNameLst>
                                          <p:attrName>ppt_h</p:attrName>
                                        </p:attrNameLst>
                                      </p:cBhvr>
                                      <p:tavLst>
                                        <p:tav tm="0">
                                          <p:val>
                                            <p:fltVal val="0"/>
                                          </p:val>
                                        </p:tav>
                                        <p:tav tm="100000">
                                          <p:val>
                                            <p:strVal val="#ppt_h"/>
                                          </p:val>
                                        </p:tav>
                                      </p:tavLst>
                                    </p:anim>
                                    <p:animEffect transition="in" filter="fade">
                                      <p:cBhvr>
                                        <p:cTn id="126" dur="50"/>
                                        <p:tgtEl>
                                          <p:spTgt spid="2294840"/>
                                        </p:tgtEl>
                                      </p:cBhvr>
                                    </p:animEffect>
                                  </p:childTnLst>
                                </p:cTn>
                              </p:par>
                              <p:par>
                                <p:cTn id="127" presetID="0" presetClass="path" presetSubtype="0" accel="50000" decel="50000" fill="hold" grpId="1" nodeType="withEffect">
                                  <p:stCondLst>
                                    <p:cond delay="300"/>
                                  </p:stCondLst>
                                  <p:childTnLst>
                                    <p:animMotion origin="layout" path="M 0.00017 0.00093 C 0.00052 0.00463 0.00104 0.00857 0.00243 0.01181 C 0.00382 0.01505 0.00521 0.01783 0.00851 0.01991 C 0.01181 0.02199 0.01858 0.02385 0.02257 0.02385 C 0.02656 0.02385 0.02951 0.02176 0.03264 0.01991 C 0.03576 0.01806 0.03889 0.01597 0.04097 0.01204 C 0.04306 0.0081 0.04444 0.00579 0.04514 -0.0037 C 0.04583 -0.01319 0.04514 -0.01504 0.04514 -0.0449 C 0.04514 -0.07477 0.04514 -0.1544 0.04514 -0.1831 " pathEditMode="relative" rAng="0" ptsTypes="aaaaaaaaa">
                                      <p:cBhvr>
                                        <p:cTn id="128" dur="1000" fill="hold"/>
                                        <p:tgtEl>
                                          <p:spTgt spid="2294840"/>
                                        </p:tgtEl>
                                        <p:attrNameLst>
                                          <p:attrName>ppt_x</p:attrName>
                                          <p:attrName>ppt_y</p:attrName>
                                        </p:attrNameLst>
                                      </p:cBhvr>
                                      <p:rCtr x="23" y="-81"/>
                                    </p:animMotion>
                                  </p:childTnLst>
                                </p:cTn>
                              </p:par>
                              <p:par>
                                <p:cTn id="129" presetID="53" presetClass="entr" presetSubtype="0" fill="hold" grpId="0" nodeType="withEffect">
                                  <p:stCondLst>
                                    <p:cond delay="600"/>
                                  </p:stCondLst>
                                  <p:childTnLst>
                                    <p:set>
                                      <p:cBhvr>
                                        <p:cTn id="130" dur="1" fill="hold">
                                          <p:stCondLst>
                                            <p:cond delay="0"/>
                                          </p:stCondLst>
                                        </p:cTn>
                                        <p:tgtEl>
                                          <p:spTgt spid="2294841"/>
                                        </p:tgtEl>
                                        <p:attrNameLst>
                                          <p:attrName>style.visibility</p:attrName>
                                        </p:attrNameLst>
                                      </p:cBhvr>
                                      <p:to>
                                        <p:strVal val="visible"/>
                                      </p:to>
                                    </p:set>
                                    <p:anim calcmode="lin" valueType="num">
                                      <p:cBhvr>
                                        <p:cTn id="131" dur="50" fill="hold"/>
                                        <p:tgtEl>
                                          <p:spTgt spid="2294841"/>
                                        </p:tgtEl>
                                        <p:attrNameLst>
                                          <p:attrName>ppt_w</p:attrName>
                                        </p:attrNameLst>
                                      </p:cBhvr>
                                      <p:tavLst>
                                        <p:tav tm="0">
                                          <p:val>
                                            <p:fltVal val="0"/>
                                          </p:val>
                                        </p:tav>
                                        <p:tav tm="100000">
                                          <p:val>
                                            <p:strVal val="#ppt_w"/>
                                          </p:val>
                                        </p:tav>
                                      </p:tavLst>
                                    </p:anim>
                                    <p:anim calcmode="lin" valueType="num">
                                      <p:cBhvr>
                                        <p:cTn id="132" dur="50" fill="hold"/>
                                        <p:tgtEl>
                                          <p:spTgt spid="2294841"/>
                                        </p:tgtEl>
                                        <p:attrNameLst>
                                          <p:attrName>ppt_h</p:attrName>
                                        </p:attrNameLst>
                                      </p:cBhvr>
                                      <p:tavLst>
                                        <p:tav tm="0">
                                          <p:val>
                                            <p:fltVal val="0"/>
                                          </p:val>
                                        </p:tav>
                                        <p:tav tm="100000">
                                          <p:val>
                                            <p:strVal val="#ppt_h"/>
                                          </p:val>
                                        </p:tav>
                                      </p:tavLst>
                                    </p:anim>
                                    <p:animEffect transition="in" filter="fade">
                                      <p:cBhvr>
                                        <p:cTn id="133" dur="50"/>
                                        <p:tgtEl>
                                          <p:spTgt spid="2294841"/>
                                        </p:tgtEl>
                                      </p:cBhvr>
                                    </p:animEffect>
                                  </p:childTnLst>
                                </p:cTn>
                              </p:par>
                              <p:par>
                                <p:cTn id="134" presetID="0" presetClass="path" presetSubtype="0" accel="50000" decel="50000" fill="hold" grpId="1" nodeType="withEffect">
                                  <p:stCondLst>
                                    <p:cond delay="600"/>
                                  </p:stCondLst>
                                  <p:childTnLst>
                                    <p:animMotion origin="layout" path="M 0.00017 0.00093 C 0.00052 0.00463 0.00104 0.00857 0.00243 0.01181 C 0.00382 0.01505 0.00521 0.01783 0.00851 0.01991 C 0.01181 0.02199 0.01858 0.02385 0.02257 0.02385 C 0.02656 0.02385 0.02951 0.02176 0.03264 0.01991 C 0.03576 0.01806 0.03889 0.01597 0.04097 0.01204 C 0.04306 0.0081 0.04444 0.00579 0.04514 -0.0037 C 0.04583 -0.01319 0.04514 -0.01504 0.04514 -0.0449 C 0.04514 -0.07477 0.04514 -0.1544 0.04514 -0.1831 " pathEditMode="relative" rAng="0" ptsTypes="aaaaaaaaa">
                                      <p:cBhvr>
                                        <p:cTn id="135" dur="1000" fill="hold"/>
                                        <p:tgtEl>
                                          <p:spTgt spid="2294841"/>
                                        </p:tgtEl>
                                        <p:attrNameLst>
                                          <p:attrName>ppt_x</p:attrName>
                                          <p:attrName>ppt_y</p:attrName>
                                        </p:attrNameLst>
                                      </p:cBhvr>
                                      <p:rCtr x="23" y="-81"/>
                                    </p:animMotion>
                                  </p:childTnLst>
                                </p:cTn>
                              </p:par>
                              <p:par>
                                <p:cTn id="136" presetID="53" presetClass="entr" presetSubtype="0" fill="hold" grpId="0" nodeType="withEffect">
                                  <p:stCondLst>
                                    <p:cond delay="900"/>
                                  </p:stCondLst>
                                  <p:childTnLst>
                                    <p:set>
                                      <p:cBhvr>
                                        <p:cTn id="137" dur="1" fill="hold">
                                          <p:stCondLst>
                                            <p:cond delay="0"/>
                                          </p:stCondLst>
                                        </p:cTn>
                                        <p:tgtEl>
                                          <p:spTgt spid="2294842"/>
                                        </p:tgtEl>
                                        <p:attrNameLst>
                                          <p:attrName>style.visibility</p:attrName>
                                        </p:attrNameLst>
                                      </p:cBhvr>
                                      <p:to>
                                        <p:strVal val="visible"/>
                                      </p:to>
                                    </p:set>
                                    <p:anim calcmode="lin" valueType="num">
                                      <p:cBhvr>
                                        <p:cTn id="138" dur="50" fill="hold"/>
                                        <p:tgtEl>
                                          <p:spTgt spid="2294842"/>
                                        </p:tgtEl>
                                        <p:attrNameLst>
                                          <p:attrName>ppt_w</p:attrName>
                                        </p:attrNameLst>
                                      </p:cBhvr>
                                      <p:tavLst>
                                        <p:tav tm="0">
                                          <p:val>
                                            <p:fltVal val="0"/>
                                          </p:val>
                                        </p:tav>
                                        <p:tav tm="100000">
                                          <p:val>
                                            <p:strVal val="#ppt_w"/>
                                          </p:val>
                                        </p:tav>
                                      </p:tavLst>
                                    </p:anim>
                                    <p:anim calcmode="lin" valueType="num">
                                      <p:cBhvr>
                                        <p:cTn id="139" dur="50" fill="hold"/>
                                        <p:tgtEl>
                                          <p:spTgt spid="2294842"/>
                                        </p:tgtEl>
                                        <p:attrNameLst>
                                          <p:attrName>ppt_h</p:attrName>
                                        </p:attrNameLst>
                                      </p:cBhvr>
                                      <p:tavLst>
                                        <p:tav tm="0">
                                          <p:val>
                                            <p:fltVal val="0"/>
                                          </p:val>
                                        </p:tav>
                                        <p:tav tm="100000">
                                          <p:val>
                                            <p:strVal val="#ppt_h"/>
                                          </p:val>
                                        </p:tav>
                                      </p:tavLst>
                                    </p:anim>
                                    <p:animEffect transition="in" filter="fade">
                                      <p:cBhvr>
                                        <p:cTn id="140" dur="50"/>
                                        <p:tgtEl>
                                          <p:spTgt spid="2294842"/>
                                        </p:tgtEl>
                                      </p:cBhvr>
                                    </p:animEffect>
                                  </p:childTnLst>
                                </p:cTn>
                              </p:par>
                              <p:par>
                                <p:cTn id="141" presetID="0" presetClass="path" presetSubtype="0" accel="50000" decel="50000" fill="hold" grpId="1" nodeType="withEffect">
                                  <p:stCondLst>
                                    <p:cond delay="900"/>
                                  </p:stCondLst>
                                  <p:childTnLst>
                                    <p:animMotion origin="layout" path="M 0.00017 0.00093 C 0.00052 0.00463 0.00104 0.00857 0.00243 0.01181 C 0.00382 0.01505 0.00521 0.01783 0.00851 0.01991 C 0.01181 0.02199 0.01858 0.02385 0.02257 0.02385 C 0.02656 0.02385 0.02951 0.02176 0.03264 0.01991 C 0.03576 0.01806 0.03889 0.01597 0.04097 0.01204 C 0.04306 0.0081 0.04444 0.00579 0.04514 -0.0037 C 0.04583 -0.01319 0.04514 -0.01504 0.04514 -0.0449 C 0.04514 -0.07477 0.04514 -0.1544 0.04514 -0.1831 " pathEditMode="relative" rAng="0" ptsTypes="aaaaaaaaa">
                                      <p:cBhvr>
                                        <p:cTn id="142" dur="1000" fill="hold"/>
                                        <p:tgtEl>
                                          <p:spTgt spid="2294842"/>
                                        </p:tgtEl>
                                        <p:attrNameLst>
                                          <p:attrName>ppt_x</p:attrName>
                                          <p:attrName>ppt_y</p:attrName>
                                        </p:attrNameLst>
                                      </p:cBhvr>
                                      <p:rCtr x="23" y="-81"/>
                                    </p:animMotion>
                                  </p:childTnLst>
                                </p:cTn>
                              </p:par>
                              <p:par>
                                <p:cTn id="143" presetID="53" presetClass="entr" presetSubtype="0" fill="hold" grpId="0" nodeType="withEffect">
                                  <p:stCondLst>
                                    <p:cond delay="1200"/>
                                  </p:stCondLst>
                                  <p:childTnLst>
                                    <p:set>
                                      <p:cBhvr>
                                        <p:cTn id="144" dur="1" fill="hold">
                                          <p:stCondLst>
                                            <p:cond delay="0"/>
                                          </p:stCondLst>
                                        </p:cTn>
                                        <p:tgtEl>
                                          <p:spTgt spid="2294843"/>
                                        </p:tgtEl>
                                        <p:attrNameLst>
                                          <p:attrName>style.visibility</p:attrName>
                                        </p:attrNameLst>
                                      </p:cBhvr>
                                      <p:to>
                                        <p:strVal val="visible"/>
                                      </p:to>
                                    </p:set>
                                    <p:anim calcmode="lin" valueType="num">
                                      <p:cBhvr>
                                        <p:cTn id="145" dur="50" fill="hold"/>
                                        <p:tgtEl>
                                          <p:spTgt spid="2294843"/>
                                        </p:tgtEl>
                                        <p:attrNameLst>
                                          <p:attrName>ppt_w</p:attrName>
                                        </p:attrNameLst>
                                      </p:cBhvr>
                                      <p:tavLst>
                                        <p:tav tm="0">
                                          <p:val>
                                            <p:fltVal val="0"/>
                                          </p:val>
                                        </p:tav>
                                        <p:tav tm="100000">
                                          <p:val>
                                            <p:strVal val="#ppt_w"/>
                                          </p:val>
                                        </p:tav>
                                      </p:tavLst>
                                    </p:anim>
                                    <p:anim calcmode="lin" valueType="num">
                                      <p:cBhvr>
                                        <p:cTn id="146" dur="50" fill="hold"/>
                                        <p:tgtEl>
                                          <p:spTgt spid="2294843"/>
                                        </p:tgtEl>
                                        <p:attrNameLst>
                                          <p:attrName>ppt_h</p:attrName>
                                        </p:attrNameLst>
                                      </p:cBhvr>
                                      <p:tavLst>
                                        <p:tav tm="0">
                                          <p:val>
                                            <p:fltVal val="0"/>
                                          </p:val>
                                        </p:tav>
                                        <p:tav tm="100000">
                                          <p:val>
                                            <p:strVal val="#ppt_h"/>
                                          </p:val>
                                        </p:tav>
                                      </p:tavLst>
                                    </p:anim>
                                    <p:animEffect transition="in" filter="fade">
                                      <p:cBhvr>
                                        <p:cTn id="147" dur="50"/>
                                        <p:tgtEl>
                                          <p:spTgt spid="2294843"/>
                                        </p:tgtEl>
                                      </p:cBhvr>
                                    </p:animEffect>
                                  </p:childTnLst>
                                </p:cTn>
                              </p:par>
                              <p:par>
                                <p:cTn id="148" presetID="0" presetClass="path" presetSubtype="0" accel="50000" decel="50000" fill="hold" grpId="1" nodeType="withEffect">
                                  <p:stCondLst>
                                    <p:cond delay="1200"/>
                                  </p:stCondLst>
                                  <p:childTnLst>
                                    <p:animMotion origin="layout" path="M 0.00017 0.00093 C 0.00052 0.00463 0.00104 0.00857 0.00243 0.01181 C 0.00382 0.01505 0.00521 0.01783 0.00851 0.01991 C 0.01181 0.02199 0.01858 0.02385 0.02257 0.02385 C 0.02656 0.02385 0.02951 0.02176 0.03264 0.01991 C 0.03576 0.01806 0.03889 0.01597 0.04097 0.01204 C 0.04306 0.0081 0.04444 0.00579 0.04514 -0.0037 C 0.04583 -0.01319 0.04514 -0.01504 0.04514 -0.0449 C 0.04514 -0.07477 0.04514 -0.1544 0.04514 -0.1831 " pathEditMode="relative" rAng="0" ptsTypes="aaaaaaaaa">
                                      <p:cBhvr>
                                        <p:cTn id="149" dur="1000" fill="hold"/>
                                        <p:tgtEl>
                                          <p:spTgt spid="2294843"/>
                                        </p:tgtEl>
                                        <p:attrNameLst>
                                          <p:attrName>ppt_x</p:attrName>
                                          <p:attrName>ppt_y</p:attrName>
                                        </p:attrNameLst>
                                      </p:cBhvr>
                                      <p:rCtr x="23" y="-81"/>
                                    </p:animMotion>
                                  </p:childTnLst>
                                </p:cTn>
                              </p:par>
                              <p:par>
                                <p:cTn id="150" presetID="53" presetClass="entr" presetSubtype="0" fill="hold" grpId="0" nodeType="withEffect">
                                  <p:stCondLst>
                                    <p:cond delay="1500"/>
                                  </p:stCondLst>
                                  <p:childTnLst>
                                    <p:set>
                                      <p:cBhvr>
                                        <p:cTn id="151" dur="1" fill="hold">
                                          <p:stCondLst>
                                            <p:cond delay="0"/>
                                          </p:stCondLst>
                                        </p:cTn>
                                        <p:tgtEl>
                                          <p:spTgt spid="2294844"/>
                                        </p:tgtEl>
                                        <p:attrNameLst>
                                          <p:attrName>style.visibility</p:attrName>
                                        </p:attrNameLst>
                                      </p:cBhvr>
                                      <p:to>
                                        <p:strVal val="visible"/>
                                      </p:to>
                                    </p:set>
                                    <p:anim calcmode="lin" valueType="num">
                                      <p:cBhvr>
                                        <p:cTn id="152" dur="50" fill="hold"/>
                                        <p:tgtEl>
                                          <p:spTgt spid="2294844"/>
                                        </p:tgtEl>
                                        <p:attrNameLst>
                                          <p:attrName>ppt_w</p:attrName>
                                        </p:attrNameLst>
                                      </p:cBhvr>
                                      <p:tavLst>
                                        <p:tav tm="0">
                                          <p:val>
                                            <p:fltVal val="0"/>
                                          </p:val>
                                        </p:tav>
                                        <p:tav tm="100000">
                                          <p:val>
                                            <p:strVal val="#ppt_w"/>
                                          </p:val>
                                        </p:tav>
                                      </p:tavLst>
                                    </p:anim>
                                    <p:anim calcmode="lin" valueType="num">
                                      <p:cBhvr>
                                        <p:cTn id="153" dur="50" fill="hold"/>
                                        <p:tgtEl>
                                          <p:spTgt spid="2294844"/>
                                        </p:tgtEl>
                                        <p:attrNameLst>
                                          <p:attrName>ppt_h</p:attrName>
                                        </p:attrNameLst>
                                      </p:cBhvr>
                                      <p:tavLst>
                                        <p:tav tm="0">
                                          <p:val>
                                            <p:fltVal val="0"/>
                                          </p:val>
                                        </p:tav>
                                        <p:tav tm="100000">
                                          <p:val>
                                            <p:strVal val="#ppt_h"/>
                                          </p:val>
                                        </p:tav>
                                      </p:tavLst>
                                    </p:anim>
                                    <p:animEffect transition="in" filter="fade">
                                      <p:cBhvr>
                                        <p:cTn id="154" dur="50"/>
                                        <p:tgtEl>
                                          <p:spTgt spid="2294844"/>
                                        </p:tgtEl>
                                      </p:cBhvr>
                                    </p:animEffect>
                                  </p:childTnLst>
                                </p:cTn>
                              </p:par>
                              <p:par>
                                <p:cTn id="155" presetID="0" presetClass="path" presetSubtype="0" accel="50000" decel="50000" fill="hold" grpId="1" nodeType="withEffect">
                                  <p:stCondLst>
                                    <p:cond delay="1500"/>
                                  </p:stCondLst>
                                  <p:childTnLst>
                                    <p:animMotion origin="layout" path="M 0.00017 0.00093 C 0.00052 0.00463 0.00104 0.00857 0.00243 0.01181 C 0.00382 0.01505 0.00521 0.01783 0.00851 0.01991 C 0.01181 0.02199 0.01858 0.02385 0.02257 0.02385 C 0.02656 0.02385 0.02951 0.02176 0.03264 0.01991 C 0.03576 0.01806 0.03889 0.01597 0.04097 0.01204 C 0.04306 0.0081 0.04444 0.00579 0.04514 -0.0037 C 0.04583 -0.01319 0.04514 -0.01504 0.04514 -0.0449 C 0.04514 -0.07477 0.04514 -0.1544 0.04514 -0.1831 " pathEditMode="relative" rAng="0" ptsTypes="aaaaaaaaa">
                                      <p:cBhvr>
                                        <p:cTn id="156" dur="1000" fill="hold"/>
                                        <p:tgtEl>
                                          <p:spTgt spid="2294844"/>
                                        </p:tgtEl>
                                        <p:attrNameLst>
                                          <p:attrName>ppt_x</p:attrName>
                                          <p:attrName>ppt_y</p:attrName>
                                        </p:attrNameLst>
                                      </p:cBhvr>
                                      <p:rCtr x="23" y="-81"/>
                                    </p:animMotion>
                                  </p:childTnLst>
                                </p:cTn>
                              </p:par>
                            </p:childTnLst>
                          </p:cTn>
                        </p:par>
                        <p:par>
                          <p:cTn id="157" fill="hold">
                            <p:stCondLst>
                              <p:cond delay="17800"/>
                            </p:stCondLst>
                            <p:childTnLst>
                              <p:par>
                                <p:cTn id="158" presetID="10" presetClass="entr" presetSubtype="0" fill="hold" nodeType="afterEffect">
                                  <p:stCondLst>
                                    <p:cond delay="0"/>
                                  </p:stCondLst>
                                  <p:childTnLst>
                                    <p:set>
                                      <p:cBhvr>
                                        <p:cTn id="159" dur="1" fill="hold">
                                          <p:stCondLst>
                                            <p:cond delay="0"/>
                                          </p:stCondLst>
                                        </p:cTn>
                                        <p:tgtEl>
                                          <p:spTgt spid="2294836"/>
                                        </p:tgtEl>
                                        <p:attrNameLst>
                                          <p:attrName>style.visibility</p:attrName>
                                        </p:attrNameLst>
                                      </p:cBhvr>
                                      <p:to>
                                        <p:strVal val="visible"/>
                                      </p:to>
                                    </p:set>
                                    <p:animEffect transition="in" filter="fade">
                                      <p:cBhvr>
                                        <p:cTn id="160" dur="500"/>
                                        <p:tgtEl>
                                          <p:spTgt spid="2294836"/>
                                        </p:tgtEl>
                                      </p:cBhvr>
                                    </p:animEffect>
                                  </p:childTnLst>
                                </p:cTn>
                              </p:par>
                            </p:childTnLst>
                          </p:cTn>
                        </p:par>
                        <p:par>
                          <p:cTn id="161" fill="hold">
                            <p:stCondLst>
                              <p:cond delay="18300"/>
                            </p:stCondLst>
                            <p:childTnLst>
                              <p:par>
                                <p:cTn id="162" presetID="10" presetClass="exit" presetSubtype="0" fill="hold" nodeType="afterEffect">
                                  <p:stCondLst>
                                    <p:cond delay="0"/>
                                  </p:stCondLst>
                                  <p:childTnLst>
                                    <p:animEffect transition="out" filter="fade">
                                      <p:cBhvr>
                                        <p:cTn id="163" dur="500"/>
                                        <p:tgtEl>
                                          <p:spTgt spid="2294836"/>
                                        </p:tgtEl>
                                      </p:cBhvr>
                                    </p:animEffect>
                                    <p:set>
                                      <p:cBhvr>
                                        <p:cTn id="164" dur="1" fill="hold">
                                          <p:stCondLst>
                                            <p:cond delay="499"/>
                                          </p:stCondLst>
                                        </p:cTn>
                                        <p:tgtEl>
                                          <p:spTgt spid="2294836"/>
                                        </p:tgtEl>
                                        <p:attrNameLst>
                                          <p:attrName>style.visibility</p:attrName>
                                        </p:attrNameLst>
                                      </p:cBhvr>
                                      <p:to>
                                        <p:strVal val="hidden"/>
                                      </p:to>
                                    </p:set>
                                  </p:childTnLst>
                                </p:cTn>
                              </p:par>
                            </p:childTnLst>
                          </p:cTn>
                        </p:par>
                        <p:par>
                          <p:cTn id="165" fill="hold">
                            <p:stCondLst>
                              <p:cond delay="18800"/>
                            </p:stCondLst>
                            <p:childTnLst>
                              <p:par>
                                <p:cTn id="166" presetID="10" presetClass="entr" presetSubtype="0" fill="hold" nodeType="afterEffect">
                                  <p:stCondLst>
                                    <p:cond delay="0"/>
                                  </p:stCondLst>
                                  <p:childTnLst>
                                    <p:set>
                                      <p:cBhvr>
                                        <p:cTn id="167" dur="1" fill="hold">
                                          <p:stCondLst>
                                            <p:cond delay="0"/>
                                          </p:stCondLst>
                                        </p:cTn>
                                        <p:tgtEl>
                                          <p:spTgt spid="2294836"/>
                                        </p:tgtEl>
                                        <p:attrNameLst>
                                          <p:attrName>style.visibility</p:attrName>
                                        </p:attrNameLst>
                                      </p:cBhvr>
                                      <p:to>
                                        <p:strVal val="visible"/>
                                      </p:to>
                                    </p:set>
                                    <p:animEffect transition="in" filter="fade">
                                      <p:cBhvr>
                                        <p:cTn id="168" dur="500"/>
                                        <p:tgtEl>
                                          <p:spTgt spid="2294836"/>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2294834"/>
                                        </p:tgtEl>
                                        <p:attrNameLst>
                                          <p:attrName>style.visibility</p:attrName>
                                        </p:attrNameLst>
                                      </p:cBhvr>
                                      <p:to>
                                        <p:strVal val="visible"/>
                                      </p:to>
                                    </p:set>
                                    <p:animEffect transition="in" filter="fade">
                                      <p:cBhvr>
                                        <p:cTn id="171" dur="500"/>
                                        <p:tgtEl>
                                          <p:spTgt spid="2294834"/>
                                        </p:tgtEl>
                                      </p:cBhvr>
                                    </p:animEffect>
                                  </p:childTnLst>
                                </p:cTn>
                              </p:par>
                            </p:childTnLst>
                          </p:cTn>
                        </p:par>
                        <p:par>
                          <p:cTn id="172" fill="hold">
                            <p:stCondLst>
                              <p:cond delay="19300"/>
                            </p:stCondLst>
                            <p:childTnLst>
                              <p:par>
                                <p:cTn id="173" presetID="10" presetClass="exit" presetSubtype="0" fill="hold" nodeType="afterEffect">
                                  <p:stCondLst>
                                    <p:cond delay="0"/>
                                  </p:stCondLst>
                                  <p:childTnLst>
                                    <p:animEffect transition="out" filter="fade">
                                      <p:cBhvr>
                                        <p:cTn id="174" dur="500"/>
                                        <p:tgtEl>
                                          <p:spTgt spid="2294836"/>
                                        </p:tgtEl>
                                      </p:cBhvr>
                                    </p:animEffect>
                                    <p:set>
                                      <p:cBhvr>
                                        <p:cTn id="175" dur="1" fill="hold">
                                          <p:stCondLst>
                                            <p:cond delay="499"/>
                                          </p:stCondLst>
                                        </p:cTn>
                                        <p:tgtEl>
                                          <p:spTgt spid="2294836"/>
                                        </p:tgtEl>
                                        <p:attrNameLst>
                                          <p:attrName>style.visibility</p:attrName>
                                        </p:attrNameLst>
                                      </p:cBhvr>
                                      <p:to>
                                        <p:strVal val="hidden"/>
                                      </p:to>
                                    </p:set>
                                  </p:childTnLst>
                                </p:cTn>
                              </p:par>
                            </p:childTnLst>
                          </p:cTn>
                        </p:par>
                        <p:par>
                          <p:cTn id="176" fill="hold">
                            <p:stCondLst>
                              <p:cond delay="19800"/>
                            </p:stCondLst>
                            <p:childTnLst>
                              <p:par>
                                <p:cTn id="177" presetID="10" presetClass="entr" presetSubtype="0" fill="hold" nodeType="afterEffect">
                                  <p:stCondLst>
                                    <p:cond delay="0"/>
                                  </p:stCondLst>
                                  <p:childTnLst>
                                    <p:set>
                                      <p:cBhvr>
                                        <p:cTn id="178" dur="1" fill="hold">
                                          <p:stCondLst>
                                            <p:cond delay="0"/>
                                          </p:stCondLst>
                                        </p:cTn>
                                        <p:tgtEl>
                                          <p:spTgt spid="2294836"/>
                                        </p:tgtEl>
                                        <p:attrNameLst>
                                          <p:attrName>style.visibility</p:attrName>
                                        </p:attrNameLst>
                                      </p:cBhvr>
                                      <p:to>
                                        <p:strVal val="visible"/>
                                      </p:to>
                                    </p:set>
                                    <p:animEffect transition="in" filter="fade">
                                      <p:cBhvr>
                                        <p:cTn id="179" dur="500"/>
                                        <p:tgtEl>
                                          <p:spTgt spid="2294836"/>
                                        </p:tgtEl>
                                      </p:cBhvr>
                                    </p:animEffect>
                                  </p:childTnLst>
                                </p:cTn>
                              </p:par>
                            </p:childTnLst>
                          </p:cTn>
                        </p:par>
                        <p:par>
                          <p:cTn id="180" fill="hold">
                            <p:stCondLst>
                              <p:cond delay="20300"/>
                            </p:stCondLst>
                            <p:childTnLst>
                              <p:par>
                                <p:cTn id="181" presetID="53" presetClass="entr" presetSubtype="0" fill="hold" grpId="0" nodeType="afterEffect">
                                  <p:stCondLst>
                                    <p:cond delay="500"/>
                                  </p:stCondLst>
                                  <p:childTnLst>
                                    <p:set>
                                      <p:cBhvr>
                                        <p:cTn id="182" dur="1" fill="hold">
                                          <p:stCondLst>
                                            <p:cond delay="0"/>
                                          </p:stCondLst>
                                        </p:cTn>
                                        <p:tgtEl>
                                          <p:spTgt spid="2294846"/>
                                        </p:tgtEl>
                                        <p:attrNameLst>
                                          <p:attrName>style.visibility</p:attrName>
                                        </p:attrNameLst>
                                      </p:cBhvr>
                                      <p:to>
                                        <p:strVal val="visible"/>
                                      </p:to>
                                    </p:set>
                                    <p:anim calcmode="lin" valueType="num">
                                      <p:cBhvr>
                                        <p:cTn id="183" dur="200" fill="hold"/>
                                        <p:tgtEl>
                                          <p:spTgt spid="2294846"/>
                                        </p:tgtEl>
                                        <p:attrNameLst>
                                          <p:attrName>ppt_w</p:attrName>
                                        </p:attrNameLst>
                                      </p:cBhvr>
                                      <p:tavLst>
                                        <p:tav tm="0">
                                          <p:val>
                                            <p:fltVal val="0"/>
                                          </p:val>
                                        </p:tav>
                                        <p:tav tm="100000">
                                          <p:val>
                                            <p:strVal val="#ppt_w"/>
                                          </p:val>
                                        </p:tav>
                                      </p:tavLst>
                                    </p:anim>
                                    <p:anim calcmode="lin" valueType="num">
                                      <p:cBhvr>
                                        <p:cTn id="184" dur="200" fill="hold"/>
                                        <p:tgtEl>
                                          <p:spTgt spid="2294846"/>
                                        </p:tgtEl>
                                        <p:attrNameLst>
                                          <p:attrName>ppt_h</p:attrName>
                                        </p:attrNameLst>
                                      </p:cBhvr>
                                      <p:tavLst>
                                        <p:tav tm="0">
                                          <p:val>
                                            <p:fltVal val="0"/>
                                          </p:val>
                                        </p:tav>
                                        <p:tav tm="100000">
                                          <p:val>
                                            <p:strVal val="#ppt_h"/>
                                          </p:val>
                                        </p:tav>
                                      </p:tavLst>
                                    </p:anim>
                                    <p:animEffect transition="in" filter="fade">
                                      <p:cBhvr>
                                        <p:cTn id="185" dur="200"/>
                                        <p:tgtEl>
                                          <p:spTgt spid="2294846"/>
                                        </p:tgtEl>
                                      </p:cBhvr>
                                    </p:animEffect>
                                  </p:childTnLst>
                                </p:cTn>
                              </p:par>
                            </p:childTnLst>
                          </p:cTn>
                        </p:par>
                        <p:par>
                          <p:cTn id="186" fill="hold">
                            <p:stCondLst>
                              <p:cond delay="21000"/>
                            </p:stCondLst>
                            <p:childTnLst>
                              <p:par>
                                <p:cTn id="187" presetID="42" presetClass="path" presetSubtype="0" accel="50000" decel="50000" fill="hold" grpId="1" nodeType="afterEffect">
                                  <p:stCondLst>
                                    <p:cond delay="0"/>
                                  </p:stCondLst>
                                  <p:childTnLst>
                                    <p:animMotion origin="layout" path="M -1.38889E-6 1.11111E-6 L -1.38889E-6 0.15949 " pathEditMode="relative" rAng="0" ptsTypes="AA">
                                      <p:cBhvr>
                                        <p:cTn id="188" dur="1000" fill="hold"/>
                                        <p:tgtEl>
                                          <p:spTgt spid="2294846"/>
                                        </p:tgtEl>
                                        <p:attrNameLst>
                                          <p:attrName>ppt_x</p:attrName>
                                          <p:attrName>ppt_y</p:attrName>
                                        </p:attrNameLst>
                                      </p:cBhvr>
                                      <p:rCtr x="0" y="80"/>
                                    </p:animMotion>
                                  </p:childTnLst>
                                </p:cTn>
                              </p:par>
                              <p:par>
                                <p:cTn id="189" presetID="53" presetClass="entr" presetSubtype="0" fill="hold" grpId="0" nodeType="withEffect">
                                  <p:stCondLst>
                                    <p:cond delay="200"/>
                                  </p:stCondLst>
                                  <p:childTnLst>
                                    <p:set>
                                      <p:cBhvr>
                                        <p:cTn id="190" dur="1" fill="hold">
                                          <p:stCondLst>
                                            <p:cond delay="0"/>
                                          </p:stCondLst>
                                        </p:cTn>
                                        <p:tgtEl>
                                          <p:spTgt spid="2294847"/>
                                        </p:tgtEl>
                                        <p:attrNameLst>
                                          <p:attrName>style.visibility</p:attrName>
                                        </p:attrNameLst>
                                      </p:cBhvr>
                                      <p:to>
                                        <p:strVal val="visible"/>
                                      </p:to>
                                    </p:set>
                                    <p:anim calcmode="lin" valueType="num">
                                      <p:cBhvr>
                                        <p:cTn id="191" dur="200" fill="hold"/>
                                        <p:tgtEl>
                                          <p:spTgt spid="2294847"/>
                                        </p:tgtEl>
                                        <p:attrNameLst>
                                          <p:attrName>ppt_w</p:attrName>
                                        </p:attrNameLst>
                                      </p:cBhvr>
                                      <p:tavLst>
                                        <p:tav tm="0">
                                          <p:val>
                                            <p:fltVal val="0"/>
                                          </p:val>
                                        </p:tav>
                                        <p:tav tm="100000">
                                          <p:val>
                                            <p:strVal val="#ppt_w"/>
                                          </p:val>
                                        </p:tav>
                                      </p:tavLst>
                                    </p:anim>
                                    <p:anim calcmode="lin" valueType="num">
                                      <p:cBhvr>
                                        <p:cTn id="192" dur="200" fill="hold"/>
                                        <p:tgtEl>
                                          <p:spTgt spid="2294847"/>
                                        </p:tgtEl>
                                        <p:attrNameLst>
                                          <p:attrName>ppt_h</p:attrName>
                                        </p:attrNameLst>
                                      </p:cBhvr>
                                      <p:tavLst>
                                        <p:tav tm="0">
                                          <p:val>
                                            <p:fltVal val="0"/>
                                          </p:val>
                                        </p:tav>
                                        <p:tav tm="100000">
                                          <p:val>
                                            <p:strVal val="#ppt_h"/>
                                          </p:val>
                                        </p:tav>
                                      </p:tavLst>
                                    </p:anim>
                                    <p:animEffect transition="in" filter="fade">
                                      <p:cBhvr>
                                        <p:cTn id="193" dur="200"/>
                                        <p:tgtEl>
                                          <p:spTgt spid="2294847"/>
                                        </p:tgtEl>
                                      </p:cBhvr>
                                    </p:animEffect>
                                  </p:childTnLst>
                                </p:cTn>
                              </p:par>
                              <p:par>
                                <p:cTn id="194" presetID="42" presetClass="path" presetSubtype="0" accel="50000" decel="50000" fill="hold" grpId="1" nodeType="withEffect">
                                  <p:stCondLst>
                                    <p:cond delay="200"/>
                                  </p:stCondLst>
                                  <p:childTnLst>
                                    <p:animMotion origin="layout" path="M 4.72222E-6 1.11111E-6 L 4.72222E-6 0.15949 " pathEditMode="relative" rAng="0" ptsTypes="AA">
                                      <p:cBhvr>
                                        <p:cTn id="195" dur="1000" fill="hold"/>
                                        <p:tgtEl>
                                          <p:spTgt spid="2294847"/>
                                        </p:tgtEl>
                                        <p:attrNameLst>
                                          <p:attrName>ppt_x</p:attrName>
                                          <p:attrName>ppt_y</p:attrName>
                                        </p:attrNameLst>
                                      </p:cBhvr>
                                      <p:rCtr x="0" y="80"/>
                                    </p:animMotion>
                                  </p:childTnLst>
                                </p:cTn>
                              </p:par>
                              <p:par>
                                <p:cTn id="196" presetID="10" presetClass="entr" presetSubtype="0" fill="hold" grpId="0" nodeType="withEffect">
                                  <p:stCondLst>
                                    <p:cond delay="1200"/>
                                  </p:stCondLst>
                                  <p:childTnLst>
                                    <p:set>
                                      <p:cBhvr>
                                        <p:cTn id="197" dur="1" fill="hold">
                                          <p:stCondLst>
                                            <p:cond delay="0"/>
                                          </p:stCondLst>
                                        </p:cTn>
                                        <p:tgtEl>
                                          <p:spTgt spid="66"/>
                                        </p:tgtEl>
                                        <p:attrNameLst>
                                          <p:attrName>style.visibility</p:attrName>
                                        </p:attrNameLst>
                                      </p:cBhvr>
                                      <p:to>
                                        <p:strVal val="visible"/>
                                      </p:to>
                                    </p:set>
                                    <p:animEffect transition="in" filter="fade">
                                      <p:cBhvr>
                                        <p:cTn id="198" dur="200"/>
                                        <p:tgtEl>
                                          <p:spTgt spid="66"/>
                                        </p:tgtEl>
                                      </p:cBhvr>
                                    </p:animEffect>
                                  </p:childTnLst>
                                </p:cTn>
                              </p:par>
                              <p:par>
                                <p:cTn id="199" presetID="10" presetClass="entr" presetSubtype="0" fill="hold" grpId="0" nodeType="withEffect">
                                  <p:stCondLst>
                                    <p:cond delay="300"/>
                                  </p:stCondLst>
                                  <p:childTnLst>
                                    <p:set>
                                      <p:cBhvr>
                                        <p:cTn id="200" dur="1" fill="hold">
                                          <p:stCondLst>
                                            <p:cond delay="0"/>
                                          </p:stCondLst>
                                        </p:cTn>
                                        <p:tgtEl>
                                          <p:spTgt spid="67"/>
                                        </p:tgtEl>
                                        <p:attrNameLst>
                                          <p:attrName>style.visibility</p:attrName>
                                        </p:attrNameLst>
                                      </p:cBhvr>
                                      <p:to>
                                        <p:strVal val="visible"/>
                                      </p:to>
                                    </p:set>
                                    <p:animEffect transition="in" filter="fade">
                                      <p:cBhvr>
                                        <p:cTn id="201" dur="2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4807" grpId="0"/>
      <p:bldP spid="2294810" grpId="0"/>
      <p:bldP spid="2294811" grpId="0"/>
      <p:bldP spid="2294826" grpId="0" animBg="1"/>
      <p:bldP spid="2294826" grpId="1" animBg="1"/>
      <p:bldP spid="2294827" grpId="0" animBg="1"/>
      <p:bldP spid="2294827" grpId="1" animBg="1"/>
      <p:bldP spid="2294828" grpId="0" animBg="1"/>
      <p:bldP spid="2294828" grpId="1" animBg="1"/>
      <p:bldP spid="2294829" grpId="0" animBg="1"/>
      <p:bldP spid="2294829" grpId="1" animBg="1"/>
      <p:bldP spid="2294830" grpId="0" animBg="1"/>
      <p:bldP spid="2294830" grpId="1" animBg="1"/>
      <p:bldP spid="2294831" grpId="0" animBg="1"/>
      <p:bldP spid="2294831" grpId="1" animBg="1"/>
      <p:bldP spid="2294832" grpId="0" animBg="1"/>
      <p:bldP spid="2294832" grpId="1" animBg="1"/>
      <p:bldP spid="2294833" grpId="0" animBg="1"/>
      <p:bldP spid="2294833" grpId="1" animBg="1"/>
      <p:bldP spid="2294834" grpId="0"/>
      <p:bldP spid="2294837" grpId="0" animBg="1"/>
      <p:bldP spid="2294837" grpId="1" animBg="1"/>
      <p:bldP spid="2294839" grpId="0" animBg="1"/>
      <p:bldP spid="2294839" grpId="1" animBg="1"/>
      <p:bldP spid="2294840" grpId="0" animBg="1"/>
      <p:bldP spid="2294840" grpId="1" animBg="1"/>
      <p:bldP spid="2294841" grpId="0" animBg="1"/>
      <p:bldP spid="2294841" grpId="1" animBg="1"/>
      <p:bldP spid="2294842" grpId="0" animBg="1"/>
      <p:bldP spid="2294842" grpId="1" animBg="1"/>
      <p:bldP spid="2294843" grpId="0" animBg="1"/>
      <p:bldP spid="2294843" grpId="1" animBg="1"/>
      <p:bldP spid="2294844" grpId="0" animBg="1"/>
      <p:bldP spid="2294844" grpId="1" animBg="1"/>
      <p:bldP spid="2294846" grpId="0" animBg="1"/>
      <p:bldP spid="2294846" grpId="1" animBg="1"/>
      <p:bldP spid="2294847" grpId="0" animBg="1"/>
      <p:bldP spid="2294847" grpId="1" animBg="1"/>
      <p:bldP spid="2294865" grpId="0" animBg="1"/>
      <p:bldP spid="2294865" grpId="1" animBg="1"/>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8" name="Text Box 16"/>
          <p:cNvSpPr txBox="1">
            <a:spLocks noChangeArrowheads="1"/>
          </p:cNvSpPr>
          <p:nvPr/>
        </p:nvSpPr>
        <p:spPr bwMode="auto">
          <a:xfrm>
            <a:off x="112371" y="6471848"/>
            <a:ext cx="8883526" cy="400110"/>
          </a:xfrm>
          <a:prstGeom prst="rect">
            <a:avLst/>
          </a:prstGeom>
          <a:noFill/>
          <a:ln w="9525">
            <a:noFill/>
            <a:miter lim="800000"/>
            <a:headEnd/>
            <a:tailEnd/>
          </a:ln>
        </p:spPr>
        <p:txBody>
          <a:bodyPr wrap="square" anchor="b">
            <a:spAutoFit/>
          </a:bodyPr>
          <a:lstStyle/>
          <a:p>
            <a:r>
              <a:rPr lang="en-US" sz="1000" dirty="0">
                <a:solidFill>
                  <a:schemeClr val="bg2"/>
                </a:solidFill>
                <a:cs typeface="Arial" pitchFamily="34" charset="0"/>
              </a:rPr>
              <a:t>Costigan </a:t>
            </a:r>
            <a:r>
              <a:rPr lang="en-US" sz="1000" dirty="0" smtClean="0">
                <a:solidFill>
                  <a:schemeClr val="bg2"/>
                </a:solidFill>
                <a:cs typeface="Arial" pitchFamily="34" charset="0"/>
              </a:rPr>
              <a:t>M </a:t>
            </a:r>
            <a:r>
              <a:rPr lang="en-US" sz="1000" i="1" dirty="0">
                <a:solidFill>
                  <a:schemeClr val="bg2"/>
                </a:solidFill>
                <a:cs typeface="Arial" pitchFamily="34" charset="0"/>
              </a:rPr>
              <a:t>et al. Annu Rev Neurosci</a:t>
            </a:r>
            <a:r>
              <a:rPr lang="en-US" sz="1000" dirty="0">
                <a:solidFill>
                  <a:schemeClr val="bg2"/>
                </a:solidFill>
                <a:cs typeface="Arial" pitchFamily="34" charset="0"/>
              </a:rPr>
              <a:t> 2009</a:t>
            </a:r>
            <a:r>
              <a:rPr lang="en-US" sz="1000" dirty="0" smtClean="0">
                <a:solidFill>
                  <a:schemeClr val="bg2"/>
                </a:solidFill>
                <a:cs typeface="Arial" pitchFamily="34" charset="0"/>
              </a:rPr>
              <a:t>; 32:1-32; Costigan M </a:t>
            </a:r>
            <a:r>
              <a:rPr lang="en-US" sz="1000" i="1" dirty="0">
                <a:solidFill>
                  <a:schemeClr val="bg2"/>
                </a:solidFill>
                <a:cs typeface="Arial" pitchFamily="34" charset="0"/>
              </a:rPr>
              <a:t>et al. </a:t>
            </a:r>
            <a:r>
              <a:rPr lang="en-US" sz="1000" dirty="0">
                <a:solidFill>
                  <a:schemeClr val="bg2"/>
                </a:solidFill>
                <a:cs typeface="Arial" pitchFamily="34" charset="0"/>
              </a:rPr>
              <a:t>In: Siegel </a:t>
            </a:r>
            <a:r>
              <a:rPr lang="en-US" sz="1000" dirty="0" smtClean="0">
                <a:solidFill>
                  <a:schemeClr val="bg2"/>
                </a:solidFill>
                <a:cs typeface="Arial" pitchFamily="34" charset="0"/>
              </a:rPr>
              <a:t>GJ </a:t>
            </a:r>
            <a:r>
              <a:rPr lang="en-US" sz="1000" i="1" dirty="0">
                <a:solidFill>
                  <a:schemeClr val="bg2"/>
                </a:solidFill>
                <a:cs typeface="Arial" pitchFamily="34" charset="0"/>
              </a:rPr>
              <a:t>et </a:t>
            </a:r>
            <a:r>
              <a:rPr lang="en-US" sz="1000" i="1" dirty="0" smtClean="0">
                <a:solidFill>
                  <a:schemeClr val="bg2"/>
                </a:solidFill>
                <a:cs typeface="Arial" pitchFamily="34" charset="0"/>
              </a:rPr>
              <a:t>al</a:t>
            </a:r>
            <a:r>
              <a:rPr lang="en-US" sz="1000" dirty="0" smtClean="0">
                <a:solidFill>
                  <a:schemeClr val="bg2"/>
                </a:solidFill>
                <a:cs typeface="Arial" pitchFamily="34" charset="0"/>
              </a:rPr>
              <a:t> (eds). </a:t>
            </a:r>
            <a:r>
              <a:rPr lang="en-US" sz="1000" i="1" dirty="0">
                <a:solidFill>
                  <a:schemeClr val="bg2"/>
                </a:solidFill>
                <a:cs typeface="Arial" pitchFamily="34" charset="0"/>
              </a:rPr>
              <a:t>Basic Neurochemistry: Molecular, </a:t>
            </a:r>
          </a:p>
          <a:p>
            <a:pPr marL="169863" indent="-169863"/>
            <a:r>
              <a:rPr lang="en-US" sz="1000" i="1" dirty="0">
                <a:solidFill>
                  <a:schemeClr val="bg2"/>
                </a:solidFill>
                <a:cs typeface="Arial" pitchFamily="34" charset="0"/>
              </a:rPr>
              <a:t>Cellular and Medical Aspects</a:t>
            </a:r>
            <a:r>
              <a:rPr lang="en-US" sz="1000" dirty="0">
                <a:solidFill>
                  <a:schemeClr val="bg2"/>
                </a:solidFill>
                <a:cs typeface="Arial" pitchFamily="34" charset="0"/>
              </a:rPr>
              <a:t>. </a:t>
            </a:r>
            <a:r>
              <a:rPr lang="en-US" sz="1000" dirty="0" smtClean="0">
                <a:solidFill>
                  <a:schemeClr val="bg2"/>
                </a:solidFill>
                <a:cs typeface="Arial" pitchFamily="34" charset="0"/>
              </a:rPr>
              <a:t>7th </a:t>
            </a:r>
            <a:r>
              <a:rPr lang="en-US" sz="1000" dirty="0">
                <a:solidFill>
                  <a:schemeClr val="bg2"/>
                </a:solidFill>
                <a:cs typeface="Arial" pitchFamily="34" charset="0"/>
              </a:rPr>
              <a:t>ed. Elsevier Academic Press</a:t>
            </a:r>
            <a:r>
              <a:rPr lang="en-US" sz="1000" dirty="0" smtClean="0">
                <a:solidFill>
                  <a:schemeClr val="bg2"/>
                </a:solidFill>
                <a:cs typeface="Arial" pitchFamily="34" charset="0"/>
              </a:rPr>
              <a:t>; Burlington</a:t>
            </a:r>
            <a:r>
              <a:rPr lang="en-US" sz="1000" dirty="0">
                <a:solidFill>
                  <a:schemeClr val="bg2"/>
                </a:solidFill>
                <a:cs typeface="Arial" pitchFamily="34" charset="0"/>
              </a:rPr>
              <a:t>, MA: </a:t>
            </a:r>
            <a:r>
              <a:rPr lang="en-US" sz="1000" dirty="0" smtClean="0">
                <a:solidFill>
                  <a:schemeClr val="bg2"/>
                </a:solidFill>
                <a:cs typeface="Arial" pitchFamily="34" charset="0"/>
              </a:rPr>
              <a:t>2006; Staud </a:t>
            </a:r>
            <a:r>
              <a:rPr lang="en-US" sz="1000" dirty="0">
                <a:solidFill>
                  <a:schemeClr val="bg2"/>
                </a:solidFill>
                <a:cs typeface="Arial" pitchFamily="34" charset="0"/>
              </a:rPr>
              <a:t>R. </a:t>
            </a:r>
            <a:r>
              <a:rPr lang="en-US" sz="1000" i="1" dirty="0">
                <a:solidFill>
                  <a:schemeClr val="bg2"/>
                </a:solidFill>
                <a:cs typeface="Arial" pitchFamily="34" charset="0"/>
              </a:rPr>
              <a:t>Arthritis Res Ther</a:t>
            </a:r>
            <a:r>
              <a:rPr lang="en-US" sz="1000" dirty="0">
                <a:solidFill>
                  <a:schemeClr val="bg2"/>
                </a:solidFill>
                <a:cs typeface="Arial" pitchFamily="34" charset="0"/>
              </a:rPr>
              <a:t> </a:t>
            </a:r>
            <a:r>
              <a:rPr lang="en-US" sz="1000" dirty="0" smtClean="0">
                <a:solidFill>
                  <a:schemeClr val="bg2"/>
                </a:solidFill>
                <a:cs typeface="Arial" pitchFamily="34" charset="0"/>
              </a:rPr>
              <a:t>2006; 8(3):208-</a:t>
            </a:r>
            <a:r>
              <a:rPr lang="pt-BR" sz="1000" dirty="0" smtClean="0">
                <a:solidFill>
                  <a:schemeClr val="bg2"/>
                </a:solidFill>
                <a:cs typeface="Arial" pitchFamily="34" charset="0"/>
              </a:rPr>
              <a:t>14</a:t>
            </a:r>
            <a:r>
              <a:rPr lang="en-US" sz="1000" dirty="0" smtClean="0">
                <a:solidFill>
                  <a:schemeClr val="bg2"/>
                </a:solidFill>
                <a:cs typeface="Arial" pitchFamily="34" charset="0"/>
              </a:rPr>
              <a:t>.</a:t>
            </a:r>
            <a:endParaRPr lang="en-US" sz="1000" dirty="0">
              <a:solidFill>
                <a:schemeClr val="bg2"/>
              </a:solidFill>
              <a:cs typeface="Arial" pitchFamily="34" charset="0"/>
            </a:endParaRPr>
          </a:p>
        </p:txBody>
      </p:sp>
      <p:sp>
        <p:nvSpPr>
          <p:cNvPr id="16" name="Rectangle 20"/>
          <p:cNvSpPr>
            <a:spLocks noGrp="1" noChangeArrowheads="1"/>
          </p:cNvSpPr>
          <p:nvPr>
            <p:ph type="title"/>
          </p:nvPr>
        </p:nvSpPr>
        <p:spPr>
          <a:xfrm>
            <a:off x="457200" y="274638"/>
            <a:ext cx="8229600" cy="1143000"/>
          </a:xfrm>
        </p:spPr>
        <p:txBody>
          <a:bodyPr>
            <a:normAutofit/>
          </a:bodyPr>
          <a:lstStyle/>
          <a:p>
            <a:r>
              <a:rPr lang="es-MX" sz="3000" b="1" dirty="0" smtClean="0">
                <a:latin typeface="Arial" pitchFamily="34" charset="0"/>
                <a:cs typeface="Arial" pitchFamily="34" charset="0"/>
              </a:rPr>
              <a:t>Sensibilización Central</a:t>
            </a:r>
            <a:endParaRPr lang="es-MX" sz="3000" b="1" baseline="30000" dirty="0" smtClean="0">
              <a:latin typeface="Arial" pitchFamily="34" charset="0"/>
              <a:cs typeface="Arial" pitchFamily="34" charset="0"/>
            </a:endParaRPr>
          </a:p>
        </p:txBody>
      </p:sp>
      <p:sp>
        <p:nvSpPr>
          <p:cNvPr id="17" name="Text Box 8"/>
          <p:cNvSpPr txBox="1">
            <a:spLocks noChangeArrowheads="1"/>
          </p:cNvSpPr>
          <p:nvPr/>
        </p:nvSpPr>
        <p:spPr bwMode="auto">
          <a:xfrm>
            <a:off x="6155873" y="1825079"/>
            <a:ext cx="1418630"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fontAlgn="auto">
              <a:spcBef>
                <a:spcPct val="50000"/>
              </a:spcBef>
              <a:spcAft>
                <a:spcPts val="0"/>
              </a:spcAft>
              <a:defRPr/>
            </a:pPr>
            <a:r>
              <a:rPr lang="es-MX" sz="1400" b="1" dirty="0" smtClean="0">
                <a:solidFill>
                  <a:schemeClr val="bg2"/>
                </a:solidFill>
                <a:latin typeface="Arial" pitchFamily="34" charset="0"/>
                <a:cs typeface="Arial" pitchFamily="34" charset="0"/>
              </a:rPr>
              <a:t>Canal de Ca</a:t>
            </a:r>
            <a:r>
              <a:rPr lang="es-MX" sz="1400" b="1" baseline="30000" dirty="0" smtClean="0">
                <a:solidFill>
                  <a:schemeClr val="bg2"/>
                </a:solidFill>
                <a:latin typeface="Arial" pitchFamily="34" charset="0"/>
                <a:cs typeface="Arial" pitchFamily="34" charset="0"/>
              </a:rPr>
              <a:t>2+</a:t>
            </a:r>
            <a:r>
              <a:rPr lang="es-MX" sz="1400" b="1" dirty="0" smtClean="0">
                <a:solidFill>
                  <a:schemeClr val="bg2"/>
                </a:solidFill>
                <a:latin typeface="Arial" pitchFamily="34" charset="0"/>
                <a:cs typeface="Arial" pitchFamily="34" charset="0"/>
              </a:rPr>
              <a:t> </a:t>
            </a:r>
            <a:endParaRPr lang="es-MX" sz="1400" b="1" dirty="0">
              <a:solidFill>
                <a:schemeClr val="bg2"/>
              </a:solidFill>
              <a:latin typeface="Arial" pitchFamily="34" charset="0"/>
              <a:cs typeface="Arial" pitchFamily="34" charset="0"/>
            </a:endParaRPr>
          </a:p>
        </p:txBody>
      </p:sp>
      <p:sp>
        <p:nvSpPr>
          <p:cNvPr id="21" name="Text Box 10"/>
          <p:cNvSpPr txBox="1">
            <a:spLocks noChangeArrowheads="1"/>
          </p:cNvSpPr>
          <p:nvPr/>
        </p:nvSpPr>
        <p:spPr bwMode="auto">
          <a:xfrm>
            <a:off x="6740798" y="2686875"/>
            <a:ext cx="1071562"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fontAlgn="auto">
              <a:spcBef>
                <a:spcPct val="50000"/>
              </a:spcBef>
              <a:spcAft>
                <a:spcPts val="0"/>
              </a:spcAft>
              <a:defRPr/>
            </a:pPr>
            <a:r>
              <a:rPr lang="es-MX" sz="1400" b="1" dirty="0" smtClean="0">
                <a:solidFill>
                  <a:schemeClr val="bg2"/>
                </a:solidFill>
                <a:latin typeface="Arial" pitchFamily="34" charset="0"/>
                <a:cs typeface="Arial" pitchFamily="34" charset="0"/>
              </a:rPr>
              <a:t>Ion Ca</a:t>
            </a:r>
            <a:r>
              <a:rPr lang="es-MX" sz="1400" b="1" baseline="30000" dirty="0" smtClean="0">
                <a:solidFill>
                  <a:schemeClr val="bg2"/>
                </a:solidFill>
                <a:latin typeface="Arial" pitchFamily="34" charset="0"/>
                <a:cs typeface="Arial" pitchFamily="34" charset="0"/>
              </a:rPr>
              <a:t>2+</a:t>
            </a:r>
            <a:endParaRPr lang="es-MX" sz="1400" b="1" dirty="0">
              <a:solidFill>
                <a:schemeClr val="bg2"/>
              </a:solidFill>
              <a:latin typeface="Arial" pitchFamily="34" charset="0"/>
              <a:cs typeface="Arial" pitchFamily="34" charset="0"/>
            </a:endParaRPr>
          </a:p>
        </p:txBody>
      </p:sp>
      <p:sp>
        <p:nvSpPr>
          <p:cNvPr id="22" name="Text Box 14"/>
          <p:cNvSpPr txBox="1">
            <a:spLocks noChangeArrowheads="1"/>
          </p:cNvSpPr>
          <p:nvPr/>
        </p:nvSpPr>
        <p:spPr bwMode="auto">
          <a:xfrm>
            <a:off x="1619672" y="5066600"/>
            <a:ext cx="1939403"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fontAlgn="auto">
              <a:spcBef>
                <a:spcPct val="50000"/>
              </a:spcBef>
              <a:spcAft>
                <a:spcPts val="0"/>
              </a:spcAft>
              <a:defRPr/>
            </a:pPr>
            <a:r>
              <a:rPr lang="es-MX" sz="1400" b="1" dirty="0" smtClean="0">
                <a:solidFill>
                  <a:schemeClr val="bg2"/>
                </a:solidFill>
                <a:latin typeface="Arial" pitchFamily="34" charset="0"/>
                <a:cs typeface="Arial" pitchFamily="34" charset="0"/>
              </a:rPr>
              <a:t>Neurotransmisores</a:t>
            </a:r>
            <a:endParaRPr lang="es-MX" sz="1400" b="1" dirty="0">
              <a:solidFill>
                <a:schemeClr val="bg2"/>
              </a:solidFill>
              <a:latin typeface="Arial" pitchFamily="34" charset="0"/>
              <a:cs typeface="Arial" pitchFamily="34" charset="0"/>
            </a:endParaRPr>
          </a:p>
        </p:txBody>
      </p:sp>
      <p:sp>
        <p:nvSpPr>
          <p:cNvPr id="23" name="Line 15"/>
          <p:cNvSpPr>
            <a:spLocks noChangeShapeType="1"/>
          </p:cNvSpPr>
          <p:nvPr/>
        </p:nvSpPr>
        <p:spPr bwMode="auto">
          <a:xfrm flipV="1">
            <a:off x="4961210" y="4271963"/>
            <a:ext cx="628650" cy="79375"/>
          </a:xfrm>
          <a:prstGeom prst="line">
            <a:avLst/>
          </a:prstGeom>
          <a:noFill/>
          <a:ln w="9525">
            <a:solidFill>
              <a:srgbClr val="FFFFFF"/>
            </a:solidFill>
            <a:round/>
            <a:headEnd/>
            <a:tailEnd/>
          </a:ln>
        </p:spPr>
        <p:txBody>
          <a:bodyPr/>
          <a:lstStyle/>
          <a:p>
            <a:endParaRPr lang="es-MX" dirty="0">
              <a:latin typeface="Arial" pitchFamily="34" charset="0"/>
              <a:cs typeface="Arial" pitchFamily="34" charset="0"/>
            </a:endParaRPr>
          </a:p>
        </p:txBody>
      </p:sp>
      <p:pic>
        <p:nvPicPr>
          <p:cNvPr id="25" name="Picture 6" descr="Image_1"/>
          <p:cNvPicPr preferRelativeResize="0">
            <a:picLocks noChangeAspect="1" noChangeArrowheads="1"/>
          </p:cNvPicPr>
          <p:nvPr/>
        </p:nvPicPr>
        <p:blipFill>
          <a:blip r:embed="rId4" cstate="print"/>
          <a:srcRect/>
          <a:stretch>
            <a:fillRect/>
          </a:stretch>
        </p:blipFill>
        <p:spPr bwMode="auto">
          <a:xfrm>
            <a:off x="2561359" y="1448148"/>
            <a:ext cx="4320480" cy="4320480"/>
          </a:xfrm>
          <a:prstGeom prst="rect">
            <a:avLst/>
          </a:prstGeom>
          <a:noFill/>
          <a:ln w="9525">
            <a:noFill/>
            <a:miter lim="800000"/>
            <a:headEnd/>
            <a:tailEnd/>
          </a:ln>
        </p:spPr>
      </p:pic>
      <p:sp>
        <p:nvSpPr>
          <p:cNvPr id="26" name="Text Box 12"/>
          <p:cNvSpPr txBox="1">
            <a:spLocks noChangeArrowheads="1"/>
          </p:cNvSpPr>
          <p:nvPr/>
        </p:nvSpPr>
        <p:spPr bwMode="auto">
          <a:xfrm>
            <a:off x="4427984" y="4989804"/>
            <a:ext cx="1514270"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fontAlgn="auto">
              <a:spcBef>
                <a:spcPct val="50000"/>
              </a:spcBef>
              <a:spcAft>
                <a:spcPts val="0"/>
              </a:spcAft>
              <a:defRPr/>
            </a:pPr>
            <a:r>
              <a:rPr lang="es-MX" sz="1400" b="1" dirty="0" smtClean="0">
                <a:solidFill>
                  <a:srgbClr val="FFFFFF"/>
                </a:solidFill>
                <a:latin typeface="Arial" pitchFamily="34" charset="0"/>
                <a:cs typeface="Arial" pitchFamily="34" charset="0"/>
              </a:rPr>
              <a:t>Postsináptica</a:t>
            </a:r>
            <a:endParaRPr lang="es-MX" sz="1400" b="1" dirty="0">
              <a:solidFill>
                <a:srgbClr val="FFFFFF"/>
              </a:solidFill>
              <a:latin typeface="Arial" pitchFamily="34" charset="0"/>
              <a:cs typeface="Arial" pitchFamily="34" charset="0"/>
            </a:endParaRPr>
          </a:p>
        </p:txBody>
      </p:sp>
      <p:sp>
        <p:nvSpPr>
          <p:cNvPr id="28" name="Text Box 13"/>
          <p:cNvSpPr txBox="1">
            <a:spLocks noChangeArrowheads="1"/>
          </p:cNvSpPr>
          <p:nvPr/>
        </p:nvSpPr>
        <p:spPr bwMode="auto">
          <a:xfrm>
            <a:off x="3204233" y="2140698"/>
            <a:ext cx="1301342"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fontAlgn="auto">
              <a:spcBef>
                <a:spcPct val="50000"/>
              </a:spcBef>
              <a:spcAft>
                <a:spcPts val="0"/>
              </a:spcAft>
              <a:defRPr/>
            </a:pPr>
            <a:r>
              <a:rPr lang="es-MX" sz="1400" b="1" dirty="0" smtClean="0">
                <a:latin typeface="Arial" pitchFamily="34" charset="0"/>
                <a:cs typeface="Arial" pitchFamily="34" charset="0"/>
              </a:rPr>
              <a:t>Presináptica</a:t>
            </a:r>
            <a:endParaRPr lang="es-MX" sz="1400" b="1" dirty="0">
              <a:latin typeface="Arial" pitchFamily="34" charset="0"/>
              <a:cs typeface="Arial" pitchFamily="34" charset="0"/>
            </a:endParaRPr>
          </a:p>
        </p:txBody>
      </p:sp>
      <p:cxnSp>
        <p:nvCxnSpPr>
          <p:cNvPr id="29" name="Straight Connector 4"/>
          <p:cNvCxnSpPr/>
          <p:nvPr/>
        </p:nvCxnSpPr>
        <p:spPr>
          <a:xfrm flipV="1">
            <a:off x="2849391" y="4271963"/>
            <a:ext cx="709684" cy="71784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3"/>
          <p:cNvCxnSpPr/>
          <p:nvPr/>
        </p:nvCxnSpPr>
        <p:spPr>
          <a:xfrm flipV="1">
            <a:off x="5275535" y="2132856"/>
            <a:ext cx="880338" cy="5206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26"/>
          <p:cNvCxnSpPr/>
          <p:nvPr/>
        </p:nvCxnSpPr>
        <p:spPr>
          <a:xfrm flipH="1">
            <a:off x="6300192" y="2840763"/>
            <a:ext cx="4866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13"/>
          <p:cNvSpPr/>
          <p:nvPr/>
        </p:nvSpPr>
        <p:spPr>
          <a:xfrm>
            <a:off x="5260170" y="4239324"/>
            <a:ext cx="2912230" cy="1754326"/>
          </a:xfrm>
          <a:prstGeom prst="rect">
            <a:avLst/>
          </a:prstGeom>
          <a:solidFill>
            <a:schemeClr val="accent2"/>
          </a:solidFill>
        </p:spPr>
        <p:txBody>
          <a:bodyPr wrap="square">
            <a:spAutoFit/>
          </a:bodyPr>
          <a:lstStyle/>
          <a:p>
            <a:r>
              <a:rPr lang="es-MX" dirty="0" smtClean="0">
                <a:latin typeface="Arial" pitchFamily="34" charset="0"/>
                <a:cs typeface="Arial" pitchFamily="34" charset="0"/>
              </a:rPr>
              <a:t>Se cree que resulta de la liberación excesiva de 2 neurotransmisores importantes:</a:t>
            </a:r>
          </a:p>
          <a:p>
            <a:pPr marL="800100" lvl="1" indent="-342900">
              <a:buFont typeface="Arial" pitchFamily="34" charset="0"/>
              <a:buChar char="•"/>
            </a:pPr>
            <a:r>
              <a:rPr lang="es-MX" b="1" dirty="0" smtClean="0">
                <a:latin typeface="Arial" pitchFamily="34" charset="0"/>
                <a:cs typeface="Arial" pitchFamily="34" charset="0"/>
              </a:rPr>
              <a:t>Sustancia P</a:t>
            </a:r>
          </a:p>
          <a:p>
            <a:pPr marL="800100" lvl="1" indent="-342900">
              <a:buFont typeface="Arial" pitchFamily="34" charset="0"/>
              <a:buChar char="•"/>
            </a:pPr>
            <a:r>
              <a:rPr lang="es-MX" b="1" dirty="0" smtClean="0">
                <a:latin typeface="Arial" pitchFamily="34" charset="0"/>
                <a:cs typeface="Arial" pitchFamily="34" charset="0"/>
              </a:rPr>
              <a:t>Glutamato</a:t>
            </a:r>
            <a:r>
              <a:rPr lang="es-MX" baseline="30000" dirty="0" smtClean="0">
                <a:latin typeface="Arial" pitchFamily="34" charset="0"/>
                <a:cs typeface="Arial" pitchFamily="34" charset="0"/>
              </a:rPr>
              <a:t>3</a:t>
            </a:r>
            <a:endParaRPr lang="es-MX" baseline="300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412004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82" name="Rectangle 62"/>
          <p:cNvSpPr>
            <a:spLocks noChangeArrowheads="1"/>
          </p:cNvSpPr>
          <p:nvPr/>
        </p:nvSpPr>
        <p:spPr bwMode="auto">
          <a:xfrm>
            <a:off x="203889" y="6673055"/>
            <a:ext cx="46736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GB" sz="1000" dirty="0" smtClean="0">
                <a:solidFill>
                  <a:schemeClr val="bg2"/>
                </a:solidFill>
              </a:rPr>
              <a:t>Woolf </a:t>
            </a:r>
            <a:r>
              <a:rPr lang="en-GB" sz="1000" dirty="0">
                <a:solidFill>
                  <a:schemeClr val="bg2"/>
                </a:solidFill>
              </a:rPr>
              <a:t>CJ, Mannion RJ. </a:t>
            </a:r>
            <a:r>
              <a:rPr lang="en-GB" sz="1000" i="1" dirty="0" smtClean="0">
                <a:solidFill>
                  <a:schemeClr val="bg2"/>
                </a:solidFill>
              </a:rPr>
              <a:t>Lancet</a:t>
            </a:r>
            <a:r>
              <a:rPr lang="en-GB" sz="1000" dirty="0" smtClean="0">
                <a:solidFill>
                  <a:schemeClr val="bg2"/>
                </a:solidFill>
              </a:rPr>
              <a:t> </a:t>
            </a:r>
            <a:r>
              <a:rPr lang="en-GB" sz="1000" dirty="0">
                <a:solidFill>
                  <a:schemeClr val="bg2"/>
                </a:solidFill>
              </a:rPr>
              <a:t>1999; 353(9168):1959-64.</a:t>
            </a:r>
            <a:endParaRPr lang="en-US" sz="1000" dirty="0">
              <a:solidFill>
                <a:schemeClr val="bg2"/>
              </a:solidFill>
            </a:endParaRPr>
          </a:p>
        </p:txBody>
      </p:sp>
      <p:sp>
        <p:nvSpPr>
          <p:cNvPr id="17" name="Text Box 12"/>
          <p:cNvSpPr txBox="1">
            <a:spLocks noChangeArrowheads="1"/>
          </p:cNvSpPr>
          <p:nvPr/>
        </p:nvSpPr>
        <p:spPr bwMode="auto">
          <a:xfrm>
            <a:off x="1350895" y="0"/>
            <a:ext cx="7754937" cy="84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endParaRPr lang="en-GB" sz="2800" b="1" i="1" dirty="0">
              <a:ea typeface="PMingLiU" pitchFamily="18" charset="-120"/>
            </a:endParaRPr>
          </a:p>
        </p:txBody>
      </p:sp>
      <p:sp>
        <p:nvSpPr>
          <p:cNvPr id="18" name="Text Box 17"/>
          <p:cNvSpPr txBox="1">
            <a:spLocks noChangeArrowheads="1"/>
          </p:cNvSpPr>
          <p:nvPr/>
        </p:nvSpPr>
        <p:spPr bwMode="auto">
          <a:xfrm>
            <a:off x="260716" y="3335243"/>
            <a:ext cx="11592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r>
              <a:rPr lang="es-MX" sz="1800" b="1" dirty="0" smtClean="0">
                <a:solidFill>
                  <a:schemeClr val="bg2"/>
                </a:solidFill>
                <a:ea typeface="PMingLiU" pitchFamily="18" charset="-120"/>
              </a:rPr>
              <a:t>Estímulo</a:t>
            </a:r>
          </a:p>
          <a:p>
            <a:pPr algn="ctr"/>
            <a:r>
              <a:rPr lang="es-MX" sz="1800" b="1" dirty="0" smtClean="0">
                <a:solidFill>
                  <a:schemeClr val="bg2"/>
                </a:solidFill>
                <a:ea typeface="PMingLiU" pitchFamily="18" charset="-120"/>
              </a:rPr>
              <a:t>Innocuo</a:t>
            </a:r>
            <a:endParaRPr lang="es-MX" sz="1800" b="1" dirty="0">
              <a:solidFill>
                <a:schemeClr val="bg2"/>
              </a:solidFill>
              <a:ea typeface="PMingLiU" pitchFamily="18" charset="-120"/>
            </a:endParaRPr>
          </a:p>
        </p:txBody>
      </p:sp>
      <p:sp>
        <p:nvSpPr>
          <p:cNvPr id="19" name="Title 1"/>
          <p:cNvSpPr>
            <a:spLocks noGrp="1"/>
          </p:cNvSpPr>
          <p:nvPr>
            <p:ph type="title"/>
          </p:nvPr>
        </p:nvSpPr>
        <p:spPr>
          <a:xfrm>
            <a:off x="739991" y="269876"/>
            <a:ext cx="8229600" cy="1143000"/>
          </a:xfrm>
        </p:spPr>
        <p:txBody>
          <a:bodyPr>
            <a:noAutofit/>
          </a:bodyPr>
          <a:lstStyle/>
          <a:p>
            <a:r>
              <a:rPr lang="es-MX" sz="3600" dirty="0" smtClean="0"/>
              <a:t>Sensibilización Central Después de la Lesión del Nervio</a:t>
            </a:r>
            <a:endParaRPr lang="es-MX" sz="3600" dirty="0"/>
          </a:p>
        </p:txBody>
      </p:sp>
      <p:pic>
        <p:nvPicPr>
          <p:cNvPr id="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7372" y="1729287"/>
            <a:ext cx="6250305" cy="1522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384" y="4073530"/>
            <a:ext cx="6323171" cy="151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Straight Arrow Connector 10"/>
          <p:cNvCxnSpPr>
            <a:stCxn id="18" idx="3"/>
            <a:endCxn id="20" idx="1"/>
          </p:cNvCxnSpPr>
          <p:nvPr/>
        </p:nvCxnSpPr>
        <p:spPr>
          <a:xfrm flipV="1">
            <a:off x="1420008" y="2490335"/>
            <a:ext cx="1007364" cy="1168074"/>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12"/>
          <p:cNvCxnSpPr>
            <a:stCxn id="18" idx="3"/>
            <a:endCxn id="21" idx="1"/>
          </p:cNvCxnSpPr>
          <p:nvPr/>
        </p:nvCxnSpPr>
        <p:spPr>
          <a:xfrm>
            <a:off x="1420008" y="3658409"/>
            <a:ext cx="991376" cy="1172121"/>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24" name="TextBox 13"/>
          <p:cNvSpPr txBox="1"/>
          <p:nvPr/>
        </p:nvSpPr>
        <p:spPr>
          <a:xfrm>
            <a:off x="4691581" y="3176106"/>
            <a:ext cx="1061509" cy="369332"/>
          </a:xfrm>
          <a:prstGeom prst="rect">
            <a:avLst/>
          </a:prstGeom>
          <a:noFill/>
        </p:spPr>
        <p:txBody>
          <a:bodyPr wrap="none" rtlCol="0">
            <a:spAutoFit/>
          </a:bodyPr>
          <a:lstStyle/>
          <a:p>
            <a:r>
              <a:rPr lang="es-MX" b="1" dirty="0" smtClean="0">
                <a:solidFill>
                  <a:srgbClr val="002060"/>
                </a:solidFill>
              </a:rPr>
              <a:t>NORMAL</a:t>
            </a:r>
            <a:endParaRPr lang="es-MX" b="1" dirty="0">
              <a:solidFill>
                <a:srgbClr val="002060"/>
              </a:solidFill>
            </a:endParaRPr>
          </a:p>
        </p:txBody>
      </p:sp>
      <p:sp>
        <p:nvSpPr>
          <p:cNvPr id="25" name="TextBox 86"/>
          <p:cNvSpPr txBox="1"/>
          <p:nvPr/>
        </p:nvSpPr>
        <p:spPr>
          <a:xfrm>
            <a:off x="4440262" y="5659537"/>
            <a:ext cx="2075953" cy="369332"/>
          </a:xfrm>
          <a:prstGeom prst="rect">
            <a:avLst/>
          </a:prstGeom>
          <a:noFill/>
        </p:spPr>
        <p:txBody>
          <a:bodyPr wrap="none" rtlCol="0">
            <a:spAutoFit/>
          </a:bodyPr>
          <a:lstStyle/>
          <a:p>
            <a:r>
              <a:rPr lang="es-MX" b="1" dirty="0" smtClean="0">
                <a:solidFill>
                  <a:schemeClr val="bg2"/>
                </a:solidFill>
              </a:rPr>
              <a:t>LESIÓN DEL NERVIO</a:t>
            </a:r>
            <a:endParaRPr lang="es-MX" b="1" dirty="0">
              <a:solidFill>
                <a:schemeClr val="bg2"/>
              </a:solidFill>
            </a:endParaRPr>
          </a:p>
        </p:txBody>
      </p:sp>
      <p:sp>
        <p:nvSpPr>
          <p:cNvPr id="26" name="TextBox 14"/>
          <p:cNvSpPr txBox="1"/>
          <p:nvPr/>
        </p:nvSpPr>
        <p:spPr>
          <a:xfrm>
            <a:off x="7803568" y="3074372"/>
            <a:ext cx="1340432" cy="461665"/>
          </a:xfrm>
          <a:prstGeom prst="rect">
            <a:avLst/>
          </a:prstGeom>
          <a:noFill/>
        </p:spPr>
        <p:txBody>
          <a:bodyPr wrap="none" rtlCol="0">
            <a:spAutoFit/>
          </a:bodyPr>
          <a:lstStyle/>
          <a:p>
            <a:r>
              <a:rPr lang="es-MX" sz="2400" b="1" dirty="0" smtClean="0">
                <a:solidFill>
                  <a:srgbClr val="002060"/>
                </a:solidFill>
              </a:rPr>
              <a:t>Sin dolor</a:t>
            </a:r>
            <a:endParaRPr lang="es-MX" sz="2400" b="1" dirty="0">
              <a:solidFill>
                <a:srgbClr val="002060"/>
              </a:solidFill>
            </a:endParaRPr>
          </a:p>
        </p:txBody>
      </p:sp>
      <p:sp>
        <p:nvSpPr>
          <p:cNvPr id="27" name="TextBox 88"/>
          <p:cNvSpPr txBox="1"/>
          <p:nvPr/>
        </p:nvSpPr>
        <p:spPr>
          <a:xfrm>
            <a:off x="7803568" y="5402863"/>
            <a:ext cx="893193" cy="461665"/>
          </a:xfrm>
          <a:prstGeom prst="rect">
            <a:avLst/>
          </a:prstGeom>
          <a:noFill/>
        </p:spPr>
        <p:txBody>
          <a:bodyPr wrap="none" rtlCol="0">
            <a:spAutoFit/>
          </a:bodyPr>
          <a:lstStyle/>
          <a:p>
            <a:r>
              <a:rPr lang="es-MX" sz="2400" b="1" dirty="0" smtClean="0">
                <a:solidFill>
                  <a:srgbClr val="FF0000"/>
                </a:solidFill>
              </a:rPr>
              <a:t>Dolor</a:t>
            </a:r>
            <a:endParaRPr lang="es-MX" sz="2400" b="1" dirty="0">
              <a:solidFill>
                <a:srgbClr val="FF0000"/>
              </a:solidFill>
            </a:endParaRPr>
          </a:p>
        </p:txBody>
      </p:sp>
    </p:spTree>
    <p:extLst>
      <p:ext uri="{BB962C8B-B14F-4D97-AF65-F5344CB8AC3E}">
        <p14:creationId xmlns:p14="http://schemas.microsoft.com/office/powerpoint/2010/main" val="3048549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160" name="Text Box 16"/>
          <p:cNvSpPr txBox="1">
            <a:spLocks noChangeArrowheads="1"/>
          </p:cNvSpPr>
          <p:nvPr/>
        </p:nvSpPr>
        <p:spPr bwMode="auto">
          <a:xfrm>
            <a:off x="203874" y="6300641"/>
            <a:ext cx="8528050" cy="523220"/>
          </a:xfrm>
          <a:prstGeom prst="rect">
            <a:avLst/>
          </a:prstGeom>
          <a:noFill/>
          <a:ln w="9525">
            <a:noFill/>
            <a:miter lim="800000"/>
            <a:headEnd/>
            <a:tailEnd/>
          </a:ln>
        </p:spPr>
        <p:txBody>
          <a:bodyPr lIns="0" tIns="0" rIns="0" bIns="0" anchor="b">
            <a:spAutoFit/>
          </a:bodyPr>
          <a:lstStyle/>
          <a:p>
            <a:r>
              <a:rPr lang="en-CA" sz="1200" b="1" dirty="0" smtClean="0">
                <a:solidFill>
                  <a:schemeClr val="bg2"/>
                </a:solidFill>
              </a:rPr>
              <a:t>AMPA = </a:t>
            </a:r>
            <a:r>
              <a:rPr lang="es-MX" sz="1200" b="1" dirty="0" smtClean="0">
                <a:solidFill>
                  <a:schemeClr val="bg2"/>
                </a:solidFill>
              </a:rPr>
              <a:t>ácido-</a:t>
            </a:r>
            <a:r>
              <a:rPr lang="el-GR" sz="1200" b="1" dirty="0" smtClean="0">
                <a:solidFill>
                  <a:schemeClr val="bg2"/>
                </a:solidFill>
              </a:rPr>
              <a:t>α-</a:t>
            </a:r>
            <a:r>
              <a:rPr lang="es-MX" sz="1200" b="1" dirty="0" smtClean="0">
                <a:solidFill>
                  <a:schemeClr val="bg2"/>
                </a:solidFill>
              </a:rPr>
              <a:t>amino-3-hidroxi-5 metil-4-isoxazolepropiónico; </a:t>
            </a:r>
            <a:br>
              <a:rPr lang="es-MX" sz="1200" b="1" dirty="0" smtClean="0">
                <a:solidFill>
                  <a:schemeClr val="bg2"/>
                </a:solidFill>
              </a:rPr>
            </a:br>
            <a:r>
              <a:rPr lang="es-MX" sz="1200" b="1" dirty="0" smtClean="0">
                <a:solidFill>
                  <a:schemeClr val="bg2"/>
                </a:solidFill>
              </a:rPr>
              <a:t>GABA = ácido γ-aminobutírico; NMDA = N-Metil-D-Aspartato; prostaglandina E; PKC = Proteína Quinasa C</a:t>
            </a:r>
          </a:p>
          <a:p>
            <a:r>
              <a:rPr lang="en-CA" sz="1000" dirty="0" smtClean="0">
                <a:solidFill>
                  <a:schemeClr val="bg2"/>
                </a:solidFill>
              </a:rPr>
              <a:t>Woolf </a:t>
            </a:r>
            <a:r>
              <a:rPr lang="en-CA" sz="1000" dirty="0">
                <a:solidFill>
                  <a:schemeClr val="bg2"/>
                </a:solidFill>
              </a:rPr>
              <a:t>CJ, Salter MW. </a:t>
            </a:r>
            <a:r>
              <a:rPr lang="en-CA" sz="1000" i="1" dirty="0" smtClean="0">
                <a:solidFill>
                  <a:schemeClr val="bg2"/>
                </a:solidFill>
              </a:rPr>
              <a:t>Science</a:t>
            </a:r>
            <a:r>
              <a:rPr lang="en-CA" sz="1000" dirty="0" smtClean="0">
                <a:solidFill>
                  <a:schemeClr val="bg2"/>
                </a:solidFill>
              </a:rPr>
              <a:t> </a:t>
            </a:r>
            <a:r>
              <a:rPr lang="en-CA" sz="1000" dirty="0">
                <a:solidFill>
                  <a:schemeClr val="bg2"/>
                </a:solidFill>
              </a:rPr>
              <a:t>2000; 288(5472):1765-9.</a:t>
            </a:r>
            <a:endParaRPr lang="en-US" sz="1000" dirty="0">
              <a:solidFill>
                <a:schemeClr val="bg2"/>
              </a:solidFill>
            </a:endParaRPr>
          </a:p>
        </p:txBody>
      </p:sp>
      <p:sp>
        <p:nvSpPr>
          <p:cNvPr id="96" name="Freeform 1034"/>
          <p:cNvSpPr>
            <a:spLocks/>
          </p:cNvSpPr>
          <p:nvPr/>
        </p:nvSpPr>
        <p:spPr bwMode="auto">
          <a:xfrm>
            <a:off x="5322888" y="1412776"/>
            <a:ext cx="2676525" cy="2286000"/>
          </a:xfrm>
          <a:custGeom>
            <a:avLst/>
            <a:gdLst>
              <a:gd name="T0" fmla="*/ 2147483647 w 1686"/>
              <a:gd name="T1" fmla="*/ 0 h 1440"/>
              <a:gd name="T2" fmla="*/ 2147483647 w 1686"/>
              <a:gd name="T3" fmla="*/ 2147483647 h 1440"/>
              <a:gd name="T4" fmla="*/ 2147483647 w 1686"/>
              <a:gd name="T5" fmla="*/ 2147483647 h 1440"/>
              <a:gd name="T6" fmla="*/ 2147483647 w 1686"/>
              <a:gd name="T7" fmla="*/ 2147483647 h 1440"/>
              <a:gd name="T8" fmla="*/ 2147483647 w 1686"/>
              <a:gd name="T9" fmla="*/ 2147483647 h 1440"/>
              <a:gd name="T10" fmla="*/ 2147483647 w 1686"/>
              <a:gd name="T11" fmla="*/ 2147483647 h 1440"/>
              <a:gd name="T12" fmla="*/ 2147483647 w 1686"/>
              <a:gd name="T13" fmla="*/ 2147483647 h 1440"/>
              <a:gd name="T14" fmla="*/ 2147483647 w 1686"/>
              <a:gd name="T15" fmla="*/ 2147483647 h 1440"/>
              <a:gd name="T16" fmla="*/ 2147483647 w 1686"/>
              <a:gd name="T17" fmla="*/ 2147483647 h 1440"/>
              <a:gd name="T18" fmla="*/ 2147483647 w 1686"/>
              <a:gd name="T19" fmla="*/ 2147483647 h 1440"/>
              <a:gd name="T20" fmla="*/ 2147483647 w 1686"/>
              <a:gd name="T21" fmla="*/ 2147483647 h 1440"/>
              <a:gd name="T22" fmla="*/ 2147483647 w 1686"/>
              <a:gd name="T23" fmla="*/ 2147483647 h 1440"/>
              <a:gd name="T24" fmla="*/ 2147483647 w 1686"/>
              <a:gd name="T25" fmla="*/ 2147483647 h 1440"/>
              <a:gd name="T26" fmla="*/ 2147483647 w 1686"/>
              <a:gd name="T27" fmla="*/ 2147483647 h 1440"/>
              <a:gd name="T28" fmla="*/ 2147483647 w 1686"/>
              <a:gd name="T29" fmla="*/ 2147483647 h 1440"/>
              <a:gd name="T30" fmla="*/ 2147483647 w 1686"/>
              <a:gd name="T31" fmla="*/ 2147483647 h 1440"/>
              <a:gd name="T32" fmla="*/ 2147483647 w 1686"/>
              <a:gd name="T33" fmla="*/ 2147483647 h 1440"/>
              <a:gd name="T34" fmla="*/ 2147483647 w 1686"/>
              <a:gd name="T35" fmla="*/ 2147483647 h 1440"/>
              <a:gd name="T36" fmla="*/ 2147483647 w 1686"/>
              <a:gd name="T37" fmla="*/ 2147483647 h 1440"/>
              <a:gd name="T38" fmla="*/ 2147483647 w 1686"/>
              <a:gd name="T39" fmla="*/ 2147483647 h 1440"/>
              <a:gd name="T40" fmla="*/ 2147483647 w 1686"/>
              <a:gd name="T41" fmla="*/ 2147483647 h 1440"/>
              <a:gd name="T42" fmla="*/ 2147483647 w 1686"/>
              <a:gd name="T43" fmla="*/ 2147483647 h 1440"/>
              <a:gd name="T44" fmla="*/ 2147483647 w 1686"/>
              <a:gd name="T45" fmla="*/ 2147483647 h 1440"/>
              <a:gd name="T46" fmla="*/ 2147483647 w 1686"/>
              <a:gd name="T47" fmla="*/ 2147483647 h 1440"/>
              <a:gd name="T48" fmla="*/ 2147483647 w 1686"/>
              <a:gd name="T49" fmla="*/ 2147483647 h 1440"/>
              <a:gd name="T50" fmla="*/ 2147483647 w 1686"/>
              <a:gd name="T51" fmla="*/ 2147483647 h 1440"/>
              <a:gd name="T52" fmla="*/ 2147483647 w 1686"/>
              <a:gd name="T53" fmla="*/ 2147483647 h 1440"/>
              <a:gd name="T54" fmla="*/ 2147483647 w 1686"/>
              <a:gd name="T55" fmla="*/ 2147483647 h 1440"/>
              <a:gd name="T56" fmla="*/ 2147483647 w 1686"/>
              <a:gd name="T57" fmla="*/ 2147483647 h 1440"/>
              <a:gd name="T58" fmla="*/ 2147483647 w 1686"/>
              <a:gd name="T59" fmla="*/ 2147483647 h 1440"/>
              <a:gd name="T60" fmla="*/ 2147483647 w 1686"/>
              <a:gd name="T61" fmla="*/ 2147483647 h 1440"/>
              <a:gd name="T62" fmla="*/ 2147483647 w 1686"/>
              <a:gd name="T63" fmla="*/ 2147483647 h 1440"/>
              <a:gd name="T64" fmla="*/ 2147483647 w 1686"/>
              <a:gd name="T65" fmla="*/ 2147483647 h 1440"/>
              <a:gd name="T66" fmla="*/ 2147483647 w 1686"/>
              <a:gd name="T67" fmla="*/ 2147483647 h 1440"/>
              <a:gd name="T68" fmla="*/ 2147483647 w 1686"/>
              <a:gd name="T69" fmla="*/ 2147483647 h 1440"/>
              <a:gd name="T70" fmla="*/ 2147483647 w 1686"/>
              <a:gd name="T71" fmla="*/ 2147483647 h 1440"/>
              <a:gd name="T72" fmla="*/ 2147483647 w 1686"/>
              <a:gd name="T73" fmla="*/ 2147483647 h 1440"/>
              <a:gd name="T74" fmla="*/ 2147483647 w 1686"/>
              <a:gd name="T75" fmla="*/ 2147483647 h 1440"/>
              <a:gd name="T76" fmla="*/ 2147483647 w 1686"/>
              <a:gd name="T77" fmla="*/ 2147483647 h 1440"/>
              <a:gd name="T78" fmla="*/ 2147483647 w 1686"/>
              <a:gd name="T79" fmla="*/ 2147483647 h 1440"/>
              <a:gd name="T80" fmla="*/ 2147483647 w 1686"/>
              <a:gd name="T81" fmla="*/ 0 h 14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86"/>
              <a:gd name="T124" fmla="*/ 0 h 1440"/>
              <a:gd name="T125" fmla="*/ 1959 w 1686"/>
              <a:gd name="T126" fmla="*/ 1340 h 14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86" h="1440">
                <a:moveTo>
                  <a:pt x="1378" y="40"/>
                </a:moveTo>
                <a:cubicBezTo>
                  <a:pt x="1388" y="60"/>
                  <a:pt x="1459" y="47"/>
                  <a:pt x="1481" y="61"/>
                </a:cubicBezTo>
                <a:cubicBezTo>
                  <a:pt x="1503" y="75"/>
                  <a:pt x="1497" y="108"/>
                  <a:pt x="1509" y="123"/>
                </a:cubicBezTo>
                <a:cubicBezTo>
                  <a:pt x="1521" y="138"/>
                  <a:pt x="1537" y="139"/>
                  <a:pt x="1550" y="150"/>
                </a:cubicBezTo>
                <a:cubicBezTo>
                  <a:pt x="1563" y="161"/>
                  <a:pt x="1576" y="176"/>
                  <a:pt x="1584" y="191"/>
                </a:cubicBezTo>
                <a:cubicBezTo>
                  <a:pt x="1592" y="206"/>
                  <a:pt x="1582" y="218"/>
                  <a:pt x="1598" y="239"/>
                </a:cubicBezTo>
                <a:cubicBezTo>
                  <a:pt x="1614" y="260"/>
                  <a:pt x="1686" y="300"/>
                  <a:pt x="1679" y="318"/>
                </a:cubicBezTo>
                <a:cubicBezTo>
                  <a:pt x="1672" y="336"/>
                  <a:pt x="1598" y="339"/>
                  <a:pt x="1558" y="348"/>
                </a:cubicBezTo>
                <a:cubicBezTo>
                  <a:pt x="1473" y="381"/>
                  <a:pt x="1406" y="448"/>
                  <a:pt x="1326" y="492"/>
                </a:cubicBezTo>
                <a:cubicBezTo>
                  <a:pt x="1287" y="512"/>
                  <a:pt x="1254" y="542"/>
                  <a:pt x="1219" y="568"/>
                </a:cubicBezTo>
                <a:cubicBezTo>
                  <a:pt x="1196" y="586"/>
                  <a:pt x="1167" y="593"/>
                  <a:pt x="1146" y="613"/>
                </a:cubicBezTo>
                <a:cubicBezTo>
                  <a:pt x="1054" y="695"/>
                  <a:pt x="1166" y="599"/>
                  <a:pt x="1074" y="667"/>
                </a:cubicBezTo>
                <a:cubicBezTo>
                  <a:pt x="1050" y="684"/>
                  <a:pt x="1043" y="706"/>
                  <a:pt x="1018" y="719"/>
                </a:cubicBezTo>
                <a:cubicBezTo>
                  <a:pt x="988" y="761"/>
                  <a:pt x="1009" y="735"/>
                  <a:pt x="947" y="784"/>
                </a:cubicBezTo>
                <a:cubicBezTo>
                  <a:pt x="905" y="817"/>
                  <a:pt x="865" y="861"/>
                  <a:pt x="827" y="899"/>
                </a:cubicBezTo>
                <a:cubicBezTo>
                  <a:pt x="770" y="954"/>
                  <a:pt x="754" y="1026"/>
                  <a:pt x="722" y="1099"/>
                </a:cubicBezTo>
                <a:cubicBezTo>
                  <a:pt x="709" y="1213"/>
                  <a:pt x="665" y="1317"/>
                  <a:pt x="595" y="1387"/>
                </a:cubicBezTo>
                <a:cubicBezTo>
                  <a:pt x="571" y="1440"/>
                  <a:pt x="566" y="1439"/>
                  <a:pt x="514" y="1432"/>
                </a:cubicBezTo>
                <a:cubicBezTo>
                  <a:pt x="502" y="1343"/>
                  <a:pt x="491" y="1255"/>
                  <a:pt x="468" y="1169"/>
                </a:cubicBezTo>
                <a:cubicBezTo>
                  <a:pt x="465" y="1154"/>
                  <a:pt x="463" y="1136"/>
                  <a:pt x="456" y="1122"/>
                </a:cubicBezTo>
                <a:cubicBezTo>
                  <a:pt x="447" y="1102"/>
                  <a:pt x="421" y="1068"/>
                  <a:pt x="421" y="1068"/>
                </a:cubicBezTo>
                <a:cubicBezTo>
                  <a:pt x="394" y="980"/>
                  <a:pt x="342" y="923"/>
                  <a:pt x="281" y="871"/>
                </a:cubicBezTo>
                <a:cubicBezTo>
                  <a:pt x="272" y="863"/>
                  <a:pt x="266" y="851"/>
                  <a:pt x="256" y="845"/>
                </a:cubicBezTo>
                <a:cubicBezTo>
                  <a:pt x="217" y="822"/>
                  <a:pt x="189" y="830"/>
                  <a:pt x="147" y="825"/>
                </a:cubicBezTo>
                <a:cubicBezTo>
                  <a:pt x="109" y="822"/>
                  <a:pt x="74" y="808"/>
                  <a:pt x="38" y="797"/>
                </a:cubicBezTo>
                <a:cubicBezTo>
                  <a:pt x="26" y="780"/>
                  <a:pt x="0" y="765"/>
                  <a:pt x="2" y="743"/>
                </a:cubicBezTo>
                <a:cubicBezTo>
                  <a:pt x="2" y="739"/>
                  <a:pt x="7" y="681"/>
                  <a:pt x="12" y="675"/>
                </a:cubicBezTo>
                <a:cubicBezTo>
                  <a:pt x="39" y="633"/>
                  <a:pt x="68" y="628"/>
                  <a:pt x="104" y="610"/>
                </a:cubicBezTo>
                <a:cubicBezTo>
                  <a:pt x="204" y="606"/>
                  <a:pt x="290" y="603"/>
                  <a:pt x="388" y="612"/>
                </a:cubicBezTo>
                <a:cubicBezTo>
                  <a:pt x="435" y="605"/>
                  <a:pt x="484" y="601"/>
                  <a:pt x="531" y="592"/>
                </a:cubicBezTo>
                <a:cubicBezTo>
                  <a:pt x="562" y="585"/>
                  <a:pt x="562" y="573"/>
                  <a:pt x="590" y="557"/>
                </a:cubicBezTo>
                <a:cubicBezTo>
                  <a:pt x="633" y="533"/>
                  <a:pt x="631" y="559"/>
                  <a:pt x="685" y="511"/>
                </a:cubicBezTo>
                <a:cubicBezTo>
                  <a:pt x="729" y="472"/>
                  <a:pt x="707" y="485"/>
                  <a:pt x="750" y="467"/>
                </a:cubicBezTo>
                <a:cubicBezTo>
                  <a:pt x="787" y="433"/>
                  <a:pt x="826" y="410"/>
                  <a:pt x="864" y="381"/>
                </a:cubicBezTo>
                <a:cubicBezTo>
                  <a:pt x="871" y="375"/>
                  <a:pt x="873" y="366"/>
                  <a:pt x="878" y="360"/>
                </a:cubicBezTo>
                <a:cubicBezTo>
                  <a:pt x="914" y="321"/>
                  <a:pt x="947" y="282"/>
                  <a:pt x="983" y="247"/>
                </a:cubicBezTo>
                <a:cubicBezTo>
                  <a:pt x="1052" y="178"/>
                  <a:pt x="1019" y="219"/>
                  <a:pt x="1062" y="191"/>
                </a:cubicBezTo>
                <a:cubicBezTo>
                  <a:pt x="1095" y="170"/>
                  <a:pt x="1125" y="145"/>
                  <a:pt x="1156" y="125"/>
                </a:cubicBezTo>
                <a:cubicBezTo>
                  <a:pt x="1186" y="107"/>
                  <a:pt x="1236" y="99"/>
                  <a:pt x="1251" y="79"/>
                </a:cubicBezTo>
                <a:cubicBezTo>
                  <a:pt x="1266" y="59"/>
                  <a:pt x="1230" y="12"/>
                  <a:pt x="1248" y="6"/>
                </a:cubicBezTo>
                <a:cubicBezTo>
                  <a:pt x="1266" y="0"/>
                  <a:pt x="1336" y="34"/>
                  <a:pt x="1358" y="40"/>
                </a:cubicBezTo>
                <a:cubicBezTo>
                  <a:pt x="1380" y="46"/>
                  <a:pt x="1374" y="40"/>
                  <a:pt x="1378" y="40"/>
                </a:cubicBezTo>
                <a:close/>
              </a:path>
            </a:pathLst>
          </a:custGeom>
          <a:gradFill rotWithShape="0">
            <a:gsLst>
              <a:gs pos="0">
                <a:schemeClr val="bg2"/>
              </a:gs>
              <a:gs pos="100000">
                <a:schemeClr val="tx2"/>
              </a:gs>
            </a:gsLst>
            <a:path path="rect">
              <a:fillToRect t="100000" r="100000"/>
            </a:path>
          </a:gradFill>
          <a:ln w="12700">
            <a:noFill/>
            <a:round/>
            <a:headEnd type="none" w="sm" len="sm"/>
            <a:tailEnd type="none" w="sm" len="sm"/>
          </a:ln>
          <a:scene3d>
            <a:camera prst="orthographicFront"/>
            <a:lightRig rig="threePt" dir="t"/>
          </a:scene3d>
          <a:sp3d>
            <a:bevelT/>
          </a:sp3d>
        </p:spPr>
        <p:txBody>
          <a:bodyPr wrap="none" anchor="ctr"/>
          <a:lstStyle/>
          <a:p>
            <a:endParaRPr lang="es-MX" dirty="0"/>
          </a:p>
        </p:txBody>
      </p:sp>
      <p:sp>
        <p:nvSpPr>
          <p:cNvPr id="97" name="Rectangle 4"/>
          <p:cNvSpPr>
            <a:spLocks noGrp="1" noChangeArrowheads="1"/>
          </p:cNvSpPr>
          <p:nvPr>
            <p:ph type="title"/>
          </p:nvPr>
        </p:nvSpPr>
        <p:spPr>
          <a:xfrm>
            <a:off x="431800" y="0"/>
            <a:ext cx="8229600" cy="1143000"/>
          </a:xfrm>
        </p:spPr>
        <p:txBody>
          <a:bodyPr>
            <a:noAutofit/>
          </a:bodyPr>
          <a:lstStyle/>
          <a:p>
            <a:r>
              <a:rPr lang="es-MX" sz="3600" dirty="0" smtClean="0"/>
              <a:t>Sensibilización Central</a:t>
            </a:r>
          </a:p>
        </p:txBody>
      </p:sp>
      <p:sp>
        <p:nvSpPr>
          <p:cNvPr id="98" name="Freeform 1028"/>
          <p:cNvSpPr>
            <a:spLocks/>
          </p:cNvSpPr>
          <p:nvPr/>
        </p:nvSpPr>
        <p:spPr bwMode="auto">
          <a:xfrm>
            <a:off x="1987550" y="1427063"/>
            <a:ext cx="2728913" cy="2143125"/>
          </a:xfrm>
          <a:custGeom>
            <a:avLst/>
            <a:gdLst>
              <a:gd name="T0" fmla="*/ 2147483647 w 1719"/>
              <a:gd name="T1" fmla="*/ 2147483647 h 1350"/>
              <a:gd name="T2" fmla="*/ 2147483647 w 1719"/>
              <a:gd name="T3" fmla="*/ 2147483647 h 1350"/>
              <a:gd name="T4" fmla="*/ 2147483647 w 1719"/>
              <a:gd name="T5" fmla="*/ 2147483647 h 1350"/>
              <a:gd name="T6" fmla="*/ 2147483647 w 1719"/>
              <a:gd name="T7" fmla="*/ 2147483647 h 1350"/>
              <a:gd name="T8" fmla="*/ 2147483647 w 1719"/>
              <a:gd name="T9" fmla="*/ 0 h 1350"/>
              <a:gd name="T10" fmla="*/ 2147483647 w 1719"/>
              <a:gd name="T11" fmla="*/ 2147483647 h 1350"/>
              <a:gd name="T12" fmla="*/ 2147483647 w 1719"/>
              <a:gd name="T13" fmla="*/ 2147483647 h 1350"/>
              <a:gd name="T14" fmla="*/ 2147483647 w 1719"/>
              <a:gd name="T15" fmla="*/ 2147483647 h 1350"/>
              <a:gd name="T16" fmla="*/ 2147483647 w 1719"/>
              <a:gd name="T17" fmla="*/ 2147483647 h 1350"/>
              <a:gd name="T18" fmla="*/ 2147483647 w 1719"/>
              <a:gd name="T19" fmla="*/ 2147483647 h 1350"/>
              <a:gd name="T20" fmla="*/ 2147483647 w 1719"/>
              <a:gd name="T21" fmla="*/ 2147483647 h 1350"/>
              <a:gd name="T22" fmla="*/ 2147483647 w 1719"/>
              <a:gd name="T23" fmla="*/ 2147483647 h 1350"/>
              <a:gd name="T24" fmla="*/ 2147483647 w 1719"/>
              <a:gd name="T25" fmla="*/ 2147483647 h 1350"/>
              <a:gd name="T26" fmla="*/ 2147483647 w 1719"/>
              <a:gd name="T27" fmla="*/ 2147483647 h 1350"/>
              <a:gd name="T28" fmla="*/ 2147483647 w 1719"/>
              <a:gd name="T29" fmla="*/ 2147483647 h 1350"/>
              <a:gd name="T30" fmla="*/ 2147483647 w 1719"/>
              <a:gd name="T31" fmla="*/ 2147483647 h 1350"/>
              <a:gd name="T32" fmla="*/ 2147483647 w 1719"/>
              <a:gd name="T33" fmla="*/ 2147483647 h 1350"/>
              <a:gd name="T34" fmla="*/ 2147483647 w 1719"/>
              <a:gd name="T35" fmla="*/ 2147483647 h 1350"/>
              <a:gd name="T36" fmla="*/ 2147483647 w 1719"/>
              <a:gd name="T37" fmla="*/ 2147483647 h 1350"/>
              <a:gd name="T38" fmla="*/ 2147483647 w 1719"/>
              <a:gd name="T39" fmla="*/ 2147483647 h 1350"/>
              <a:gd name="T40" fmla="*/ 2147483647 w 1719"/>
              <a:gd name="T41" fmla="*/ 2147483647 h 1350"/>
              <a:gd name="T42" fmla="*/ 2147483647 w 1719"/>
              <a:gd name="T43" fmla="*/ 2147483647 h 1350"/>
              <a:gd name="T44" fmla="*/ 2147483647 w 1719"/>
              <a:gd name="T45" fmla="*/ 2147483647 h 1350"/>
              <a:gd name="T46" fmla="*/ 2147483647 w 1719"/>
              <a:gd name="T47" fmla="*/ 2147483647 h 1350"/>
              <a:gd name="T48" fmla="*/ 2147483647 w 1719"/>
              <a:gd name="T49" fmla="*/ 2147483647 h 1350"/>
              <a:gd name="T50" fmla="*/ 2147483647 w 1719"/>
              <a:gd name="T51" fmla="*/ 2147483647 h 1350"/>
              <a:gd name="T52" fmla="*/ 2147483647 w 1719"/>
              <a:gd name="T53" fmla="*/ 2147483647 h 1350"/>
              <a:gd name="T54" fmla="*/ 2147483647 w 1719"/>
              <a:gd name="T55" fmla="*/ 2147483647 h 1350"/>
              <a:gd name="T56" fmla="*/ 2147483647 w 1719"/>
              <a:gd name="T57" fmla="*/ 2147483647 h 1350"/>
              <a:gd name="T58" fmla="*/ 2147483647 w 1719"/>
              <a:gd name="T59" fmla="*/ 2147483647 h 1350"/>
              <a:gd name="T60" fmla="*/ 2147483647 w 1719"/>
              <a:gd name="T61" fmla="*/ 2147483647 h 1350"/>
              <a:gd name="T62" fmla="*/ 2147483647 w 1719"/>
              <a:gd name="T63" fmla="*/ 2147483647 h 1350"/>
              <a:gd name="T64" fmla="*/ 2147483647 w 1719"/>
              <a:gd name="T65" fmla="*/ 2147483647 h 1350"/>
              <a:gd name="T66" fmla="*/ 2147483647 w 1719"/>
              <a:gd name="T67" fmla="*/ 2147483647 h 13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19"/>
              <a:gd name="T103" fmla="*/ 0 h 1350"/>
              <a:gd name="T104" fmla="*/ 1533 w 1719"/>
              <a:gd name="T105" fmla="*/ 1518 h 13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19" h="1350">
                <a:moveTo>
                  <a:pt x="353" y="134"/>
                </a:moveTo>
                <a:cubicBezTo>
                  <a:pt x="395" y="137"/>
                  <a:pt x="402" y="95"/>
                  <a:pt x="435" y="86"/>
                </a:cubicBezTo>
                <a:cubicBezTo>
                  <a:pt x="468" y="77"/>
                  <a:pt x="521" y="91"/>
                  <a:pt x="551" y="79"/>
                </a:cubicBezTo>
                <a:cubicBezTo>
                  <a:pt x="581" y="67"/>
                  <a:pt x="587" y="22"/>
                  <a:pt x="613" y="11"/>
                </a:cubicBezTo>
                <a:cubicBezTo>
                  <a:pt x="639" y="0"/>
                  <a:pt x="690" y="11"/>
                  <a:pt x="709" y="11"/>
                </a:cubicBezTo>
                <a:cubicBezTo>
                  <a:pt x="728" y="11"/>
                  <a:pt x="727" y="4"/>
                  <a:pt x="730" y="11"/>
                </a:cubicBezTo>
                <a:cubicBezTo>
                  <a:pt x="733" y="18"/>
                  <a:pt x="710" y="32"/>
                  <a:pt x="729" y="55"/>
                </a:cubicBezTo>
                <a:cubicBezTo>
                  <a:pt x="748" y="78"/>
                  <a:pt x="814" y="112"/>
                  <a:pt x="844" y="149"/>
                </a:cubicBezTo>
                <a:cubicBezTo>
                  <a:pt x="865" y="203"/>
                  <a:pt x="837" y="143"/>
                  <a:pt x="882" y="197"/>
                </a:cubicBezTo>
                <a:cubicBezTo>
                  <a:pt x="908" y="228"/>
                  <a:pt x="900" y="274"/>
                  <a:pt x="921" y="307"/>
                </a:cubicBezTo>
                <a:cubicBezTo>
                  <a:pt x="927" y="319"/>
                  <a:pt x="940" y="328"/>
                  <a:pt x="950" y="338"/>
                </a:cubicBezTo>
                <a:cubicBezTo>
                  <a:pt x="976" y="398"/>
                  <a:pt x="1065" y="440"/>
                  <a:pt x="1122" y="479"/>
                </a:cubicBezTo>
                <a:cubicBezTo>
                  <a:pt x="1207" y="537"/>
                  <a:pt x="1296" y="584"/>
                  <a:pt x="1392" y="628"/>
                </a:cubicBezTo>
                <a:cubicBezTo>
                  <a:pt x="1414" y="638"/>
                  <a:pt x="1427" y="657"/>
                  <a:pt x="1450" y="667"/>
                </a:cubicBezTo>
                <a:cubicBezTo>
                  <a:pt x="1492" y="687"/>
                  <a:pt x="1572" y="711"/>
                  <a:pt x="1623" y="722"/>
                </a:cubicBezTo>
                <a:cubicBezTo>
                  <a:pt x="1675" y="751"/>
                  <a:pt x="1697" y="749"/>
                  <a:pt x="1719" y="801"/>
                </a:cubicBezTo>
                <a:cubicBezTo>
                  <a:pt x="1676" y="933"/>
                  <a:pt x="1564" y="904"/>
                  <a:pt x="1402" y="911"/>
                </a:cubicBezTo>
                <a:cubicBezTo>
                  <a:pt x="1347" y="925"/>
                  <a:pt x="1301" y="947"/>
                  <a:pt x="1248" y="966"/>
                </a:cubicBezTo>
                <a:cubicBezTo>
                  <a:pt x="1191" y="986"/>
                  <a:pt x="1126" y="992"/>
                  <a:pt x="1065" y="1004"/>
                </a:cubicBezTo>
                <a:cubicBezTo>
                  <a:pt x="989" y="1066"/>
                  <a:pt x="1087" y="991"/>
                  <a:pt x="998" y="1043"/>
                </a:cubicBezTo>
                <a:cubicBezTo>
                  <a:pt x="955" y="1068"/>
                  <a:pt x="925" y="1101"/>
                  <a:pt x="872" y="1114"/>
                </a:cubicBezTo>
                <a:cubicBezTo>
                  <a:pt x="832" y="1149"/>
                  <a:pt x="764" y="1146"/>
                  <a:pt x="710" y="1162"/>
                </a:cubicBezTo>
                <a:cubicBezTo>
                  <a:pt x="675" y="1190"/>
                  <a:pt x="651" y="1223"/>
                  <a:pt x="623" y="1256"/>
                </a:cubicBezTo>
                <a:cubicBezTo>
                  <a:pt x="619" y="1261"/>
                  <a:pt x="594" y="1291"/>
                  <a:pt x="584" y="1295"/>
                </a:cubicBezTo>
                <a:cubicBezTo>
                  <a:pt x="515" y="1324"/>
                  <a:pt x="419" y="1337"/>
                  <a:pt x="344" y="1350"/>
                </a:cubicBezTo>
                <a:cubicBezTo>
                  <a:pt x="227" y="1345"/>
                  <a:pt x="145" y="1339"/>
                  <a:pt x="37" y="1311"/>
                </a:cubicBezTo>
                <a:cubicBezTo>
                  <a:pt x="0" y="1223"/>
                  <a:pt x="118" y="1155"/>
                  <a:pt x="172" y="1091"/>
                </a:cubicBezTo>
                <a:cubicBezTo>
                  <a:pt x="188" y="1047"/>
                  <a:pt x="170" y="1086"/>
                  <a:pt x="200" y="1043"/>
                </a:cubicBezTo>
                <a:cubicBezTo>
                  <a:pt x="213" y="1023"/>
                  <a:pt x="239" y="981"/>
                  <a:pt x="239" y="981"/>
                </a:cubicBezTo>
                <a:cubicBezTo>
                  <a:pt x="250" y="942"/>
                  <a:pt x="265" y="903"/>
                  <a:pt x="277" y="863"/>
                </a:cubicBezTo>
                <a:cubicBezTo>
                  <a:pt x="298" y="716"/>
                  <a:pt x="281" y="569"/>
                  <a:pt x="258" y="424"/>
                </a:cubicBezTo>
                <a:cubicBezTo>
                  <a:pt x="251" y="346"/>
                  <a:pt x="250" y="266"/>
                  <a:pt x="229" y="189"/>
                </a:cubicBezTo>
                <a:cubicBezTo>
                  <a:pt x="218" y="149"/>
                  <a:pt x="160" y="80"/>
                  <a:pt x="181" y="71"/>
                </a:cubicBezTo>
                <a:cubicBezTo>
                  <a:pt x="202" y="62"/>
                  <a:pt x="335" y="144"/>
                  <a:pt x="353" y="134"/>
                </a:cubicBezTo>
                <a:close/>
              </a:path>
            </a:pathLst>
          </a:custGeom>
          <a:solidFill>
            <a:schemeClr val="tx2">
              <a:lumMod val="75000"/>
            </a:schemeClr>
          </a:solidFill>
          <a:ln w="12700">
            <a:noFill/>
            <a:round/>
            <a:headEnd type="none" w="sm" len="sm"/>
            <a:tailEnd type="none" w="sm" len="sm"/>
          </a:ln>
          <a:scene3d>
            <a:camera prst="orthographicFront"/>
            <a:lightRig rig="threePt" dir="t"/>
          </a:scene3d>
          <a:sp3d>
            <a:bevelT/>
          </a:sp3d>
        </p:spPr>
        <p:txBody>
          <a:bodyPr wrap="none" anchor="ctr"/>
          <a:lstStyle/>
          <a:p>
            <a:endParaRPr lang="es-MX" dirty="0"/>
          </a:p>
        </p:txBody>
      </p:sp>
      <p:sp>
        <p:nvSpPr>
          <p:cNvPr id="99" name="Freeform 1030"/>
          <p:cNvSpPr>
            <a:spLocks/>
          </p:cNvSpPr>
          <p:nvPr/>
        </p:nvSpPr>
        <p:spPr bwMode="auto">
          <a:xfrm rot="-80403">
            <a:off x="2190750" y="2890738"/>
            <a:ext cx="4173538" cy="3605213"/>
          </a:xfrm>
          <a:custGeom>
            <a:avLst/>
            <a:gdLst>
              <a:gd name="T0" fmla="*/ 2147483647 w 2958"/>
              <a:gd name="T1" fmla="*/ 2147483647 h 2271"/>
              <a:gd name="T2" fmla="*/ 2147483647 w 2958"/>
              <a:gd name="T3" fmla="*/ 2147483647 h 2271"/>
              <a:gd name="T4" fmla="*/ 2147483647 w 2958"/>
              <a:gd name="T5" fmla="*/ 2147483647 h 2271"/>
              <a:gd name="T6" fmla="*/ 2147483647 w 2958"/>
              <a:gd name="T7" fmla="*/ 2147483647 h 2271"/>
              <a:gd name="T8" fmla="*/ 2147483647 w 2958"/>
              <a:gd name="T9" fmla="*/ 2147483647 h 2271"/>
              <a:gd name="T10" fmla="*/ 2147483647 w 2958"/>
              <a:gd name="T11" fmla="*/ 2147483647 h 2271"/>
              <a:gd name="T12" fmla="*/ 2147483647 w 2958"/>
              <a:gd name="T13" fmla="*/ 2147483647 h 2271"/>
              <a:gd name="T14" fmla="*/ 2147483647 w 2958"/>
              <a:gd name="T15" fmla="*/ 2147483647 h 2271"/>
              <a:gd name="T16" fmla="*/ 2147483647 w 2958"/>
              <a:gd name="T17" fmla="*/ 2147483647 h 2271"/>
              <a:gd name="T18" fmla="*/ 2147483647 w 2958"/>
              <a:gd name="T19" fmla="*/ 2147483647 h 2271"/>
              <a:gd name="T20" fmla="*/ 2147483647 w 2958"/>
              <a:gd name="T21" fmla="*/ 2147483647 h 2271"/>
              <a:gd name="T22" fmla="*/ 2147483647 w 2958"/>
              <a:gd name="T23" fmla="*/ 2147483647 h 2271"/>
              <a:gd name="T24" fmla="*/ 2147483647 w 2958"/>
              <a:gd name="T25" fmla="*/ 2147483647 h 2271"/>
              <a:gd name="T26" fmla="*/ 2147483647 w 2958"/>
              <a:gd name="T27" fmla="*/ 2147483647 h 2271"/>
              <a:gd name="T28" fmla="*/ 2147483647 w 2958"/>
              <a:gd name="T29" fmla="*/ 2147483647 h 2271"/>
              <a:gd name="T30" fmla="*/ 2147483647 w 2958"/>
              <a:gd name="T31" fmla="*/ 2147483647 h 2271"/>
              <a:gd name="T32" fmla="*/ 2147483647 w 2958"/>
              <a:gd name="T33" fmla="*/ 2147483647 h 2271"/>
              <a:gd name="T34" fmla="*/ 2147483647 w 2958"/>
              <a:gd name="T35" fmla="*/ 2147483647 h 2271"/>
              <a:gd name="T36" fmla="*/ 2147483647 w 2958"/>
              <a:gd name="T37" fmla="*/ 2147483647 h 2271"/>
              <a:gd name="T38" fmla="*/ 2147483647 w 2958"/>
              <a:gd name="T39" fmla="*/ 2147483647 h 2271"/>
              <a:gd name="T40" fmla="*/ 2147483647 w 2958"/>
              <a:gd name="T41" fmla="*/ 2147483647 h 2271"/>
              <a:gd name="T42" fmla="*/ 2147483647 w 2958"/>
              <a:gd name="T43" fmla="*/ 2147483647 h 2271"/>
              <a:gd name="T44" fmla="*/ 2147483647 w 2958"/>
              <a:gd name="T45" fmla="*/ 2147483647 h 2271"/>
              <a:gd name="T46" fmla="*/ 2147483647 w 2958"/>
              <a:gd name="T47" fmla="*/ 2147483647 h 2271"/>
              <a:gd name="T48" fmla="*/ 2147483647 w 2958"/>
              <a:gd name="T49" fmla="*/ 2147483647 h 2271"/>
              <a:gd name="T50" fmla="*/ 2147483647 w 2958"/>
              <a:gd name="T51" fmla="*/ 2147483647 h 2271"/>
              <a:gd name="T52" fmla="*/ 2147483647 w 2958"/>
              <a:gd name="T53" fmla="*/ 2147483647 h 2271"/>
              <a:gd name="T54" fmla="*/ 2147483647 w 2958"/>
              <a:gd name="T55" fmla="*/ 2147483647 h 2271"/>
              <a:gd name="T56" fmla="*/ 2147483647 w 2958"/>
              <a:gd name="T57" fmla="*/ 2147483647 h 2271"/>
              <a:gd name="T58" fmla="*/ 2147483647 w 2958"/>
              <a:gd name="T59" fmla="*/ 2147483647 h 2271"/>
              <a:gd name="T60" fmla="*/ 2147483647 w 2958"/>
              <a:gd name="T61" fmla="*/ 0 h 2271"/>
              <a:gd name="T62" fmla="*/ 2147483647 w 2958"/>
              <a:gd name="T63" fmla="*/ 2147483647 h 2271"/>
              <a:gd name="T64" fmla="*/ 2147483647 w 2958"/>
              <a:gd name="T65" fmla="*/ 2147483647 h 2271"/>
              <a:gd name="T66" fmla="*/ 2147483647 w 2958"/>
              <a:gd name="T67" fmla="*/ 2147483647 h 2271"/>
              <a:gd name="T68" fmla="*/ 2147483647 w 2958"/>
              <a:gd name="T69" fmla="*/ 2147483647 h 2271"/>
              <a:gd name="T70" fmla="*/ 2147483647 w 2958"/>
              <a:gd name="T71" fmla="*/ 2147483647 h 2271"/>
              <a:gd name="T72" fmla="*/ 2147483647 w 2958"/>
              <a:gd name="T73" fmla="*/ 2147483647 h 2271"/>
              <a:gd name="T74" fmla="*/ 2147483647 w 2958"/>
              <a:gd name="T75" fmla="*/ 2147483647 h 2271"/>
              <a:gd name="T76" fmla="*/ 2147483647 w 2958"/>
              <a:gd name="T77" fmla="*/ 2147483647 h 2271"/>
              <a:gd name="T78" fmla="*/ 2147483647 w 2958"/>
              <a:gd name="T79" fmla="*/ 2147483647 h 2271"/>
              <a:gd name="T80" fmla="*/ 2147483647 w 2958"/>
              <a:gd name="T81" fmla="*/ 2147483647 h 2271"/>
              <a:gd name="T82" fmla="*/ 2147483647 w 2958"/>
              <a:gd name="T83" fmla="*/ 2147483647 h 2271"/>
              <a:gd name="T84" fmla="*/ 2147483647 w 2958"/>
              <a:gd name="T85" fmla="*/ 2147483647 h 2271"/>
              <a:gd name="T86" fmla="*/ 2147483647 w 2958"/>
              <a:gd name="T87" fmla="*/ 2147483647 h 2271"/>
              <a:gd name="T88" fmla="*/ 2147483647 w 2958"/>
              <a:gd name="T89" fmla="*/ 2147483647 h 2271"/>
              <a:gd name="T90" fmla="*/ 2147483647 w 2958"/>
              <a:gd name="T91" fmla="*/ 2147483647 h 2271"/>
              <a:gd name="T92" fmla="*/ 2147483647 w 2958"/>
              <a:gd name="T93" fmla="*/ 2147483647 h 22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58"/>
              <a:gd name="T142" fmla="*/ 0 h 2271"/>
              <a:gd name="T143" fmla="*/ 2958 w 2958"/>
              <a:gd name="T144" fmla="*/ 2271 h 22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58" h="2271">
                <a:moveTo>
                  <a:pt x="2958" y="2211"/>
                </a:moveTo>
                <a:cubicBezTo>
                  <a:pt x="2870" y="2229"/>
                  <a:pt x="2898" y="2227"/>
                  <a:pt x="2752" y="2211"/>
                </a:cubicBezTo>
                <a:cubicBezTo>
                  <a:pt x="2728" y="2208"/>
                  <a:pt x="2683" y="2194"/>
                  <a:pt x="2683" y="2194"/>
                </a:cubicBezTo>
                <a:cubicBezTo>
                  <a:pt x="2635" y="2200"/>
                  <a:pt x="2600" y="2208"/>
                  <a:pt x="2555" y="2220"/>
                </a:cubicBezTo>
                <a:cubicBezTo>
                  <a:pt x="2426" y="2215"/>
                  <a:pt x="2347" y="2223"/>
                  <a:pt x="2238" y="2194"/>
                </a:cubicBezTo>
                <a:cubicBezTo>
                  <a:pt x="2200" y="2196"/>
                  <a:pt x="2036" y="2183"/>
                  <a:pt x="1963" y="2220"/>
                </a:cubicBezTo>
                <a:cubicBezTo>
                  <a:pt x="1890" y="2257"/>
                  <a:pt x="2015" y="2218"/>
                  <a:pt x="1869" y="2254"/>
                </a:cubicBezTo>
                <a:cubicBezTo>
                  <a:pt x="1852" y="2258"/>
                  <a:pt x="1818" y="2271"/>
                  <a:pt x="1818" y="2271"/>
                </a:cubicBezTo>
                <a:cubicBezTo>
                  <a:pt x="1757" y="2264"/>
                  <a:pt x="1738" y="2269"/>
                  <a:pt x="1698" y="2229"/>
                </a:cubicBezTo>
                <a:cubicBezTo>
                  <a:pt x="1687" y="2177"/>
                  <a:pt x="1684" y="2115"/>
                  <a:pt x="1663" y="2066"/>
                </a:cubicBezTo>
                <a:cubicBezTo>
                  <a:pt x="1650" y="2036"/>
                  <a:pt x="1627" y="2009"/>
                  <a:pt x="1612" y="1980"/>
                </a:cubicBezTo>
                <a:cubicBezTo>
                  <a:pt x="1591" y="1938"/>
                  <a:pt x="1595" y="1883"/>
                  <a:pt x="1569" y="1843"/>
                </a:cubicBezTo>
                <a:cubicBezTo>
                  <a:pt x="1532" y="1787"/>
                  <a:pt x="1503" y="1727"/>
                  <a:pt x="1466" y="1671"/>
                </a:cubicBezTo>
                <a:cubicBezTo>
                  <a:pt x="1418" y="1599"/>
                  <a:pt x="1365" y="1511"/>
                  <a:pt x="1278" y="1483"/>
                </a:cubicBezTo>
                <a:cubicBezTo>
                  <a:pt x="1145" y="1357"/>
                  <a:pt x="872" y="1392"/>
                  <a:pt x="729" y="1389"/>
                </a:cubicBezTo>
                <a:cubicBezTo>
                  <a:pt x="524" y="1372"/>
                  <a:pt x="313" y="1362"/>
                  <a:pt x="138" y="1243"/>
                </a:cubicBezTo>
                <a:cubicBezTo>
                  <a:pt x="95" y="1179"/>
                  <a:pt x="78" y="1110"/>
                  <a:pt x="35" y="1046"/>
                </a:cubicBezTo>
                <a:cubicBezTo>
                  <a:pt x="25" y="1000"/>
                  <a:pt x="16" y="956"/>
                  <a:pt x="9" y="909"/>
                </a:cubicBezTo>
                <a:cubicBezTo>
                  <a:pt x="17" y="768"/>
                  <a:pt x="0" y="685"/>
                  <a:pt x="146" y="634"/>
                </a:cubicBezTo>
                <a:cubicBezTo>
                  <a:pt x="253" y="642"/>
                  <a:pt x="357" y="653"/>
                  <a:pt x="463" y="669"/>
                </a:cubicBezTo>
                <a:cubicBezTo>
                  <a:pt x="623" y="662"/>
                  <a:pt x="717" y="649"/>
                  <a:pt x="866" y="626"/>
                </a:cubicBezTo>
                <a:cubicBezTo>
                  <a:pt x="903" y="620"/>
                  <a:pt x="943" y="603"/>
                  <a:pt x="978" y="591"/>
                </a:cubicBezTo>
                <a:cubicBezTo>
                  <a:pt x="986" y="588"/>
                  <a:pt x="1003" y="583"/>
                  <a:pt x="1003" y="583"/>
                </a:cubicBezTo>
                <a:cubicBezTo>
                  <a:pt x="1084" y="530"/>
                  <a:pt x="1156" y="472"/>
                  <a:pt x="1243" y="429"/>
                </a:cubicBezTo>
                <a:cubicBezTo>
                  <a:pt x="1293" y="376"/>
                  <a:pt x="1350" y="367"/>
                  <a:pt x="1415" y="343"/>
                </a:cubicBezTo>
                <a:cubicBezTo>
                  <a:pt x="1467" y="324"/>
                  <a:pt x="1516" y="305"/>
                  <a:pt x="1569" y="291"/>
                </a:cubicBezTo>
                <a:cubicBezTo>
                  <a:pt x="1604" y="268"/>
                  <a:pt x="1644" y="255"/>
                  <a:pt x="1680" y="231"/>
                </a:cubicBezTo>
                <a:cubicBezTo>
                  <a:pt x="1707" y="213"/>
                  <a:pt x="1731" y="190"/>
                  <a:pt x="1758" y="171"/>
                </a:cubicBezTo>
                <a:cubicBezTo>
                  <a:pt x="1775" y="159"/>
                  <a:pt x="1775" y="131"/>
                  <a:pt x="1792" y="120"/>
                </a:cubicBezTo>
                <a:cubicBezTo>
                  <a:pt x="1801" y="114"/>
                  <a:pt x="1809" y="109"/>
                  <a:pt x="1818" y="103"/>
                </a:cubicBezTo>
                <a:cubicBezTo>
                  <a:pt x="1865" y="31"/>
                  <a:pt x="1963" y="17"/>
                  <a:pt x="2040" y="0"/>
                </a:cubicBezTo>
                <a:cubicBezTo>
                  <a:pt x="2081" y="3"/>
                  <a:pt x="2161" y="4"/>
                  <a:pt x="2212" y="17"/>
                </a:cubicBezTo>
                <a:cubicBezTo>
                  <a:pt x="2229" y="22"/>
                  <a:pt x="2246" y="28"/>
                  <a:pt x="2263" y="34"/>
                </a:cubicBezTo>
                <a:cubicBezTo>
                  <a:pt x="2272" y="37"/>
                  <a:pt x="2289" y="43"/>
                  <a:pt x="2289" y="43"/>
                </a:cubicBezTo>
                <a:cubicBezTo>
                  <a:pt x="2326" y="72"/>
                  <a:pt x="2385" y="107"/>
                  <a:pt x="2418" y="146"/>
                </a:cubicBezTo>
                <a:cubicBezTo>
                  <a:pt x="2461" y="197"/>
                  <a:pt x="2479" y="262"/>
                  <a:pt x="2495" y="326"/>
                </a:cubicBezTo>
                <a:cubicBezTo>
                  <a:pt x="2488" y="439"/>
                  <a:pt x="2491" y="577"/>
                  <a:pt x="2426" y="677"/>
                </a:cubicBezTo>
                <a:cubicBezTo>
                  <a:pt x="2392" y="820"/>
                  <a:pt x="2390" y="970"/>
                  <a:pt x="2478" y="1089"/>
                </a:cubicBezTo>
                <a:cubicBezTo>
                  <a:pt x="2499" y="1154"/>
                  <a:pt x="2518" y="1221"/>
                  <a:pt x="2555" y="1277"/>
                </a:cubicBezTo>
                <a:cubicBezTo>
                  <a:pt x="2564" y="1291"/>
                  <a:pt x="2571" y="1306"/>
                  <a:pt x="2580" y="1320"/>
                </a:cubicBezTo>
                <a:cubicBezTo>
                  <a:pt x="2591" y="1337"/>
                  <a:pt x="2615" y="1371"/>
                  <a:pt x="2615" y="1371"/>
                </a:cubicBezTo>
                <a:cubicBezTo>
                  <a:pt x="2621" y="1411"/>
                  <a:pt x="2631" y="1444"/>
                  <a:pt x="2640" y="1483"/>
                </a:cubicBezTo>
                <a:cubicBezTo>
                  <a:pt x="2646" y="1605"/>
                  <a:pt x="2648" y="1714"/>
                  <a:pt x="2692" y="1826"/>
                </a:cubicBezTo>
                <a:cubicBezTo>
                  <a:pt x="2710" y="1922"/>
                  <a:pt x="2687" y="1821"/>
                  <a:pt x="2718" y="1903"/>
                </a:cubicBezTo>
                <a:cubicBezTo>
                  <a:pt x="2734" y="1944"/>
                  <a:pt x="2737" y="1992"/>
                  <a:pt x="2760" y="2031"/>
                </a:cubicBezTo>
                <a:cubicBezTo>
                  <a:pt x="2784" y="2071"/>
                  <a:pt x="2831" y="2102"/>
                  <a:pt x="2863" y="2134"/>
                </a:cubicBezTo>
                <a:cubicBezTo>
                  <a:pt x="2890" y="2161"/>
                  <a:pt x="2923" y="2196"/>
                  <a:pt x="2958" y="2211"/>
                </a:cubicBezTo>
                <a:close/>
              </a:path>
            </a:pathLst>
          </a:custGeom>
          <a:solidFill>
            <a:schemeClr val="accent3">
              <a:lumMod val="40000"/>
              <a:lumOff val="60000"/>
            </a:schemeClr>
          </a:solidFill>
          <a:ln w="12700">
            <a:noFill/>
            <a:round/>
            <a:headEnd type="none" w="sm" len="sm"/>
            <a:tailEnd type="none" w="sm" len="sm"/>
          </a:ln>
          <a:scene3d>
            <a:camera prst="orthographicFront"/>
            <a:lightRig rig="threePt" dir="t"/>
          </a:scene3d>
          <a:sp3d>
            <a:bevelT/>
          </a:sp3d>
        </p:spPr>
        <p:txBody>
          <a:bodyPr wrap="none" anchor="ctr"/>
          <a:lstStyle/>
          <a:p>
            <a:endParaRPr lang="en-US" dirty="0"/>
          </a:p>
        </p:txBody>
      </p:sp>
      <p:sp>
        <p:nvSpPr>
          <p:cNvPr id="100" name="Text Box 1031"/>
          <p:cNvSpPr txBox="1">
            <a:spLocks noChangeArrowheads="1"/>
          </p:cNvSpPr>
          <p:nvPr/>
        </p:nvSpPr>
        <p:spPr bwMode="auto">
          <a:xfrm>
            <a:off x="1643869" y="5413276"/>
            <a:ext cx="1566839" cy="646331"/>
          </a:xfrm>
          <a:prstGeom prst="rect">
            <a:avLst/>
          </a:prstGeom>
          <a:noFill/>
          <a:ln w="12700">
            <a:noFill/>
            <a:miter lim="800000"/>
            <a:headEnd type="none" w="sm" len="sm"/>
            <a:tailEnd type="none" w="sm" len="sm"/>
          </a:ln>
        </p:spPr>
        <p:txBody>
          <a:bodyPr wrap="none">
            <a:spAutoFit/>
          </a:bodyPr>
          <a:lstStyle/>
          <a:p>
            <a:pPr algn="ctr" eaLnBrk="0" hangingPunct="0"/>
            <a:r>
              <a:rPr lang="es-MX" b="1" dirty="0" smtClean="0">
                <a:solidFill>
                  <a:srgbClr val="002060"/>
                </a:solidFill>
              </a:rPr>
              <a:t>Neurona</a:t>
            </a:r>
          </a:p>
          <a:p>
            <a:pPr algn="ctr" eaLnBrk="0" hangingPunct="0"/>
            <a:r>
              <a:rPr lang="es-MX" b="1" dirty="0" smtClean="0">
                <a:solidFill>
                  <a:srgbClr val="002060"/>
                </a:solidFill>
              </a:rPr>
              <a:t>Cuerno dorsal </a:t>
            </a:r>
            <a:endParaRPr lang="es-MX" b="1" dirty="0">
              <a:solidFill>
                <a:srgbClr val="002060"/>
              </a:solidFill>
            </a:endParaRPr>
          </a:p>
        </p:txBody>
      </p:sp>
      <p:sp>
        <p:nvSpPr>
          <p:cNvPr id="101" name="Text Box 1032"/>
          <p:cNvSpPr txBox="1">
            <a:spLocks noChangeArrowheads="1"/>
          </p:cNvSpPr>
          <p:nvPr/>
        </p:nvSpPr>
        <p:spPr bwMode="auto">
          <a:xfrm>
            <a:off x="3467100" y="1593751"/>
            <a:ext cx="1684115"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002060"/>
                </a:solidFill>
              </a:rPr>
              <a:t>Terminal fibra C</a:t>
            </a:r>
            <a:endParaRPr lang="es-MX" b="1" dirty="0">
              <a:solidFill>
                <a:srgbClr val="002060"/>
              </a:solidFill>
            </a:endParaRPr>
          </a:p>
        </p:txBody>
      </p:sp>
      <p:sp>
        <p:nvSpPr>
          <p:cNvPr id="103" name="Text Box 1035"/>
          <p:cNvSpPr txBox="1">
            <a:spLocks noChangeArrowheads="1"/>
          </p:cNvSpPr>
          <p:nvPr/>
        </p:nvSpPr>
        <p:spPr bwMode="auto">
          <a:xfrm>
            <a:off x="6514103" y="2889151"/>
            <a:ext cx="1329145" cy="553998"/>
          </a:xfrm>
          <a:prstGeom prst="rect">
            <a:avLst/>
          </a:prstGeom>
          <a:noFill/>
          <a:ln w="12700">
            <a:noFill/>
            <a:miter lim="800000"/>
            <a:headEnd type="none" w="sm" len="sm"/>
            <a:tailEnd type="none" w="sm" len="sm"/>
          </a:ln>
        </p:spPr>
        <p:txBody>
          <a:bodyPr wrap="none" lIns="0" tIns="0" rIns="0" bIns="0">
            <a:spAutoFit/>
          </a:bodyPr>
          <a:lstStyle/>
          <a:p>
            <a:pPr algn="ctr" eaLnBrk="0" hangingPunct="0"/>
            <a:r>
              <a:rPr lang="es-MX" b="1" dirty="0" smtClean="0">
                <a:solidFill>
                  <a:srgbClr val="002060"/>
                </a:solidFill>
              </a:rPr>
              <a:t>Inter-neurona</a:t>
            </a:r>
          </a:p>
          <a:p>
            <a:pPr algn="ctr" eaLnBrk="0" hangingPunct="0"/>
            <a:r>
              <a:rPr lang="es-MX" b="1" dirty="0" smtClean="0">
                <a:solidFill>
                  <a:srgbClr val="002060"/>
                </a:solidFill>
              </a:rPr>
              <a:t>inhibitoria</a:t>
            </a:r>
            <a:endParaRPr lang="es-MX" b="1" dirty="0">
              <a:solidFill>
                <a:srgbClr val="002060"/>
              </a:solidFill>
            </a:endParaRPr>
          </a:p>
        </p:txBody>
      </p:sp>
      <p:sp>
        <p:nvSpPr>
          <p:cNvPr id="104" name="Oval 1036"/>
          <p:cNvSpPr>
            <a:spLocks noChangeArrowheads="1"/>
          </p:cNvSpPr>
          <p:nvPr/>
        </p:nvSpPr>
        <p:spPr bwMode="auto">
          <a:xfrm>
            <a:off x="2506663" y="3420963"/>
            <a:ext cx="180975" cy="2032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105" name="Oval 1038"/>
          <p:cNvSpPr>
            <a:spLocks noChangeArrowheads="1"/>
          </p:cNvSpPr>
          <p:nvPr/>
        </p:nvSpPr>
        <p:spPr bwMode="auto">
          <a:xfrm>
            <a:off x="2978150" y="3151088"/>
            <a:ext cx="244475" cy="2540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106" name="Oval 1039"/>
          <p:cNvSpPr>
            <a:spLocks noChangeArrowheads="1"/>
          </p:cNvSpPr>
          <p:nvPr/>
        </p:nvSpPr>
        <p:spPr bwMode="auto">
          <a:xfrm>
            <a:off x="3498850" y="3028851"/>
            <a:ext cx="182563" cy="2032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107" name="Oval 1040"/>
          <p:cNvSpPr>
            <a:spLocks noChangeArrowheads="1"/>
          </p:cNvSpPr>
          <p:nvPr/>
        </p:nvSpPr>
        <p:spPr bwMode="auto">
          <a:xfrm>
            <a:off x="3900488" y="2784376"/>
            <a:ext cx="182562" cy="2032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108" name="Rectangle 1044"/>
          <p:cNvSpPr>
            <a:spLocks noChangeArrowheads="1"/>
          </p:cNvSpPr>
          <p:nvPr/>
        </p:nvSpPr>
        <p:spPr bwMode="auto">
          <a:xfrm rot="-2549041">
            <a:off x="3471863" y="3714651"/>
            <a:ext cx="55562" cy="285750"/>
          </a:xfrm>
          <a:prstGeom prst="rect">
            <a:avLst/>
          </a:prstGeom>
          <a:solidFill>
            <a:schemeClr val="tx2"/>
          </a:solidFill>
          <a:ln w="9525">
            <a:noFill/>
            <a:miter lim="800000"/>
            <a:headEnd/>
            <a:tailEnd/>
          </a:ln>
        </p:spPr>
        <p:txBody>
          <a:bodyPr wrap="none" anchor="ctr"/>
          <a:lstStyle/>
          <a:p>
            <a:endParaRPr lang="es-MX" b="1" dirty="0">
              <a:solidFill>
                <a:srgbClr val="FAFD00"/>
              </a:solidFill>
            </a:endParaRPr>
          </a:p>
        </p:txBody>
      </p:sp>
      <p:sp>
        <p:nvSpPr>
          <p:cNvPr id="109" name="Rectangle 1051"/>
          <p:cNvSpPr>
            <a:spLocks noChangeArrowheads="1"/>
          </p:cNvSpPr>
          <p:nvPr/>
        </p:nvSpPr>
        <p:spPr bwMode="auto">
          <a:xfrm rot="-503038">
            <a:off x="4078288" y="3344763"/>
            <a:ext cx="55562" cy="285750"/>
          </a:xfrm>
          <a:prstGeom prst="rect">
            <a:avLst/>
          </a:prstGeom>
          <a:solidFill>
            <a:schemeClr val="tx2"/>
          </a:solidFill>
          <a:ln w="9525">
            <a:noFill/>
            <a:miter lim="800000"/>
            <a:headEnd/>
            <a:tailEnd/>
          </a:ln>
        </p:spPr>
        <p:txBody>
          <a:bodyPr wrap="none" anchor="ctr"/>
          <a:lstStyle/>
          <a:p>
            <a:endParaRPr lang="es-MX" b="1" dirty="0">
              <a:solidFill>
                <a:srgbClr val="FAFD00"/>
              </a:solidFill>
            </a:endParaRPr>
          </a:p>
        </p:txBody>
      </p:sp>
      <p:sp>
        <p:nvSpPr>
          <p:cNvPr id="110" name="Text Box 1055"/>
          <p:cNvSpPr txBox="1">
            <a:spLocks noChangeArrowheads="1"/>
          </p:cNvSpPr>
          <p:nvPr/>
        </p:nvSpPr>
        <p:spPr bwMode="auto">
          <a:xfrm>
            <a:off x="2849942" y="3973413"/>
            <a:ext cx="643766" cy="307777"/>
          </a:xfrm>
          <a:prstGeom prst="rect">
            <a:avLst/>
          </a:prstGeom>
          <a:noFill/>
          <a:ln w="12700">
            <a:noFill/>
            <a:miter lim="800000"/>
            <a:headEnd type="none" w="sm" len="sm"/>
            <a:tailEnd type="none" w="sm" len="sm"/>
          </a:ln>
        </p:spPr>
        <p:txBody>
          <a:bodyPr wrap="none">
            <a:spAutoFit/>
          </a:bodyPr>
          <a:lstStyle/>
          <a:p>
            <a:pPr algn="ctr" eaLnBrk="0" hangingPunct="0"/>
            <a:r>
              <a:rPr lang="es-MX" sz="1400" b="1" dirty="0" smtClean="0">
                <a:solidFill>
                  <a:schemeClr val="accent2"/>
                </a:solidFill>
              </a:rPr>
              <a:t>AMPA</a:t>
            </a:r>
            <a:endParaRPr lang="es-MX" sz="1400" b="1" dirty="0">
              <a:solidFill>
                <a:schemeClr val="accent2"/>
              </a:solidFill>
            </a:endParaRPr>
          </a:p>
        </p:txBody>
      </p:sp>
      <p:sp>
        <p:nvSpPr>
          <p:cNvPr id="111" name="Text Box 1056"/>
          <p:cNvSpPr txBox="1">
            <a:spLocks noChangeArrowheads="1"/>
          </p:cNvSpPr>
          <p:nvPr/>
        </p:nvSpPr>
        <p:spPr bwMode="auto">
          <a:xfrm>
            <a:off x="4302125" y="3332063"/>
            <a:ext cx="741363" cy="304800"/>
          </a:xfrm>
          <a:prstGeom prst="rect">
            <a:avLst/>
          </a:prstGeom>
          <a:noFill/>
          <a:ln w="12700">
            <a:noFill/>
            <a:miter lim="800000"/>
            <a:headEnd type="none" w="sm" len="sm"/>
            <a:tailEnd type="none" w="sm" len="sm"/>
          </a:ln>
        </p:spPr>
        <p:txBody>
          <a:bodyPr>
            <a:spAutoFit/>
          </a:bodyPr>
          <a:lstStyle/>
          <a:p>
            <a:pPr algn="ctr" eaLnBrk="0" hangingPunct="0"/>
            <a:r>
              <a:rPr lang="es-MX" sz="1400" b="1" dirty="0" smtClean="0">
                <a:solidFill>
                  <a:schemeClr val="accent2"/>
                </a:solidFill>
              </a:rPr>
              <a:t>NMDA</a:t>
            </a:r>
            <a:endParaRPr lang="es-MX" sz="1400" b="1" dirty="0">
              <a:solidFill>
                <a:schemeClr val="accent2"/>
              </a:solidFill>
            </a:endParaRPr>
          </a:p>
        </p:txBody>
      </p:sp>
      <p:sp>
        <p:nvSpPr>
          <p:cNvPr id="112" name="Text Box 1057"/>
          <p:cNvSpPr txBox="1">
            <a:spLocks noChangeArrowheads="1"/>
          </p:cNvSpPr>
          <p:nvPr/>
        </p:nvSpPr>
        <p:spPr bwMode="auto">
          <a:xfrm>
            <a:off x="3778250" y="4009926"/>
            <a:ext cx="574083"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002060"/>
                </a:solidFill>
              </a:rPr>
              <a:t>Ca</a:t>
            </a:r>
            <a:r>
              <a:rPr lang="es-MX" b="1" baseline="30000" dirty="0" smtClean="0">
                <a:solidFill>
                  <a:srgbClr val="002060"/>
                </a:solidFill>
              </a:rPr>
              <a:t>++</a:t>
            </a:r>
            <a:endParaRPr lang="es-MX" b="1" dirty="0">
              <a:solidFill>
                <a:srgbClr val="002060"/>
              </a:solidFill>
            </a:endParaRPr>
          </a:p>
        </p:txBody>
      </p:sp>
      <p:sp>
        <p:nvSpPr>
          <p:cNvPr id="113" name="Oval 1059"/>
          <p:cNvSpPr>
            <a:spLocks noChangeArrowheads="1"/>
          </p:cNvSpPr>
          <p:nvPr/>
        </p:nvSpPr>
        <p:spPr bwMode="auto">
          <a:xfrm flipH="1">
            <a:off x="3068638" y="328443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14" name="Oval 1060"/>
          <p:cNvSpPr>
            <a:spLocks noChangeArrowheads="1"/>
          </p:cNvSpPr>
          <p:nvPr/>
        </p:nvSpPr>
        <p:spPr bwMode="auto">
          <a:xfrm flipH="1">
            <a:off x="3205163" y="3436838"/>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15" name="Oval 1061"/>
          <p:cNvSpPr>
            <a:spLocks noChangeArrowheads="1"/>
          </p:cNvSpPr>
          <p:nvPr/>
        </p:nvSpPr>
        <p:spPr bwMode="auto">
          <a:xfrm flipH="1">
            <a:off x="3146425" y="357653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16" name="Oval 1062"/>
          <p:cNvSpPr>
            <a:spLocks noChangeArrowheads="1"/>
          </p:cNvSpPr>
          <p:nvPr/>
        </p:nvSpPr>
        <p:spPr bwMode="auto">
          <a:xfrm flipH="1">
            <a:off x="3244850" y="327808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17" name="Oval 1063"/>
          <p:cNvSpPr>
            <a:spLocks noChangeArrowheads="1"/>
          </p:cNvSpPr>
          <p:nvPr/>
        </p:nvSpPr>
        <p:spPr bwMode="auto">
          <a:xfrm flipH="1">
            <a:off x="3422650" y="360193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18" name="Oval 1064"/>
          <p:cNvSpPr>
            <a:spLocks noChangeArrowheads="1"/>
          </p:cNvSpPr>
          <p:nvPr/>
        </p:nvSpPr>
        <p:spPr bwMode="auto">
          <a:xfrm flipH="1">
            <a:off x="3609975" y="311298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19" name="Oval 1065"/>
          <p:cNvSpPr>
            <a:spLocks noChangeArrowheads="1"/>
          </p:cNvSpPr>
          <p:nvPr/>
        </p:nvSpPr>
        <p:spPr bwMode="auto">
          <a:xfrm flipH="1">
            <a:off x="3903663" y="3328888"/>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20" name="Oval 1066"/>
          <p:cNvSpPr>
            <a:spLocks noChangeArrowheads="1"/>
          </p:cNvSpPr>
          <p:nvPr/>
        </p:nvSpPr>
        <p:spPr bwMode="auto">
          <a:xfrm flipH="1">
            <a:off x="3954463" y="2897088"/>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21" name="Oval 1067"/>
          <p:cNvSpPr>
            <a:spLocks noChangeArrowheads="1"/>
          </p:cNvSpPr>
          <p:nvPr/>
        </p:nvSpPr>
        <p:spPr bwMode="auto">
          <a:xfrm flipH="1">
            <a:off x="3892550" y="3055838"/>
            <a:ext cx="65088"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22" name="Oval 1068"/>
          <p:cNvSpPr>
            <a:spLocks noChangeArrowheads="1"/>
          </p:cNvSpPr>
          <p:nvPr/>
        </p:nvSpPr>
        <p:spPr bwMode="auto">
          <a:xfrm flipH="1">
            <a:off x="4100513" y="308123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23" name="Oval 1069"/>
          <p:cNvSpPr>
            <a:spLocks noChangeArrowheads="1"/>
          </p:cNvSpPr>
          <p:nvPr/>
        </p:nvSpPr>
        <p:spPr bwMode="auto">
          <a:xfrm>
            <a:off x="2506663" y="3917851"/>
            <a:ext cx="298450" cy="139700"/>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124" name="Freeform 1070"/>
          <p:cNvSpPr>
            <a:spLocks/>
          </p:cNvSpPr>
          <p:nvPr/>
        </p:nvSpPr>
        <p:spPr bwMode="auto">
          <a:xfrm>
            <a:off x="2557463" y="3827363"/>
            <a:ext cx="179387" cy="331788"/>
          </a:xfrm>
          <a:custGeom>
            <a:avLst/>
            <a:gdLst>
              <a:gd name="T0" fmla="*/ 0 w 128"/>
              <a:gd name="T1" fmla="*/ 2147483647 h 209"/>
              <a:gd name="T2" fmla="*/ 2147483647 w 128"/>
              <a:gd name="T3" fmla="*/ 2147483647 h 209"/>
              <a:gd name="T4" fmla="*/ 2147483647 w 128"/>
              <a:gd name="T5" fmla="*/ 2147483647 h 209"/>
              <a:gd name="T6" fmla="*/ 2147483647 w 128"/>
              <a:gd name="T7" fmla="*/ 2147483647 h 209"/>
              <a:gd name="T8" fmla="*/ 2147483647 w 128"/>
              <a:gd name="T9" fmla="*/ 2147483647 h 209"/>
              <a:gd name="T10" fmla="*/ 2147483647 w 128"/>
              <a:gd name="T11" fmla="*/ 2147483647 h 209"/>
              <a:gd name="T12" fmla="*/ 2147483647 w 128"/>
              <a:gd name="T13" fmla="*/ 2147483647 h 209"/>
              <a:gd name="T14" fmla="*/ 2147483647 w 128"/>
              <a:gd name="T15" fmla="*/ 2147483647 h 209"/>
              <a:gd name="T16" fmla="*/ 2147483647 w 128"/>
              <a:gd name="T17" fmla="*/ 2147483647 h 209"/>
              <a:gd name="T18" fmla="*/ 2147483647 w 128"/>
              <a:gd name="T19" fmla="*/ 2147483647 h 209"/>
              <a:gd name="T20" fmla="*/ 2147483647 w 128"/>
              <a:gd name="T21" fmla="*/ 2147483647 h 209"/>
              <a:gd name="T22" fmla="*/ 2147483647 w 128"/>
              <a:gd name="T23" fmla="*/ 2147483647 h 209"/>
              <a:gd name="T24" fmla="*/ 2147483647 w 128"/>
              <a:gd name="T25" fmla="*/ 2147483647 h 209"/>
              <a:gd name="T26" fmla="*/ 2147483647 w 128"/>
              <a:gd name="T27" fmla="*/ 2147483647 h 209"/>
              <a:gd name="T28" fmla="*/ 2147483647 w 128"/>
              <a:gd name="T29" fmla="*/ 2147483647 h 209"/>
              <a:gd name="T30" fmla="*/ 2147483647 w 128"/>
              <a:gd name="T31" fmla="*/ 2147483647 h 209"/>
              <a:gd name="T32" fmla="*/ 2147483647 w 128"/>
              <a:gd name="T33" fmla="*/ 2147483647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209"/>
              <a:gd name="T53" fmla="*/ 128 w 128"/>
              <a:gd name="T54" fmla="*/ 209 h 2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209">
                <a:moveTo>
                  <a:pt x="0" y="21"/>
                </a:moveTo>
                <a:cubicBezTo>
                  <a:pt x="9" y="35"/>
                  <a:pt x="12" y="45"/>
                  <a:pt x="16" y="61"/>
                </a:cubicBezTo>
                <a:cubicBezTo>
                  <a:pt x="17" y="76"/>
                  <a:pt x="14" y="194"/>
                  <a:pt x="36" y="129"/>
                </a:cubicBezTo>
                <a:cubicBezTo>
                  <a:pt x="37" y="114"/>
                  <a:pt x="38" y="100"/>
                  <a:pt x="40" y="85"/>
                </a:cubicBezTo>
                <a:cubicBezTo>
                  <a:pt x="41" y="80"/>
                  <a:pt x="39" y="66"/>
                  <a:pt x="44" y="69"/>
                </a:cubicBezTo>
                <a:cubicBezTo>
                  <a:pt x="51" y="74"/>
                  <a:pt x="62" y="142"/>
                  <a:pt x="64" y="149"/>
                </a:cubicBezTo>
                <a:cubicBezTo>
                  <a:pt x="73" y="136"/>
                  <a:pt x="75" y="124"/>
                  <a:pt x="80" y="109"/>
                </a:cubicBezTo>
                <a:cubicBezTo>
                  <a:pt x="79" y="96"/>
                  <a:pt x="76" y="82"/>
                  <a:pt x="76" y="69"/>
                </a:cubicBezTo>
                <a:cubicBezTo>
                  <a:pt x="76" y="52"/>
                  <a:pt x="78" y="0"/>
                  <a:pt x="80" y="17"/>
                </a:cubicBezTo>
                <a:cubicBezTo>
                  <a:pt x="85" y="58"/>
                  <a:pt x="83" y="100"/>
                  <a:pt x="84" y="141"/>
                </a:cubicBezTo>
                <a:cubicBezTo>
                  <a:pt x="91" y="139"/>
                  <a:pt x="104" y="136"/>
                  <a:pt x="108" y="129"/>
                </a:cubicBezTo>
                <a:cubicBezTo>
                  <a:pt x="112" y="122"/>
                  <a:pt x="116" y="105"/>
                  <a:pt x="116" y="105"/>
                </a:cubicBezTo>
                <a:cubicBezTo>
                  <a:pt x="107" y="17"/>
                  <a:pt x="117" y="96"/>
                  <a:pt x="108" y="141"/>
                </a:cubicBezTo>
                <a:cubicBezTo>
                  <a:pt x="106" y="149"/>
                  <a:pt x="64" y="190"/>
                  <a:pt x="96" y="169"/>
                </a:cubicBezTo>
                <a:cubicBezTo>
                  <a:pt x="105" y="155"/>
                  <a:pt x="112" y="150"/>
                  <a:pt x="128" y="145"/>
                </a:cubicBezTo>
                <a:cubicBezTo>
                  <a:pt x="126" y="151"/>
                  <a:pt x="108" y="189"/>
                  <a:pt x="104" y="193"/>
                </a:cubicBezTo>
                <a:cubicBezTo>
                  <a:pt x="97" y="200"/>
                  <a:pt x="80" y="209"/>
                  <a:pt x="80" y="209"/>
                </a:cubicBezTo>
              </a:path>
            </a:pathLst>
          </a:custGeom>
          <a:noFill/>
          <a:ln w="28575">
            <a:solidFill>
              <a:schemeClr val="accent6"/>
            </a:solidFill>
            <a:round/>
            <a:headEnd type="none" w="sm" len="sm"/>
            <a:tailEnd type="none" w="sm" len="sm"/>
          </a:ln>
        </p:spPr>
        <p:txBody>
          <a:bodyPr wrap="none" anchor="ctr"/>
          <a:lstStyle/>
          <a:p>
            <a:endParaRPr lang="es-MX" dirty="0"/>
          </a:p>
        </p:txBody>
      </p:sp>
      <p:sp>
        <p:nvSpPr>
          <p:cNvPr id="125" name="Rectangle 1071"/>
          <p:cNvSpPr>
            <a:spLocks noChangeArrowheads="1"/>
          </p:cNvSpPr>
          <p:nvPr/>
        </p:nvSpPr>
        <p:spPr bwMode="auto">
          <a:xfrm>
            <a:off x="2579688" y="3530501"/>
            <a:ext cx="66675" cy="74612"/>
          </a:xfrm>
          <a:prstGeom prst="rect">
            <a:avLst/>
          </a:prstGeom>
          <a:solidFill>
            <a:schemeClr val="accent4"/>
          </a:solidFill>
          <a:ln w="12700">
            <a:noFill/>
            <a:miter lim="800000"/>
            <a:headEnd type="none" w="sm" len="sm"/>
            <a:tailEnd type="none" w="sm" len="sm"/>
          </a:ln>
        </p:spPr>
        <p:txBody>
          <a:bodyPr wrap="none" anchor="ctr"/>
          <a:lstStyle/>
          <a:p>
            <a:endParaRPr lang="es-MX" b="1" dirty="0">
              <a:solidFill>
                <a:srgbClr val="FAFD00"/>
              </a:solidFill>
            </a:endParaRPr>
          </a:p>
        </p:txBody>
      </p:sp>
      <p:sp>
        <p:nvSpPr>
          <p:cNvPr id="126" name="Rectangle 1072"/>
          <p:cNvSpPr>
            <a:spLocks noChangeArrowheads="1"/>
          </p:cNvSpPr>
          <p:nvPr/>
        </p:nvSpPr>
        <p:spPr bwMode="auto">
          <a:xfrm>
            <a:off x="2551113" y="3778151"/>
            <a:ext cx="66675" cy="74612"/>
          </a:xfrm>
          <a:prstGeom prst="rect">
            <a:avLst/>
          </a:prstGeom>
          <a:solidFill>
            <a:schemeClr val="accent4"/>
          </a:solidFill>
          <a:ln w="12700">
            <a:noFill/>
            <a:miter lim="800000"/>
            <a:headEnd type="none" w="sm" len="sm"/>
            <a:tailEnd type="none" w="sm" len="sm"/>
          </a:ln>
        </p:spPr>
        <p:txBody>
          <a:bodyPr wrap="none" anchor="ctr"/>
          <a:lstStyle/>
          <a:p>
            <a:endParaRPr lang="es-MX" b="1" dirty="0">
              <a:solidFill>
                <a:srgbClr val="FAFD00"/>
              </a:solidFill>
            </a:endParaRPr>
          </a:p>
        </p:txBody>
      </p:sp>
      <p:sp>
        <p:nvSpPr>
          <p:cNvPr id="127" name="Rectangle 1073"/>
          <p:cNvSpPr>
            <a:spLocks noChangeArrowheads="1"/>
          </p:cNvSpPr>
          <p:nvPr/>
        </p:nvSpPr>
        <p:spPr bwMode="auto">
          <a:xfrm>
            <a:off x="2686050" y="3676551"/>
            <a:ext cx="66675" cy="74612"/>
          </a:xfrm>
          <a:prstGeom prst="rect">
            <a:avLst/>
          </a:prstGeom>
          <a:solidFill>
            <a:schemeClr val="accent4"/>
          </a:solidFill>
          <a:ln w="12700">
            <a:noFill/>
            <a:miter lim="800000"/>
            <a:headEnd type="none" w="sm" len="sm"/>
            <a:tailEnd type="none" w="sm" len="sm"/>
          </a:ln>
        </p:spPr>
        <p:txBody>
          <a:bodyPr wrap="none" anchor="ctr"/>
          <a:lstStyle/>
          <a:p>
            <a:endParaRPr lang="es-MX" b="1" dirty="0">
              <a:solidFill>
                <a:srgbClr val="FAFD00"/>
              </a:solidFill>
            </a:endParaRPr>
          </a:p>
        </p:txBody>
      </p:sp>
      <p:sp>
        <p:nvSpPr>
          <p:cNvPr id="128" name="Text Box 1074"/>
          <p:cNvSpPr txBox="1">
            <a:spLocks noChangeArrowheads="1"/>
          </p:cNvSpPr>
          <p:nvPr/>
        </p:nvSpPr>
        <p:spPr bwMode="auto">
          <a:xfrm>
            <a:off x="1570038" y="3597176"/>
            <a:ext cx="904415"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rgbClr val="002060"/>
                </a:solidFill>
              </a:rPr>
              <a:t>Sustancia P</a:t>
            </a:r>
            <a:endParaRPr lang="es-MX" sz="1200" b="1" dirty="0">
              <a:solidFill>
                <a:srgbClr val="002060"/>
              </a:solidFill>
            </a:endParaRPr>
          </a:p>
        </p:txBody>
      </p:sp>
      <p:sp>
        <p:nvSpPr>
          <p:cNvPr id="129" name="Text Box 1075"/>
          <p:cNvSpPr txBox="1">
            <a:spLocks noChangeArrowheads="1"/>
          </p:cNvSpPr>
          <p:nvPr/>
        </p:nvSpPr>
        <p:spPr bwMode="auto">
          <a:xfrm>
            <a:off x="2943225" y="2585938"/>
            <a:ext cx="680123" cy="184666"/>
          </a:xfrm>
          <a:prstGeom prst="rect">
            <a:avLst/>
          </a:prstGeom>
          <a:noFill/>
          <a:ln w="12700">
            <a:noFill/>
            <a:miter lim="800000"/>
            <a:headEnd type="none" w="sm" len="sm"/>
            <a:tailEnd type="none" w="sm" len="sm"/>
          </a:ln>
        </p:spPr>
        <p:txBody>
          <a:bodyPr wrap="none" lIns="0" tIns="0" rIns="0" bIns="0">
            <a:spAutoFit/>
          </a:bodyPr>
          <a:lstStyle/>
          <a:p>
            <a:pPr eaLnBrk="0" hangingPunct="0"/>
            <a:r>
              <a:rPr lang="es-MX" sz="1200" b="1" dirty="0" smtClean="0"/>
              <a:t>Glutamato</a:t>
            </a:r>
            <a:endParaRPr lang="es-MX" sz="1200" b="1" dirty="0"/>
          </a:p>
        </p:txBody>
      </p:sp>
      <p:sp>
        <p:nvSpPr>
          <p:cNvPr id="130" name="Oval 1076"/>
          <p:cNvSpPr>
            <a:spLocks noChangeArrowheads="1"/>
          </p:cNvSpPr>
          <p:nvPr/>
        </p:nvSpPr>
        <p:spPr bwMode="auto">
          <a:xfrm>
            <a:off x="5880100" y="2631976"/>
            <a:ext cx="120650" cy="134937"/>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131" name="Oval 1077"/>
          <p:cNvSpPr>
            <a:spLocks noChangeArrowheads="1"/>
          </p:cNvSpPr>
          <p:nvPr/>
        </p:nvSpPr>
        <p:spPr bwMode="auto">
          <a:xfrm>
            <a:off x="5954713" y="2471638"/>
            <a:ext cx="122237"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132" name="Oval 1080"/>
          <p:cNvSpPr>
            <a:spLocks noChangeArrowheads="1"/>
          </p:cNvSpPr>
          <p:nvPr/>
        </p:nvSpPr>
        <p:spPr bwMode="auto">
          <a:xfrm>
            <a:off x="5729288" y="2460526"/>
            <a:ext cx="120650" cy="134937"/>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133" name="Oval 1081"/>
          <p:cNvSpPr>
            <a:spLocks noChangeArrowheads="1"/>
          </p:cNvSpPr>
          <p:nvPr/>
        </p:nvSpPr>
        <p:spPr bwMode="auto">
          <a:xfrm>
            <a:off x="5961063" y="2830413"/>
            <a:ext cx="120650"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134" name="Oval 1082"/>
          <p:cNvSpPr>
            <a:spLocks noChangeArrowheads="1"/>
          </p:cNvSpPr>
          <p:nvPr/>
        </p:nvSpPr>
        <p:spPr bwMode="auto">
          <a:xfrm>
            <a:off x="6143625" y="3106638"/>
            <a:ext cx="122238"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135" name="Text Box 1083"/>
          <p:cNvSpPr txBox="1">
            <a:spLocks noChangeArrowheads="1"/>
          </p:cNvSpPr>
          <p:nvPr/>
        </p:nvSpPr>
        <p:spPr bwMode="auto">
          <a:xfrm>
            <a:off x="6175375" y="2349401"/>
            <a:ext cx="436017" cy="443198"/>
          </a:xfrm>
          <a:prstGeom prst="rect">
            <a:avLst/>
          </a:prstGeom>
          <a:noFill/>
          <a:ln w="12700">
            <a:noFill/>
            <a:miter lim="800000"/>
            <a:headEnd type="none" w="sm" len="sm"/>
            <a:tailEnd type="none" w="sm" len="sm"/>
          </a:ln>
        </p:spPr>
        <p:txBody>
          <a:bodyPr wrap="none" lIns="0" tIns="0" rIns="0" bIns="0">
            <a:spAutoFit/>
          </a:bodyPr>
          <a:lstStyle/>
          <a:p>
            <a:pPr eaLnBrk="0" hangingPunct="0">
              <a:lnSpc>
                <a:spcPct val="120000"/>
              </a:lnSpc>
            </a:pPr>
            <a:r>
              <a:rPr lang="es-MX" sz="1200" b="1" dirty="0" smtClean="0"/>
              <a:t>GABA </a:t>
            </a:r>
            <a:br>
              <a:rPr lang="es-MX" sz="1200" b="1" dirty="0" smtClean="0"/>
            </a:br>
            <a:r>
              <a:rPr lang="es-MX" sz="1200" b="1" dirty="0" smtClean="0"/>
              <a:t>Glicina</a:t>
            </a:r>
            <a:endParaRPr lang="es-MX" b="1" dirty="0"/>
          </a:p>
        </p:txBody>
      </p:sp>
      <p:sp>
        <p:nvSpPr>
          <p:cNvPr id="136" name="Oval 1084"/>
          <p:cNvSpPr>
            <a:spLocks noChangeArrowheads="1"/>
          </p:cNvSpPr>
          <p:nvPr/>
        </p:nvSpPr>
        <p:spPr bwMode="auto">
          <a:xfrm>
            <a:off x="6254750" y="2890738"/>
            <a:ext cx="120650"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137" name="Line 1085"/>
          <p:cNvSpPr>
            <a:spLocks noChangeShapeType="1"/>
          </p:cNvSpPr>
          <p:nvPr/>
        </p:nvSpPr>
        <p:spPr bwMode="auto">
          <a:xfrm>
            <a:off x="4187825" y="4290913"/>
            <a:ext cx="255588" cy="298450"/>
          </a:xfrm>
          <a:prstGeom prst="line">
            <a:avLst/>
          </a:prstGeom>
          <a:noFill/>
          <a:ln w="38100">
            <a:solidFill>
              <a:srgbClr val="09539B"/>
            </a:solidFill>
            <a:round/>
            <a:headEnd type="none" w="sm" len="sm"/>
            <a:tailEnd type="triangle" w="med" len="med"/>
          </a:ln>
          <a:effectLst>
            <a:prstShdw prst="shdw17" dist="17961" dir="13500000">
              <a:srgbClr val="001F5C"/>
            </a:prstShdw>
          </a:effectLst>
        </p:spPr>
        <p:txBody>
          <a:bodyPr wrap="none" anchor="ctr"/>
          <a:lstStyle/>
          <a:p>
            <a:endParaRPr lang="es-MX" dirty="0"/>
          </a:p>
        </p:txBody>
      </p:sp>
      <p:grpSp>
        <p:nvGrpSpPr>
          <p:cNvPr id="2" name="Group 1088"/>
          <p:cNvGrpSpPr>
            <a:grpSpLocks/>
          </p:cNvGrpSpPr>
          <p:nvPr/>
        </p:nvGrpSpPr>
        <p:grpSpPr bwMode="auto">
          <a:xfrm>
            <a:off x="2687638" y="4290913"/>
            <a:ext cx="1524000" cy="558800"/>
            <a:chOff x="1869" y="2614"/>
            <a:chExt cx="1080" cy="352"/>
          </a:xfrm>
        </p:grpSpPr>
        <p:sp>
          <p:nvSpPr>
            <p:cNvPr id="139" name="Line 1086"/>
            <p:cNvSpPr>
              <a:spLocks noChangeShapeType="1"/>
            </p:cNvSpPr>
            <p:nvPr/>
          </p:nvSpPr>
          <p:spPr bwMode="auto">
            <a:xfrm>
              <a:off x="1869" y="2614"/>
              <a:ext cx="248" cy="326"/>
            </a:xfrm>
            <a:prstGeom prst="line">
              <a:avLst/>
            </a:prstGeom>
            <a:noFill/>
            <a:ln w="57150">
              <a:solidFill>
                <a:schemeClr val="accent1">
                  <a:lumMod val="75000"/>
                </a:schemeClr>
              </a:solidFill>
              <a:round/>
              <a:headEnd type="none" w="sm" len="sm"/>
              <a:tailEnd type="none" w="sm" len="sm"/>
            </a:ln>
          </p:spPr>
          <p:txBody>
            <a:bodyPr wrap="none" anchor="ctr"/>
            <a:lstStyle/>
            <a:p>
              <a:endParaRPr lang="es-MX" dirty="0"/>
            </a:p>
          </p:txBody>
        </p:sp>
        <p:sp>
          <p:nvSpPr>
            <p:cNvPr id="140" name="Line 1087"/>
            <p:cNvSpPr>
              <a:spLocks noChangeShapeType="1"/>
            </p:cNvSpPr>
            <p:nvPr/>
          </p:nvSpPr>
          <p:spPr bwMode="auto">
            <a:xfrm>
              <a:off x="2117" y="2940"/>
              <a:ext cx="832" cy="26"/>
            </a:xfrm>
            <a:prstGeom prst="line">
              <a:avLst/>
            </a:prstGeom>
            <a:noFill/>
            <a:ln w="57150">
              <a:solidFill>
                <a:schemeClr val="accent1">
                  <a:lumMod val="75000"/>
                </a:schemeClr>
              </a:solidFill>
              <a:round/>
              <a:headEnd type="none" w="sm" len="sm"/>
              <a:tailEnd type="triangle" w="med" len="med"/>
            </a:ln>
          </p:spPr>
          <p:txBody>
            <a:bodyPr wrap="none" anchor="ctr"/>
            <a:lstStyle/>
            <a:p>
              <a:endParaRPr lang="es-MX" dirty="0"/>
            </a:p>
          </p:txBody>
        </p:sp>
      </p:grpSp>
      <p:sp>
        <p:nvSpPr>
          <p:cNvPr id="141" name="Text Box 1089"/>
          <p:cNvSpPr txBox="1">
            <a:spLocks noChangeArrowheads="1"/>
          </p:cNvSpPr>
          <p:nvPr/>
        </p:nvSpPr>
        <p:spPr bwMode="auto">
          <a:xfrm>
            <a:off x="4302125" y="4597301"/>
            <a:ext cx="548099"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accent1"/>
                </a:solidFill>
              </a:rPr>
              <a:t>PKC</a:t>
            </a:r>
            <a:endParaRPr lang="es-MX" b="1" dirty="0">
              <a:solidFill>
                <a:schemeClr val="accent1"/>
              </a:solidFill>
            </a:endParaRPr>
          </a:p>
        </p:txBody>
      </p:sp>
      <p:sp>
        <p:nvSpPr>
          <p:cNvPr id="142" name="Freeform 1090"/>
          <p:cNvSpPr>
            <a:spLocks/>
          </p:cNvSpPr>
          <p:nvPr/>
        </p:nvSpPr>
        <p:spPr bwMode="auto">
          <a:xfrm>
            <a:off x="4379913" y="3665438"/>
            <a:ext cx="393700" cy="896938"/>
          </a:xfrm>
          <a:custGeom>
            <a:avLst/>
            <a:gdLst>
              <a:gd name="T0" fmla="*/ 2147483647 w 279"/>
              <a:gd name="T1" fmla="*/ 2147483647 h 565"/>
              <a:gd name="T2" fmla="*/ 2147483647 w 279"/>
              <a:gd name="T3" fmla="*/ 2147483647 h 565"/>
              <a:gd name="T4" fmla="*/ 2147483647 w 279"/>
              <a:gd name="T5" fmla="*/ 2147483647 h 565"/>
              <a:gd name="T6" fmla="*/ 2147483647 w 279"/>
              <a:gd name="T7" fmla="*/ 2147483647 h 565"/>
              <a:gd name="T8" fmla="*/ 0 w 279"/>
              <a:gd name="T9" fmla="*/ 0 h 565"/>
              <a:gd name="T10" fmla="*/ 0 60000 65536"/>
              <a:gd name="T11" fmla="*/ 0 60000 65536"/>
              <a:gd name="T12" fmla="*/ 0 60000 65536"/>
              <a:gd name="T13" fmla="*/ 0 60000 65536"/>
              <a:gd name="T14" fmla="*/ 0 60000 65536"/>
              <a:gd name="T15" fmla="*/ 0 w 279"/>
              <a:gd name="T16" fmla="*/ 0 h 565"/>
              <a:gd name="T17" fmla="*/ 279 w 279"/>
              <a:gd name="T18" fmla="*/ 565 h 565"/>
            </a:gdLst>
            <a:ahLst/>
            <a:cxnLst>
              <a:cxn ang="T10">
                <a:pos x="T0" y="T1"/>
              </a:cxn>
              <a:cxn ang="T11">
                <a:pos x="T2" y="T3"/>
              </a:cxn>
              <a:cxn ang="T12">
                <a:pos x="T4" y="T5"/>
              </a:cxn>
              <a:cxn ang="T13">
                <a:pos x="T6" y="T7"/>
              </a:cxn>
              <a:cxn ang="T14">
                <a:pos x="T8" y="T9"/>
              </a:cxn>
            </a:cxnLst>
            <a:rect l="T15" t="T16" r="T17" b="T18"/>
            <a:pathLst>
              <a:path w="279" h="565">
                <a:moveTo>
                  <a:pt x="249" y="565"/>
                </a:moveTo>
                <a:cubicBezTo>
                  <a:pt x="273" y="403"/>
                  <a:pt x="279" y="239"/>
                  <a:pt x="189" y="102"/>
                </a:cubicBezTo>
                <a:cubicBezTo>
                  <a:pt x="178" y="85"/>
                  <a:pt x="155" y="79"/>
                  <a:pt x="138" y="68"/>
                </a:cubicBezTo>
                <a:cubicBezTo>
                  <a:pt x="132" y="64"/>
                  <a:pt x="96" y="26"/>
                  <a:pt x="95" y="25"/>
                </a:cubicBezTo>
                <a:cubicBezTo>
                  <a:pt x="70" y="8"/>
                  <a:pt x="31" y="0"/>
                  <a:pt x="0" y="0"/>
                </a:cubicBezTo>
              </a:path>
            </a:pathLst>
          </a:custGeom>
          <a:noFill/>
          <a:ln w="12700">
            <a:solidFill>
              <a:schemeClr val="bg1"/>
            </a:solidFill>
            <a:prstDash val="sysDot"/>
            <a:round/>
            <a:headEnd type="none" w="sm" len="sm"/>
            <a:tailEnd type="triangle" w="med" len="med"/>
          </a:ln>
        </p:spPr>
        <p:txBody>
          <a:bodyPr wrap="none" anchor="ctr"/>
          <a:lstStyle/>
          <a:p>
            <a:endParaRPr lang="es-MX" dirty="0"/>
          </a:p>
        </p:txBody>
      </p:sp>
      <p:sp>
        <p:nvSpPr>
          <p:cNvPr id="143" name="Freeform 1097"/>
          <p:cNvSpPr>
            <a:spLocks/>
          </p:cNvSpPr>
          <p:nvPr/>
        </p:nvSpPr>
        <p:spPr bwMode="auto">
          <a:xfrm rot="16859418" flipH="1">
            <a:off x="3703637" y="4084539"/>
            <a:ext cx="442913" cy="798512"/>
          </a:xfrm>
          <a:custGeom>
            <a:avLst/>
            <a:gdLst>
              <a:gd name="T0" fmla="*/ 2147483647 w 279"/>
              <a:gd name="T1" fmla="*/ 2147483647 h 565"/>
              <a:gd name="T2" fmla="*/ 2147483647 w 279"/>
              <a:gd name="T3" fmla="*/ 2147483647 h 565"/>
              <a:gd name="T4" fmla="*/ 2147483647 w 279"/>
              <a:gd name="T5" fmla="*/ 2147483647 h 565"/>
              <a:gd name="T6" fmla="*/ 2147483647 w 279"/>
              <a:gd name="T7" fmla="*/ 2147483647 h 565"/>
              <a:gd name="T8" fmla="*/ 0 w 279"/>
              <a:gd name="T9" fmla="*/ 0 h 565"/>
              <a:gd name="T10" fmla="*/ 0 60000 65536"/>
              <a:gd name="T11" fmla="*/ 0 60000 65536"/>
              <a:gd name="T12" fmla="*/ 0 60000 65536"/>
              <a:gd name="T13" fmla="*/ 0 60000 65536"/>
              <a:gd name="T14" fmla="*/ 0 60000 65536"/>
              <a:gd name="T15" fmla="*/ 0 w 279"/>
              <a:gd name="T16" fmla="*/ 0 h 565"/>
              <a:gd name="T17" fmla="*/ 279 w 279"/>
              <a:gd name="T18" fmla="*/ 565 h 565"/>
            </a:gdLst>
            <a:ahLst/>
            <a:cxnLst>
              <a:cxn ang="T10">
                <a:pos x="T0" y="T1"/>
              </a:cxn>
              <a:cxn ang="T11">
                <a:pos x="T2" y="T3"/>
              </a:cxn>
              <a:cxn ang="T12">
                <a:pos x="T4" y="T5"/>
              </a:cxn>
              <a:cxn ang="T13">
                <a:pos x="T6" y="T7"/>
              </a:cxn>
              <a:cxn ang="T14">
                <a:pos x="T8" y="T9"/>
              </a:cxn>
            </a:cxnLst>
            <a:rect l="T15" t="T16" r="T17" b="T18"/>
            <a:pathLst>
              <a:path w="279" h="565">
                <a:moveTo>
                  <a:pt x="249" y="565"/>
                </a:moveTo>
                <a:cubicBezTo>
                  <a:pt x="273" y="403"/>
                  <a:pt x="279" y="239"/>
                  <a:pt x="189" y="102"/>
                </a:cubicBezTo>
                <a:cubicBezTo>
                  <a:pt x="178" y="85"/>
                  <a:pt x="155" y="79"/>
                  <a:pt x="138" y="68"/>
                </a:cubicBezTo>
                <a:cubicBezTo>
                  <a:pt x="132" y="64"/>
                  <a:pt x="96" y="26"/>
                  <a:pt x="95" y="25"/>
                </a:cubicBezTo>
                <a:cubicBezTo>
                  <a:pt x="70" y="8"/>
                  <a:pt x="31" y="0"/>
                  <a:pt x="0" y="0"/>
                </a:cubicBezTo>
              </a:path>
            </a:pathLst>
          </a:custGeom>
          <a:noFill/>
          <a:ln w="12700">
            <a:solidFill>
              <a:schemeClr val="bg1"/>
            </a:solidFill>
            <a:prstDash val="sysDot"/>
            <a:round/>
            <a:headEnd type="none" w="sm" len="sm"/>
            <a:tailEnd type="triangle" w="med" len="med"/>
          </a:ln>
        </p:spPr>
        <p:txBody>
          <a:bodyPr wrap="none" anchor="ctr"/>
          <a:lstStyle/>
          <a:p>
            <a:endParaRPr lang="es-MX" dirty="0"/>
          </a:p>
        </p:txBody>
      </p:sp>
      <p:sp>
        <p:nvSpPr>
          <p:cNvPr id="144" name="Oval 1100"/>
          <p:cNvSpPr>
            <a:spLocks noChangeArrowheads="1"/>
          </p:cNvSpPr>
          <p:nvPr/>
        </p:nvSpPr>
        <p:spPr bwMode="auto">
          <a:xfrm rot="20337001" flipV="1">
            <a:off x="4181862" y="5282939"/>
            <a:ext cx="109500" cy="346075"/>
          </a:xfrm>
          <a:prstGeom prst="ellipse">
            <a:avLst/>
          </a:prstGeom>
          <a:solidFill>
            <a:srgbClr val="0092FF"/>
          </a:solidFill>
          <a:ln w="28575">
            <a:solidFill>
              <a:srgbClr val="0092FF"/>
            </a:solidFill>
            <a:round/>
            <a:headEnd/>
            <a:tailEnd/>
          </a:ln>
        </p:spPr>
        <p:txBody>
          <a:bodyPr rot="10800000" wrap="none" anchor="ctr"/>
          <a:lstStyle/>
          <a:p>
            <a:pPr>
              <a:defRPr/>
            </a:pPr>
            <a:endParaRPr lang="es-MX" b="1" dirty="0">
              <a:solidFill>
                <a:srgbClr val="FAFD00"/>
              </a:solidFill>
              <a:ea typeface="+mn-ea"/>
              <a:cs typeface="+mn-cs"/>
            </a:endParaRPr>
          </a:p>
        </p:txBody>
      </p:sp>
      <p:sp>
        <p:nvSpPr>
          <p:cNvPr id="145" name="Freeform 1101"/>
          <p:cNvSpPr>
            <a:spLocks/>
          </p:cNvSpPr>
          <p:nvPr/>
        </p:nvSpPr>
        <p:spPr bwMode="auto">
          <a:xfrm rot="14937001">
            <a:off x="4099538" y="5361986"/>
            <a:ext cx="279269" cy="231775"/>
          </a:xfrm>
          <a:custGeom>
            <a:avLst/>
            <a:gdLst>
              <a:gd name="T0" fmla="*/ 200 w 255"/>
              <a:gd name="T1" fmla="*/ 6 h 254"/>
              <a:gd name="T2" fmla="*/ 108 w 255"/>
              <a:gd name="T3" fmla="*/ 10 h 254"/>
              <a:gd name="T4" fmla="*/ 28 w 255"/>
              <a:gd name="T5" fmla="*/ 30 h 254"/>
              <a:gd name="T6" fmla="*/ 32 w 255"/>
              <a:gd name="T7" fmla="*/ 102 h 254"/>
              <a:gd name="T8" fmla="*/ 44 w 255"/>
              <a:gd name="T9" fmla="*/ 110 h 254"/>
              <a:gd name="T10" fmla="*/ 56 w 255"/>
              <a:gd name="T11" fmla="*/ 146 h 254"/>
              <a:gd name="T12" fmla="*/ 52 w 255"/>
              <a:gd name="T13" fmla="*/ 202 h 254"/>
              <a:gd name="T14" fmla="*/ 80 w 255"/>
              <a:gd name="T15" fmla="*/ 194 h 254"/>
              <a:gd name="T16" fmla="*/ 88 w 255"/>
              <a:gd name="T17" fmla="*/ 170 h 254"/>
              <a:gd name="T18" fmla="*/ 72 w 255"/>
              <a:gd name="T19" fmla="*/ 118 h 254"/>
              <a:gd name="T20" fmla="*/ 96 w 255"/>
              <a:gd name="T21" fmla="*/ 46 h 254"/>
              <a:gd name="T22" fmla="*/ 96 w 255"/>
              <a:gd name="T23" fmla="*/ 78 h 254"/>
              <a:gd name="T24" fmla="*/ 112 w 255"/>
              <a:gd name="T25" fmla="*/ 130 h 254"/>
              <a:gd name="T26" fmla="*/ 120 w 255"/>
              <a:gd name="T27" fmla="*/ 222 h 254"/>
              <a:gd name="T28" fmla="*/ 132 w 255"/>
              <a:gd name="T29" fmla="*/ 214 h 254"/>
              <a:gd name="T30" fmla="*/ 140 w 255"/>
              <a:gd name="T31" fmla="*/ 190 h 254"/>
              <a:gd name="T32" fmla="*/ 148 w 255"/>
              <a:gd name="T33" fmla="*/ 74 h 254"/>
              <a:gd name="T34" fmla="*/ 172 w 255"/>
              <a:gd name="T35" fmla="*/ 54 h 254"/>
              <a:gd name="T36" fmla="*/ 156 w 255"/>
              <a:gd name="T37" fmla="*/ 134 h 254"/>
              <a:gd name="T38" fmla="*/ 168 w 255"/>
              <a:gd name="T39" fmla="*/ 174 h 254"/>
              <a:gd name="T40" fmla="*/ 184 w 255"/>
              <a:gd name="T41" fmla="*/ 222 h 254"/>
              <a:gd name="T42" fmla="*/ 200 w 255"/>
              <a:gd name="T43" fmla="*/ 186 h 254"/>
              <a:gd name="T44" fmla="*/ 204 w 255"/>
              <a:gd name="T45" fmla="*/ 174 h 254"/>
              <a:gd name="T46" fmla="*/ 200 w 255"/>
              <a:gd name="T47" fmla="*/ 154 h 254"/>
              <a:gd name="T48" fmla="*/ 188 w 255"/>
              <a:gd name="T49" fmla="*/ 146 h 254"/>
              <a:gd name="T50" fmla="*/ 208 w 255"/>
              <a:gd name="T51" fmla="*/ 86 h 254"/>
              <a:gd name="T52" fmla="*/ 220 w 255"/>
              <a:gd name="T53" fmla="*/ 42 h 254"/>
              <a:gd name="T54" fmla="*/ 244 w 255"/>
              <a:gd name="T55" fmla="*/ 46 h 254"/>
              <a:gd name="T56" fmla="*/ 240 w 255"/>
              <a:gd name="T57" fmla="*/ 82 h 254"/>
              <a:gd name="T58" fmla="*/ 220 w 255"/>
              <a:gd name="T59" fmla="*/ 130 h 254"/>
              <a:gd name="T60" fmla="*/ 240 w 255"/>
              <a:gd name="T61" fmla="*/ 210 h 254"/>
              <a:gd name="T62" fmla="*/ 220 w 255"/>
              <a:gd name="T63" fmla="*/ 246 h 254"/>
              <a:gd name="T64" fmla="*/ 196 w 255"/>
              <a:gd name="T65" fmla="*/ 254 h 254"/>
              <a:gd name="T66" fmla="*/ 0 w 255"/>
              <a:gd name="T67" fmla="*/ 234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146" name="Text Box 1102"/>
          <p:cNvSpPr txBox="1">
            <a:spLocks noChangeArrowheads="1"/>
          </p:cNvSpPr>
          <p:nvPr/>
        </p:nvSpPr>
        <p:spPr bwMode="auto">
          <a:xfrm>
            <a:off x="3214688" y="4386163"/>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accent2"/>
                </a:solidFill>
              </a:rPr>
              <a:t>(+)</a:t>
            </a:r>
            <a:endParaRPr lang="es-MX" b="1" dirty="0">
              <a:solidFill>
                <a:schemeClr val="accent2"/>
              </a:solidFill>
            </a:endParaRPr>
          </a:p>
        </p:txBody>
      </p:sp>
      <p:sp>
        <p:nvSpPr>
          <p:cNvPr id="147" name="Text Box 1103"/>
          <p:cNvSpPr txBox="1">
            <a:spLocks noChangeArrowheads="1"/>
          </p:cNvSpPr>
          <p:nvPr/>
        </p:nvSpPr>
        <p:spPr bwMode="auto">
          <a:xfrm>
            <a:off x="4311650" y="4135338"/>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accent2"/>
                </a:solidFill>
              </a:rPr>
              <a:t>(+)</a:t>
            </a:r>
            <a:endParaRPr lang="es-MX" b="1" dirty="0">
              <a:solidFill>
                <a:schemeClr val="accent2"/>
              </a:solidFill>
            </a:endParaRPr>
          </a:p>
        </p:txBody>
      </p:sp>
      <p:sp>
        <p:nvSpPr>
          <p:cNvPr id="148" name="Line 1104"/>
          <p:cNvSpPr>
            <a:spLocks noChangeShapeType="1"/>
          </p:cNvSpPr>
          <p:nvPr/>
        </p:nvSpPr>
        <p:spPr bwMode="auto">
          <a:xfrm flipV="1">
            <a:off x="4392613" y="4944963"/>
            <a:ext cx="157162" cy="368300"/>
          </a:xfrm>
          <a:prstGeom prst="line">
            <a:avLst/>
          </a:prstGeom>
          <a:noFill/>
          <a:ln w="57150">
            <a:solidFill>
              <a:srgbClr val="09539B"/>
            </a:solidFill>
            <a:round/>
            <a:headEnd type="none" w="sm" len="sm"/>
            <a:tailEnd type="triangle" w="sm" len="sm"/>
          </a:ln>
        </p:spPr>
        <p:txBody>
          <a:bodyPr wrap="none" anchor="ctr"/>
          <a:lstStyle/>
          <a:p>
            <a:endParaRPr lang="es-MX" dirty="0"/>
          </a:p>
        </p:txBody>
      </p:sp>
      <p:sp>
        <p:nvSpPr>
          <p:cNvPr id="149" name="Text Box 1105"/>
          <p:cNvSpPr txBox="1">
            <a:spLocks noChangeArrowheads="1"/>
          </p:cNvSpPr>
          <p:nvPr/>
        </p:nvSpPr>
        <p:spPr bwMode="auto">
          <a:xfrm>
            <a:off x="4445000" y="5171976"/>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8064A2"/>
                </a:solidFill>
              </a:rPr>
              <a:t>(+)</a:t>
            </a:r>
            <a:endParaRPr lang="es-MX" b="1" dirty="0">
              <a:solidFill>
                <a:srgbClr val="8064A2"/>
              </a:solidFill>
            </a:endParaRPr>
          </a:p>
        </p:txBody>
      </p:sp>
      <p:sp>
        <p:nvSpPr>
          <p:cNvPr id="150" name="Text Box 1106"/>
          <p:cNvSpPr txBox="1">
            <a:spLocks noChangeArrowheads="1"/>
          </p:cNvSpPr>
          <p:nvPr/>
        </p:nvSpPr>
        <p:spPr bwMode="auto">
          <a:xfrm>
            <a:off x="4667274" y="5789513"/>
            <a:ext cx="1111202" cy="541046"/>
          </a:xfrm>
          <a:prstGeom prst="rect">
            <a:avLst/>
          </a:prstGeom>
          <a:noFill/>
          <a:ln w="12700">
            <a:noFill/>
            <a:miter lim="800000"/>
            <a:headEnd type="none" w="sm" len="sm"/>
            <a:tailEnd type="none" w="sm" len="sm"/>
          </a:ln>
        </p:spPr>
        <p:txBody>
          <a:bodyPr wrap="none">
            <a:spAutoFit/>
          </a:bodyPr>
          <a:lstStyle/>
          <a:p>
            <a:pPr algn="ctr" eaLnBrk="0" hangingPunct="0">
              <a:lnSpc>
                <a:spcPct val="80000"/>
              </a:lnSpc>
            </a:pPr>
            <a:r>
              <a:rPr lang="es-MX" b="1" dirty="0" smtClean="0">
                <a:solidFill>
                  <a:srgbClr val="002060"/>
                </a:solidFill>
              </a:rPr>
              <a:t>Inducción</a:t>
            </a:r>
          </a:p>
          <a:p>
            <a:pPr algn="ctr" eaLnBrk="0" hangingPunct="0">
              <a:lnSpc>
                <a:spcPct val="80000"/>
              </a:lnSpc>
            </a:pPr>
            <a:r>
              <a:rPr lang="en-US" b="1" dirty="0" smtClean="0">
                <a:solidFill>
                  <a:srgbClr val="002060"/>
                </a:solidFill>
              </a:rPr>
              <a:t>COX-2</a:t>
            </a:r>
            <a:endParaRPr lang="en-US" b="1" dirty="0">
              <a:solidFill>
                <a:srgbClr val="002060"/>
              </a:solidFill>
            </a:endParaRPr>
          </a:p>
        </p:txBody>
      </p:sp>
      <p:sp>
        <p:nvSpPr>
          <p:cNvPr id="151" name="Text Box 1108"/>
          <p:cNvSpPr txBox="1">
            <a:spLocks noChangeArrowheads="1"/>
          </p:cNvSpPr>
          <p:nvPr/>
        </p:nvSpPr>
        <p:spPr bwMode="auto">
          <a:xfrm>
            <a:off x="3730625" y="5484713"/>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152" name="Rectangle 1115"/>
          <p:cNvSpPr>
            <a:spLocks noChangeArrowheads="1"/>
          </p:cNvSpPr>
          <p:nvPr/>
        </p:nvSpPr>
        <p:spPr bwMode="auto">
          <a:xfrm rot="4159144">
            <a:off x="5602288" y="3301901"/>
            <a:ext cx="63500" cy="254000"/>
          </a:xfrm>
          <a:prstGeom prst="rect">
            <a:avLst/>
          </a:prstGeom>
          <a:solidFill>
            <a:schemeClr val="bg1"/>
          </a:solidFill>
          <a:ln w="9525">
            <a:noFill/>
            <a:miter lim="800000"/>
            <a:headEnd/>
            <a:tailEnd/>
          </a:ln>
        </p:spPr>
        <p:txBody>
          <a:bodyPr wrap="none" anchor="ctr"/>
          <a:lstStyle/>
          <a:p>
            <a:endParaRPr lang="es-MX" b="1" dirty="0">
              <a:solidFill>
                <a:srgbClr val="FAFD00"/>
              </a:solidFill>
            </a:endParaRPr>
          </a:p>
        </p:txBody>
      </p:sp>
      <p:sp>
        <p:nvSpPr>
          <p:cNvPr id="153" name="Rectangle 1119"/>
          <p:cNvSpPr>
            <a:spLocks noChangeArrowheads="1"/>
          </p:cNvSpPr>
          <p:nvPr/>
        </p:nvSpPr>
        <p:spPr bwMode="auto">
          <a:xfrm rot="4159144">
            <a:off x="5422900" y="2936776"/>
            <a:ext cx="63500" cy="254000"/>
          </a:xfrm>
          <a:prstGeom prst="rect">
            <a:avLst/>
          </a:prstGeom>
          <a:solidFill>
            <a:schemeClr val="tx2"/>
          </a:solidFill>
          <a:ln w="9525">
            <a:solidFill>
              <a:schemeClr val="tx2"/>
            </a:solidFill>
            <a:miter lim="800000"/>
            <a:headEnd/>
            <a:tailEnd/>
          </a:ln>
        </p:spPr>
        <p:txBody>
          <a:bodyPr rot="10800000" vert="eaVert" wrap="none" anchor="ctr"/>
          <a:lstStyle/>
          <a:p>
            <a:endParaRPr lang="es-MX" b="1" dirty="0">
              <a:solidFill>
                <a:srgbClr val="FAFD00"/>
              </a:solidFill>
            </a:endParaRPr>
          </a:p>
        </p:txBody>
      </p:sp>
      <p:sp>
        <p:nvSpPr>
          <p:cNvPr id="154" name="Line 1121"/>
          <p:cNvSpPr>
            <a:spLocks noChangeShapeType="1"/>
          </p:cNvSpPr>
          <p:nvPr/>
        </p:nvSpPr>
        <p:spPr bwMode="auto">
          <a:xfrm flipV="1">
            <a:off x="4344988" y="3584476"/>
            <a:ext cx="749300" cy="476250"/>
          </a:xfrm>
          <a:prstGeom prst="line">
            <a:avLst/>
          </a:prstGeom>
          <a:noFill/>
          <a:ln w="28575">
            <a:solidFill>
              <a:srgbClr val="000000"/>
            </a:solidFill>
            <a:prstDash val="sysDot"/>
            <a:round/>
            <a:headEnd type="none" w="sm" len="sm"/>
            <a:tailEnd type="none" w="sm" len="sm"/>
          </a:ln>
        </p:spPr>
        <p:txBody>
          <a:bodyPr wrap="none" anchor="ctr"/>
          <a:lstStyle/>
          <a:p>
            <a:endParaRPr lang="es-MX" dirty="0"/>
          </a:p>
        </p:txBody>
      </p:sp>
      <p:sp>
        <p:nvSpPr>
          <p:cNvPr id="155" name="Line 1122"/>
          <p:cNvSpPr>
            <a:spLocks noChangeShapeType="1"/>
          </p:cNvSpPr>
          <p:nvPr/>
        </p:nvSpPr>
        <p:spPr bwMode="auto">
          <a:xfrm flipV="1">
            <a:off x="5070475" y="3203476"/>
            <a:ext cx="168275" cy="354012"/>
          </a:xfrm>
          <a:prstGeom prst="line">
            <a:avLst/>
          </a:prstGeom>
          <a:noFill/>
          <a:ln w="28575">
            <a:solidFill>
              <a:srgbClr val="000000"/>
            </a:solidFill>
            <a:prstDash val="sysDot"/>
            <a:round/>
            <a:headEnd type="none" w="sm" len="sm"/>
            <a:tailEnd type="triangle" w="sm" len="sm"/>
          </a:ln>
        </p:spPr>
        <p:txBody>
          <a:bodyPr wrap="none" anchor="ctr"/>
          <a:lstStyle/>
          <a:p>
            <a:endParaRPr lang="es-MX" dirty="0"/>
          </a:p>
        </p:txBody>
      </p:sp>
      <p:sp>
        <p:nvSpPr>
          <p:cNvPr id="156" name="Line 1123"/>
          <p:cNvSpPr>
            <a:spLocks noChangeShapeType="1"/>
          </p:cNvSpPr>
          <p:nvPr/>
        </p:nvSpPr>
        <p:spPr bwMode="auto">
          <a:xfrm flipV="1">
            <a:off x="5094288" y="3557488"/>
            <a:ext cx="290512" cy="26988"/>
          </a:xfrm>
          <a:prstGeom prst="line">
            <a:avLst/>
          </a:prstGeom>
          <a:noFill/>
          <a:ln w="28575">
            <a:solidFill>
              <a:srgbClr val="000000"/>
            </a:solidFill>
            <a:prstDash val="sysDot"/>
            <a:round/>
            <a:headEnd type="none" w="sm" len="sm"/>
            <a:tailEnd type="triangle" w="sm" len="sm"/>
          </a:ln>
        </p:spPr>
        <p:txBody>
          <a:bodyPr wrap="none" anchor="ctr"/>
          <a:lstStyle/>
          <a:p>
            <a:endParaRPr lang="es-MX" dirty="0"/>
          </a:p>
        </p:txBody>
      </p:sp>
      <p:sp>
        <p:nvSpPr>
          <p:cNvPr id="157" name="Text Box 1124"/>
          <p:cNvSpPr txBox="1">
            <a:spLocks noChangeArrowheads="1"/>
          </p:cNvSpPr>
          <p:nvPr/>
        </p:nvSpPr>
        <p:spPr bwMode="auto">
          <a:xfrm>
            <a:off x="5151438" y="3235226"/>
            <a:ext cx="360362" cy="304800"/>
          </a:xfrm>
          <a:prstGeom prst="rect">
            <a:avLst/>
          </a:prstGeom>
          <a:noFill/>
          <a:ln w="12700">
            <a:noFill/>
            <a:miter lim="800000"/>
            <a:headEnd type="none" w="sm" len="sm"/>
            <a:tailEnd type="none" w="sm" len="sm"/>
          </a:ln>
        </p:spPr>
        <p:txBody>
          <a:bodyPr wrap="none">
            <a:spAutoFit/>
          </a:bodyPr>
          <a:lstStyle/>
          <a:p>
            <a:pPr eaLnBrk="0" hangingPunct="0"/>
            <a:r>
              <a:rPr lang="es-MX" sz="1400" b="1" dirty="0" smtClean="0">
                <a:solidFill>
                  <a:schemeClr val="accent2"/>
                </a:solidFill>
              </a:rPr>
              <a:t>(-)</a:t>
            </a:r>
            <a:endParaRPr lang="es-MX" sz="1400" b="1" dirty="0">
              <a:solidFill>
                <a:schemeClr val="accent2"/>
              </a:solidFill>
            </a:endParaRPr>
          </a:p>
        </p:txBody>
      </p:sp>
      <p:sp>
        <p:nvSpPr>
          <p:cNvPr id="158" name="Oval 1127"/>
          <p:cNvSpPr>
            <a:spLocks noChangeArrowheads="1"/>
          </p:cNvSpPr>
          <p:nvPr/>
        </p:nvSpPr>
        <p:spPr bwMode="auto">
          <a:xfrm rot="20337001" flipV="1">
            <a:off x="5883276" y="5280459"/>
            <a:ext cx="106575" cy="346075"/>
          </a:xfrm>
          <a:prstGeom prst="ellipse">
            <a:avLst/>
          </a:prstGeom>
          <a:solidFill>
            <a:srgbClr val="0092FF"/>
          </a:solidFill>
          <a:ln w="28575">
            <a:solidFill>
              <a:srgbClr val="0092FF"/>
            </a:solidFill>
            <a:round/>
            <a:headEnd/>
            <a:tailEnd/>
          </a:ln>
        </p:spPr>
        <p:txBody>
          <a:bodyPr rot="10800000" wrap="none" anchor="ctr"/>
          <a:lstStyle/>
          <a:p>
            <a:pPr>
              <a:defRPr/>
            </a:pPr>
            <a:endParaRPr lang="es-MX" b="1" dirty="0">
              <a:solidFill>
                <a:srgbClr val="FAFD00"/>
              </a:solidFill>
              <a:ea typeface="+mn-ea"/>
              <a:cs typeface="+mn-cs"/>
            </a:endParaRPr>
          </a:p>
        </p:txBody>
      </p:sp>
      <p:sp>
        <p:nvSpPr>
          <p:cNvPr id="159" name="Freeform 1128"/>
          <p:cNvSpPr>
            <a:spLocks/>
          </p:cNvSpPr>
          <p:nvPr/>
        </p:nvSpPr>
        <p:spPr bwMode="auto">
          <a:xfrm rot="14937001">
            <a:off x="5787844" y="5364368"/>
            <a:ext cx="279269" cy="233362"/>
          </a:xfrm>
          <a:custGeom>
            <a:avLst/>
            <a:gdLst>
              <a:gd name="T0" fmla="*/ 200 w 255"/>
              <a:gd name="T1" fmla="*/ 6 h 254"/>
              <a:gd name="T2" fmla="*/ 108 w 255"/>
              <a:gd name="T3" fmla="*/ 10 h 254"/>
              <a:gd name="T4" fmla="*/ 28 w 255"/>
              <a:gd name="T5" fmla="*/ 30 h 254"/>
              <a:gd name="T6" fmla="*/ 32 w 255"/>
              <a:gd name="T7" fmla="*/ 102 h 254"/>
              <a:gd name="T8" fmla="*/ 44 w 255"/>
              <a:gd name="T9" fmla="*/ 110 h 254"/>
              <a:gd name="T10" fmla="*/ 56 w 255"/>
              <a:gd name="T11" fmla="*/ 146 h 254"/>
              <a:gd name="T12" fmla="*/ 52 w 255"/>
              <a:gd name="T13" fmla="*/ 202 h 254"/>
              <a:gd name="T14" fmla="*/ 80 w 255"/>
              <a:gd name="T15" fmla="*/ 194 h 254"/>
              <a:gd name="T16" fmla="*/ 88 w 255"/>
              <a:gd name="T17" fmla="*/ 170 h 254"/>
              <a:gd name="T18" fmla="*/ 72 w 255"/>
              <a:gd name="T19" fmla="*/ 118 h 254"/>
              <a:gd name="T20" fmla="*/ 96 w 255"/>
              <a:gd name="T21" fmla="*/ 46 h 254"/>
              <a:gd name="T22" fmla="*/ 96 w 255"/>
              <a:gd name="T23" fmla="*/ 78 h 254"/>
              <a:gd name="T24" fmla="*/ 112 w 255"/>
              <a:gd name="T25" fmla="*/ 130 h 254"/>
              <a:gd name="T26" fmla="*/ 120 w 255"/>
              <a:gd name="T27" fmla="*/ 222 h 254"/>
              <a:gd name="T28" fmla="*/ 132 w 255"/>
              <a:gd name="T29" fmla="*/ 214 h 254"/>
              <a:gd name="T30" fmla="*/ 140 w 255"/>
              <a:gd name="T31" fmla="*/ 190 h 254"/>
              <a:gd name="T32" fmla="*/ 148 w 255"/>
              <a:gd name="T33" fmla="*/ 74 h 254"/>
              <a:gd name="T34" fmla="*/ 172 w 255"/>
              <a:gd name="T35" fmla="*/ 54 h 254"/>
              <a:gd name="T36" fmla="*/ 156 w 255"/>
              <a:gd name="T37" fmla="*/ 134 h 254"/>
              <a:gd name="T38" fmla="*/ 168 w 255"/>
              <a:gd name="T39" fmla="*/ 174 h 254"/>
              <a:gd name="T40" fmla="*/ 184 w 255"/>
              <a:gd name="T41" fmla="*/ 222 h 254"/>
              <a:gd name="T42" fmla="*/ 200 w 255"/>
              <a:gd name="T43" fmla="*/ 186 h 254"/>
              <a:gd name="T44" fmla="*/ 204 w 255"/>
              <a:gd name="T45" fmla="*/ 174 h 254"/>
              <a:gd name="T46" fmla="*/ 200 w 255"/>
              <a:gd name="T47" fmla="*/ 154 h 254"/>
              <a:gd name="T48" fmla="*/ 188 w 255"/>
              <a:gd name="T49" fmla="*/ 146 h 254"/>
              <a:gd name="T50" fmla="*/ 208 w 255"/>
              <a:gd name="T51" fmla="*/ 86 h 254"/>
              <a:gd name="T52" fmla="*/ 220 w 255"/>
              <a:gd name="T53" fmla="*/ 42 h 254"/>
              <a:gd name="T54" fmla="*/ 244 w 255"/>
              <a:gd name="T55" fmla="*/ 46 h 254"/>
              <a:gd name="T56" fmla="*/ 240 w 255"/>
              <a:gd name="T57" fmla="*/ 82 h 254"/>
              <a:gd name="T58" fmla="*/ 220 w 255"/>
              <a:gd name="T59" fmla="*/ 130 h 254"/>
              <a:gd name="T60" fmla="*/ 240 w 255"/>
              <a:gd name="T61" fmla="*/ 210 h 254"/>
              <a:gd name="T62" fmla="*/ 220 w 255"/>
              <a:gd name="T63" fmla="*/ 246 h 254"/>
              <a:gd name="T64" fmla="*/ 196 w 255"/>
              <a:gd name="T65" fmla="*/ 254 h 254"/>
              <a:gd name="T66" fmla="*/ 0 w 255"/>
              <a:gd name="T67" fmla="*/ 234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160" name="Text Box 1129"/>
          <p:cNvSpPr txBox="1">
            <a:spLocks noChangeArrowheads="1"/>
          </p:cNvSpPr>
          <p:nvPr/>
        </p:nvSpPr>
        <p:spPr bwMode="auto">
          <a:xfrm>
            <a:off x="6032500" y="5283101"/>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161" name="Rectangle 1130"/>
          <p:cNvSpPr>
            <a:spLocks noChangeArrowheads="1"/>
          </p:cNvSpPr>
          <p:nvPr/>
        </p:nvSpPr>
        <p:spPr bwMode="auto">
          <a:xfrm rot="-896920">
            <a:off x="5802313" y="5178326"/>
            <a:ext cx="242887" cy="74612"/>
          </a:xfrm>
          <a:prstGeom prst="rect">
            <a:avLst/>
          </a:prstGeom>
          <a:solidFill>
            <a:schemeClr val="bg1"/>
          </a:solidFill>
          <a:ln w="38100">
            <a:solidFill>
              <a:schemeClr val="accent1"/>
            </a:solidFill>
            <a:miter lim="800000"/>
            <a:headEnd type="none" w="sm" len="sm"/>
            <a:tailEnd type="none" w="sm" len="sm"/>
          </a:ln>
        </p:spPr>
        <p:txBody>
          <a:bodyPr wrap="none" anchor="ctr"/>
          <a:lstStyle/>
          <a:p>
            <a:endParaRPr lang="es-MX" b="1" dirty="0">
              <a:solidFill>
                <a:srgbClr val="FAFD00"/>
              </a:solidFill>
            </a:endParaRPr>
          </a:p>
        </p:txBody>
      </p:sp>
      <p:sp>
        <p:nvSpPr>
          <p:cNvPr id="162" name="Line 1131"/>
          <p:cNvSpPr>
            <a:spLocks noChangeShapeType="1"/>
          </p:cNvSpPr>
          <p:nvPr/>
        </p:nvSpPr>
        <p:spPr bwMode="auto">
          <a:xfrm flipH="1">
            <a:off x="5530850" y="5025926"/>
            <a:ext cx="954088" cy="341312"/>
          </a:xfrm>
          <a:prstGeom prst="line">
            <a:avLst/>
          </a:prstGeom>
          <a:noFill/>
          <a:ln w="28575">
            <a:solidFill>
              <a:schemeClr val="accent5"/>
            </a:solidFill>
            <a:round/>
            <a:headEnd type="none" w="sm" len="sm"/>
            <a:tailEnd type="triangle" w="sm" len="sm"/>
          </a:ln>
        </p:spPr>
        <p:txBody>
          <a:bodyPr wrap="none" anchor="ctr"/>
          <a:lstStyle/>
          <a:p>
            <a:endParaRPr lang="es-MX" dirty="0"/>
          </a:p>
        </p:txBody>
      </p:sp>
      <p:sp>
        <p:nvSpPr>
          <p:cNvPr id="163" name="Text Box 1132"/>
          <p:cNvSpPr txBox="1">
            <a:spLocks noChangeArrowheads="1"/>
          </p:cNvSpPr>
          <p:nvPr/>
        </p:nvSpPr>
        <p:spPr bwMode="auto">
          <a:xfrm>
            <a:off x="5162550" y="5256113"/>
            <a:ext cx="453970" cy="307777"/>
          </a:xfrm>
          <a:prstGeom prst="rect">
            <a:avLst/>
          </a:prstGeom>
          <a:noFill/>
          <a:ln w="12700">
            <a:noFill/>
            <a:miter lim="800000"/>
            <a:headEnd type="none" w="sm" len="sm"/>
            <a:tailEnd type="none" w="sm" len="sm"/>
          </a:ln>
        </p:spPr>
        <p:txBody>
          <a:bodyPr wrap="none">
            <a:spAutoFit/>
          </a:bodyPr>
          <a:lstStyle/>
          <a:p>
            <a:pPr eaLnBrk="0" hangingPunct="0"/>
            <a:r>
              <a:rPr lang="es-MX" sz="1400" b="1" dirty="0" smtClean="0">
                <a:solidFill>
                  <a:schemeClr val="accent5"/>
                </a:solidFill>
              </a:rPr>
              <a:t>Na</a:t>
            </a:r>
            <a:r>
              <a:rPr lang="es-MX" sz="1400" b="1" baseline="30000" dirty="0" smtClean="0">
                <a:solidFill>
                  <a:schemeClr val="accent5"/>
                </a:solidFill>
              </a:rPr>
              <a:t>+</a:t>
            </a:r>
            <a:endParaRPr lang="es-MX" sz="1400" b="1" dirty="0">
              <a:solidFill>
                <a:schemeClr val="accent5"/>
              </a:solidFill>
            </a:endParaRPr>
          </a:p>
        </p:txBody>
      </p:sp>
      <p:sp>
        <p:nvSpPr>
          <p:cNvPr id="164" name="Oval 1137"/>
          <p:cNvSpPr>
            <a:spLocks noChangeArrowheads="1"/>
          </p:cNvSpPr>
          <p:nvPr/>
        </p:nvSpPr>
        <p:spPr bwMode="auto">
          <a:xfrm rot="1004788" flipV="1">
            <a:off x="5559819" y="3795621"/>
            <a:ext cx="109331" cy="346075"/>
          </a:xfrm>
          <a:prstGeom prst="ellipse">
            <a:avLst/>
          </a:prstGeom>
          <a:solidFill>
            <a:srgbClr val="0092FF"/>
          </a:solidFill>
          <a:ln w="28575">
            <a:solidFill>
              <a:schemeClr val="accent5"/>
            </a:solidFill>
            <a:round/>
            <a:headEnd/>
            <a:tailEnd/>
          </a:ln>
        </p:spPr>
        <p:txBody>
          <a:bodyPr rot="10800000" wrap="none" anchor="ctr"/>
          <a:lstStyle/>
          <a:p>
            <a:pPr>
              <a:defRPr/>
            </a:pPr>
            <a:endParaRPr lang="es-MX" b="1" dirty="0">
              <a:solidFill>
                <a:schemeClr val="accent5"/>
              </a:solidFill>
              <a:ea typeface="+mn-ea"/>
              <a:cs typeface="+mn-cs"/>
            </a:endParaRPr>
          </a:p>
        </p:txBody>
      </p:sp>
      <p:sp>
        <p:nvSpPr>
          <p:cNvPr id="165" name="Freeform 1138"/>
          <p:cNvSpPr>
            <a:spLocks/>
          </p:cNvSpPr>
          <p:nvPr/>
        </p:nvSpPr>
        <p:spPr bwMode="auto">
          <a:xfrm rot="17204788">
            <a:off x="5452837" y="3861365"/>
            <a:ext cx="279269" cy="233363"/>
          </a:xfrm>
          <a:custGeom>
            <a:avLst/>
            <a:gdLst>
              <a:gd name="T0" fmla="*/ 200 w 255"/>
              <a:gd name="T1" fmla="*/ 6 h 254"/>
              <a:gd name="T2" fmla="*/ 108 w 255"/>
              <a:gd name="T3" fmla="*/ 10 h 254"/>
              <a:gd name="T4" fmla="*/ 28 w 255"/>
              <a:gd name="T5" fmla="*/ 30 h 254"/>
              <a:gd name="T6" fmla="*/ 32 w 255"/>
              <a:gd name="T7" fmla="*/ 102 h 254"/>
              <a:gd name="T8" fmla="*/ 44 w 255"/>
              <a:gd name="T9" fmla="*/ 110 h 254"/>
              <a:gd name="T10" fmla="*/ 56 w 255"/>
              <a:gd name="T11" fmla="*/ 146 h 254"/>
              <a:gd name="T12" fmla="*/ 52 w 255"/>
              <a:gd name="T13" fmla="*/ 202 h 254"/>
              <a:gd name="T14" fmla="*/ 80 w 255"/>
              <a:gd name="T15" fmla="*/ 194 h 254"/>
              <a:gd name="T16" fmla="*/ 88 w 255"/>
              <a:gd name="T17" fmla="*/ 170 h 254"/>
              <a:gd name="T18" fmla="*/ 72 w 255"/>
              <a:gd name="T19" fmla="*/ 118 h 254"/>
              <a:gd name="T20" fmla="*/ 96 w 255"/>
              <a:gd name="T21" fmla="*/ 46 h 254"/>
              <a:gd name="T22" fmla="*/ 96 w 255"/>
              <a:gd name="T23" fmla="*/ 78 h 254"/>
              <a:gd name="T24" fmla="*/ 112 w 255"/>
              <a:gd name="T25" fmla="*/ 130 h 254"/>
              <a:gd name="T26" fmla="*/ 120 w 255"/>
              <a:gd name="T27" fmla="*/ 222 h 254"/>
              <a:gd name="T28" fmla="*/ 132 w 255"/>
              <a:gd name="T29" fmla="*/ 214 h 254"/>
              <a:gd name="T30" fmla="*/ 140 w 255"/>
              <a:gd name="T31" fmla="*/ 190 h 254"/>
              <a:gd name="T32" fmla="*/ 148 w 255"/>
              <a:gd name="T33" fmla="*/ 74 h 254"/>
              <a:gd name="T34" fmla="*/ 172 w 255"/>
              <a:gd name="T35" fmla="*/ 54 h 254"/>
              <a:gd name="T36" fmla="*/ 156 w 255"/>
              <a:gd name="T37" fmla="*/ 134 h 254"/>
              <a:gd name="T38" fmla="*/ 168 w 255"/>
              <a:gd name="T39" fmla="*/ 174 h 254"/>
              <a:gd name="T40" fmla="*/ 184 w 255"/>
              <a:gd name="T41" fmla="*/ 222 h 254"/>
              <a:gd name="T42" fmla="*/ 200 w 255"/>
              <a:gd name="T43" fmla="*/ 186 h 254"/>
              <a:gd name="T44" fmla="*/ 204 w 255"/>
              <a:gd name="T45" fmla="*/ 174 h 254"/>
              <a:gd name="T46" fmla="*/ 200 w 255"/>
              <a:gd name="T47" fmla="*/ 154 h 254"/>
              <a:gd name="T48" fmla="*/ 188 w 255"/>
              <a:gd name="T49" fmla="*/ 146 h 254"/>
              <a:gd name="T50" fmla="*/ 208 w 255"/>
              <a:gd name="T51" fmla="*/ 86 h 254"/>
              <a:gd name="T52" fmla="*/ 220 w 255"/>
              <a:gd name="T53" fmla="*/ 42 h 254"/>
              <a:gd name="T54" fmla="*/ 244 w 255"/>
              <a:gd name="T55" fmla="*/ 46 h 254"/>
              <a:gd name="T56" fmla="*/ 240 w 255"/>
              <a:gd name="T57" fmla="*/ 82 h 254"/>
              <a:gd name="T58" fmla="*/ 220 w 255"/>
              <a:gd name="T59" fmla="*/ 130 h 254"/>
              <a:gd name="T60" fmla="*/ 240 w 255"/>
              <a:gd name="T61" fmla="*/ 210 h 254"/>
              <a:gd name="T62" fmla="*/ 220 w 255"/>
              <a:gd name="T63" fmla="*/ 246 h 254"/>
              <a:gd name="T64" fmla="*/ 196 w 255"/>
              <a:gd name="T65" fmla="*/ 254 h 254"/>
              <a:gd name="T66" fmla="*/ 0 w 255"/>
              <a:gd name="T67" fmla="*/ 234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166" name="Text Box 1139"/>
          <p:cNvSpPr txBox="1">
            <a:spLocks noChangeArrowheads="1"/>
          </p:cNvSpPr>
          <p:nvPr/>
        </p:nvSpPr>
        <p:spPr bwMode="auto">
          <a:xfrm>
            <a:off x="5645150" y="3986113"/>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167" name="Line 1140"/>
          <p:cNvSpPr>
            <a:spLocks noChangeShapeType="1"/>
          </p:cNvSpPr>
          <p:nvPr/>
        </p:nvSpPr>
        <p:spPr bwMode="auto">
          <a:xfrm flipH="1" flipV="1">
            <a:off x="5465763" y="3598763"/>
            <a:ext cx="30162" cy="223838"/>
          </a:xfrm>
          <a:prstGeom prst="line">
            <a:avLst/>
          </a:prstGeom>
          <a:noFill/>
          <a:ln w="12700">
            <a:solidFill>
              <a:srgbClr val="000000"/>
            </a:solidFill>
            <a:round/>
            <a:headEnd type="none" w="sm" len="sm"/>
            <a:tailEnd type="triangle" w="med" len="med"/>
          </a:ln>
        </p:spPr>
        <p:txBody>
          <a:bodyPr/>
          <a:lstStyle/>
          <a:p>
            <a:endParaRPr lang="es-MX" dirty="0"/>
          </a:p>
        </p:txBody>
      </p:sp>
      <p:sp>
        <p:nvSpPr>
          <p:cNvPr id="168" name="Oval 1144"/>
          <p:cNvSpPr>
            <a:spLocks noChangeArrowheads="1"/>
          </p:cNvSpPr>
          <p:nvPr/>
        </p:nvSpPr>
        <p:spPr bwMode="auto">
          <a:xfrm rot="469103" flipV="1">
            <a:off x="2368550" y="2666901"/>
            <a:ext cx="109538" cy="346075"/>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169" name="Freeform 1145"/>
          <p:cNvSpPr>
            <a:spLocks/>
          </p:cNvSpPr>
          <p:nvPr/>
        </p:nvSpPr>
        <p:spPr bwMode="auto">
          <a:xfrm rot="-4930897">
            <a:off x="2263776" y="2735163"/>
            <a:ext cx="279400" cy="231775"/>
          </a:xfrm>
          <a:custGeom>
            <a:avLst/>
            <a:gdLst>
              <a:gd name="T0" fmla="*/ 2147483647 w 255"/>
              <a:gd name="T1" fmla="*/ 2147483647 h 254"/>
              <a:gd name="T2" fmla="*/ 2147483647 w 255"/>
              <a:gd name="T3" fmla="*/ 2147483647 h 254"/>
              <a:gd name="T4" fmla="*/ 2147483647 w 255"/>
              <a:gd name="T5" fmla="*/ 2147483647 h 254"/>
              <a:gd name="T6" fmla="*/ 2147483647 w 255"/>
              <a:gd name="T7" fmla="*/ 2147483647 h 254"/>
              <a:gd name="T8" fmla="*/ 2147483647 w 255"/>
              <a:gd name="T9" fmla="*/ 2147483647 h 254"/>
              <a:gd name="T10" fmla="*/ 2147483647 w 255"/>
              <a:gd name="T11" fmla="*/ 2147483647 h 254"/>
              <a:gd name="T12" fmla="*/ 2147483647 w 255"/>
              <a:gd name="T13" fmla="*/ 2147483647 h 254"/>
              <a:gd name="T14" fmla="*/ 2147483647 w 255"/>
              <a:gd name="T15" fmla="*/ 2147483647 h 254"/>
              <a:gd name="T16" fmla="*/ 2147483647 w 255"/>
              <a:gd name="T17" fmla="*/ 2147483647 h 254"/>
              <a:gd name="T18" fmla="*/ 2147483647 w 255"/>
              <a:gd name="T19" fmla="*/ 2147483647 h 254"/>
              <a:gd name="T20" fmla="*/ 2147483647 w 255"/>
              <a:gd name="T21" fmla="*/ 2147483647 h 254"/>
              <a:gd name="T22" fmla="*/ 2147483647 w 255"/>
              <a:gd name="T23" fmla="*/ 2147483647 h 254"/>
              <a:gd name="T24" fmla="*/ 2147483647 w 255"/>
              <a:gd name="T25" fmla="*/ 2147483647 h 254"/>
              <a:gd name="T26" fmla="*/ 2147483647 w 255"/>
              <a:gd name="T27" fmla="*/ 2147483647 h 254"/>
              <a:gd name="T28" fmla="*/ 2147483647 w 255"/>
              <a:gd name="T29" fmla="*/ 2147483647 h 254"/>
              <a:gd name="T30" fmla="*/ 2147483647 w 255"/>
              <a:gd name="T31" fmla="*/ 2147483647 h 254"/>
              <a:gd name="T32" fmla="*/ 2147483647 w 255"/>
              <a:gd name="T33" fmla="*/ 2147483647 h 254"/>
              <a:gd name="T34" fmla="*/ 2147483647 w 255"/>
              <a:gd name="T35" fmla="*/ 2147483647 h 254"/>
              <a:gd name="T36" fmla="*/ 2147483647 w 255"/>
              <a:gd name="T37" fmla="*/ 2147483647 h 254"/>
              <a:gd name="T38" fmla="*/ 2147483647 w 255"/>
              <a:gd name="T39" fmla="*/ 2147483647 h 254"/>
              <a:gd name="T40" fmla="*/ 2147483647 w 255"/>
              <a:gd name="T41" fmla="*/ 2147483647 h 254"/>
              <a:gd name="T42" fmla="*/ 2147483647 w 255"/>
              <a:gd name="T43" fmla="*/ 2147483647 h 254"/>
              <a:gd name="T44" fmla="*/ 2147483647 w 255"/>
              <a:gd name="T45" fmla="*/ 2147483647 h 254"/>
              <a:gd name="T46" fmla="*/ 2147483647 w 255"/>
              <a:gd name="T47" fmla="*/ 2147483647 h 254"/>
              <a:gd name="T48" fmla="*/ 2147483647 w 255"/>
              <a:gd name="T49" fmla="*/ 2147483647 h 254"/>
              <a:gd name="T50" fmla="*/ 2147483647 w 255"/>
              <a:gd name="T51" fmla="*/ 2147483647 h 254"/>
              <a:gd name="T52" fmla="*/ 2147483647 w 255"/>
              <a:gd name="T53" fmla="*/ 2147483647 h 254"/>
              <a:gd name="T54" fmla="*/ 2147483647 w 255"/>
              <a:gd name="T55" fmla="*/ 2147483647 h 254"/>
              <a:gd name="T56" fmla="*/ 2147483647 w 255"/>
              <a:gd name="T57" fmla="*/ 2147483647 h 254"/>
              <a:gd name="T58" fmla="*/ 2147483647 w 255"/>
              <a:gd name="T59" fmla="*/ 2147483647 h 254"/>
              <a:gd name="T60" fmla="*/ 2147483647 w 255"/>
              <a:gd name="T61" fmla="*/ 2147483647 h 254"/>
              <a:gd name="T62" fmla="*/ 2147483647 w 255"/>
              <a:gd name="T63" fmla="*/ 2147483647 h 254"/>
              <a:gd name="T64" fmla="*/ 2147483647 w 255"/>
              <a:gd name="T65" fmla="*/ 2147483647 h 254"/>
              <a:gd name="T66" fmla="*/ 0 w 255"/>
              <a:gd name="T67" fmla="*/ 2147483647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170" name="Text Box 1146"/>
          <p:cNvSpPr txBox="1">
            <a:spLocks noChangeArrowheads="1"/>
          </p:cNvSpPr>
          <p:nvPr/>
        </p:nvSpPr>
        <p:spPr bwMode="auto">
          <a:xfrm>
            <a:off x="1663700" y="2798663"/>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171" name="Text Box 1147"/>
          <p:cNvSpPr txBox="1">
            <a:spLocks noChangeArrowheads="1"/>
          </p:cNvSpPr>
          <p:nvPr/>
        </p:nvSpPr>
        <p:spPr bwMode="auto">
          <a:xfrm>
            <a:off x="2535238" y="2714526"/>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8064A2"/>
                </a:solidFill>
              </a:rPr>
              <a:t>(+)</a:t>
            </a:r>
            <a:endParaRPr lang="es-MX" b="1" dirty="0">
              <a:solidFill>
                <a:srgbClr val="8064A2"/>
              </a:solidFill>
            </a:endParaRPr>
          </a:p>
        </p:txBody>
      </p:sp>
      <p:cxnSp>
        <p:nvCxnSpPr>
          <p:cNvPr id="172" name="AutoShape 110"/>
          <p:cNvCxnSpPr>
            <a:cxnSpLocks noChangeShapeType="1"/>
            <a:stCxn id="150" idx="1"/>
            <a:endCxn id="151" idx="1"/>
          </p:cNvCxnSpPr>
          <p:nvPr/>
        </p:nvCxnSpPr>
        <p:spPr bwMode="auto">
          <a:xfrm rot="10800000">
            <a:off x="3730626" y="5623214"/>
            <a:ext cx="936649" cy="436823"/>
          </a:xfrm>
          <a:prstGeom prst="bentConnector3">
            <a:avLst>
              <a:gd name="adj1" fmla="val 124406"/>
            </a:avLst>
          </a:prstGeom>
          <a:noFill/>
          <a:ln w="28575">
            <a:solidFill>
              <a:schemeClr val="accent6"/>
            </a:solidFill>
            <a:miter lim="800000"/>
            <a:headEnd/>
            <a:tailEnd type="triangle" w="med" len="med"/>
          </a:ln>
        </p:spPr>
      </p:cxnSp>
      <p:cxnSp>
        <p:nvCxnSpPr>
          <p:cNvPr id="173" name="AutoShape 111"/>
          <p:cNvCxnSpPr>
            <a:cxnSpLocks noChangeShapeType="1"/>
            <a:stCxn id="150" idx="1"/>
            <a:endCxn id="170" idx="1"/>
          </p:cNvCxnSpPr>
          <p:nvPr/>
        </p:nvCxnSpPr>
        <p:spPr bwMode="auto">
          <a:xfrm rot="10800000">
            <a:off x="1663700" y="2937164"/>
            <a:ext cx="3003574" cy="3122873"/>
          </a:xfrm>
          <a:prstGeom prst="bentConnector3">
            <a:avLst>
              <a:gd name="adj1" fmla="val 107611"/>
            </a:avLst>
          </a:prstGeom>
          <a:noFill/>
          <a:ln w="28575">
            <a:solidFill>
              <a:schemeClr val="accent6"/>
            </a:solidFill>
            <a:miter lim="800000"/>
            <a:headEnd/>
            <a:tailEnd type="triangle" w="med" len="med"/>
          </a:ln>
        </p:spPr>
      </p:cxnSp>
      <p:sp>
        <p:nvSpPr>
          <p:cNvPr id="174" name="Oval 1113"/>
          <p:cNvSpPr>
            <a:spLocks noChangeArrowheads="1"/>
          </p:cNvSpPr>
          <p:nvPr/>
        </p:nvSpPr>
        <p:spPr bwMode="auto">
          <a:xfrm rot="8500723">
            <a:off x="5434013" y="3316188"/>
            <a:ext cx="323850" cy="103188"/>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175" name="Oval 1114"/>
          <p:cNvSpPr>
            <a:spLocks noChangeArrowheads="1"/>
          </p:cNvSpPr>
          <p:nvPr/>
        </p:nvSpPr>
        <p:spPr bwMode="auto">
          <a:xfrm rot="10048218">
            <a:off x="5480050" y="3460651"/>
            <a:ext cx="323850" cy="103187"/>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176" name="Oval 1117"/>
          <p:cNvSpPr>
            <a:spLocks noChangeArrowheads="1"/>
          </p:cNvSpPr>
          <p:nvPr/>
        </p:nvSpPr>
        <p:spPr bwMode="auto">
          <a:xfrm rot="8500723">
            <a:off x="5254625" y="2951063"/>
            <a:ext cx="323850" cy="103188"/>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177" name="Oval 1118"/>
          <p:cNvSpPr>
            <a:spLocks noChangeArrowheads="1"/>
          </p:cNvSpPr>
          <p:nvPr/>
        </p:nvSpPr>
        <p:spPr bwMode="auto">
          <a:xfrm rot="10048218">
            <a:off x="5302250" y="3095526"/>
            <a:ext cx="322263" cy="103187"/>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cxnSp>
        <p:nvCxnSpPr>
          <p:cNvPr id="178" name="AutoShape 112"/>
          <p:cNvCxnSpPr>
            <a:cxnSpLocks noChangeShapeType="1"/>
            <a:stCxn id="150" idx="3"/>
            <a:endCxn id="160" idx="3"/>
          </p:cNvCxnSpPr>
          <p:nvPr/>
        </p:nvCxnSpPr>
        <p:spPr bwMode="auto">
          <a:xfrm flipV="1">
            <a:off x="5778476" y="5421601"/>
            <a:ext cx="746467" cy="638435"/>
          </a:xfrm>
          <a:prstGeom prst="bentConnector3">
            <a:avLst>
              <a:gd name="adj1" fmla="val 130624"/>
            </a:avLst>
          </a:prstGeom>
          <a:noFill/>
          <a:ln w="28575">
            <a:solidFill>
              <a:schemeClr val="accent6"/>
            </a:solidFill>
            <a:miter lim="800000"/>
            <a:headEnd/>
            <a:tailEnd type="triangle" w="med" len="med"/>
          </a:ln>
        </p:spPr>
      </p:cxnSp>
      <p:cxnSp>
        <p:nvCxnSpPr>
          <p:cNvPr id="179" name="AutoShape 113"/>
          <p:cNvCxnSpPr>
            <a:cxnSpLocks noChangeShapeType="1"/>
            <a:stCxn id="150" idx="3"/>
            <a:endCxn id="166" idx="3"/>
          </p:cNvCxnSpPr>
          <p:nvPr/>
        </p:nvCxnSpPr>
        <p:spPr bwMode="auto">
          <a:xfrm flipV="1">
            <a:off x="5778476" y="4124613"/>
            <a:ext cx="359117" cy="1935423"/>
          </a:xfrm>
          <a:prstGeom prst="bentConnector3">
            <a:avLst>
              <a:gd name="adj1" fmla="val 163656"/>
            </a:avLst>
          </a:prstGeom>
          <a:noFill/>
          <a:ln w="28575">
            <a:solidFill>
              <a:schemeClr val="accent6"/>
            </a:solidFill>
            <a:miter lim="800000"/>
            <a:headEnd/>
            <a:tailEnd type="triangle" w="med" len="med"/>
          </a:ln>
        </p:spPr>
      </p:cxnSp>
      <p:sp>
        <p:nvSpPr>
          <p:cNvPr id="180" name="Oval 114"/>
          <p:cNvSpPr>
            <a:spLocks noChangeArrowheads="1"/>
          </p:cNvSpPr>
          <p:nvPr/>
        </p:nvSpPr>
        <p:spPr bwMode="auto">
          <a:xfrm>
            <a:off x="4184650" y="3530501"/>
            <a:ext cx="182563" cy="182562"/>
          </a:xfrm>
          <a:prstGeom prst="ellipse">
            <a:avLst/>
          </a:prstGeom>
          <a:solidFill>
            <a:schemeClr val="accent2"/>
          </a:solidFill>
          <a:ln w="9525">
            <a:noFill/>
            <a:round/>
            <a:headEnd/>
            <a:tailEnd/>
          </a:ln>
        </p:spPr>
        <p:txBody>
          <a:bodyPr wrap="none" anchor="ctr"/>
          <a:lstStyle/>
          <a:p>
            <a:pPr algn="ctr"/>
            <a:r>
              <a:rPr lang="es-MX" sz="1000" b="1" dirty="0" smtClean="0">
                <a:solidFill>
                  <a:schemeClr val="tx2"/>
                </a:solidFill>
              </a:rPr>
              <a:t>P</a:t>
            </a:r>
            <a:endParaRPr lang="es-MX" sz="1000" b="1" dirty="0">
              <a:solidFill>
                <a:schemeClr val="tx2"/>
              </a:solidFill>
            </a:endParaRPr>
          </a:p>
        </p:txBody>
      </p:sp>
      <p:sp>
        <p:nvSpPr>
          <p:cNvPr id="181" name="Oval 115"/>
          <p:cNvSpPr>
            <a:spLocks noChangeArrowheads="1"/>
          </p:cNvSpPr>
          <p:nvPr/>
        </p:nvSpPr>
        <p:spPr bwMode="auto">
          <a:xfrm>
            <a:off x="3427413" y="3984526"/>
            <a:ext cx="182562" cy="182562"/>
          </a:xfrm>
          <a:prstGeom prst="ellipse">
            <a:avLst/>
          </a:prstGeom>
          <a:solidFill>
            <a:schemeClr val="accent2"/>
          </a:solidFill>
          <a:ln w="9525">
            <a:noFill/>
            <a:round/>
            <a:headEnd/>
            <a:tailEnd/>
          </a:ln>
        </p:spPr>
        <p:txBody>
          <a:bodyPr wrap="none" anchor="ctr"/>
          <a:lstStyle/>
          <a:p>
            <a:pPr algn="ctr"/>
            <a:r>
              <a:rPr lang="es-MX" sz="1000" b="1" dirty="0" smtClean="0">
                <a:solidFill>
                  <a:schemeClr val="tx2"/>
                </a:solidFill>
              </a:rPr>
              <a:t>P</a:t>
            </a:r>
            <a:endParaRPr lang="es-MX" sz="1000" b="1" dirty="0">
              <a:solidFill>
                <a:schemeClr val="tx2"/>
              </a:solidFill>
            </a:endParaRPr>
          </a:p>
        </p:txBody>
      </p:sp>
      <p:sp>
        <p:nvSpPr>
          <p:cNvPr id="182" name="Oval 1042"/>
          <p:cNvSpPr>
            <a:spLocks noChangeArrowheads="1"/>
          </p:cNvSpPr>
          <p:nvPr/>
        </p:nvSpPr>
        <p:spPr bwMode="auto">
          <a:xfrm rot="1792538">
            <a:off x="3284538" y="3870226"/>
            <a:ext cx="363537" cy="92075"/>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183" name="Oval 1043"/>
          <p:cNvSpPr>
            <a:spLocks noChangeArrowheads="1"/>
          </p:cNvSpPr>
          <p:nvPr/>
        </p:nvSpPr>
        <p:spPr bwMode="auto">
          <a:xfrm rot="3340033">
            <a:off x="3383757" y="3777357"/>
            <a:ext cx="363537" cy="92075"/>
          </a:xfrm>
          <a:prstGeom prst="ellipse">
            <a:avLst/>
          </a:prstGeom>
          <a:solidFill>
            <a:schemeClr val="accent5"/>
          </a:solidFill>
          <a:ln w="9525">
            <a:noFill/>
            <a:round/>
            <a:headEnd/>
            <a:tailEnd/>
          </a:ln>
        </p:spPr>
        <p:txBody>
          <a:bodyPr rot="10800000" vert="eaVert" wrap="none" anchor="ctr"/>
          <a:lstStyle/>
          <a:p>
            <a:pPr>
              <a:defRPr/>
            </a:pPr>
            <a:endParaRPr lang="es-MX" b="1" dirty="0">
              <a:solidFill>
                <a:srgbClr val="FAFD00"/>
              </a:solidFill>
              <a:ea typeface="+mn-ea"/>
              <a:cs typeface="+mn-cs"/>
            </a:endParaRPr>
          </a:p>
        </p:txBody>
      </p:sp>
      <p:sp>
        <p:nvSpPr>
          <p:cNvPr id="184" name="Oval 1049"/>
          <p:cNvSpPr>
            <a:spLocks noChangeArrowheads="1"/>
          </p:cNvSpPr>
          <p:nvPr/>
        </p:nvSpPr>
        <p:spPr bwMode="auto">
          <a:xfrm rot="3838541">
            <a:off x="3863182" y="3470969"/>
            <a:ext cx="363538" cy="92075"/>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185" name="Oval 1050"/>
          <p:cNvSpPr>
            <a:spLocks noChangeArrowheads="1"/>
          </p:cNvSpPr>
          <p:nvPr/>
        </p:nvSpPr>
        <p:spPr bwMode="auto">
          <a:xfrm rot="5386036">
            <a:off x="3998119" y="3447157"/>
            <a:ext cx="363537" cy="92075"/>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186" name="Line 1054"/>
          <p:cNvSpPr>
            <a:spLocks noChangeShapeType="1"/>
          </p:cNvSpPr>
          <p:nvPr/>
        </p:nvSpPr>
        <p:spPr bwMode="auto">
          <a:xfrm>
            <a:off x="4106863" y="3284438"/>
            <a:ext cx="104775" cy="776288"/>
          </a:xfrm>
          <a:prstGeom prst="line">
            <a:avLst/>
          </a:prstGeom>
          <a:noFill/>
          <a:ln w="28575">
            <a:solidFill>
              <a:schemeClr val="accent6"/>
            </a:solidFill>
            <a:round/>
            <a:headEnd type="none" w="sm" len="sm"/>
            <a:tailEnd type="triangle" w="med" len="med"/>
          </a:ln>
        </p:spPr>
        <p:txBody>
          <a:bodyPr wrap="none" anchor="ctr"/>
          <a:lstStyle/>
          <a:p>
            <a:endParaRPr lang="es-MX" dirty="0"/>
          </a:p>
        </p:txBody>
      </p:sp>
      <p:sp>
        <p:nvSpPr>
          <p:cNvPr id="187" name="Line 1054"/>
          <p:cNvSpPr>
            <a:spLocks noChangeShapeType="1"/>
          </p:cNvSpPr>
          <p:nvPr/>
        </p:nvSpPr>
        <p:spPr bwMode="auto">
          <a:xfrm>
            <a:off x="3311525" y="3698776"/>
            <a:ext cx="523875" cy="417512"/>
          </a:xfrm>
          <a:prstGeom prst="line">
            <a:avLst/>
          </a:prstGeom>
          <a:noFill/>
          <a:ln w="28575">
            <a:solidFill>
              <a:schemeClr val="accent6"/>
            </a:solidFill>
            <a:round/>
            <a:headEnd type="none" w="sm" len="sm"/>
            <a:tailEnd type="triangle" w="med" len="med"/>
          </a:ln>
        </p:spPr>
        <p:txBody>
          <a:bodyPr wrap="none" anchor="ctr"/>
          <a:lstStyle/>
          <a:p>
            <a:endParaRPr lang="es-MX" dirty="0"/>
          </a:p>
        </p:txBody>
      </p:sp>
      <p:sp>
        <p:nvSpPr>
          <p:cNvPr id="188" name="Text Box 1141"/>
          <p:cNvSpPr txBox="1">
            <a:spLocks noChangeArrowheads="1"/>
          </p:cNvSpPr>
          <p:nvPr/>
        </p:nvSpPr>
        <p:spPr bwMode="auto">
          <a:xfrm>
            <a:off x="4616450" y="3630513"/>
            <a:ext cx="1136650" cy="1015663"/>
          </a:xfrm>
          <a:prstGeom prst="rect">
            <a:avLst/>
          </a:prstGeom>
          <a:noFill/>
          <a:ln w="12700">
            <a:noFill/>
            <a:miter lim="800000"/>
            <a:headEnd type="none" w="sm" len="sm"/>
            <a:tailEnd type="none" w="sm" len="sm"/>
          </a:ln>
        </p:spPr>
        <p:txBody>
          <a:bodyPr>
            <a:spAutoFit/>
          </a:bodyPr>
          <a:lstStyle/>
          <a:p>
            <a:pPr algn="ctr" eaLnBrk="0" hangingPunct="0"/>
            <a:r>
              <a:rPr lang="es-MX" sz="1500" b="1" dirty="0" smtClean="0">
                <a:solidFill>
                  <a:schemeClr val="accent4"/>
                </a:solidFill>
              </a:rPr>
              <a:t>(-)</a:t>
            </a:r>
          </a:p>
          <a:p>
            <a:pPr algn="ctr" eaLnBrk="0" hangingPunct="0"/>
            <a:r>
              <a:rPr lang="es-MX" sz="1500" b="1" dirty="0" smtClean="0">
                <a:solidFill>
                  <a:schemeClr val="accent4"/>
                </a:solidFill>
              </a:rPr>
              <a:t>En receptores de glicina</a:t>
            </a:r>
            <a:endParaRPr lang="es-MX" sz="1500" b="1" dirty="0">
              <a:solidFill>
                <a:schemeClr val="accent4"/>
              </a:solidFill>
            </a:endParaRPr>
          </a:p>
        </p:txBody>
      </p:sp>
    </p:spTree>
    <p:extLst>
      <p:ext uri="{BB962C8B-B14F-4D97-AF65-F5344CB8AC3E}">
        <p14:creationId xmlns:p14="http://schemas.microsoft.com/office/powerpoint/2010/main" val="2599393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180"/>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P spid="1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 Box 16"/>
          <p:cNvSpPr txBox="1">
            <a:spLocks noChangeArrowheads="1"/>
          </p:cNvSpPr>
          <p:nvPr/>
        </p:nvSpPr>
        <p:spPr bwMode="auto">
          <a:xfrm>
            <a:off x="203874" y="6300641"/>
            <a:ext cx="8528050" cy="523220"/>
          </a:xfrm>
          <a:prstGeom prst="rect">
            <a:avLst/>
          </a:prstGeom>
          <a:noFill/>
          <a:ln w="9525">
            <a:noFill/>
            <a:miter lim="800000"/>
            <a:headEnd/>
            <a:tailEnd/>
          </a:ln>
        </p:spPr>
        <p:txBody>
          <a:bodyPr lIns="0" tIns="0" rIns="0" bIns="0" anchor="b">
            <a:spAutoFit/>
          </a:bodyPr>
          <a:lstStyle/>
          <a:p>
            <a:r>
              <a:rPr lang="en-CA" sz="1200" b="1" dirty="0" smtClean="0">
                <a:solidFill>
                  <a:schemeClr val="bg2"/>
                </a:solidFill>
              </a:rPr>
              <a:t>AMPA = </a:t>
            </a:r>
            <a:r>
              <a:rPr lang="es-MX" sz="1200" b="1" dirty="0" smtClean="0">
                <a:solidFill>
                  <a:schemeClr val="bg2"/>
                </a:solidFill>
              </a:rPr>
              <a:t>ácido-</a:t>
            </a:r>
            <a:r>
              <a:rPr lang="el-GR" sz="1200" b="1" dirty="0" smtClean="0">
                <a:solidFill>
                  <a:schemeClr val="bg2"/>
                </a:solidFill>
              </a:rPr>
              <a:t>α-</a:t>
            </a:r>
            <a:r>
              <a:rPr lang="es-MX" sz="1200" b="1" dirty="0" smtClean="0">
                <a:solidFill>
                  <a:schemeClr val="bg2"/>
                </a:solidFill>
              </a:rPr>
              <a:t>amino-3-hidroxi-5 metil-4-isoxazolepropiónico</a:t>
            </a:r>
            <a:r>
              <a:rPr lang="en-CA" sz="1200" b="1" dirty="0" smtClean="0">
                <a:solidFill>
                  <a:schemeClr val="bg2"/>
                </a:solidFill>
              </a:rPr>
              <a:t>; </a:t>
            </a:r>
            <a:br>
              <a:rPr lang="en-CA" sz="1200" b="1" dirty="0" smtClean="0">
                <a:solidFill>
                  <a:schemeClr val="bg2"/>
                </a:solidFill>
              </a:rPr>
            </a:br>
            <a:r>
              <a:rPr lang="en-CA" sz="1200" b="1" dirty="0" smtClean="0">
                <a:solidFill>
                  <a:schemeClr val="bg2"/>
                </a:solidFill>
              </a:rPr>
              <a:t>GABA = </a:t>
            </a:r>
            <a:r>
              <a:rPr lang="es-MX" sz="1200" b="1" dirty="0" smtClean="0">
                <a:solidFill>
                  <a:schemeClr val="bg2"/>
                </a:solidFill>
              </a:rPr>
              <a:t>ácido </a:t>
            </a:r>
            <a:r>
              <a:rPr lang="el-GR" sz="1200" b="1" dirty="0" smtClean="0">
                <a:solidFill>
                  <a:schemeClr val="bg2"/>
                </a:solidFill>
              </a:rPr>
              <a:t>γ-</a:t>
            </a:r>
            <a:r>
              <a:rPr lang="es-MX" sz="1200" b="1" dirty="0" smtClean="0">
                <a:solidFill>
                  <a:schemeClr val="bg2"/>
                </a:solidFill>
              </a:rPr>
              <a:t>aminobutírico</a:t>
            </a:r>
            <a:r>
              <a:rPr lang="en-CA" sz="1200" b="1" dirty="0" smtClean="0">
                <a:solidFill>
                  <a:schemeClr val="bg2"/>
                </a:solidFill>
              </a:rPr>
              <a:t>; NMDA </a:t>
            </a:r>
            <a:r>
              <a:rPr lang="en-CA" sz="1200" b="1" dirty="0">
                <a:solidFill>
                  <a:schemeClr val="bg2"/>
                </a:solidFill>
              </a:rPr>
              <a:t>= </a:t>
            </a:r>
            <a:r>
              <a:rPr lang="en-CA" sz="1200" b="1" dirty="0" smtClean="0">
                <a:solidFill>
                  <a:schemeClr val="bg2"/>
                </a:solidFill>
              </a:rPr>
              <a:t>N-Metil-D-Aspartato; prostaglandina E; PKC = Proteína Quinasa C</a:t>
            </a:r>
          </a:p>
          <a:p>
            <a:r>
              <a:rPr lang="en-CA" sz="1000" dirty="0" smtClean="0">
                <a:solidFill>
                  <a:schemeClr val="bg2"/>
                </a:solidFill>
              </a:rPr>
              <a:t>Woolf </a:t>
            </a:r>
            <a:r>
              <a:rPr lang="en-CA" sz="1000" dirty="0">
                <a:solidFill>
                  <a:schemeClr val="bg2"/>
                </a:solidFill>
              </a:rPr>
              <a:t>CJ, Salter MW. </a:t>
            </a:r>
            <a:r>
              <a:rPr lang="en-CA" sz="1000" i="1" dirty="0" smtClean="0">
                <a:solidFill>
                  <a:schemeClr val="bg2"/>
                </a:solidFill>
              </a:rPr>
              <a:t>Science</a:t>
            </a:r>
            <a:r>
              <a:rPr lang="en-CA" sz="1000" dirty="0" smtClean="0">
                <a:solidFill>
                  <a:schemeClr val="bg2"/>
                </a:solidFill>
              </a:rPr>
              <a:t> </a:t>
            </a:r>
            <a:r>
              <a:rPr lang="en-CA" sz="1000" dirty="0">
                <a:solidFill>
                  <a:schemeClr val="bg2"/>
                </a:solidFill>
              </a:rPr>
              <a:t>2000; 288(5472):1765-9.</a:t>
            </a:r>
            <a:endParaRPr lang="en-US" sz="1000" dirty="0">
              <a:solidFill>
                <a:schemeClr val="bg2"/>
              </a:solidFill>
            </a:endParaRPr>
          </a:p>
        </p:txBody>
      </p:sp>
      <p:sp>
        <p:nvSpPr>
          <p:cNvPr id="97" name="Rectangle 2"/>
          <p:cNvSpPr txBox="1">
            <a:spLocks noChangeArrowheads="1"/>
          </p:cNvSpPr>
          <p:nvPr/>
        </p:nvSpPr>
        <p:spPr>
          <a:xfrm>
            <a:off x="457200" y="11663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s-MX" sz="4000" b="0" i="0" u="none" strike="noStrike" kern="1200" cap="none" spc="0" normalizeH="0" baseline="0" noProof="0" dirty="0" smtClean="0">
                <a:ln>
                  <a:noFill/>
                </a:ln>
                <a:solidFill>
                  <a:srgbClr val="002060"/>
                </a:solidFill>
                <a:effectLst/>
                <a:uLnTx/>
                <a:uFillTx/>
                <a:latin typeface="+mj-lt"/>
                <a:ea typeface="+mj-ea"/>
                <a:cs typeface="+mj-cs"/>
              </a:rPr>
              <a:t>Sensibilización Central</a:t>
            </a:r>
          </a:p>
        </p:txBody>
      </p:sp>
      <p:sp>
        <p:nvSpPr>
          <p:cNvPr id="189" name="Freeform 1028"/>
          <p:cNvSpPr>
            <a:spLocks/>
          </p:cNvSpPr>
          <p:nvPr/>
        </p:nvSpPr>
        <p:spPr bwMode="auto">
          <a:xfrm>
            <a:off x="1987550" y="1427063"/>
            <a:ext cx="2728913" cy="2143125"/>
          </a:xfrm>
          <a:custGeom>
            <a:avLst/>
            <a:gdLst>
              <a:gd name="T0" fmla="*/ 2147483647 w 1719"/>
              <a:gd name="T1" fmla="*/ 2147483647 h 1350"/>
              <a:gd name="T2" fmla="*/ 2147483647 w 1719"/>
              <a:gd name="T3" fmla="*/ 2147483647 h 1350"/>
              <a:gd name="T4" fmla="*/ 2147483647 w 1719"/>
              <a:gd name="T5" fmla="*/ 2147483647 h 1350"/>
              <a:gd name="T6" fmla="*/ 2147483647 w 1719"/>
              <a:gd name="T7" fmla="*/ 2147483647 h 1350"/>
              <a:gd name="T8" fmla="*/ 2147483647 w 1719"/>
              <a:gd name="T9" fmla="*/ 0 h 1350"/>
              <a:gd name="T10" fmla="*/ 2147483647 w 1719"/>
              <a:gd name="T11" fmla="*/ 2147483647 h 1350"/>
              <a:gd name="T12" fmla="*/ 2147483647 w 1719"/>
              <a:gd name="T13" fmla="*/ 2147483647 h 1350"/>
              <a:gd name="T14" fmla="*/ 2147483647 w 1719"/>
              <a:gd name="T15" fmla="*/ 2147483647 h 1350"/>
              <a:gd name="T16" fmla="*/ 2147483647 w 1719"/>
              <a:gd name="T17" fmla="*/ 2147483647 h 1350"/>
              <a:gd name="T18" fmla="*/ 2147483647 w 1719"/>
              <a:gd name="T19" fmla="*/ 2147483647 h 1350"/>
              <a:gd name="T20" fmla="*/ 2147483647 w 1719"/>
              <a:gd name="T21" fmla="*/ 2147483647 h 1350"/>
              <a:gd name="T22" fmla="*/ 2147483647 w 1719"/>
              <a:gd name="T23" fmla="*/ 2147483647 h 1350"/>
              <a:gd name="T24" fmla="*/ 2147483647 w 1719"/>
              <a:gd name="T25" fmla="*/ 2147483647 h 1350"/>
              <a:gd name="T26" fmla="*/ 2147483647 w 1719"/>
              <a:gd name="T27" fmla="*/ 2147483647 h 1350"/>
              <a:gd name="T28" fmla="*/ 2147483647 w 1719"/>
              <a:gd name="T29" fmla="*/ 2147483647 h 1350"/>
              <a:gd name="T30" fmla="*/ 2147483647 w 1719"/>
              <a:gd name="T31" fmla="*/ 2147483647 h 1350"/>
              <a:gd name="T32" fmla="*/ 2147483647 w 1719"/>
              <a:gd name="T33" fmla="*/ 2147483647 h 1350"/>
              <a:gd name="T34" fmla="*/ 2147483647 w 1719"/>
              <a:gd name="T35" fmla="*/ 2147483647 h 1350"/>
              <a:gd name="T36" fmla="*/ 2147483647 w 1719"/>
              <a:gd name="T37" fmla="*/ 2147483647 h 1350"/>
              <a:gd name="T38" fmla="*/ 2147483647 w 1719"/>
              <a:gd name="T39" fmla="*/ 2147483647 h 1350"/>
              <a:gd name="T40" fmla="*/ 2147483647 w 1719"/>
              <a:gd name="T41" fmla="*/ 2147483647 h 1350"/>
              <a:gd name="T42" fmla="*/ 2147483647 w 1719"/>
              <a:gd name="T43" fmla="*/ 2147483647 h 1350"/>
              <a:gd name="T44" fmla="*/ 2147483647 w 1719"/>
              <a:gd name="T45" fmla="*/ 2147483647 h 1350"/>
              <a:gd name="T46" fmla="*/ 2147483647 w 1719"/>
              <a:gd name="T47" fmla="*/ 2147483647 h 1350"/>
              <a:gd name="T48" fmla="*/ 2147483647 w 1719"/>
              <a:gd name="T49" fmla="*/ 2147483647 h 1350"/>
              <a:gd name="T50" fmla="*/ 2147483647 w 1719"/>
              <a:gd name="T51" fmla="*/ 2147483647 h 1350"/>
              <a:gd name="T52" fmla="*/ 2147483647 w 1719"/>
              <a:gd name="T53" fmla="*/ 2147483647 h 1350"/>
              <a:gd name="T54" fmla="*/ 2147483647 w 1719"/>
              <a:gd name="T55" fmla="*/ 2147483647 h 1350"/>
              <a:gd name="T56" fmla="*/ 2147483647 w 1719"/>
              <a:gd name="T57" fmla="*/ 2147483647 h 1350"/>
              <a:gd name="T58" fmla="*/ 2147483647 w 1719"/>
              <a:gd name="T59" fmla="*/ 2147483647 h 1350"/>
              <a:gd name="T60" fmla="*/ 2147483647 w 1719"/>
              <a:gd name="T61" fmla="*/ 2147483647 h 1350"/>
              <a:gd name="T62" fmla="*/ 2147483647 w 1719"/>
              <a:gd name="T63" fmla="*/ 2147483647 h 1350"/>
              <a:gd name="T64" fmla="*/ 2147483647 w 1719"/>
              <a:gd name="T65" fmla="*/ 2147483647 h 1350"/>
              <a:gd name="T66" fmla="*/ 2147483647 w 1719"/>
              <a:gd name="T67" fmla="*/ 2147483647 h 13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19"/>
              <a:gd name="T103" fmla="*/ 0 h 1350"/>
              <a:gd name="T104" fmla="*/ 1533 w 1719"/>
              <a:gd name="T105" fmla="*/ 1518 h 13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19" h="1350">
                <a:moveTo>
                  <a:pt x="353" y="134"/>
                </a:moveTo>
                <a:cubicBezTo>
                  <a:pt x="395" y="137"/>
                  <a:pt x="402" y="95"/>
                  <a:pt x="435" y="86"/>
                </a:cubicBezTo>
                <a:cubicBezTo>
                  <a:pt x="468" y="77"/>
                  <a:pt x="521" y="91"/>
                  <a:pt x="551" y="79"/>
                </a:cubicBezTo>
                <a:cubicBezTo>
                  <a:pt x="581" y="67"/>
                  <a:pt x="587" y="22"/>
                  <a:pt x="613" y="11"/>
                </a:cubicBezTo>
                <a:cubicBezTo>
                  <a:pt x="639" y="0"/>
                  <a:pt x="690" y="11"/>
                  <a:pt x="709" y="11"/>
                </a:cubicBezTo>
                <a:cubicBezTo>
                  <a:pt x="728" y="11"/>
                  <a:pt x="727" y="4"/>
                  <a:pt x="730" y="11"/>
                </a:cubicBezTo>
                <a:cubicBezTo>
                  <a:pt x="733" y="18"/>
                  <a:pt x="710" y="32"/>
                  <a:pt x="729" y="55"/>
                </a:cubicBezTo>
                <a:cubicBezTo>
                  <a:pt x="748" y="78"/>
                  <a:pt x="814" y="112"/>
                  <a:pt x="844" y="149"/>
                </a:cubicBezTo>
                <a:cubicBezTo>
                  <a:pt x="865" y="203"/>
                  <a:pt x="837" y="143"/>
                  <a:pt x="882" y="197"/>
                </a:cubicBezTo>
                <a:cubicBezTo>
                  <a:pt x="908" y="228"/>
                  <a:pt x="900" y="274"/>
                  <a:pt x="921" y="307"/>
                </a:cubicBezTo>
                <a:cubicBezTo>
                  <a:pt x="927" y="319"/>
                  <a:pt x="940" y="328"/>
                  <a:pt x="950" y="338"/>
                </a:cubicBezTo>
                <a:cubicBezTo>
                  <a:pt x="976" y="398"/>
                  <a:pt x="1065" y="440"/>
                  <a:pt x="1122" y="479"/>
                </a:cubicBezTo>
                <a:cubicBezTo>
                  <a:pt x="1207" y="537"/>
                  <a:pt x="1296" y="584"/>
                  <a:pt x="1392" y="628"/>
                </a:cubicBezTo>
                <a:cubicBezTo>
                  <a:pt x="1414" y="638"/>
                  <a:pt x="1427" y="657"/>
                  <a:pt x="1450" y="667"/>
                </a:cubicBezTo>
                <a:cubicBezTo>
                  <a:pt x="1492" y="687"/>
                  <a:pt x="1572" y="711"/>
                  <a:pt x="1623" y="722"/>
                </a:cubicBezTo>
                <a:cubicBezTo>
                  <a:pt x="1675" y="751"/>
                  <a:pt x="1697" y="749"/>
                  <a:pt x="1719" y="801"/>
                </a:cubicBezTo>
                <a:cubicBezTo>
                  <a:pt x="1676" y="933"/>
                  <a:pt x="1564" y="904"/>
                  <a:pt x="1402" y="911"/>
                </a:cubicBezTo>
                <a:cubicBezTo>
                  <a:pt x="1347" y="925"/>
                  <a:pt x="1301" y="947"/>
                  <a:pt x="1248" y="966"/>
                </a:cubicBezTo>
                <a:cubicBezTo>
                  <a:pt x="1191" y="986"/>
                  <a:pt x="1126" y="992"/>
                  <a:pt x="1065" y="1004"/>
                </a:cubicBezTo>
                <a:cubicBezTo>
                  <a:pt x="989" y="1066"/>
                  <a:pt x="1087" y="991"/>
                  <a:pt x="998" y="1043"/>
                </a:cubicBezTo>
                <a:cubicBezTo>
                  <a:pt x="955" y="1068"/>
                  <a:pt x="925" y="1101"/>
                  <a:pt x="872" y="1114"/>
                </a:cubicBezTo>
                <a:cubicBezTo>
                  <a:pt x="832" y="1149"/>
                  <a:pt x="764" y="1146"/>
                  <a:pt x="710" y="1162"/>
                </a:cubicBezTo>
                <a:cubicBezTo>
                  <a:pt x="675" y="1190"/>
                  <a:pt x="651" y="1223"/>
                  <a:pt x="623" y="1256"/>
                </a:cubicBezTo>
                <a:cubicBezTo>
                  <a:pt x="619" y="1261"/>
                  <a:pt x="594" y="1291"/>
                  <a:pt x="584" y="1295"/>
                </a:cubicBezTo>
                <a:cubicBezTo>
                  <a:pt x="515" y="1324"/>
                  <a:pt x="419" y="1337"/>
                  <a:pt x="344" y="1350"/>
                </a:cubicBezTo>
                <a:cubicBezTo>
                  <a:pt x="227" y="1345"/>
                  <a:pt x="145" y="1339"/>
                  <a:pt x="37" y="1311"/>
                </a:cubicBezTo>
                <a:cubicBezTo>
                  <a:pt x="0" y="1223"/>
                  <a:pt x="118" y="1155"/>
                  <a:pt x="172" y="1091"/>
                </a:cubicBezTo>
                <a:cubicBezTo>
                  <a:pt x="188" y="1047"/>
                  <a:pt x="170" y="1086"/>
                  <a:pt x="200" y="1043"/>
                </a:cubicBezTo>
                <a:cubicBezTo>
                  <a:pt x="213" y="1023"/>
                  <a:pt x="239" y="981"/>
                  <a:pt x="239" y="981"/>
                </a:cubicBezTo>
                <a:cubicBezTo>
                  <a:pt x="250" y="942"/>
                  <a:pt x="265" y="903"/>
                  <a:pt x="277" y="863"/>
                </a:cubicBezTo>
                <a:cubicBezTo>
                  <a:pt x="298" y="716"/>
                  <a:pt x="281" y="569"/>
                  <a:pt x="258" y="424"/>
                </a:cubicBezTo>
                <a:cubicBezTo>
                  <a:pt x="251" y="346"/>
                  <a:pt x="250" y="266"/>
                  <a:pt x="229" y="189"/>
                </a:cubicBezTo>
                <a:cubicBezTo>
                  <a:pt x="218" y="149"/>
                  <a:pt x="160" y="80"/>
                  <a:pt x="181" y="71"/>
                </a:cubicBezTo>
                <a:cubicBezTo>
                  <a:pt x="202" y="62"/>
                  <a:pt x="335" y="144"/>
                  <a:pt x="353" y="134"/>
                </a:cubicBezTo>
                <a:close/>
              </a:path>
            </a:pathLst>
          </a:custGeom>
          <a:solidFill>
            <a:schemeClr val="tx2">
              <a:lumMod val="75000"/>
            </a:schemeClr>
          </a:solidFill>
          <a:ln w="12700">
            <a:noFill/>
            <a:round/>
            <a:headEnd type="none" w="sm" len="sm"/>
            <a:tailEnd type="none" w="sm" len="sm"/>
          </a:ln>
          <a:scene3d>
            <a:camera prst="orthographicFront"/>
            <a:lightRig rig="threePt" dir="t"/>
          </a:scene3d>
          <a:sp3d>
            <a:bevelT/>
          </a:sp3d>
        </p:spPr>
        <p:txBody>
          <a:bodyPr wrap="none" anchor="ctr"/>
          <a:lstStyle/>
          <a:p>
            <a:endParaRPr lang="es-MX" dirty="0"/>
          </a:p>
        </p:txBody>
      </p:sp>
      <p:sp>
        <p:nvSpPr>
          <p:cNvPr id="190" name="Freeform 1030"/>
          <p:cNvSpPr>
            <a:spLocks/>
          </p:cNvSpPr>
          <p:nvPr/>
        </p:nvSpPr>
        <p:spPr bwMode="auto">
          <a:xfrm rot="-80403">
            <a:off x="2190750" y="2890738"/>
            <a:ext cx="4173538" cy="3605213"/>
          </a:xfrm>
          <a:custGeom>
            <a:avLst/>
            <a:gdLst>
              <a:gd name="T0" fmla="*/ 2147483647 w 2958"/>
              <a:gd name="T1" fmla="*/ 2147483647 h 2271"/>
              <a:gd name="T2" fmla="*/ 2147483647 w 2958"/>
              <a:gd name="T3" fmla="*/ 2147483647 h 2271"/>
              <a:gd name="T4" fmla="*/ 2147483647 w 2958"/>
              <a:gd name="T5" fmla="*/ 2147483647 h 2271"/>
              <a:gd name="T6" fmla="*/ 2147483647 w 2958"/>
              <a:gd name="T7" fmla="*/ 2147483647 h 2271"/>
              <a:gd name="T8" fmla="*/ 2147483647 w 2958"/>
              <a:gd name="T9" fmla="*/ 2147483647 h 2271"/>
              <a:gd name="T10" fmla="*/ 2147483647 w 2958"/>
              <a:gd name="T11" fmla="*/ 2147483647 h 2271"/>
              <a:gd name="T12" fmla="*/ 2147483647 w 2958"/>
              <a:gd name="T13" fmla="*/ 2147483647 h 2271"/>
              <a:gd name="T14" fmla="*/ 2147483647 w 2958"/>
              <a:gd name="T15" fmla="*/ 2147483647 h 2271"/>
              <a:gd name="T16" fmla="*/ 2147483647 w 2958"/>
              <a:gd name="T17" fmla="*/ 2147483647 h 2271"/>
              <a:gd name="T18" fmla="*/ 2147483647 w 2958"/>
              <a:gd name="T19" fmla="*/ 2147483647 h 2271"/>
              <a:gd name="T20" fmla="*/ 2147483647 w 2958"/>
              <a:gd name="T21" fmla="*/ 2147483647 h 2271"/>
              <a:gd name="T22" fmla="*/ 2147483647 w 2958"/>
              <a:gd name="T23" fmla="*/ 2147483647 h 2271"/>
              <a:gd name="T24" fmla="*/ 2147483647 w 2958"/>
              <a:gd name="T25" fmla="*/ 2147483647 h 2271"/>
              <a:gd name="T26" fmla="*/ 2147483647 w 2958"/>
              <a:gd name="T27" fmla="*/ 2147483647 h 2271"/>
              <a:gd name="T28" fmla="*/ 2147483647 w 2958"/>
              <a:gd name="T29" fmla="*/ 2147483647 h 2271"/>
              <a:gd name="T30" fmla="*/ 2147483647 w 2958"/>
              <a:gd name="T31" fmla="*/ 2147483647 h 2271"/>
              <a:gd name="T32" fmla="*/ 2147483647 w 2958"/>
              <a:gd name="T33" fmla="*/ 2147483647 h 2271"/>
              <a:gd name="T34" fmla="*/ 2147483647 w 2958"/>
              <a:gd name="T35" fmla="*/ 2147483647 h 2271"/>
              <a:gd name="T36" fmla="*/ 2147483647 w 2958"/>
              <a:gd name="T37" fmla="*/ 2147483647 h 2271"/>
              <a:gd name="T38" fmla="*/ 2147483647 w 2958"/>
              <a:gd name="T39" fmla="*/ 2147483647 h 2271"/>
              <a:gd name="T40" fmla="*/ 2147483647 w 2958"/>
              <a:gd name="T41" fmla="*/ 2147483647 h 2271"/>
              <a:gd name="T42" fmla="*/ 2147483647 w 2958"/>
              <a:gd name="T43" fmla="*/ 2147483647 h 2271"/>
              <a:gd name="T44" fmla="*/ 2147483647 w 2958"/>
              <a:gd name="T45" fmla="*/ 2147483647 h 2271"/>
              <a:gd name="T46" fmla="*/ 2147483647 w 2958"/>
              <a:gd name="T47" fmla="*/ 2147483647 h 2271"/>
              <a:gd name="T48" fmla="*/ 2147483647 w 2958"/>
              <a:gd name="T49" fmla="*/ 2147483647 h 2271"/>
              <a:gd name="T50" fmla="*/ 2147483647 w 2958"/>
              <a:gd name="T51" fmla="*/ 2147483647 h 2271"/>
              <a:gd name="T52" fmla="*/ 2147483647 w 2958"/>
              <a:gd name="T53" fmla="*/ 2147483647 h 2271"/>
              <a:gd name="T54" fmla="*/ 2147483647 w 2958"/>
              <a:gd name="T55" fmla="*/ 2147483647 h 2271"/>
              <a:gd name="T56" fmla="*/ 2147483647 w 2958"/>
              <a:gd name="T57" fmla="*/ 2147483647 h 2271"/>
              <a:gd name="T58" fmla="*/ 2147483647 w 2958"/>
              <a:gd name="T59" fmla="*/ 2147483647 h 2271"/>
              <a:gd name="T60" fmla="*/ 2147483647 w 2958"/>
              <a:gd name="T61" fmla="*/ 0 h 2271"/>
              <a:gd name="T62" fmla="*/ 2147483647 w 2958"/>
              <a:gd name="T63" fmla="*/ 2147483647 h 2271"/>
              <a:gd name="T64" fmla="*/ 2147483647 w 2958"/>
              <a:gd name="T65" fmla="*/ 2147483647 h 2271"/>
              <a:gd name="T66" fmla="*/ 2147483647 w 2958"/>
              <a:gd name="T67" fmla="*/ 2147483647 h 2271"/>
              <a:gd name="T68" fmla="*/ 2147483647 w 2958"/>
              <a:gd name="T69" fmla="*/ 2147483647 h 2271"/>
              <a:gd name="T70" fmla="*/ 2147483647 w 2958"/>
              <a:gd name="T71" fmla="*/ 2147483647 h 2271"/>
              <a:gd name="T72" fmla="*/ 2147483647 w 2958"/>
              <a:gd name="T73" fmla="*/ 2147483647 h 2271"/>
              <a:gd name="T74" fmla="*/ 2147483647 w 2958"/>
              <a:gd name="T75" fmla="*/ 2147483647 h 2271"/>
              <a:gd name="T76" fmla="*/ 2147483647 w 2958"/>
              <a:gd name="T77" fmla="*/ 2147483647 h 2271"/>
              <a:gd name="T78" fmla="*/ 2147483647 w 2958"/>
              <a:gd name="T79" fmla="*/ 2147483647 h 2271"/>
              <a:gd name="T80" fmla="*/ 2147483647 w 2958"/>
              <a:gd name="T81" fmla="*/ 2147483647 h 2271"/>
              <a:gd name="T82" fmla="*/ 2147483647 w 2958"/>
              <a:gd name="T83" fmla="*/ 2147483647 h 2271"/>
              <a:gd name="T84" fmla="*/ 2147483647 w 2958"/>
              <a:gd name="T85" fmla="*/ 2147483647 h 2271"/>
              <a:gd name="T86" fmla="*/ 2147483647 w 2958"/>
              <a:gd name="T87" fmla="*/ 2147483647 h 2271"/>
              <a:gd name="T88" fmla="*/ 2147483647 w 2958"/>
              <a:gd name="T89" fmla="*/ 2147483647 h 2271"/>
              <a:gd name="T90" fmla="*/ 2147483647 w 2958"/>
              <a:gd name="T91" fmla="*/ 2147483647 h 2271"/>
              <a:gd name="T92" fmla="*/ 2147483647 w 2958"/>
              <a:gd name="T93" fmla="*/ 2147483647 h 22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58"/>
              <a:gd name="T142" fmla="*/ 0 h 2271"/>
              <a:gd name="T143" fmla="*/ 2958 w 2958"/>
              <a:gd name="T144" fmla="*/ 2271 h 22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58" h="2271">
                <a:moveTo>
                  <a:pt x="2958" y="2211"/>
                </a:moveTo>
                <a:cubicBezTo>
                  <a:pt x="2870" y="2229"/>
                  <a:pt x="2898" y="2227"/>
                  <a:pt x="2752" y="2211"/>
                </a:cubicBezTo>
                <a:cubicBezTo>
                  <a:pt x="2728" y="2208"/>
                  <a:pt x="2683" y="2194"/>
                  <a:pt x="2683" y="2194"/>
                </a:cubicBezTo>
                <a:cubicBezTo>
                  <a:pt x="2635" y="2200"/>
                  <a:pt x="2600" y="2208"/>
                  <a:pt x="2555" y="2220"/>
                </a:cubicBezTo>
                <a:cubicBezTo>
                  <a:pt x="2426" y="2215"/>
                  <a:pt x="2347" y="2223"/>
                  <a:pt x="2238" y="2194"/>
                </a:cubicBezTo>
                <a:cubicBezTo>
                  <a:pt x="2200" y="2196"/>
                  <a:pt x="2036" y="2183"/>
                  <a:pt x="1963" y="2220"/>
                </a:cubicBezTo>
                <a:cubicBezTo>
                  <a:pt x="1890" y="2257"/>
                  <a:pt x="2015" y="2218"/>
                  <a:pt x="1869" y="2254"/>
                </a:cubicBezTo>
                <a:cubicBezTo>
                  <a:pt x="1852" y="2258"/>
                  <a:pt x="1818" y="2271"/>
                  <a:pt x="1818" y="2271"/>
                </a:cubicBezTo>
                <a:cubicBezTo>
                  <a:pt x="1757" y="2264"/>
                  <a:pt x="1738" y="2269"/>
                  <a:pt x="1698" y="2229"/>
                </a:cubicBezTo>
                <a:cubicBezTo>
                  <a:pt x="1687" y="2177"/>
                  <a:pt x="1684" y="2115"/>
                  <a:pt x="1663" y="2066"/>
                </a:cubicBezTo>
                <a:cubicBezTo>
                  <a:pt x="1650" y="2036"/>
                  <a:pt x="1627" y="2009"/>
                  <a:pt x="1612" y="1980"/>
                </a:cubicBezTo>
                <a:cubicBezTo>
                  <a:pt x="1591" y="1938"/>
                  <a:pt x="1595" y="1883"/>
                  <a:pt x="1569" y="1843"/>
                </a:cubicBezTo>
                <a:cubicBezTo>
                  <a:pt x="1532" y="1787"/>
                  <a:pt x="1503" y="1727"/>
                  <a:pt x="1466" y="1671"/>
                </a:cubicBezTo>
                <a:cubicBezTo>
                  <a:pt x="1418" y="1599"/>
                  <a:pt x="1365" y="1511"/>
                  <a:pt x="1278" y="1483"/>
                </a:cubicBezTo>
                <a:cubicBezTo>
                  <a:pt x="1145" y="1357"/>
                  <a:pt x="872" y="1392"/>
                  <a:pt x="729" y="1389"/>
                </a:cubicBezTo>
                <a:cubicBezTo>
                  <a:pt x="524" y="1372"/>
                  <a:pt x="313" y="1362"/>
                  <a:pt x="138" y="1243"/>
                </a:cubicBezTo>
                <a:cubicBezTo>
                  <a:pt x="95" y="1179"/>
                  <a:pt x="78" y="1110"/>
                  <a:pt x="35" y="1046"/>
                </a:cubicBezTo>
                <a:cubicBezTo>
                  <a:pt x="25" y="1000"/>
                  <a:pt x="16" y="956"/>
                  <a:pt x="9" y="909"/>
                </a:cubicBezTo>
                <a:cubicBezTo>
                  <a:pt x="17" y="768"/>
                  <a:pt x="0" y="685"/>
                  <a:pt x="146" y="634"/>
                </a:cubicBezTo>
                <a:cubicBezTo>
                  <a:pt x="253" y="642"/>
                  <a:pt x="357" y="653"/>
                  <a:pt x="463" y="669"/>
                </a:cubicBezTo>
                <a:cubicBezTo>
                  <a:pt x="623" y="662"/>
                  <a:pt x="717" y="649"/>
                  <a:pt x="866" y="626"/>
                </a:cubicBezTo>
                <a:cubicBezTo>
                  <a:pt x="903" y="620"/>
                  <a:pt x="943" y="603"/>
                  <a:pt x="978" y="591"/>
                </a:cubicBezTo>
                <a:cubicBezTo>
                  <a:pt x="986" y="588"/>
                  <a:pt x="1003" y="583"/>
                  <a:pt x="1003" y="583"/>
                </a:cubicBezTo>
                <a:cubicBezTo>
                  <a:pt x="1084" y="530"/>
                  <a:pt x="1156" y="472"/>
                  <a:pt x="1243" y="429"/>
                </a:cubicBezTo>
                <a:cubicBezTo>
                  <a:pt x="1293" y="376"/>
                  <a:pt x="1350" y="367"/>
                  <a:pt x="1415" y="343"/>
                </a:cubicBezTo>
                <a:cubicBezTo>
                  <a:pt x="1467" y="324"/>
                  <a:pt x="1516" y="305"/>
                  <a:pt x="1569" y="291"/>
                </a:cubicBezTo>
                <a:cubicBezTo>
                  <a:pt x="1604" y="268"/>
                  <a:pt x="1644" y="255"/>
                  <a:pt x="1680" y="231"/>
                </a:cubicBezTo>
                <a:cubicBezTo>
                  <a:pt x="1707" y="213"/>
                  <a:pt x="1731" y="190"/>
                  <a:pt x="1758" y="171"/>
                </a:cubicBezTo>
                <a:cubicBezTo>
                  <a:pt x="1775" y="159"/>
                  <a:pt x="1775" y="131"/>
                  <a:pt x="1792" y="120"/>
                </a:cubicBezTo>
                <a:cubicBezTo>
                  <a:pt x="1801" y="114"/>
                  <a:pt x="1809" y="109"/>
                  <a:pt x="1818" y="103"/>
                </a:cubicBezTo>
                <a:cubicBezTo>
                  <a:pt x="1865" y="31"/>
                  <a:pt x="1963" y="17"/>
                  <a:pt x="2040" y="0"/>
                </a:cubicBezTo>
                <a:cubicBezTo>
                  <a:pt x="2081" y="3"/>
                  <a:pt x="2161" y="4"/>
                  <a:pt x="2212" y="17"/>
                </a:cubicBezTo>
                <a:cubicBezTo>
                  <a:pt x="2229" y="22"/>
                  <a:pt x="2246" y="28"/>
                  <a:pt x="2263" y="34"/>
                </a:cubicBezTo>
                <a:cubicBezTo>
                  <a:pt x="2272" y="37"/>
                  <a:pt x="2289" y="43"/>
                  <a:pt x="2289" y="43"/>
                </a:cubicBezTo>
                <a:cubicBezTo>
                  <a:pt x="2326" y="72"/>
                  <a:pt x="2385" y="107"/>
                  <a:pt x="2418" y="146"/>
                </a:cubicBezTo>
                <a:cubicBezTo>
                  <a:pt x="2461" y="197"/>
                  <a:pt x="2479" y="262"/>
                  <a:pt x="2495" y="326"/>
                </a:cubicBezTo>
                <a:cubicBezTo>
                  <a:pt x="2488" y="439"/>
                  <a:pt x="2491" y="577"/>
                  <a:pt x="2426" y="677"/>
                </a:cubicBezTo>
                <a:cubicBezTo>
                  <a:pt x="2392" y="820"/>
                  <a:pt x="2390" y="970"/>
                  <a:pt x="2478" y="1089"/>
                </a:cubicBezTo>
                <a:cubicBezTo>
                  <a:pt x="2499" y="1154"/>
                  <a:pt x="2518" y="1221"/>
                  <a:pt x="2555" y="1277"/>
                </a:cubicBezTo>
                <a:cubicBezTo>
                  <a:pt x="2564" y="1291"/>
                  <a:pt x="2571" y="1306"/>
                  <a:pt x="2580" y="1320"/>
                </a:cubicBezTo>
                <a:cubicBezTo>
                  <a:pt x="2591" y="1337"/>
                  <a:pt x="2615" y="1371"/>
                  <a:pt x="2615" y="1371"/>
                </a:cubicBezTo>
                <a:cubicBezTo>
                  <a:pt x="2621" y="1411"/>
                  <a:pt x="2631" y="1444"/>
                  <a:pt x="2640" y="1483"/>
                </a:cubicBezTo>
                <a:cubicBezTo>
                  <a:pt x="2646" y="1605"/>
                  <a:pt x="2648" y="1714"/>
                  <a:pt x="2692" y="1826"/>
                </a:cubicBezTo>
                <a:cubicBezTo>
                  <a:pt x="2710" y="1922"/>
                  <a:pt x="2687" y="1821"/>
                  <a:pt x="2718" y="1903"/>
                </a:cubicBezTo>
                <a:cubicBezTo>
                  <a:pt x="2734" y="1944"/>
                  <a:pt x="2737" y="1992"/>
                  <a:pt x="2760" y="2031"/>
                </a:cubicBezTo>
                <a:cubicBezTo>
                  <a:pt x="2784" y="2071"/>
                  <a:pt x="2831" y="2102"/>
                  <a:pt x="2863" y="2134"/>
                </a:cubicBezTo>
                <a:cubicBezTo>
                  <a:pt x="2890" y="2161"/>
                  <a:pt x="2923" y="2196"/>
                  <a:pt x="2958" y="2211"/>
                </a:cubicBezTo>
                <a:close/>
              </a:path>
            </a:pathLst>
          </a:custGeom>
          <a:solidFill>
            <a:schemeClr val="accent3">
              <a:lumMod val="40000"/>
              <a:lumOff val="60000"/>
            </a:schemeClr>
          </a:solidFill>
          <a:ln w="12700">
            <a:noFill/>
            <a:round/>
            <a:headEnd type="none" w="sm" len="sm"/>
            <a:tailEnd type="none" w="sm" len="sm"/>
          </a:ln>
          <a:scene3d>
            <a:camera prst="orthographicFront"/>
            <a:lightRig rig="threePt" dir="t"/>
          </a:scene3d>
          <a:sp3d>
            <a:bevelT/>
          </a:sp3d>
        </p:spPr>
        <p:txBody>
          <a:bodyPr wrap="none" anchor="ctr"/>
          <a:lstStyle/>
          <a:p>
            <a:endParaRPr lang="en-US" dirty="0"/>
          </a:p>
        </p:txBody>
      </p:sp>
      <p:sp>
        <p:nvSpPr>
          <p:cNvPr id="191" name="Text Box 1031"/>
          <p:cNvSpPr txBox="1">
            <a:spLocks noChangeArrowheads="1"/>
          </p:cNvSpPr>
          <p:nvPr/>
        </p:nvSpPr>
        <p:spPr bwMode="auto">
          <a:xfrm>
            <a:off x="1643869" y="5413276"/>
            <a:ext cx="1566839" cy="646331"/>
          </a:xfrm>
          <a:prstGeom prst="rect">
            <a:avLst/>
          </a:prstGeom>
          <a:noFill/>
          <a:ln w="12700">
            <a:noFill/>
            <a:miter lim="800000"/>
            <a:headEnd type="none" w="sm" len="sm"/>
            <a:tailEnd type="none" w="sm" len="sm"/>
          </a:ln>
        </p:spPr>
        <p:txBody>
          <a:bodyPr wrap="none">
            <a:spAutoFit/>
          </a:bodyPr>
          <a:lstStyle/>
          <a:p>
            <a:pPr algn="ctr" eaLnBrk="0" hangingPunct="0"/>
            <a:r>
              <a:rPr lang="es-MX" b="1" dirty="0" smtClean="0">
                <a:solidFill>
                  <a:schemeClr val="bg2"/>
                </a:solidFill>
              </a:rPr>
              <a:t>Neurona </a:t>
            </a:r>
          </a:p>
          <a:p>
            <a:pPr algn="ctr" eaLnBrk="0" hangingPunct="0"/>
            <a:r>
              <a:rPr lang="es-MX" b="1" dirty="0" smtClean="0">
                <a:solidFill>
                  <a:schemeClr val="bg2"/>
                </a:solidFill>
              </a:rPr>
              <a:t>Cuerno dorsal </a:t>
            </a:r>
            <a:endParaRPr lang="es-MX" b="1" dirty="0">
              <a:solidFill>
                <a:schemeClr val="bg2"/>
              </a:solidFill>
            </a:endParaRPr>
          </a:p>
        </p:txBody>
      </p:sp>
      <p:sp>
        <p:nvSpPr>
          <p:cNvPr id="192" name="Text Box 1032"/>
          <p:cNvSpPr txBox="1">
            <a:spLocks noChangeArrowheads="1"/>
          </p:cNvSpPr>
          <p:nvPr/>
        </p:nvSpPr>
        <p:spPr bwMode="auto">
          <a:xfrm>
            <a:off x="3467100" y="1593751"/>
            <a:ext cx="1678539"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bg2"/>
                </a:solidFill>
              </a:rPr>
              <a:t>Terminal fibra C</a:t>
            </a:r>
            <a:endParaRPr lang="es-MX" b="1" dirty="0">
              <a:solidFill>
                <a:schemeClr val="bg2"/>
              </a:solidFill>
            </a:endParaRPr>
          </a:p>
        </p:txBody>
      </p:sp>
      <p:sp>
        <p:nvSpPr>
          <p:cNvPr id="193" name="Oval 1036"/>
          <p:cNvSpPr>
            <a:spLocks noChangeArrowheads="1"/>
          </p:cNvSpPr>
          <p:nvPr/>
        </p:nvSpPr>
        <p:spPr bwMode="auto">
          <a:xfrm>
            <a:off x="2506663" y="3420963"/>
            <a:ext cx="180975" cy="2032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194" name="Oval 1038"/>
          <p:cNvSpPr>
            <a:spLocks noChangeArrowheads="1"/>
          </p:cNvSpPr>
          <p:nvPr/>
        </p:nvSpPr>
        <p:spPr bwMode="auto">
          <a:xfrm>
            <a:off x="2978150" y="3151088"/>
            <a:ext cx="244475" cy="2540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195" name="Oval 1039"/>
          <p:cNvSpPr>
            <a:spLocks noChangeArrowheads="1"/>
          </p:cNvSpPr>
          <p:nvPr/>
        </p:nvSpPr>
        <p:spPr bwMode="auto">
          <a:xfrm>
            <a:off x="3498850" y="3028851"/>
            <a:ext cx="182563" cy="2032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196" name="Oval 1040"/>
          <p:cNvSpPr>
            <a:spLocks noChangeArrowheads="1"/>
          </p:cNvSpPr>
          <p:nvPr/>
        </p:nvSpPr>
        <p:spPr bwMode="auto">
          <a:xfrm>
            <a:off x="3900488" y="2784376"/>
            <a:ext cx="182562" cy="2032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197" name="Rectangle 1044"/>
          <p:cNvSpPr>
            <a:spLocks noChangeArrowheads="1"/>
          </p:cNvSpPr>
          <p:nvPr/>
        </p:nvSpPr>
        <p:spPr bwMode="auto">
          <a:xfrm rot="-2549041">
            <a:off x="3471863" y="3714651"/>
            <a:ext cx="55562" cy="285750"/>
          </a:xfrm>
          <a:prstGeom prst="rect">
            <a:avLst/>
          </a:prstGeom>
          <a:solidFill>
            <a:schemeClr val="tx2"/>
          </a:solidFill>
          <a:ln w="9525">
            <a:noFill/>
            <a:miter lim="800000"/>
            <a:headEnd/>
            <a:tailEnd/>
          </a:ln>
        </p:spPr>
        <p:txBody>
          <a:bodyPr wrap="none" anchor="ctr"/>
          <a:lstStyle/>
          <a:p>
            <a:endParaRPr lang="es-MX" b="1" dirty="0">
              <a:solidFill>
                <a:srgbClr val="FAFD00"/>
              </a:solidFill>
            </a:endParaRPr>
          </a:p>
        </p:txBody>
      </p:sp>
      <p:sp>
        <p:nvSpPr>
          <p:cNvPr id="198" name="Rectangle 1051"/>
          <p:cNvSpPr>
            <a:spLocks noChangeArrowheads="1"/>
          </p:cNvSpPr>
          <p:nvPr/>
        </p:nvSpPr>
        <p:spPr bwMode="auto">
          <a:xfrm rot="-503038">
            <a:off x="4078288" y="3344763"/>
            <a:ext cx="55562" cy="285750"/>
          </a:xfrm>
          <a:prstGeom prst="rect">
            <a:avLst/>
          </a:prstGeom>
          <a:solidFill>
            <a:schemeClr val="tx2"/>
          </a:solidFill>
          <a:ln w="9525">
            <a:noFill/>
            <a:miter lim="800000"/>
            <a:headEnd/>
            <a:tailEnd/>
          </a:ln>
        </p:spPr>
        <p:txBody>
          <a:bodyPr wrap="none" anchor="ctr"/>
          <a:lstStyle/>
          <a:p>
            <a:endParaRPr lang="es-MX" b="1" dirty="0">
              <a:solidFill>
                <a:srgbClr val="FAFD00"/>
              </a:solidFill>
            </a:endParaRPr>
          </a:p>
        </p:txBody>
      </p:sp>
      <p:sp>
        <p:nvSpPr>
          <p:cNvPr id="199" name="Text Box 1055"/>
          <p:cNvSpPr txBox="1">
            <a:spLocks noChangeArrowheads="1"/>
          </p:cNvSpPr>
          <p:nvPr/>
        </p:nvSpPr>
        <p:spPr bwMode="auto">
          <a:xfrm>
            <a:off x="2849942" y="3973413"/>
            <a:ext cx="643766" cy="307777"/>
          </a:xfrm>
          <a:prstGeom prst="rect">
            <a:avLst/>
          </a:prstGeom>
          <a:noFill/>
          <a:ln w="12700">
            <a:noFill/>
            <a:miter lim="800000"/>
            <a:headEnd type="none" w="sm" len="sm"/>
            <a:tailEnd type="none" w="sm" len="sm"/>
          </a:ln>
        </p:spPr>
        <p:txBody>
          <a:bodyPr wrap="none">
            <a:spAutoFit/>
          </a:bodyPr>
          <a:lstStyle/>
          <a:p>
            <a:pPr algn="ctr" eaLnBrk="0" hangingPunct="0"/>
            <a:r>
              <a:rPr lang="es-MX" sz="1400" b="1" dirty="0" smtClean="0">
                <a:solidFill>
                  <a:srgbClr val="C03932"/>
                </a:solidFill>
              </a:rPr>
              <a:t>AMPA</a:t>
            </a:r>
            <a:endParaRPr lang="es-MX" sz="1400" b="1" dirty="0">
              <a:solidFill>
                <a:srgbClr val="C03932"/>
              </a:solidFill>
            </a:endParaRPr>
          </a:p>
        </p:txBody>
      </p:sp>
      <p:sp>
        <p:nvSpPr>
          <p:cNvPr id="200" name="Text Box 1056"/>
          <p:cNvSpPr txBox="1">
            <a:spLocks noChangeArrowheads="1"/>
          </p:cNvSpPr>
          <p:nvPr/>
        </p:nvSpPr>
        <p:spPr bwMode="auto">
          <a:xfrm>
            <a:off x="4302125" y="3332063"/>
            <a:ext cx="741363" cy="304800"/>
          </a:xfrm>
          <a:prstGeom prst="rect">
            <a:avLst/>
          </a:prstGeom>
          <a:noFill/>
          <a:ln w="12700">
            <a:noFill/>
            <a:miter lim="800000"/>
            <a:headEnd type="none" w="sm" len="sm"/>
            <a:tailEnd type="none" w="sm" len="sm"/>
          </a:ln>
        </p:spPr>
        <p:txBody>
          <a:bodyPr>
            <a:spAutoFit/>
          </a:bodyPr>
          <a:lstStyle/>
          <a:p>
            <a:pPr algn="ctr" eaLnBrk="0" hangingPunct="0"/>
            <a:r>
              <a:rPr lang="es-MX" sz="1400" b="1" dirty="0" smtClean="0">
                <a:solidFill>
                  <a:srgbClr val="C03932"/>
                </a:solidFill>
              </a:rPr>
              <a:t>NMDA</a:t>
            </a:r>
            <a:endParaRPr lang="es-MX" sz="1400" b="1" dirty="0">
              <a:solidFill>
                <a:srgbClr val="C03932"/>
              </a:solidFill>
            </a:endParaRPr>
          </a:p>
        </p:txBody>
      </p:sp>
      <p:sp>
        <p:nvSpPr>
          <p:cNvPr id="201" name="Text Box 1057"/>
          <p:cNvSpPr txBox="1">
            <a:spLocks noChangeArrowheads="1"/>
          </p:cNvSpPr>
          <p:nvPr/>
        </p:nvSpPr>
        <p:spPr bwMode="auto">
          <a:xfrm>
            <a:off x="3778250" y="4009926"/>
            <a:ext cx="574083"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002060"/>
                </a:solidFill>
              </a:rPr>
              <a:t>Ca</a:t>
            </a:r>
            <a:r>
              <a:rPr lang="es-MX" b="1" baseline="30000" dirty="0" smtClean="0">
                <a:solidFill>
                  <a:srgbClr val="002060"/>
                </a:solidFill>
              </a:rPr>
              <a:t>++</a:t>
            </a:r>
            <a:endParaRPr lang="es-MX" b="1" dirty="0">
              <a:solidFill>
                <a:srgbClr val="002060"/>
              </a:solidFill>
            </a:endParaRPr>
          </a:p>
        </p:txBody>
      </p:sp>
      <p:sp>
        <p:nvSpPr>
          <p:cNvPr id="202" name="Oval 1059"/>
          <p:cNvSpPr>
            <a:spLocks noChangeArrowheads="1"/>
          </p:cNvSpPr>
          <p:nvPr/>
        </p:nvSpPr>
        <p:spPr bwMode="auto">
          <a:xfrm flipH="1">
            <a:off x="3068638" y="328443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203" name="Oval 1060"/>
          <p:cNvSpPr>
            <a:spLocks noChangeArrowheads="1"/>
          </p:cNvSpPr>
          <p:nvPr/>
        </p:nvSpPr>
        <p:spPr bwMode="auto">
          <a:xfrm flipH="1">
            <a:off x="3205163" y="3436838"/>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204" name="Oval 1061"/>
          <p:cNvSpPr>
            <a:spLocks noChangeArrowheads="1"/>
          </p:cNvSpPr>
          <p:nvPr/>
        </p:nvSpPr>
        <p:spPr bwMode="auto">
          <a:xfrm flipH="1">
            <a:off x="3146425" y="357653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205" name="Oval 1062"/>
          <p:cNvSpPr>
            <a:spLocks noChangeArrowheads="1"/>
          </p:cNvSpPr>
          <p:nvPr/>
        </p:nvSpPr>
        <p:spPr bwMode="auto">
          <a:xfrm flipH="1">
            <a:off x="3244850" y="327808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206" name="Oval 1063"/>
          <p:cNvSpPr>
            <a:spLocks noChangeArrowheads="1"/>
          </p:cNvSpPr>
          <p:nvPr/>
        </p:nvSpPr>
        <p:spPr bwMode="auto">
          <a:xfrm flipH="1">
            <a:off x="3422650" y="360193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207" name="Oval 1064"/>
          <p:cNvSpPr>
            <a:spLocks noChangeArrowheads="1"/>
          </p:cNvSpPr>
          <p:nvPr/>
        </p:nvSpPr>
        <p:spPr bwMode="auto">
          <a:xfrm flipH="1">
            <a:off x="3609975" y="311298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208" name="Oval 1065"/>
          <p:cNvSpPr>
            <a:spLocks noChangeArrowheads="1"/>
          </p:cNvSpPr>
          <p:nvPr/>
        </p:nvSpPr>
        <p:spPr bwMode="auto">
          <a:xfrm flipH="1">
            <a:off x="3903663" y="3328888"/>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209" name="Oval 1066"/>
          <p:cNvSpPr>
            <a:spLocks noChangeArrowheads="1"/>
          </p:cNvSpPr>
          <p:nvPr/>
        </p:nvSpPr>
        <p:spPr bwMode="auto">
          <a:xfrm flipH="1">
            <a:off x="3954463" y="2897088"/>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210" name="Oval 1067"/>
          <p:cNvSpPr>
            <a:spLocks noChangeArrowheads="1"/>
          </p:cNvSpPr>
          <p:nvPr/>
        </p:nvSpPr>
        <p:spPr bwMode="auto">
          <a:xfrm flipH="1">
            <a:off x="3892550" y="3055838"/>
            <a:ext cx="65088"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211" name="Oval 1068"/>
          <p:cNvSpPr>
            <a:spLocks noChangeArrowheads="1"/>
          </p:cNvSpPr>
          <p:nvPr/>
        </p:nvSpPr>
        <p:spPr bwMode="auto">
          <a:xfrm flipH="1">
            <a:off x="4100513" y="308123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212" name="Oval 1069"/>
          <p:cNvSpPr>
            <a:spLocks noChangeArrowheads="1"/>
          </p:cNvSpPr>
          <p:nvPr/>
        </p:nvSpPr>
        <p:spPr bwMode="auto">
          <a:xfrm>
            <a:off x="2506663" y="3917851"/>
            <a:ext cx="298450" cy="139700"/>
          </a:xfrm>
          <a:prstGeom prst="ellipse">
            <a:avLst/>
          </a:prstGeom>
          <a:solidFill>
            <a:schemeClr val="accent5"/>
          </a:solidFill>
          <a:ln w="12700">
            <a:noFill/>
            <a:round/>
            <a:headEnd type="none" w="sm" len="sm"/>
            <a:tailEnd type="none" w="sm" len="sm"/>
          </a:ln>
        </p:spPr>
        <p:txBody>
          <a:bodyPr wrap="none" anchor="ctr"/>
          <a:lstStyle/>
          <a:p>
            <a:pPr>
              <a:defRPr/>
            </a:pPr>
            <a:endParaRPr lang="es-MX" b="1" dirty="0">
              <a:solidFill>
                <a:srgbClr val="FAFD00"/>
              </a:solidFill>
              <a:ea typeface="+mn-ea"/>
              <a:cs typeface="+mn-cs"/>
            </a:endParaRPr>
          </a:p>
        </p:txBody>
      </p:sp>
      <p:sp>
        <p:nvSpPr>
          <p:cNvPr id="213" name="Freeform 1070"/>
          <p:cNvSpPr>
            <a:spLocks/>
          </p:cNvSpPr>
          <p:nvPr/>
        </p:nvSpPr>
        <p:spPr bwMode="auto">
          <a:xfrm>
            <a:off x="2557463" y="3827363"/>
            <a:ext cx="179387" cy="331788"/>
          </a:xfrm>
          <a:custGeom>
            <a:avLst/>
            <a:gdLst>
              <a:gd name="T0" fmla="*/ 0 w 128"/>
              <a:gd name="T1" fmla="*/ 2147483647 h 209"/>
              <a:gd name="T2" fmla="*/ 2147483647 w 128"/>
              <a:gd name="T3" fmla="*/ 2147483647 h 209"/>
              <a:gd name="T4" fmla="*/ 2147483647 w 128"/>
              <a:gd name="T5" fmla="*/ 2147483647 h 209"/>
              <a:gd name="T6" fmla="*/ 2147483647 w 128"/>
              <a:gd name="T7" fmla="*/ 2147483647 h 209"/>
              <a:gd name="T8" fmla="*/ 2147483647 w 128"/>
              <a:gd name="T9" fmla="*/ 2147483647 h 209"/>
              <a:gd name="T10" fmla="*/ 2147483647 w 128"/>
              <a:gd name="T11" fmla="*/ 2147483647 h 209"/>
              <a:gd name="T12" fmla="*/ 2147483647 w 128"/>
              <a:gd name="T13" fmla="*/ 2147483647 h 209"/>
              <a:gd name="T14" fmla="*/ 2147483647 w 128"/>
              <a:gd name="T15" fmla="*/ 2147483647 h 209"/>
              <a:gd name="T16" fmla="*/ 2147483647 w 128"/>
              <a:gd name="T17" fmla="*/ 2147483647 h 209"/>
              <a:gd name="T18" fmla="*/ 2147483647 w 128"/>
              <a:gd name="T19" fmla="*/ 2147483647 h 209"/>
              <a:gd name="T20" fmla="*/ 2147483647 w 128"/>
              <a:gd name="T21" fmla="*/ 2147483647 h 209"/>
              <a:gd name="T22" fmla="*/ 2147483647 w 128"/>
              <a:gd name="T23" fmla="*/ 2147483647 h 209"/>
              <a:gd name="T24" fmla="*/ 2147483647 w 128"/>
              <a:gd name="T25" fmla="*/ 2147483647 h 209"/>
              <a:gd name="T26" fmla="*/ 2147483647 w 128"/>
              <a:gd name="T27" fmla="*/ 2147483647 h 209"/>
              <a:gd name="T28" fmla="*/ 2147483647 w 128"/>
              <a:gd name="T29" fmla="*/ 2147483647 h 209"/>
              <a:gd name="T30" fmla="*/ 2147483647 w 128"/>
              <a:gd name="T31" fmla="*/ 2147483647 h 209"/>
              <a:gd name="T32" fmla="*/ 2147483647 w 128"/>
              <a:gd name="T33" fmla="*/ 2147483647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209"/>
              <a:gd name="T53" fmla="*/ 128 w 128"/>
              <a:gd name="T54" fmla="*/ 209 h 2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209">
                <a:moveTo>
                  <a:pt x="0" y="21"/>
                </a:moveTo>
                <a:cubicBezTo>
                  <a:pt x="9" y="35"/>
                  <a:pt x="12" y="45"/>
                  <a:pt x="16" y="61"/>
                </a:cubicBezTo>
                <a:cubicBezTo>
                  <a:pt x="17" y="76"/>
                  <a:pt x="14" y="194"/>
                  <a:pt x="36" y="129"/>
                </a:cubicBezTo>
                <a:cubicBezTo>
                  <a:pt x="37" y="114"/>
                  <a:pt x="38" y="100"/>
                  <a:pt x="40" y="85"/>
                </a:cubicBezTo>
                <a:cubicBezTo>
                  <a:pt x="41" y="80"/>
                  <a:pt x="39" y="66"/>
                  <a:pt x="44" y="69"/>
                </a:cubicBezTo>
                <a:cubicBezTo>
                  <a:pt x="51" y="74"/>
                  <a:pt x="62" y="142"/>
                  <a:pt x="64" y="149"/>
                </a:cubicBezTo>
                <a:cubicBezTo>
                  <a:pt x="73" y="136"/>
                  <a:pt x="75" y="124"/>
                  <a:pt x="80" y="109"/>
                </a:cubicBezTo>
                <a:cubicBezTo>
                  <a:pt x="79" y="96"/>
                  <a:pt x="76" y="82"/>
                  <a:pt x="76" y="69"/>
                </a:cubicBezTo>
                <a:cubicBezTo>
                  <a:pt x="76" y="52"/>
                  <a:pt x="78" y="0"/>
                  <a:pt x="80" y="17"/>
                </a:cubicBezTo>
                <a:cubicBezTo>
                  <a:pt x="85" y="58"/>
                  <a:pt x="83" y="100"/>
                  <a:pt x="84" y="141"/>
                </a:cubicBezTo>
                <a:cubicBezTo>
                  <a:pt x="91" y="139"/>
                  <a:pt x="104" y="136"/>
                  <a:pt x="108" y="129"/>
                </a:cubicBezTo>
                <a:cubicBezTo>
                  <a:pt x="112" y="122"/>
                  <a:pt x="116" y="105"/>
                  <a:pt x="116" y="105"/>
                </a:cubicBezTo>
                <a:cubicBezTo>
                  <a:pt x="107" y="17"/>
                  <a:pt x="117" y="96"/>
                  <a:pt x="108" y="141"/>
                </a:cubicBezTo>
                <a:cubicBezTo>
                  <a:pt x="106" y="149"/>
                  <a:pt x="64" y="190"/>
                  <a:pt x="96" y="169"/>
                </a:cubicBezTo>
                <a:cubicBezTo>
                  <a:pt x="105" y="155"/>
                  <a:pt x="112" y="150"/>
                  <a:pt x="128" y="145"/>
                </a:cubicBezTo>
                <a:cubicBezTo>
                  <a:pt x="126" y="151"/>
                  <a:pt x="108" y="189"/>
                  <a:pt x="104" y="193"/>
                </a:cubicBezTo>
                <a:cubicBezTo>
                  <a:pt x="97" y="200"/>
                  <a:pt x="80" y="209"/>
                  <a:pt x="80" y="209"/>
                </a:cubicBezTo>
              </a:path>
            </a:pathLst>
          </a:custGeom>
          <a:noFill/>
          <a:ln w="28575">
            <a:solidFill>
              <a:schemeClr val="accent6"/>
            </a:solidFill>
            <a:round/>
            <a:headEnd type="none" w="sm" len="sm"/>
            <a:tailEnd type="none" w="sm" len="sm"/>
          </a:ln>
        </p:spPr>
        <p:txBody>
          <a:bodyPr wrap="none" anchor="ctr"/>
          <a:lstStyle/>
          <a:p>
            <a:endParaRPr lang="es-MX" dirty="0"/>
          </a:p>
        </p:txBody>
      </p:sp>
      <p:sp>
        <p:nvSpPr>
          <p:cNvPr id="214" name="Rectangle 1071"/>
          <p:cNvSpPr>
            <a:spLocks noChangeArrowheads="1"/>
          </p:cNvSpPr>
          <p:nvPr/>
        </p:nvSpPr>
        <p:spPr bwMode="auto">
          <a:xfrm>
            <a:off x="2579688" y="3530501"/>
            <a:ext cx="66675" cy="74612"/>
          </a:xfrm>
          <a:prstGeom prst="rect">
            <a:avLst/>
          </a:prstGeom>
          <a:solidFill>
            <a:schemeClr val="accent4"/>
          </a:solidFill>
          <a:ln w="12700">
            <a:noFill/>
            <a:miter lim="800000"/>
            <a:headEnd type="none" w="sm" len="sm"/>
            <a:tailEnd type="none" w="sm" len="sm"/>
          </a:ln>
        </p:spPr>
        <p:txBody>
          <a:bodyPr wrap="none" anchor="ctr"/>
          <a:lstStyle/>
          <a:p>
            <a:endParaRPr lang="es-MX" b="1" dirty="0">
              <a:solidFill>
                <a:srgbClr val="FAFD00"/>
              </a:solidFill>
            </a:endParaRPr>
          </a:p>
        </p:txBody>
      </p:sp>
      <p:sp>
        <p:nvSpPr>
          <p:cNvPr id="215" name="Rectangle 1072"/>
          <p:cNvSpPr>
            <a:spLocks noChangeArrowheads="1"/>
          </p:cNvSpPr>
          <p:nvPr/>
        </p:nvSpPr>
        <p:spPr bwMode="auto">
          <a:xfrm>
            <a:off x="2551113" y="3778151"/>
            <a:ext cx="66675" cy="74612"/>
          </a:xfrm>
          <a:prstGeom prst="rect">
            <a:avLst/>
          </a:prstGeom>
          <a:solidFill>
            <a:schemeClr val="accent4"/>
          </a:solidFill>
          <a:ln w="12700">
            <a:noFill/>
            <a:miter lim="800000"/>
            <a:headEnd type="none" w="sm" len="sm"/>
            <a:tailEnd type="none" w="sm" len="sm"/>
          </a:ln>
        </p:spPr>
        <p:txBody>
          <a:bodyPr wrap="none" anchor="ctr"/>
          <a:lstStyle/>
          <a:p>
            <a:endParaRPr lang="es-MX" b="1" dirty="0">
              <a:solidFill>
                <a:srgbClr val="FAFD00"/>
              </a:solidFill>
            </a:endParaRPr>
          </a:p>
        </p:txBody>
      </p:sp>
      <p:sp>
        <p:nvSpPr>
          <p:cNvPr id="216" name="Rectangle 1073"/>
          <p:cNvSpPr>
            <a:spLocks noChangeArrowheads="1"/>
          </p:cNvSpPr>
          <p:nvPr/>
        </p:nvSpPr>
        <p:spPr bwMode="auto">
          <a:xfrm>
            <a:off x="2686050" y="3676551"/>
            <a:ext cx="66675" cy="74612"/>
          </a:xfrm>
          <a:prstGeom prst="rect">
            <a:avLst/>
          </a:prstGeom>
          <a:solidFill>
            <a:schemeClr val="accent4"/>
          </a:solidFill>
          <a:ln w="12700">
            <a:noFill/>
            <a:miter lim="800000"/>
            <a:headEnd type="none" w="sm" len="sm"/>
            <a:tailEnd type="none" w="sm" len="sm"/>
          </a:ln>
        </p:spPr>
        <p:txBody>
          <a:bodyPr wrap="none" anchor="ctr"/>
          <a:lstStyle/>
          <a:p>
            <a:endParaRPr lang="es-MX" b="1" dirty="0">
              <a:solidFill>
                <a:srgbClr val="FAFD00"/>
              </a:solidFill>
            </a:endParaRPr>
          </a:p>
        </p:txBody>
      </p:sp>
      <p:sp>
        <p:nvSpPr>
          <p:cNvPr id="217" name="Text Box 1074"/>
          <p:cNvSpPr txBox="1">
            <a:spLocks noChangeArrowheads="1"/>
          </p:cNvSpPr>
          <p:nvPr/>
        </p:nvSpPr>
        <p:spPr bwMode="auto">
          <a:xfrm>
            <a:off x="1570038" y="3597176"/>
            <a:ext cx="904415"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bg2"/>
                </a:solidFill>
              </a:rPr>
              <a:t>Sustancia P</a:t>
            </a:r>
            <a:endParaRPr lang="es-MX" sz="1200" b="1" dirty="0">
              <a:solidFill>
                <a:schemeClr val="bg2"/>
              </a:solidFill>
            </a:endParaRPr>
          </a:p>
        </p:txBody>
      </p:sp>
      <p:sp>
        <p:nvSpPr>
          <p:cNvPr id="218" name="Text Box 1075"/>
          <p:cNvSpPr txBox="1">
            <a:spLocks noChangeArrowheads="1"/>
          </p:cNvSpPr>
          <p:nvPr/>
        </p:nvSpPr>
        <p:spPr bwMode="auto">
          <a:xfrm>
            <a:off x="2943225" y="2585938"/>
            <a:ext cx="680123" cy="184666"/>
          </a:xfrm>
          <a:prstGeom prst="rect">
            <a:avLst/>
          </a:prstGeom>
          <a:noFill/>
          <a:ln w="12700">
            <a:noFill/>
            <a:miter lim="800000"/>
            <a:headEnd type="none" w="sm" len="sm"/>
            <a:tailEnd type="none" w="sm" len="sm"/>
          </a:ln>
        </p:spPr>
        <p:txBody>
          <a:bodyPr wrap="none" lIns="0" tIns="0" rIns="0" bIns="0">
            <a:spAutoFit/>
          </a:bodyPr>
          <a:lstStyle/>
          <a:p>
            <a:pPr eaLnBrk="0" hangingPunct="0"/>
            <a:r>
              <a:rPr lang="es-MX" sz="1200" b="1" dirty="0" smtClean="0"/>
              <a:t>Glutamato</a:t>
            </a:r>
            <a:endParaRPr lang="es-MX" sz="1200" b="1" dirty="0"/>
          </a:p>
        </p:txBody>
      </p:sp>
      <p:sp>
        <p:nvSpPr>
          <p:cNvPr id="219" name="Line 1085"/>
          <p:cNvSpPr>
            <a:spLocks noChangeShapeType="1"/>
          </p:cNvSpPr>
          <p:nvPr/>
        </p:nvSpPr>
        <p:spPr bwMode="auto">
          <a:xfrm>
            <a:off x="4187825" y="4290913"/>
            <a:ext cx="255588" cy="298450"/>
          </a:xfrm>
          <a:prstGeom prst="line">
            <a:avLst/>
          </a:prstGeom>
          <a:noFill/>
          <a:ln w="38100">
            <a:solidFill>
              <a:schemeClr val="accent1">
                <a:lumMod val="75000"/>
              </a:schemeClr>
            </a:solidFill>
            <a:round/>
            <a:headEnd type="none" w="sm" len="sm"/>
            <a:tailEnd type="triangle" w="med" len="med"/>
          </a:ln>
          <a:effectLst>
            <a:prstShdw prst="shdw17" dist="17961" dir="13500000">
              <a:srgbClr val="001F5C"/>
            </a:prstShdw>
          </a:effectLst>
        </p:spPr>
        <p:txBody>
          <a:bodyPr wrap="none" anchor="ctr"/>
          <a:lstStyle/>
          <a:p>
            <a:endParaRPr lang="es-MX" dirty="0"/>
          </a:p>
        </p:txBody>
      </p:sp>
      <p:grpSp>
        <p:nvGrpSpPr>
          <p:cNvPr id="2" name="Group 1088"/>
          <p:cNvGrpSpPr>
            <a:grpSpLocks/>
          </p:cNvGrpSpPr>
          <p:nvPr/>
        </p:nvGrpSpPr>
        <p:grpSpPr bwMode="auto">
          <a:xfrm>
            <a:off x="2687638" y="4290913"/>
            <a:ext cx="1524000" cy="558800"/>
            <a:chOff x="1869" y="2614"/>
            <a:chExt cx="1080" cy="352"/>
          </a:xfrm>
        </p:grpSpPr>
        <p:sp>
          <p:nvSpPr>
            <p:cNvPr id="221" name="Line 1086"/>
            <p:cNvSpPr>
              <a:spLocks noChangeShapeType="1"/>
            </p:cNvSpPr>
            <p:nvPr/>
          </p:nvSpPr>
          <p:spPr bwMode="auto">
            <a:xfrm>
              <a:off x="1869" y="2614"/>
              <a:ext cx="248" cy="326"/>
            </a:xfrm>
            <a:prstGeom prst="line">
              <a:avLst/>
            </a:prstGeom>
            <a:noFill/>
            <a:ln w="57150">
              <a:solidFill>
                <a:schemeClr val="accent1">
                  <a:lumMod val="75000"/>
                </a:schemeClr>
              </a:solidFill>
              <a:round/>
              <a:headEnd type="none" w="sm" len="sm"/>
              <a:tailEnd type="none" w="sm" len="sm"/>
            </a:ln>
          </p:spPr>
          <p:txBody>
            <a:bodyPr wrap="none" anchor="ctr"/>
            <a:lstStyle/>
            <a:p>
              <a:endParaRPr lang="es-MX" dirty="0"/>
            </a:p>
          </p:txBody>
        </p:sp>
        <p:sp>
          <p:nvSpPr>
            <p:cNvPr id="222" name="Line 1087"/>
            <p:cNvSpPr>
              <a:spLocks noChangeShapeType="1"/>
            </p:cNvSpPr>
            <p:nvPr/>
          </p:nvSpPr>
          <p:spPr bwMode="auto">
            <a:xfrm>
              <a:off x="2117" y="2940"/>
              <a:ext cx="832" cy="26"/>
            </a:xfrm>
            <a:prstGeom prst="line">
              <a:avLst/>
            </a:prstGeom>
            <a:noFill/>
            <a:ln w="57150">
              <a:solidFill>
                <a:schemeClr val="accent1">
                  <a:lumMod val="75000"/>
                </a:schemeClr>
              </a:solidFill>
              <a:round/>
              <a:headEnd type="none" w="sm" len="sm"/>
              <a:tailEnd type="triangle" w="med" len="med"/>
            </a:ln>
          </p:spPr>
          <p:txBody>
            <a:bodyPr wrap="none" anchor="ctr"/>
            <a:lstStyle/>
            <a:p>
              <a:endParaRPr lang="es-MX" dirty="0"/>
            </a:p>
          </p:txBody>
        </p:sp>
      </p:grpSp>
      <p:sp>
        <p:nvSpPr>
          <p:cNvPr id="223" name="Text Box 1089"/>
          <p:cNvSpPr txBox="1">
            <a:spLocks noChangeArrowheads="1"/>
          </p:cNvSpPr>
          <p:nvPr/>
        </p:nvSpPr>
        <p:spPr bwMode="auto">
          <a:xfrm>
            <a:off x="4302125" y="4597301"/>
            <a:ext cx="548099"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accent1"/>
                </a:solidFill>
              </a:rPr>
              <a:t>PKC</a:t>
            </a:r>
            <a:endParaRPr lang="es-MX" b="1" dirty="0">
              <a:solidFill>
                <a:schemeClr val="accent1"/>
              </a:solidFill>
            </a:endParaRPr>
          </a:p>
        </p:txBody>
      </p:sp>
      <p:sp>
        <p:nvSpPr>
          <p:cNvPr id="224" name="Freeform 1090"/>
          <p:cNvSpPr>
            <a:spLocks/>
          </p:cNvSpPr>
          <p:nvPr/>
        </p:nvSpPr>
        <p:spPr bwMode="auto">
          <a:xfrm>
            <a:off x="4379913" y="3665438"/>
            <a:ext cx="393700" cy="896938"/>
          </a:xfrm>
          <a:custGeom>
            <a:avLst/>
            <a:gdLst>
              <a:gd name="T0" fmla="*/ 2147483647 w 279"/>
              <a:gd name="T1" fmla="*/ 2147483647 h 565"/>
              <a:gd name="T2" fmla="*/ 2147483647 w 279"/>
              <a:gd name="T3" fmla="*/ 2147483647 h 565"/>
              <a:gd name="T4" fmla="*/ 2147483647 w 279"/>
              <a:gd name="T5" fmla="*/ 2147483647 h 565"/>
              <a:gd name="T6" fmla="*/ 2147483647 w 279"/>
              <a:gd name="T7" fmla="*/ 2147483647 h 565"/>
              <a:gd name="T8" fmla="*/ 0 w 279"/>
              <a:gd name="T9" fmla="*/ 0 h 565"/>
              <a:gd name="T10" fmla="*/ 0 60000 65536"/>
              <a:gd name="T11" fmla="*/ 0 60000 65536"/>
              <a:gd name="T12" fmla="*/ 0 60000 65536"/>
              <a:gd name="T13" fmla="*/ 0 60000 65536"/>
              <a:gd name="T14" fmla="*/ 0 60000 65536"/>
              <a:gd name="T15" fmla="*/ 0 w 279"/>
              <a:gd name="T16" fmla="*/ 0 h 565"/>
              <a:gd name="T17" fmla="*/ 279 w 279"/>
              <a:gd name="T18" fmla="*/ 565 h 565"/>
            </a:gdLst>
            <a:ahLst/>
            <a:cxnLst>
              <a:cxn ang="T10">
                <a:pos x="T0" y="T1"/>
              </a:cxn>
              <a:cxn ang="T11">
                <a:pos x="T2" y="T3"/>
              </a:cxn>
              <a:cxn ang="T12">
                <a:pos x="T4" y="T5"/>
              </a:cxn>
              <a:cxn ang="T13">
                <a:pos x="T6" y="T7"/>
              </a:cxn>
              <a:cxn ang="T14">
                <a:pos x="T8" y="T9"/>
              </a:cxn>
            </a:cxnLst>
            <a:rect l="T15" t="T16" r="T17" b="T18"/>
            <a:pathLst>
              <a:path w="279" h="565">
                <a:moveTo>
                  <a:pt x="249" y="565"/>
                </a:moveTo>
                <a:cubicBezTo>
                  <a:pt x="273" y="403"/>
                  <a:pt x="279" y="239"/>
                  <a:pt x="189" y="102"/>
                </a:cubicBezTo>
                <a:cubicBezTo>
                  <a:pt x="178" y="85"/>
                  <a:pt x="155" y="79"/>
                  <a:pt x="138" y="68"/>
                </a:cubicBezTo>
                <a:cubicBezTo>
                  <a:pt x="132" y="64"/>
                  <a:pt x="96" y="26"/>
                  <a:pt x="95" y="25"/>
                </a:cubicBezTo>
                <a:cubicBezTo>
                  <a:pt x="70" y="8"/>
                  <a:pt x="31" y="0"/>
                  <a:pt x="0" y="0"/>
                </a:cubicBezTo>
              </a:path>
            </a:pathLst>
          </a:custGeom>
          <a:noFill/>
          <a:ln w="12700">
            <a:solidFill>
              <a:schemeClr val="bg1"/>
            </a:solidFill>
            <a:prstDash val="sysDot"/>
            <a:round/>
            <a:headEnd type="none" w="sm" len="sm"/>
            <a:tailEnd type="triangle" w="med" len="med"/>
          </a:ln>
        </p:spPr>
        <p:txBody>
          <a:bodyPr wrap="none" anchor="ctr"/>
          <a:lstStyle/>
          <a:p>
            <a:endParaRPr lang="es-MX" dirty="0"/>
          </a:p>
        </p:txBody>
      </p:sp>
      <p:sp>
        <p:nvSpPr>
          <p:cNvPr id="225" name="Freeform 1097"/>
          <p:cNvSpPr>
            <a:spLocks/>
          </p:cNvSpPr>
          <p:nvPr/>
        </p:nvSpPr>
        <p:spPr bwMode="auto">
          <a:xfrm rot="16859418" flipH="1">
            <a:off x="3703637" y="4084539"/>
            <a:ext cx="442913" cy="798512"/>
          </a:xfrm>
          <a:custGeom>
            <a:avLst/>
            <a:gdLst>
              <a:gd name="T0" fmla="*/ 2147483647 w 279"/>
              <a:gd name="T1" fmla="*/ 2147483647 h 565"/>
              <a:gd name="T2" fmla="*/ 2147483647 w 279"/>
              <a:gd name="T3" fmla="*/ 2147483647 h 565"/>
              <a:gd name="T4" fmla="*/ 2147483647 w 279"/>
              <a:gd name="T5" fmla="*/ 2147483647 h 565"/>
              <a:gd name="T6" fmla="*/ 2147483647 w 279"/>
              <a:gd name="T7" fmla="*/ 2147483647 h 565"/>
              <a:gd name="T8" fmla="*/ 0 w 279"/>
              <a:gd name="T9" fmla="*/ 0 h 565"/>
              <a:gd name="T10" fmla="*/ 0 60000 65536"/>
              <a:gd name="T11" fmla="*/ 0 60000 65536"/>
              <a:gd name="T12" fmla="*/ 0 60000 65536"/>
              <a:gd name="T13" fmla="*/ 0 60000 65536"/>
              <a:gd name="T14" fmla="*/ 0 60000 65536"/>
              <a:gd name="T15" fmla="*/ 0 w 279"/>
              <a:gd name="T16" fmla="*/ 0 h 565"/>
              <a:gd name="T17" fmla="*/ 279 w 279"/>
              <a:gd name="T18" fmla="*/ 565 h 565"/>
            </a:gdLst>
            <a:ahLst/>
            <a:cxnLst>
              <a:cxn ang="T10">
                <a:pos x="T0" y="T1"/>
              </a:cxn>
              <a:cxn ang="T11">
                <a:pos x="T2" y="T3"/>
              </a:cxn>
              <a:cxn ang="T12">
                <a:pos x="T4" y="T5"/>
              </a:cxn>
              <a:cxn ang="T13">
                <a:pos x="T6" y="T7"/>
              </a:cxn>
              <a:cxn ang="T14">
                <a:pos x="T8" y="T9"/>
              </a:cxn>
            </a:cxnLst>
            <a:rect l="T15" t="T16" r="T17" b="T18"/>
            <a:pathLst>
              <a:path w="279" h="565">
                <a:moveTo>
                  <a:pt x="249" y="565"/>
                </a:moveTo>
                <a:cubicBezTo>
                  <a:pt x="273" y="403"/>
                  <a:pt x="279" y="239"/>
                  <a:pt x="189" y="102"/>
                </a:cubicBezTo>
                <a:cubicBezTo>
                  <a:pt x="178" y="85"/>
                  <a:pt x="155" y="79"/>
                  <a:pt x="138" y="68"/>
                </a:cubicBezTo>
                <a:cubicBezTo>
                  <a:pt x="132" y="64"/>
                  <a:pt x="96" y="26"/>
                  <a:pt x="95" y="25"/>
                </a:cubicBezTo>
                <a:cubicBezTo>
                  <a:pt x="70" y="8"/>
                  <a:pt x="31" y="0"/>
                  <a:pt x="0" y="0"/>
                </a:cubicBezTo>
              </a:path>
            </a:pathLst>
          </a:custGeom>
          <a:noFill/>
          <a:ln w="12700">
            <a:solidFill>
              <a:schemeClr val="bg1"/>
            </a:solidFill>
            <a:prstDash val="sysDot"/>
            <a:round/>
            <a:headEnd type="none" w="sm" len="sm"/>
            <a:tailEnd type="triangle" w="med" len="med"/>
          </a:ln>
        </p:spPr>
        <p:txBody>
          <a:bodyPr wrap="none" anchor="ctr"/>
          <a:lstStyle/>
          <a:p>
            <a:endParaRPr lang="es-MX" dirty="0"/>
          </a:p>
        </p:txBody>
      </p:sp>
      <p:sp>
        <p:nvSpPr>
          <p:cNvPr id="226" name="Oval 1100"/>
          <p:cNvSpPr>
            <a:spLocks noChangeArrowheads="1"/>
          </p:cNvSpPr>
          <p:nvPr/>
        </p:nvSpPr>
        <p:spPr bwMode="auto">
          <a:xfrm rot="20337001" flipV="1">
            <a:off x="4181862" y="5282939"/>
            <a:ext cx="109500" cy="346075"/>
          </a:xfrm>
          <a:prstGeom prst="ellipse">
            <a:avLst/>
          </a:prstGeom>
          <a:solidFill>
            <a:schemeClr val="accent5"/>
          </a:solidFill>
          <a:ln w="28575">
            <a:solidFill>
              <a:schemeClr val="accent5"/>
            </a:solidFill>
            <a:round/>
            <a:headEnd/>
            <a:tailEnd/>
          </a:ln>
        </p:spPr>
        <p:txBody>
          <a:bodyPr rot="10800000" wrap="none" anchor="ctr"/>
          <a:lstStyle/>
          <a:p>
            <a:pPr>
              <a:defRPr/>
            </a:pPr>
            <a:endParaRPr lang="es-MX" b="1" dirty="0">
              <a:solidFill>
                <a:srgbClr val="FAFD00"/>
              </a:solidFill>
              <a:ea typeface="+mn-ea"/>
              <a:cs typeface="+mn-cs"/>
            </a:endParaRPr>
          </a:p>
        </p:txBody>
      </p:sp>
      <p:sp>
        <p:nvSpPr>
          <p:cNvPr id="227" name="Freeform 1101"/>
          <p:cNvSpPr>
            <a:spLocks/>
          </p:cNvSpPr>
          <p:nvPr/>
        </p:nvSpPr>
        <p:spPr bwMode="auto">
          <a:xfrm rot="14937001">
            <a:off x="4099538" y="5361986"/>
            <a:ext cx="279269" cy="231775"/>
          </a:xfrm>
          <a:custGeom>
            <a:avLst/>
            <a:gdLst>
              <a:gd name="T0" fmla="*/ 200 w 255"/>
              <a:gd name="T1" fmla="*/ 6 h 254"/>
              <a:gd name="T2" fmla="*/ 108 w 255"/>
              <a:gd name="T3" fmla="*/ 10 h 254"/>
              <a:gd name="T4" fmla="*/ 28 w 255"/>
              <a:gd name="T5" fmla="*/ 30 h 254"/>
              <a:gd name="T6" fmla="*/ 32 w 255"/>
              <a:gd name="T7" fmla="*/ 102 h 254"/>
              <a:gd name="T8" fmla="*/ 44 w 255"/>
              <a:gd name="T9" fmla="*/ 110 h 254"/>
              <a:gd name="T10" fmla="*/ 56 w 255"/>
              <a:gd name="T11" fmla="*/ 146 h 254"/>
              <a:gd name="T12" fmla="*/ 52 w 255"/>
              <a:gd name="T13" fmla="*/ 202 h 254"/>
              <a:gd name="T14" fmla="*/ 80 w 255"/>
              <a:gd name="T15" fmla="*/ 194 h 254"/>
              <a:gd name="T16" fmla="*/ 88 w 255"/>
              <a:gd name="T17" fmla="*/ 170 h 254"/>
              <a:gd name="T18" fmla="*/ 72 w 255"/>
              <a:gd name="T19" fmla="*/ 118 h 254"/>
              <a:gd name="T20" fmla="*/ 96 w 255"/>
              <a:gd name="T21" fmla="*/ 46 h 254"/>
              <a:gd name="T22" fmla="*/ 96 w 255"/>
              <a:gd name="T23" fmla="*/ 78 h 254"/>
              <a:gd name="T24" fmla="*/ 112 w 255"/>
              <a:gd name="T25" fmla="*/ 130 h 254"/>
              <a:gd name="T26" fmla="*/ 120 w 255"/>
              <a:gd name="T27" fmla="*/ 222 h 254"/>
              <a:gd name="T28" fmla="*/ 132 w 255"/>
              <a:gd name="T29" fmla="*/ 214 h 254"/>
              <a:gd name="T30" fmla="*/ 140 w 255"/>
              <a:gd name="T31" fmla="*/ 190 h 254"/>
              <a:gd name="T32" fmla="*/ 148 w 255"/>
              <a:gd name="T33" fmla="*/ 74 h 254"/>
              <a:gd name="T34" fmla="*/ 172 w 255"/>
              <a:gd name="T35" fmla="*/ 54 h 254"/>
              <a:gd name="T36" fmla="*/ 156 w 255"/>
              <a:gd name="T37" fmla="*/ 134 h 254"/>
              <a:gd name="T38" fmla="*/ 168 w 255"/>
              <a:gd name="T39" fmla="*/ 174 h 254"/>
              <a:gd name="T40" fmla="*/ 184 w 255"/>
              <a:gd name="T41" fmla="*/ 222 h 254"/>
              <a:gd name="T42" fmla="*/ 200 w 255"/>
              <a:gd name="T43" fmla="*/ 186 h 254"/>
              <a:gd name="T44" fmla="*/ 204 w 255"/>
              <a:gd name="T45" fmla="*/ 174 h 254"/>
              <a:gd name="T46" fmla="*/ 200 w 255"/>
              <a:gd name="T47" fmla="*/ 154 h 254"/>
              <a:gd name="T48" fmla="*/ 188 w 255"/>
              <a:gd name="T49" fmla="*/ 146 h 254"/>
              <a:gd name="T50" fmla="*/ 208 w 255"/>
              <a:gd name="T51" fmla="*/ 86 h 254"/>
              <a:gd name="T52" fmla="*/ 220 w 255"/>
              <a:gd name="T53" fmla="*/ 42 h 254"/>
              <a:gd name="T54" fmla="*/ 244 w 255"/>
              <a:gd name="T55" fmla="*/ 46 h 254"/>
              <a:gd name="T56" fmla="*/ 240 w 255"/>
              <a:gd name="T57" fmla="*/ 82 h 254"/>
              <a:gd name="T58" fmla="*/ 220 w 255"/>
              <a:gd name="T59" fmla="*/ 130 h 254"/>
              <a:gd name="T60" fmla="*/ 240 w 255"/>
              <a:gd name="T61" fmla="*/ 210 h 254"/>
              <a:gd name="T62" fmla="*/ 220 w 255"/>
              <a:gd name="T63" fmla="*/ 246 h 254"/>
              <a:gd name="T64" fmla="*/ 196 w 255"/>
              <a:gd name="T65" fmla="*/ 254 h 254"/>
              <a:gd name="T66" fmla="*/ 0 w 255"/>
              <a:gd name="T67" fmla="*/ 234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228" name="Text Box 1102"/>
          <p:cNvSpPr txBox="1">
            <a:spLocks noChangeArrowheads="1"/>
          </p:cNvSpPr>
          <p:nvPr/>
        </p:nvSpPr>
        <p:spPr bwMode="auto">
          <a:xfrm>
            <a:off x="3214688" y="4386163"/>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C03932"/>
                </a:solidFill>
              </a:rPr>
              <a:t>(+)</a:t>
            </a:r>
            <a:endParaRPr lang="es-MX" b="1" dirty="0">
              <a:solidFill>
                <a:srgbClr val="C03932"/>
              </a:solidFill>
            </a:endParaRPr>
          </a:p>
        </p:txBody>
      </p:sp>
      <p:sp>
        <p:nvSpPr>
          <p:cNvPr id="229" name="Text Box 1103"/>
          <p:cNvSpPr txBox="1">
            <a:spLocks noChangeArrowheads="1"/>
          </p:cNvSpPr>
          <p:nvPr/>
        </p:nvSpPr>
        <p:spPr bwMode="auto">
          <a:xfrm>
            <a:off x="4311650" y="4135338"/>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C03932"/>
                </a:solidFill>
              </a:rPr>
              <a:t>(+)</a:t>
            </a:r>
            <a:endParaRPr lang="es-MX" b="1" dirty="0">
              <a:solidFill>
                <a:srgbClr val="C03932"/>
              </a:solidFill>
            </a:endParaRPr>
          </a:p>
        </p:txBody>
      </p:sp>
      <p:sp>
        <p:nvSpPr>
          <p:cNvPr id="230" name="Line 1104"/>
          <p:cNvSpPr>
            <a:spLocks noChangeShapeType="1"/>
          </p:cNvSpPr>
          <p:nvPr/>
        </p:nvSpPr>
        <p:spPr bwMode="auto">
          <a:xfrm flipV="1">
            <a:off x="4392613" y="4944963"/>
            <a:ext cx="157162" cy="368300"/>
          </a:xfrm>
          <a:prstGeom prst="line">
            <a:avLst/>
          </a:prstGeom>
          <a:noFill/>
          <a:ln w="57150">
            <a:solidFill>
              <a:schemeClr val="accent1">
                <a:lumMod val="75000"/>
              </a:schemeClr>
            </a:solidFill>
            <a:round/>
            <a:headEnd type="none" w="sm" len="sm"/>
            <a:tailEnd type="triangle" w="sm" len="sm"/>
          </a:ln>
        </p:spPr>
        <p:txBody>
          <a:bodyPr wrap="none" anchor="ctr"/>
          <a:lstStyle/>
          <a:p>
            <a:endParaRPr lang="es-MX" dirty="0"/>
          </a:p>
        </p:txBody>
      </p:sp>
      <p:sp>
        <p:nvSpPr>
          <p:cNvPr id="231" name="Text Box 1105"/>
          <p:cNvSpPr txBox="1">
            <a:spLocks noChangeArrowheads="1"/>
          </p:cNvSpPr>
          <p:nvPr/>
        </p:nvSpPr>
        <p:spPr bwMode="auto">
          <a:xfrm>
            <a:off x="4445000" y="5171976"/>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accent4"/>
                </a:solidFill>
              </a:rPr>
              <a:t>(+)</a:t>
            </a:r>
            <a:endParaRPr lang="es-MX" b="1" dirty="0">
              <a:solidFill>
                <a:schemeClr val="accent4"/>
              </a:solidFill>
            </a:endParaRPr>
          </a:p>
        </p:txBody>
      </p:sp>
      <p:sp>
        <p:nvSpPr>
          <p:cNvPr id="232" name="Text Box 1106"/>
          <p:cNvSpPr txBox="1">
            <a:spLocks noChangeArrowheads="1"/>
          </p:cNvSpPr>
          <p:nvPr/>
        </p:nvSpPr>
        <p:spPr bwMode="auto">
          <a:xfrm>
            <a:off x="4640826" y="5789513"/>
            <a:ext cx="1164100" cy="541046"/>
          </a:xfrm>
          <a:prstGeom prst="rect">
            <a:avLst/>
          </a:prstGeom>
          <a:noFill/>
          <a:ln w="12700">
            <a:noFill/>
            <a:miter lim="800000"/>
            <a:headEnd type="none" w="sm" len="sm"/>
            <a:tailEnd type="none" w="sm" len="sm"/>
          </a:ln>
        </p:spPr>
        <p:txBody>
          <a:bodyPr wrap="none">
            <a:spAutoFit/>
          </a:bodyPr>
          <a:lstStyle/>
          <a:p>
            <a:pPr algn="ctr" eaLnBrk="0" hangingPunct="0">
              <a:lnSpc>
                <a:spcPct val="80000"/>
              </a:lnSpc>
            </a:pPr>
            <a:r>
              <a:rPr lang="es-MX" b="1" dirty="0" smtClean="0">
                <a:solidFill>
                  <a:schemeClr val="bg2"/>
                </a:solidFill>
              </a:rPr>
              <a:t>Inducción </a:t>
            </a:r>
          </a:p>
          <a:p>
            <a:pPr algn="ctr" eaLnBrk="0" hangingPunct="0">
              <a:lnSpc>
                <a:spcPct val="80000"/>
              </a:lnSpc>
            </a:pPr>
            <a:r>
              <a:rPr lang="es-MX" b="1" dirty="0" smtClean="0">
                <a:solidFill>
                  <a:schemeClr val="bg2"/>
                </a:solidFill>
              </a:rPr>
              <a:t>COX-2</a:t>
            </a:r>
            <a:endParaRPr lang="es-MX" b="1" dirty="0">
              <a:solidFill>
                <a:schemeClr val="bg2"/>
              </a:solidFill>
            </a:endParaRPr>
          </a:p>
        </p:txBody>
      </p:sp>
      <p:sp>
        <p:nvSpPr>
          <p:cNvPr id="233" name="Text Box 1108"/>
          <p:cNvSpPr txBox="1">
            <a:spLocks noChangeArrowheads="1"/>
          </p:cNvSpPr>
          <p:nvPr/>
        </p:nvSpPr>
        <p:spPr bwMode="auto">
          <a:xfrm>
            <a:off x="3730625" y="5484713"/>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234" name="Rectangle 1115"/>
          <p:cNvSpPr>
            <a:spLocks noChangeArrowheads="1"/>
          </p:cNvSpPr>
          <p:nvPr/>
        </p:nvSpPr>
        <p:spPr bwMode="auto">
          <a:xfrm rot="4159144">
            <a:off x="5602288" y="3301901"/>
            <a:ext cx="63500" cy="254000"/>
          </a:xfrm>
          <a:prstGeom prst="rect">
            <a:avLst/>
          </a:prstGeom>
          <a:solidFill>
            <a:schemeClr val="tx2"/>
          </a:solidFill>
          <a:ln w="9525">
            <a:noFill/>
            <a:miter lim="800000"/>
            <a:headEnd/>
            <a:tailEnd/>
          </a:ln>
        </p:spPr>
        <p:txBody>
          <a:bodyPr rot="10800000" vert="eaVert" wrap="none" anchor="ctr"/>
          <a:lstStyle/>
          <a:p>
            <a:endParaRPr lang="es-MX" b="1" dirty="0">
              <a:solidFill>
                <a:srgbClr val="FAFD00"/>
              </a:solidFill>
            </a:endParaRPr>
          </a:p>
        </p:txBody>
      </p:sp>
      <p:sp>
        <p:nvSpPr>
          <p:cNvPr id="235" name="Rectangle 1119"/>
          <p:cNvSpPr>
            <a:spLocks noChangeArrowheads="1"/>
          </p:cNvSpPr>
          <p:nvPr/>
        </p:nvSpPr>
        <p:spPr bwMode="auto">
          <a:xfrm rot="4159144">
            <a:off x="5422900" y="2936776"/>
            <a:ext cx="63500" cy="254000"/>
          </a:xfrm>
          <a:prstGeom prst="rect">
            <a:avLst/>
          </a:prstGeom>
          <a:solidFill>
            <a:schemeClr val="tx2"/>
          </a:solidFill>
          <a:ln w="9525">
            <a:noFill/>
            <a:miter lim="800000"/>
            <a:headEnd/>
            <a:tailEnd/>
          </a:ln>
        </p:spPr>
        <p:txBody>
          <a:bodyPr rot="10800000" vert="eaVert" wrap="none" anchor="ctr"/>
          <a:lstStyle/>
          <a:p>
            <a:endParaRPr lang="es-MX" b="1" dirty="0">
              <a:solidFill>
                <a:srgbClr val="FAFD00"/>
              </a:solidFill>
            </a:endParaRPr>
          </a:p>
        </p:txBody>
      </p:sp>
      <p:sp>
        <p:nvSpPr>
          <p:cNvPr id="236" name="Line 1121"/>
          <p:cNvSpPr>
            <a:spLocks noChangeShapeType="1"/>
          </p:cNvSpPr>
          <p:nvPr/>
        </p:nvSpPr>
        <p:spPr bwMode="auto">
          <a:xfrm flipV="1">
            <a:off x="4344988" y="3584476"/>
            <a:ext cx="749300" cy="476250"/>
          </a:xfrm>
          <a:prstGeom prst="line">
            <a:avLst/>
          </a:prstGeom>
          <a:noFill/>
          <a:ln w="28575">
            <a:solidFill>
              <a:srgbClr val="000000"/>
            </a:solidFill>
            <a:prstDash val="sysDot"/>
            <a:round/>
            <a:headEnd type="none" w="sm" len="sm"/>
            <a:tailEnd type="none" w="sm" len="sm"/>
          </a:ln>
        </p:spPr>
        <p:txBody>
          <a:bodyPr wrap="none" anchor="ctr"/>
          <a:lstStyle/>
          <a:p>
            <a:endParaRPr lang="es-MX" dirty="0"/>
          </a:p>
        </p:txBody>
      </p:sp>
      <p:sp>
        <p:nvSpPr>
          <p:cNvPr id="237" name="Line 1122"/>
          <p:cNvSpPr>
            <a:spLocks noChangeShapeType="1"/>
          </p:cNvSpPr>
          <p:nvPr/>
        </p:nvSpPr>
        <p:spPr bwMode="auto">
          <a:xfrm flipV="1">
            <a:off x="5070475" y="3203476"/>
            <a:ext cx="168275" cy="354012"/>
          </a:xfrm>
          <a:prstGeom prst="line">
            <a:avLst/>
          </a:prstGeom>
          <a:noFill/>
          <a:ln w="28575">
            <a:solidFill>
              <a:srgbClr val="000000"/>
            </a:solidFill>
            <a:prstDash val="sysDot"/>
            <a:round/>
            <a:headEnd type="none" w="sm" len="sm"/>
            <a:tailEnd type="triangle" w="sm" len="sm"/>
          </a:ln>
        </p:spPr>
        <p:txBody>
          <a:bodyPr wrap="none" anchor="ctr"/>
          <a:lstStyle/>
          <a:p>
            <a:endParaRPr lang="es-MX" dirty="0"/>
          </a:p>
        </p:txBody>
      </p:sp>
      <p:sp>
        <p:nvSpPr>
          <p:cNvPr id="238" name="Line 1123"/>
          <p:cNvSpPr>
            <a:spLocks noChangeShapeType="1"/>
          </p:cNvSpPr>
          <p:nvPr/>
        </p:nvSpPr>
        <p:spPr bwMode="auto">
          <a:xfrm flipV="1">
            <a:off x="5094288" y="3557488"/>
            <a:ext cx="290512" cy="26988"/>
          </a:xfrm>
          <a:prstGeom prst="line">
            <a:avLst/>
          </a:prstGeom>
          <a:noFill/>
          <a:ln w="28575">
            <a:solidFill>
              <a:srgbClr val="000000"/>
            </a:solidFill>
            <a:prstDash val="sysDot"/>
            <a:round/>
            <a:headEnd type="none" w="sm" len="sm"/>
            <a:tailEnd type="triangle" w="sm" len="sm"/>
          </a:ln>
        </p:spPr>
        <p:txBody>
          <a:bodyPr wrap="none" anchor="ctr"/>
          <a:lstStyle/>
          <a:p>
            <a:endParaRPr lang="es-MX" dirty="0"/>
          </a:p>
        </p:txBody>
      </p:sp>
      <p:sp>
        <p:nvSpPr>
          <p:cNvPr id="239" name="Text Box 1124"/>
          <p:cNvSpPr txBox="1">
            <a:spLocks noChangeArrowheads="1"/>
          </p:cNvSpPr>
          <p:nvPr/>
        </p:nvSpPr>
        <p:spPr bwMode="auto">
          <a:xfrm>
            <a:off x="5151438" y="3235226"/>
            <a:ext cx="360362" cy="304800"/>
          </a:xfrm>
          <a:prstGeom prst="rect">
            <a:avLst/>
          </a:prstGeom>
          <a:noFill/>
          <a:ln w="12700">
            <a:noFill/>
            <a:miter lim="800000"/>
            <a:headEnd type="none" w="sm" len="sm"/>
            <a:tailEnd type="none" w="sm" len="sm"/>
          </a:ln>
        </p:spPr>
        <p:txBody>
          <a:bodyPr wrap="none">
            <a:spAutoFit/>
          </a:bodyPr>
          <a:lstStyle/>
          <a:p>
            <a:pPr eaLnBrk="0" hangingPunct="0"/>
            <a:r>
              <a:rPr lang="es-MX" sz="1400" b="1" dirty="0" smtClean="0">
                <a:solidFill>
                  <a:srgbClr val="C03932"/>
                </a:solidFill>
              </a:rPr>
              <a:t>(-)</a:t>
            </a:r>
            <a:endParaRPr lang="es-MX" sz="1400" b="1" dirty="0">
              <a:solidFill>
                <a:srgbClr val="C03932"/>
              </a:solidFill>
            </a:endParaRPr>
          </a:p>
        </p:txBody>
      </p:sp>
      <p:sp>
        <p:nvSpPr>
          <p:cNvPr id="240" name="Oval 1127"/>
          <p:cNvSpPr>
            <a:spLocks noChangeArrowheads="1"/>
          </p:cNvSpPr>
          <p:nvPr/>
        </p:nvSpPr>
        <p:spPr bwMode="auto">
          <a:xfrm rot="20337001" flipV="1">
            <a:off x="5883276" y="5280459"/>
            <a:ext cx="106575" cy="346075"/>
          </a:xfrm>
          <a:prstGeom prst="ellipse">
            <a:avLst/>
          </a:prstGeom>
          <a:solidFill>
            <a:schemeClr val="accent5"/>
          </a:solidFill>
          <a:ln w="28575">
            <a:solidFill>
              <a:schemeClr val="accent5"/>
            </a:solidFill>
            <a:round/>
            <a:headEnd/>
            <a:tailEnd/>
          </a:ln>
        </p:spPr>
        <p:txBody>
          <a:bodyPr rot="10800000" wrap="none" anchor="ctr"/>
          <a:lstStyle/>
          <a:p>
            <a:pPr>
              <a:defRPr/>
            </a:pPr>
            <a:endParaRPr lang="es-MX" b="1" dirty="0">
              <a:solidFill>
                <a:srgbClr val="FAFD00"/>
              </a:solidFill>
              <a:ea typeface="+mn-ea"/>
              <a:cs typeface="+mn-cs"/>
            </a:endParaRPr>
          </a:p>
        </p:txBody>
      </p:sp>
      <p:sp>
        <p:nvSpPr>
          <p:cNvPr id="241" name="Freeform 1128"/>
          <p:cNvSpPr>
            <a:spLocks/>
          </p:cNvSpPr>
          <p:nvPr/>
        </p:nvSpPr>
        <p:spPr bwMode="auto">
          <a:xfrm rot="14937001">
            <a:off x="5787844" y="5364368"/>
            <a:ext cx="279269" cy="233362"/>
          </a:xfrm>
          <a:custGeom>
            <a:avLst/>
            <a:gdLst>
              <a:gd name="T0" fmla="*/ 200 w 255"/>
              <a:gd name="T1" fmla="*/ 6 h 254"/>
              <a:gd name="T2" fmla="*/ 108 w 255"/>
              <a:gd name="T3" fmla="*/ 10 h 254"/>
              <a:gd name="T4" fmla="*/ 28 w 255"/>
              <a:gd name="T5" fmla="*/ 30 h 254"/>
              <a:gd name="T6" fmla="*/ 32 w 255"/>
              <a:gd name="T7" fmla="*/ 102 h 254"/>
              <a:gd name="T8" fmla="*/ 44 w 255"/>
              <a:gd name="T9" fmla="*/ 110 h 254"/>
              <a:gd name="T10" fmla="*/ 56 w 255"/>
              <a:gd name="T11" fmla="*/ 146 h 254"/>
              <a:gd name="T12" fmla="*/ 52 w 255"/>
              <a:gd name="T13" fmla="*/ 202 h 254"/>
              <a:gd name="T14" fmla="*/ 80 w 255"/>
              <a:gd name="T15" fmla="*/ 194 h 254"/>
              <a:gd name="T16" fmla="*/ 88 w 255"/>
              <a:gd name="T17" fmla="*/ 170 h 254"/>
              <a:gd name="T18" fmla="*/ 72 w 255"/>
              <a:gd name="T19" fmla="*/ 118 h 254"/>
              <a:gd name="T20" fmla="*/ 96 w 255"/>
              <a:gd name="T21" fmla="*/ 46 h 254"/>
              <a:gd name="T22" fmla="*/ 96 w 255"/>
              <a:gd name="T23" fmla="*/ 78 h 254"/>
              <a:gd name="T24" fmla="*/ 112 w 255"/>
              <a:gd name="T25" fmla="*/ 130 h 254"/>
              <a:gd name="T26" fmla="*/ 120 w 255"/>
              <a:gd name="T27" fmla="*/ 222 h 254"/>
              <a:gd name="T28" fmla="*/ 132 w 255"/>
              <a:gd name="T29" fmla="*/ 214 h 254"/>
              <a:gd name="T30" fmla="*/ 140 w 255"/>
              <a:gd name="T31" fmla="*/ 190 h 254"/>
              <a:gd name="T32" fmla="*/ 148 w 255"/>
              <a:gd name="T33" fmla="*/ 74 h 254"/>
              <a:gd name="T34" fmla="*/ 172 w 255"/>
              <a:gd name="T35" fmla="*/ 54 h 254"/>
              <a:gd name="T36" fmla="*/ 156 w 255"/>
              <a:gd name="T37" fmla="*/ 134 h 254"/>
              <a:gd name="T38" fmla="*/ 168 w 255"/>
              <a:gd name="T39" fmla="*/ 174 h 254"/>
              <a:gd name="T40" fmla="*/ 184 w 255"/>
              <a:gd name="T41" fmla="*/ 222 h 254"/>
              <a:gd name="T42" fmla="*/ 200 w 255"/>
              <a:gd name="T43" fmla="*/ 186 h 254"/>
              <a:gd name="T44" fmla="*/ 204 w 255"/>
              <a:gd name="T45" fmla="*/ 174 h 254"/>
              <a:gd name="T46" fmla="*/ 200 w 255"/>
              <a:gd name="T47" fmla="*/ 154 h 254"/>
              <a:gd name="T48" fmla="*/ 188 w 255"/>
              <a:gd name="T49" fmla="*/ 146 h 254"/>
              <a:gd name="T50" fmla="*/ 208 w 255"/>
              <a:gd name="T51" fmla="*/ 86 h 254"/>
              <a:gd name="T52" fmla="*/ 220 w 255"/>
              <a:gd name="T53" fmla="*/ 42 h 254"/>
              <a:gd name="T54" fmla="*/ 244 w 255"/>
              <a:gd name="T55" fmla="*/ 46 h 254"/>
              <a:gd name="T56" fmla="*/ 240 w 255"/>
              <a:gd name="T57" fmla="*/ 82 h 254"/>
              <a:gd name="T58" fmla="*/ 220 w 255"/>
              <a:gd name="T59" fmla="*/ 130 h 254"/>
              <a:gd name="T60" fmla="*/ 240 w 255"/>
              <a:gd name="T61" fmla="*/ 210 h 254"/>
              <a:gd name="T62" fmla="*/ 220 w 255"/>
              <a:gd name="T63" fmla="*/ 246 h 254"/>
              <a:gd name="T64" fmla="*/ 196 w 255"/>
              <a:gd name="T65" fmla="*/ 254 h 254"/>
              <a:gd name="T66" fmla="*/ 0 w 255"/>
              <a:gd name="T67" fmla="*/ 234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242" name="Text Box 1129"/>
          <p:cNvSpPr txBox="1">
            <a:spLocks noChangeArrowheads="1"/>
          </p:cNvSpPr>
          <p:nvPr/>
        </p:nvSpPr>
        <p:spPr bwMode="auto">
          <a:xfrm>
            <a:off x="6032500" y="5283101"/>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243" name="Rectangle 1130"/>
          <p:cNvSpPr>
            <a:spLocks noChangeArrowheads="1"/>
          </p:cNvSpPr>
          <p:nvPr/>
        </p:nvSpPr>
        <p:spPr bwMode="auto">
          <a:xfrm rot="-896920">
            <a:off x="5802313" y="5178326"/>
            <a:ext cx="242887" cy="74612"/>
          </a:xfrm>
          <a:prstGeom prst="rect">
            <a:avLst/>
          </a:prstGeom>
          <a:solidFill>
            <a:schemeClr val="bg1"/>
          </a:solidFill>
          <a:ln w="38100">
            <a:solidFill>
              <a:schemeClr val="accent1"/>
            </a:solidFill>
            <a:miter lim="800000"/>
            <a:headEnd type="none" w="sm" len="sm"/>
            <a:tailEnd type="none" w="sm" len="sm"/>
          </a:ln>
        </p:spPr>
        <p:txBody>
          <a:bodyPr wrap="none" anchor="ctr"/>
          <a:lstStyle/>
          <a:p>
            <a:endParaRPr lang="es-MX" b="1" dirty="0">
              <a:solidFill>
                <a:srgbClr val="FAFD00"/>
              </a:solidFill>
            </a:endParaRPr>
          </a:p>
        </p:txBody>
      </p:sp>
      <p:sp>
        <p:nvSpPr>
          <p:cNvPr id="244" name="Line 1131"/>
          <p:cNvSpPr>
            <a:spLocks noChangeShapeType="1"/>
          </p:cNvSpPr>
          <p:nvPr/>
        </p:nvSpPr>
        <p:spPr bwMode="auto">
          <a:xfrm flipH="1">
            <a:off x="5530850" y="5025926"/>
            <a:ext cx="954088" cy="341312"/>
          </a:xfrm>
          <a:prstGeom prst="line">
            <a:avLst/>
          </a:prstGeom>
          <a:noFill/>
          <a:ln w="28575">
            <a:solidFill>
              <a:schemeClr val="accent5"/>
            </a:solidFill>
            <a:round/>
            <a:headEnd type="none" w="sm" len="sm"/>
            <a:tailEnd type="triangle" w="sm" len="sm"/>
          </a:ln>
        </p:spPr>
        <p:txBody>
          <a:bodyPr wrap="none" anchor="ctr"/>
          <a:lstStyle/>
          <a:p>
            <a:endParaRPr lang="es-MX" dirty="0"/>
          </a:p>
        </p:txBody>
      </p:sp>
      <p:sp>
        <p:nvSpPr>
          <p:cNvPr id="245" name="Text Box 1132"/>
          <p:cNvSpPr txBox="1">
            <a:spLocks noChangeArrowheads="1"/>
          </p:cNvSpPr>
          <p:nvPr/>
        </p:nvSpPr>
        <p:spPr bwMode="auto">
          <a:xfrm>
            <a:off x="5162550" y="5256113"/>
            <a:ext cx="453970" cy="307777"/>
          </a:xfrm>
          <a:prstGeom prst="rect">
            <a:avLst/>
          </a:prstGeom>
          <a:noFill/>
          <a:ln w="12700">
            <a:noFill/>
            <a:miter lim="800000"/>
            <a:headEnd type="none" w="sm" len="sm"/>
            <a:tailEnd type="none" w="sm" len="sm"/>
          </a:ln>
        </p:spPr>
        <p:txBody>
          <a:bodyPr wrap="none">
            <a:spAutoFit/>
          </a:bodyPr>
          <a:lstStyle/>
          <a:p>
            <a:pPr eaLnBrk="0" hangingPunct="0"/>
            <a:r>
              <a:rPr lang="es-MX" sz="1400" b="1" dirty="0" smtClean="0">
                <a:solidFill>
                  <a:srgbClr val="0092FF"/>
                </a:solidFill>
              </a:rPr>
              <a:t>Na</a:t>
            </a:r>
            <a:r>
              <a:rPr lang="es-MX" sz="1400" b="1" baseline="30000" dirty="0" smtClean="0">
                <a:solidFill>
                  <a:srgbClr val="0092FF"/>
                </a:solidFill>
              </a:rPr>
              <a:t>+</a:t>
            </a:r>
            <a:endParaRPr lang="es-MX" sz="1400" b="1" dirty="0">
              <a:solidFill>
                <a:srgbClr val="0092FF"/>
              </a:solidFill>
            </a:endParaRPr>
          </a:p>
        </p:txBody>
      </p:sp>
      <p:sp>
        <p:nvSpPr>
          <p:cNvPr id="246" name="Oval 1137"/>
          <p:cNvSpPr>
            <a:spLocks noChangeArrowheads="1"/>
          </p:cNvSpPr>
          <p:nvPr/>
        </p:nvSpPr>
        <p:spPr bwMode="auto">
          <a:xfrm rot="1004788" flipV="1">
            <a:off x="5559819" y="3795621"/>
            <a:ext cx="109331" cy="346075"/>
          </a:xfrm>
          <a:prstGeom prst="ellipse">
            <a:avLst/>
          </a:prstGeom>
          <a:solidFill>
            <a:srgbClr val="0092FF"/>
          </a:solidFill>
          <a:ln w="28575">
            <a:solidFill>
              <a:srgbClr val="0092FF"/>
            </a:solidFill>
            <a:round/>
            <a:headEnd/>
            <a:tailEnd/>
          </a:ln>
        </p:spPr>
        <p:txBody>
          <a:bodyPr rot="10800000" wrap="none" anchor="ctr"/>
          <a:lstStyle/>
          <a:p>
            <a:pPr>
              <a:defRPr/>
            </a:pPr>
            <a:endParaRPr lang="es-MX" b="1" dirty="0">
              <a:solidFill>
                <a:srgbClr val="FAFD00"/>
              </a:solidFill>
              <a:ea typeface="+mn-ea"/>
              <a:cs typeface="+mn-cs"/>
            </a:endParaRPr>
          </a:p>
        </p:txBody>
      </p:sp>
      <p:sp>
        <p:nvSpPr>
          <p:cNvPr id="247" name="Freeform 1138"/>
          <p:cNvSpPr>
            <a:spLocks/>
          </p:cNvSpPr>
          <p:nvPr/>
        </p:nvSpPr>
        <p:spPr bwMode="auto">
          <a:xfrm rot="17204788">
            <a:off x="5452837" y="3861365"/>
            <a:ext cx="279269" cy="233363"/>
          </a:xfrm>
          <a:custGeom>
            <a:avLst/>
            <a:gdLst>
              <a:gd name="T0" fmla="*/ 200 w 255"/>
              <a:gd name="T1" fmla="*/ 6 h 254"/>
              <a:gd name="T2" fmla="*/ 108 w 255"/>
              <a:gd name="T3" fmla="*/ 10 h 254"/>
              <a:gd name="T4" fmla="*/ 28 w 255"/>
              <a:gd name="T5" fmla="*/ 30 h 254"/>
              <a:gd name="T6" fmla="*/ 32 w 255"/>
              <a:gd name="T7" fmla="*/ 102 h 254"/>
              <a:gd name="T8" fmla="*/ 44 w 255"/>
              <a:gd name="T9" fmla="*/ 110 h 254"/>
              <a:gd name="T10" fmla="*/ 56 w 255"/>
              <a:gd name="T11" fmla="*/ 146 h 254"/>
              <a:gd name="T12" fmla="*/ 52 w 255"/>
              <a:gd name="T13" fmla="*/ 202 h 254"/>
              <a:gd name="T14" fmla="*/ 80 w 255"/>
              <a:gd name="T15" fmla="*/ 194 h 254"/>
              <a:gd name="T16" fmla="*/ 88 w 255"/>
              <a:gd name="T17" fmla="*/ 170 h 254"/>
              <a:gd name="T18" fmla="*/ 72 w 255"/>
              <a:gd name="T19" fmla="*/ 118 h 254"/>
              <a:gd name="T20" fmla="*/ 96 w 255"/>
              <a:gd name="T21" fmla="*/ 46 h 254"/>
              <a:gd name="T22" fmla="*/ 96 w 255"/>
              <a:gd name="T23" fmla="*/ 78 h 254"/>
              <a:gd name="T24" fmla="*/ 112 w 255"/>
              <a:gd name="T25" fmla="*/ 130 h 254"/>
              <a:gd name="T26" fmla="*/ 120 w 255"/>
              <a:gd name="T27" fmla="*/ 222 h 254"/>
              <a:gd name="T28" fmla="*/ 132 w 255"/>
              <a:gd name="T29" fmla="*/ 214 h 254"/>
              <a:gd name="T30" fmla="*/ 140 w 255"/>
              <a:gd name="T31" fmla="*/ 190 h 254"/>
              <a:gd name="T32" fmla="*/ 148 w 255"/>
              <a:gd name="T33" fmla="*/ 74 h 254"/>
              <a:gd name="T34" fmla="*/ 172 w 255"/>
              <a:gd name="T35" fmla="*/ 54 h 254"/>
              <a:gd name="T36" fmla="*/ 156 w 255"/>
              <a:gd name="T37" fmla="*/ 134 h 254"/>
              <a:gd name="T38" fmla="*/ 168 w 255"/>
              <a:gd name="T39" fmla="*/ 174 h 254"/>
              <a:gd name="T40" fmla="*/ 184 w 255"/>
              <a:gd name="T41" fmla="*/ 222 h 254"/>
              <a:gd name="T42" fmla="*/ 200 w 255"/>
              <a:gd name="T43" fmla="*/ 186 h 254"/>
              <a:gd name="T44" fmla="*/ 204 w 255"/>
              <a:gd name="T45" fmla="*/ 174 h 254"/>
              <a:gd name="T46" fmla="*/ 200 w 255"/>
              <a:gd name="T47" fmla="*/ 154 h 254"/>
              <a:gd name="T48" fmla="*/ 188 w 255"/>
              <a:gd name="T49" fmla="*/ 146 h 254"/>
              <a:gd name="T50" fmla="*/ 208 w 255"/>
              <a:gd name="T51" fmla="*/ 86 h 254"/>
              <a:gd name="T52" fmla="*/ 220 w 255"/>
              <a:gd name="T53" fmla="*/ 42 h 254"/>
              <a:gd name="T54" fmla="*/ 244 w 255"/>
              <a:gd name="T55" fmla="*/ 46 h 254"/>
              <a:gd name="T56" fmla="*/ 240 w 255"/>
              <a:gd name="T57" fmla="*/ 82 h 254"/>
              <a:gd name="T58" fmla="*/ 220 w 255"/>
              <a:gd name="T59" fmla="*/ 130 h 254"/>
              <a:gd name="T60" fmla="*/ 240 w 255"/>
              <a:gd name="T61" fmla="*/ 210 h 254"/>
              <a:gd name="T62" fmla="*/ 220 w 255"/>
              <a:gd name="T63" fmla="*/ 246 h 254"/>
              <a:gd name="T64" fmla="*/ 196 w 255"/>
              <a:gd name="T65" fmla="*/ 254 h 254"/>
              <a:gd name="T66" fmla="*/ 0 w 255"/>
              <a:gd name="T67" fmla="*/ 234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248" name="Text Box 1139"/>
          <p:cNvSpPr txBox="1">
            <a:spLocks noChangeArrowheads="1"/>
          </p:cNvSpPr>
          <p:nvPr/>
        </p:nvSpPr>
        <p:spPr bwMode="auto">
          <a:xfrm>
            <a:off x="5645150" y="3986113"/>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249" name="Line 1140"/>
          <p:cNvSpPr>
            <a:spLocks noChangeShapeType="1"/>
          </p:cNvSpPr>
          <p:nvPr/>
        </p:nvSpPr>
        <p:spPr bwMode="auto">
          <a:xfrm flipH="1" flipV="1">
            <a:off x="5465763" y="3598763"/>
            <a:ext cx="30162" cy="223838"/>
          </a:xfrm>
          <a:prstGeom prst="line">
            <a:avLst/>
          </a:prstGeom>
          <a:noFill/>
          <a:ln w="12700">
            <a:solidFill>
              <a:srgbClr val="000000"/>
            </a:solidFill>
            <a:round/>
            <a:headEnd type="none" w="sm" len="sm"/>
            <a:tailEnd type="triangle" w="med" len="med"/>
          </a:ln>
        </p:spPr>
        <p:txBody>
          <a:bodyPr/>
          <a:lstStyle/>
          <a:p>
            <a:endParaRPr lang="es-MX" dirty="0"/>
          </a:p>
        </p:txBody>
      </p:sp>
      <p:sp>
        <p:nvSpPr>
          <p:cNvPr id="250" name="Oval 1144"/>
          <p:cNvSpPr>
            <a:spLocks noChangeArrowheads="1"/>
          </p:cNvSpPr>
          <p:nvPr/>
        </p:nvSpPr>
        <p:spPr bwMode="auto">
          <a:xfrm rot="469103" flipV="1">
            <a:off x="2368550" y="2666901"/>
            <a:ext cx="109538" cy="346075"/>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251" name="Freeform 1145"/>
          <p:cNvSpPr>
            <a:spLocks/>
          </p:cNvSpPr>
          <p:nvPr/>
        </p:nvSpPr>
        <p:spPr bwMode="auto">
          <a:xfrm rot="-4930897">
            <a:off x="2263776" y="2735163"/>
            <a:ext cx="279400" cy="231775"/>
          </a:xfrm>
          <a:custGeom>
            <a:avLst/>
            <a:gdLst>
              <a:gd name="T0" fmla="*/ 2147483647 w 255"/>
              <a:gd name="T1" fmla="*/ 2147483647 h 254"/>
              <a:gd name="T2" fmla="*/ 2147483647 w 255"/>
              <a:gd name="T3" fmla="*/ 2147483647 h 254"/>
              <a:gd name="T4" fmla="*/ 2147483647 w 255"/>
              <a:gd name="T5" fmla="*/ 2147483647 h 254"/>
              <a:gd name="T6" fmla="*/ 2147483647 w 255"/>
              <a:gd name="T7" fmla="*/ 2147483647 h 254"/>
              <a:gd name="T8" fmla="*/ 2147483647 w 255"/>
              <a:gd name="T9" fmla="*/ 2147483647 h 254"/>
              <a:gd name="T10" fmla="*/ 2147483647 w 255"/>
              <a:gd name="T11" fmla="*/ 2147483647 h 254"/>
              <a:gd name="T12" fmla="*/ 2147483647 w 255"/>
              <a:gd name="T13" fmla="*/ 2147483647 h 254"/>
              <a:gd name="T14" fmla="*/ 2147483647 w 255"/>
              <a:gd name="T15" fmla="*/ 2147483647 h 254"/>
              <a:gd name="T16" fmla="*/ 2147483647 w 255"/>
              <a:gd name="T17" fmla="*/ 2147483647 h 254"/>
              <a:gd name="T18" fmla="*/ 2147483647 w 255"/>
              <a:gd name="T19" fmla="*/ 2147483647 h 254"/>
              <a:gd name="T20" fmla="*/ 2147483647 w 255"/>
              <a:gd name="T21" fmla="*/ 2147483647 h 254"/>
              <a:gd name="T22" fmla="*/ 2147483647 w 255"/>
              <a:gd name="T23" fmla="*/ 2147483647 h 254"/>
              <a:gd name="T24" fmla="*/ 2147483647 w 255"/>
              <a:gd name="T25" fmla="*/ 2147483647 h 254"/>
              <a:gd name="T26" fmla="*/ 2147483647 w 255"/>
              <a:gd name="T27" fmla="*/ 2147483647 h 254"/>
              <a:gd name="T28" fmla="*/ 2147483647 w 255"/>
              <a:gd name="T29" fmla="*/ 2147483647 h 254"/>
              <a:gd name="T30" fmla="*/ 2147483647 w 255"/>
              <a:gd name="T31" fmla="*/ 2147483647 h 254"/>
              <a:gd name="T32" fmla="*/ 2147483647 w 255"/>
              <a:gd name="T33" fmla="*/ 2147483647 h 254"/>
              <a:gd name="T34" fmla="*/ 2147483647 w 255"/>
              <a:gd name="T35" fmla="*/ 2147483647 h 254"/>
              <a:gd name="T36" fmla="*/ 2147483647 w 255"/>
              <a:gd name="T37" fmla="*/ 2147483647 h 254"/>
              <a:gd name="T38" fmla="*/ 2147483647 w 255"/>
              <a:gd name="T39" fmla="*/ 2147483647 h 254"/>
              <a:gd name="T40" fmla="*/ 2147483647 w 255"/>
              <a:gd name="T41" fmla="*/ 2147483647 h 254"/>
              <a:gd name="T42" fmla="*/ 2147483647 w 255"/>
              <a:gd name="T43" fmla="*/ 2147483647 h 254"/>
              <a:gd name="T44" fmla="*/ 2147483647 w 255"/>
              <a:gd name="T45" fmla="*/ 2147483647 h 254"/>
              <a:gd name="T46" fmla="*/ 2147483647 w 255"/>
              <a:gd name="T47" fmla="*/ 2147483647 h 254"/>
              <a:gd name="T48" fmla="*/ 2147483647 w 255"/>
              <a:gd name="T49" fmla="*/ 2147483647 h 254"/>
              <a:gd name="T50" fmla="*/ 2147483647 w 255"/>
              <a:gd name="T51" fmla="*/ 2147483647 h 254"/>
              <a:gd name="T52" fmla="*/ 2147483647 w 255"/>
              <a:gd name="T53" fmla="*/ 2147483647 h 254"/>
              <a:gd name="T54" fmla="*/ 2147483647 w 255"/>
              <a:gd name="T55" fmla="*/ 2147483647 h 254"/>
              <a:gd name="T56" fmla="*/ 2147483647 w 255"/>
              <a:gd name="T57" fmla="*/ 2147483647 h 254"/>
              <a:gd name="T58" fmla="*/ 2147483647 w 255"/>
              <a:gd name="T59" fmla="*/ 2147483647 h 254"/>
              <a:gd name="T60" fmla="*/ 2147483647 w 255"/>
              <a:gd name="T61" fmla="*/ 2147483647 h 254"/>
              <a:gd name="T62" fmla="*/ 2147483647 w 255"/>
              <a:gd name="T63" fmla="*/ 2147483647 h 254"/>
              <a:gd name="T64" fmla="*/ 2147483647 w 255"/>
              <a:gd name="T65" fmla="*/ 2147483647 h 254"/>
              <a:gd name="T66" fmla="*/ 0 w 255"/>
              <a:gd name="T67" fmla="*/ 2147483647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252" name="Text Box 1146"/>
          <p:cNvSpPr txBox="1">
            <a:spLocks noChangeArrowheads="1"/>
          </p:cNvSpPr>
          <p:nvPr/>
        </p:nvSpPr>
        <p:spPr bwMode="auto">
          <a:xfrm>
            <a:off x="1663700" y="2798663"/>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253" name="Text Box 1147"/>
          <p:cNvSpPr txBox="1">
            <a:spLocks noChangeArrowheads="1"/>
          </p:cNvSpPr>
          <p:nvPr/>
        </p:nvSpPr>
        <p:spPr bwMode="auto">
          <a:xfrm>
            <a:off x="2535238" y="2714526"/>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accent4"/>
                </a:solidFill>
              </a:rPr>
              <a:t>(+)</a:t>
            </a:r>
            <a:endParaRPr lang="es-MX" b="1" dirty="0">
              <a:solidFill>
                <a:schemeClr val="accent4"/>
              </a:solidFill>
            </a:endParaRPr>
          </a:p>
        </p:txBody>
      </p:sp>
      <p:cxnSp>
        <p:nvCxnSpPr>
          <p:cNvPr id="254" name="AutoShape 81"/>
          <p:cNvCxnSpPr>
            <a:cxnSpLocks noChangeShapeType="1"/>
            <a:stCxn id="232" idx="1"/>
            <a:endCxn id="233" idx="1"/>
          </p:cNvCxnSpPr>
          <p:nvPr/>
        </p:nvCxnSpPr>
        <p:spPr bwMode="auto">
          <a:xfrm rot="10800000">
            <a:off x="3730626" y="5623214"/>
            <a:ext cx="910201" cy="436823"/>
          </a:xfrm>
          <a:prstGeom prst="bentConnector3">
            <a:avLst>
              <a:gd name="adj1" fmla="val 125115"/>
            </a:avLst>
          </a:prstGeom>
          <a:noFill/>
          <a:ln w="28575">
            <a:solidFill>
              <a:schemeClr val="accent6"/>
            </a:solidFill>
            <a:miter lim="800000"/>
            <a:headEnd/>
            <a:tailEnd type="triangle" w="med" len="med"/>
          </a:ln>
        </p:spPr>
      </p:cxnSp>
      <p:cxnSp>
        <p:nvCxnSpPr>
          <p:cNvPr id="255" name="AutoShape 82"/>
          <p:cNvCxnSpPr>
            <a:cxnSpLocks noChangeShapeType="1"/>
            <a:stCxn id="232" idx="1"/>
            <a:endCxn id="252" idx="1"/>
          </p:cNvCxnSpPr>
          <p:nvPr/>
        </p:nvCxnSpPr>
        <p:spPr bwMode="auto">
          <a:xfrm rot="10800000">
            <a:off x="1663700" y="2937164"/>
            <a:ext cx="2977126" cy="3122873"/>
          </a:xfrm>
          <a:prstGeom prst="bentConnector3">
            <a:avLst>
              <a:gd name="adj1" fmla="val 107679"/>
            </a:avLst>
          </a:prstGeom>
          <a:noFill/>
          <a:ln w="28575">
            <a:solidFill>
              <a:schemeClr val="accent6"/>
            </a:solidFill>
            <a:miter lim="800000"/>
            <a:headEnd/>
            <a:tailEnd type="triangle" w="med" len="med"/>
          </a:ln>
        </p:spPr>
      </p:cxnSp>
      <p:sp>
        <p:nvSpPr>
          <p:cNvPr id="256" name="Oval 1113"/>
          <p:cNvSpPr>
            <a:spLocks noChangeArrowheads="1"/>
          </p:cNvSpPr>
          <p:nvPr/>
        </p:nvSpPr>
        <p:spPr bwMode="auto">
          <a:xfrm rot="8500723">
            <a:off x="5434013" y="3316188"/>
            <a:ext cx="323850" cy="103188"/>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257" name="Oval 1114"/>
          <p:cNvSpPr>
            <a:spLocks noChangeArrowheads="1"/>
          </p:cNvSpPr>
          <p:nvPr/>
        </p:nvSpPr>
        <p:spPr bwMode="auto">
          <a:xfrm rot="10048218">
            <a:off x="5480050" y="3460651"/>
            <a:ext cx="323850" cy="103187"/>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258" name="Oval 1117"/>
          <p:cNvSpPr>
            <a:spLocks noChangeArrowheads="1"/>
          </p:cNvSpPr>
          <p:nvPr/>
        </p:nvSpPr>
        <p:spPr bwMode="auto">
          <a:xfrm rot="8500723">
            <a:off x="5254625" y="2951063"/>
            <a:ext cx="323850" cy="103188"/>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259" name="Oval 1118"/>
          <p:cNvSpPr>
            <a:spLocks noChangeArrowheads="1"/>
          </p:cNvSpPr>
          <p:nvPr/>
        </p:nvSpPr>
        <p:spPr bwMode="auto">
          <a:xfrm rot="10048218">
            <a:off x="5302250" y="3095526"/>
            <a:ext cx="322263" cy="103187"/>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cxnSp>
        <p:nvCxnSpPr>
          <p:cNvPr id="260" name="AutoShape 87"/>
          <p:cNvCxnSpPr>
            <a:cxnSpLocks noChangeShapeType="1"/>
            <a:stCxn id="232" idx="3"/>
            <a:endCxn id="242" idx="3"/>
          </p:cNvCxnSpPr>
          <p:nvPr/>
        </p:nvCxnSpPr>
        <p:spPr bwMode="auto">
          <a:xfrm flipV="1">
            <a:off x="5804926" y="5421601"/>
            <a:ext cx="720017" cy="638435"/>
          </a:xfrm>
          <a:prstGeom prst="bentConnector3">
            <a:avLst>
              <a:gd name="adj1" fmla="val 131749"/>
            </a:avLst>
          </a:prstGeom>
          <a:noFill/>
          <a:ln w="28575">
            <a:solidFill>
              <a:schemeClr val="accent6"/>
            </a:solidFill>
            <a:miter lim="800000"/>
            <a:headEnd/>
            <a:tailEnd type="triangle" w="med" len="med"/>
          </a:ln>
        </p:spPr>
      </p:cxnSp>
      <p:cxnSp>
        <p:nvCxnSpPr>
          <p:cNvPr id="261" name="AutoShape 88"/>
          <p:cNvCxnSpPr>
            <a:cxnSpLocks noChangeShapeType="1"/>
            <a:stCxn id="232" idx="3"/>
            <a:endCxn id="248" idx="3"/>
          </p:cNvCxnSpPr>
          <p:nvPr/>
        </p:nvCxnSpPr>
        <p:spPr bwMode="auto">
          <a:xfrm flipV="1">
            <a:off x="5804926" y="4124613"/>
            <a:ext cx="332667" cy="1935423"/>
          </a:xfrm>
          <a:prstGeom prst="bentConnector3">
            <a:avLst>
              <a:gd name="adj1" fmla="val 168717"/>
            </a:avLst>
          </a:prstGeom>
          <a:noFill/>
          <a:ln w="28575">
            <a:solidFill>
              <a:schemeClr val="accent6"/>
            </a:solidFill>
            <a:miter lim="800000"/>
            <a:headEnd/>
            <a:tailEnd type="triangle" w="med" len="med"/>
          </a:ln>
        </p:spPr>
      </p:cxnSp>
      <p:sp>
        <p:nvSpPr>
          <p:cNvPr id="262" name="Oval 89"/>
          <p:cNvSpPr>
            <a:spLocks noChangeArrowheads="1"/>
          </p:cNvSpPr>
          <p:nvPr/>
        </p:nvSpPr>
        <p:spPr bwMode="auto">
          <a:xfrm>
            <a:off x="4184650" y="3530501"/>
            <a:ext cx="182563" cy="182562"/>
          </a:xfrm>
          <a:prstGeom prst="ellipse">
            <a:avLst/>
          </a:prstGeom>
          <a:solidFill>
            <a:schemeClr val="accent2"/>
          </a:solidFill>
          <a:ln w="9525">
            <a:noFill/>
            <a:round/>
            <a:headEnd/>
            <a:tailEnd/>
          </a:ln>
        </p:spPr>
        <p:txBody>
          <a:bodyPr wrap="none" anchor="ctr"/>
          <a:lstStyle/>
          <a:p>
            <a:pPr algn="ctr"/>
            <a:r>
              <a:rPr lang="es-MX" sz="1000" b="1" dirty="0" smtClean="0">
                <a:solidFill>
                  <a:schemeClr val="tx2"/>
                </a:solidFill>
              </a:rPr>
              <a:t>P</a:t>
            </a:r>
            <a:endParaRPr lang="es-MX" sz="1000" b="1" dirty="0">
              <a:solidFill>
                <a:schemeClr val="tx2"/>
              </a:solidFill>
            </a:endParaRPr>
          </a:p>
        </p:txBody>
      </p:sp>
      <p:sp>
        <p:nvSpPr>
          <p:cNvPr id="263" name="Oval 90"/>
          <p:cNvSpPr>
            <a:spLocks noChangeArrowheads="1"/>
          </p:cNvSpPr>
          <p:nvPr/>
        </p:nvSpPr>
        <p:spPr bwMode="auto">
          <a:xfrm>
            <a:off x="3427413" y="3984526"/>
            <a:ext cx="182562" cy="182562"/>
          </a:xfrm>
          <a:prstGeom prst="ellipse">
            <a:avLst/>
          </a:prstGeom>
          <a:solidFill>
            <a:schemeClr val="accent2"/>
          </a:solidFill>
          <a:ln w="9525">
            <a:noFill/>
            <a:round/>
            <a:headEnd/>
            <a:tailEnd/>
          </a:ln>
        </p:spPr>
        <p:txBody>
          <a:bodyPr wrap="none" anchor="ctr"/>
          <a:lstStyle/>
          <a:p>
            <a:pPr algn="ctr"/>
            <a:r>
              <a:rPr lang="es-MX" sz="1000" b="1" dirty="0" smtClean="0">
                <a:solidFill>
                  <a:schemeClr val="tx2"/>
                </a:solidFill>
              </a:rPr>
              <a:t>P</a:t>
            </a:r>
            <a:endParaRPr lang="es-MX" sz="1000" b="1" dirty="0">
              <a:solidFill>
                <a:schemeClr val="tx2"/>
              </a:solidFill>
            </a:endParaRPr>
          </a:p>
        </p:txBody>
      </p:sp>
      <p:sp>
        <p:nvSpPr>
          <p:cNvPr id="264" name="Oval 1042"/>
          <p:cNvSpPr>
            <a:spLocks noChangeArrowheads="1"/>
          </p:cNvSpPr>
          <p:nvPr/>
        </p:nvSpPr>
        <p:spPr bwMode="auto">
          <a:xfrm rot="1792538">
            <a:off x="3284538" y="3870226"/>
            <a:ext cx="363537" cy="92075"/>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265" name="Oval 1043"/>
          <p:cNvSpPr>
            <a:spLocks noChangeArrowheads="1"/>
          </p:cNvSpPr>
          <p:nvPr/>
        </p:nvSpPr>
        <p:spPr bwMode="auto">
          <a:xfrm rot="3340033">
            <a:off x="3383757" y="3777357"/>
            <a:ext cx="363537" cy="92075"/>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266" name="Oval 1049"/>
          <p:cNvSpPr>
            <a:spLocks noChangeArrowheads="1"/>
          </p:cNvSpPr>
          <p:nvPr/>
        </p:nvSpPr>
        <p:spPr bwMode="auto">
          <a:xfrm rot="3838541">
            <a:off x="3863182" y="3470969"/>
            <a:ext cx="363538" cy="92075"/>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267" name="Oval 1050"/>
          <p:cNvSpPr>
            <a:spLocks noChangeArrowheads="1"/>
          </p:cNvSpPr>
          <p:nvPr/>
        </p:nvSpPr>
        <p:spPr bwMode="auto">
          <a:xfrm rot="5386036">
            <a:off x="3998119" y="3447157"/>
            <a:ext cx="363537" cy="92075"/>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268" name="Line 1054"/>
          <p:cNvSpPr>
            <a:spLocks noChangeShapeType="1"/>
          </p:cNvSpPr>
          <p:nvPr/>
        </p:nvSpPr>
        <p:spPr bwMode="auto">
          <a:xfrm>
            <a:off x="4106863" y="3284438"/>
            <a:ext cx="104775" cy="776288"/>
          </a:xfrm>
          <a:prstGeom prst="line">
            <a:avLst/>
          </a:prstGeom>
          <a:noFill/>
          <a:ln w="28575">
            <a:solidFill>
              <a:srgbClr val="F78B30"/>
            </a:solidFill>
            <a:round/>
            <a:headEnd type="none" w="sm" len="sm"/>
            <a:tailEnd type="triangle" w="med" len="med"/>
          </a:ln>
        </p:spPr>
        <p:txBody>
          <a:bodyPr wrap="none" anchor="ctr"/>
          <a:lstStyle/>
          <a:p>
            <a:endParaRPr lang="es-MX" dirty="0"/>
          </a:p>
        </p:txBody>
      </p:sp>
      <p:sp>
        <p:nvSpPr>
          <p:cNvPr id="269" name="Line 1054"/>
          <p:cNvSpPr>
            <a:spLocks noChangeShapeType="1"/>
          </p:cNvSpPr>
          <p:nvPr/>
        </p:nvSpPr>
        <p:spPr bwMode="auto">
          <a:xfrm>
            <a:off x="3311525" y="3698776"/>
            <a:ext cx="523875" cy="417512"/>
          </a:xfrm>
          <a:prstGeom prst="line">
            <a:avLst/>
          </a:prstGeom>
          <a:noFill/>
          <a:ln w="28575">
            <a:solidFill>
              <a:srgbClr val="F78B30"/>
            </a:solidFill>
            <a:round/>
            <a:headEnd type="none" w="sm" len="sm"/>
            <a:tailEnd type="triangle" w="med" len="med"/>
          </a:ln>
        </p:spPr>
        <p:txBody>
          <a:bodyPr wrap="none" anchor="ctr"/>
          <a:lstStyle/>
          <a:p>
            <a:endParaRPr lang="es-MX" dirty="0"/>
          </a:p>
        </p:txBody>
      </p:sp>
      <p:sp>
        <p:nvSpPr>
          <p:cNvPr id="270" name="Freeform 1034"/>
          <p:cNvSpPr>
            <a:spLocks/>
          </p:cNvSpPr>
          <p:nvPr/>
        </p:nvSpPr>
        <p:spPr bwMode="auto">
          <a:xfrm>
            <a:off x="5322888" y="1412776"/>
            <a:ext cx="2676525" cy="2286000"/>
          </a:xfrm>
          <a:custGeom>
            <a:avLst/>
            <a:gdLst>
              <a:gd name="T0" fmla="*/ 1727 w 1686"/>
              <a:gd name="T1" fmla="*/ 0 h 1440"/>
              <a:gd name="T2" fmla="*/ 1822 w 1686"/>
              <a:gd name="T3" fmla="*/ 137 h 1440"/>
              <a:gd name="T4" fmla="*/ 1856 w 1686"/>
              <a:gd name="T5" fmla="*/ 180 h 1440"/>
              <a:gd name="T6" fmla="*/ 1873 w 1686"/>
              <a:gd name="T7" fmla="*/ 231 h 1440"/>
              <a:gd name="T8" fmla="*/ 1950 w 1686"/>
              <a:gd name="T9" fmla="*/ 308 h 1440"/>
              <a:gd name="T10" fmla="*/ 1925 w 1686"/>
              <a:gd name="T11" fmla="*/ 420 h 1440"/>
              <a:gd name="T12" fmla="*/ 1787 w 1686"/>
              <a:gd name="T13" fmla="*/ 437 h 1440"/>
              <a:gd name="T14" fmla="*/ 1513 w 1686"/>
              <a:gd name="T15" fmla="*/ 548 h 1440"/>
              <a:gd name="T16" fmla="*/ 1385 w 1686"/>
              <a:gd name="T17" fmla="*/ 608 h 1440"/>
              <a:gd name="T18" fmla="*/ 1299 w 1686"/>
              <a:gd name="T19" fmla="*/ 642 h 1440"/>
              <a:gd name="T20" fmla="*/ 1213 w 1686"/>
              <a:gd name="T21" fmla="*/ 685 h 1440"/>
              <a:gd name="T22" fmla="*/ 1145 w 1686"/>
              <a:gd name="T23" fmla="*/ 728 h 1440"/>
              <a:gd name="T24" fmla="*/ 1059 w 1686"/>
              <a:gd name="T25" fmla="*/ 780 h 1440"/>
              <a:gd name="T26" fmla="*/ 913 w 1686"/>
              <a:gd name="T27" fmla="*/ 874 h 1440"/>
              <a:gd name="T28" fmla="*/ 776 w 1686"/>
              <a:gd name="T29" fmla="*/ 1045 h 1440"/>
              <a:gd name="T30" fmla="*/ 605 w 1686"/>
              <a:gd name="T31" fmla="*/ 1294 h 1440"/>
              <a:gd name="T32" fmla="*/ 510 w 1686"/>
              <a:gd name="T33" fmla="*/ 1328 h 1440"/>
              <a:gd name="T34" fmla="*/ 485 w 1686"/>
              <a:gd name="T35" fmla="*/ 1088 h 1440"/>
              <a:gd name="T36" fmla="*/ 476 w 1686"/>
              <a:gd name="T37" fmla="*/ 1045 h 1440"/>
              <a:gd name="T38" fmla="*/ 442 w 1686"/>
              <a:gd name="T39" fmla="*/ 994 h 1440"/>
              <a:gd name="T40" fmla="*/ 305 w 1686"/>
              <a:gd name="T41" fmla="*/ 805 h 1440"/>
              <a:gd name="T42" fmla="*/ 279 w 1686"/>
              <a:gd name="T43" fmla="*/ 780 h 1440"/>
              <a:gd name="T44" fmla="*/ 159 w 1686"/>
              <a:gd name="T45" fmla="*/ 754 h 1440"/>
              <a:gd name="T46" fmla="*/ 39 w 1686"/>
              <a:gd name="T47" fmla="*/ 720 h 1440"/>
              <a:gd name="T48" fmla="*/ 5 w 1686"/>
              <a:gd name="T49" fmla="*/ 668 h 1440"/>
              <a:gd name="T50" fmla="*/ 22 w 1686"/>
              <a:gd name="T51" fmla="*/ 608 h 1440"/>
              <a:gd name="T52" fmla="*/ 133 w 1686"/>
              <a:gd name="T53" fmla="*/ 557 h 1440"/>
              <a:gd name="T54" fmla="*/ 450 w 1686"/>
              <a:gd name="T55" fmla="*/ 582 h 1440"/>
              <a:gd name="T56" fmla="*/ 613 w 1686"/>
              <a:gd name="T57" fmla="*/ 574 h 1440"/>
              <a:gd name="T58" fmla="*/ 682 w 1686"/>
              <a:gd name="T59" fmla="*/ 548 h 1440"/>
              <a:gd name="T60" fmla="*/ 793 w 1686"/>
              <a:gd name="T61" fmla="*/ 514 h 1440"/>
              <a:gd name="T62" fmla="*/ 870 w 1686"/>
              <a:gd name="T63" fmla="*/ 480 h 1440"/>
              <a:gd name="T64" fmla="*/ 1007 w 1686"/>
              <a:gd name="T65" fmla="*/ 411 h 1440"/>
              <a:gd name="T66" fmla="*/ 1025 w 1686"/>
              <a:gd name="T67" fmla="*/ 394 h 1440"/>
              <a:gd name="T68" fmla="*/ 1153 w 1686"/>
              <a:gd name="T69" fmla="*/ 300 h 1440"/>
              <a:gd name="T70" fmla="*/ 1247 w 1686"/>
              <a:gd name="T71" fmla="*/ 257 h 1440"/>
              <a:gd name="T72" fmla="*/ 1359 w 1686"/>
              <a:gd name="T73" fmla="*/ 205 h 1440"/>
              <a:gd name="T74" fmla="*/ 1470 w 1686"/>
              <a:gd name="T75" fmla="*/ 171 h 1440"/>
              <a:gd name="T76" fmla="*/ 1582 w 1686"/>
              <a:gd name="T77" fmla="*/ 111 h 1440"/>
              <a:gd name="T78" fmla="*/ 1676 w 1686"/>
              <a:gd name="T79" fmla="*/ 60 h 1440"/>
              <a:gd name="T80" fmla="*/ 1727 w 1686"/>
              <a:gd name="T81" fmla="*/ 0 h 14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86"/>
              <a:gd name="T124" fmla="*/ 0 h 1440"/>
              <a:gd name="T125" fmla="*/ 1959 w 1686"/>
              <a:gd name="T126" fmla="*/ 1340 h 14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86" h="1440">
                <a:moveTo>
                  <a:pt x="1378" y="40"/>
                </a:moveTo>
                <a:cubicBezTo>
                  <a:pt x="1388" y="60"/>
                  <a:pt x="1459" y="47"/>
                  <a:pt x="1481" y="61"/>
                </a:cubicBezTo>
                <a:cubicBezTo>
                  <a:pt x="1503" y="75"/>
                  <a:pt x="1497" y="108"/>
                  <a:pt x="1509" y="123"/>
                </a:cubicBezTo>
                <a:cubicBezTo>
                  <a:pt x="1521" y="138"/>
                  <a:pt x="1537" y="139"/>
                  <a:pt x="1550" y="150"/>
                </a:cubicBezTo>
                <a:cubicBezTo>
                  <a:pt x="1563" y="161"/>
                  <a:pt x="1576" y="176"/>
                  <a:pt x="1584" y="191"/>
                </a:cubicBezTo>
                <a:cubicBezTo>
                  <a:pt x="1592" y="206"/>
                  <a:pt x="1582" y="218"/>
                  <a:pt x="1598" y="239"/>
                </a:cubicBezTo>
                <a:cubicBezTo>
                  <a:pt x="1614" y="260"/>
                  <a:pt x="1686" y="300"/>
                  <a:pt x="1679" y="318"/>
                </a:cubicBezTo>
                <a:cubicBezTo>
                  <a:pt x="1672" y="336"/>
                  <a:pt x="1598" y="339"/>
                  <a:pt x="1558" y="348"/>
                </a:cubicBezTo>
                <a:cubicBezTo>
                  <a:pt x="1473" y="381"/>
                  <a:pt x="1406" y="448"/>
                  <a:pt x="1326" y="492"/>
                </a:cubicBezTo>
                <a:cubicBezTo>
                  <a:pt x="1287" y="512"/>
                  <a:pt x="1254" y="542"/>
                  <a:pt x="1219" y="568"/>
                </a:cubicBezTo>
                <a:cubicBezTo>
                  <a:pt x="1196" y="586"/>
                  <a:pt x="1167" y="593"/>
                  <a:pt x="1146" y="613"/>
                </a:cubicBezTo>
                <a:cubicBezTo>
                  <a:pt x="1054" y="695"/>
                  <a:pt x="1166" y="599"/>
                  <a:pt x="1074" y="667"/>
                </a:cubicBezTo>
                <a:cubicBezTo>
                  <a:pt x="1050" y="684"/>
                  <a:pt x="1043" y="706"/>
                  <a:pt x="1018" y="719"/>
                </a:cubicBezTo>
                <a:cubicBezTo>
                  <a:pt x="988" y="761"/>
                  <a:pt x="1009" y="735"/>
                  <a:pt x="947" y="784"/>
                </a:cubicBezTo>
                <a:cubicBezTo>
                  <a:pt x="905" y="817"/>
                  <a:pt x="865" y="861"/>
                  <a:pt x="827" y="899"/>
                </a:cubicBezTo>
                <a:cubicBezTo>
                  <a:pt x="770" y="954"/>
                  <a:pt x="754" y="1026"/>
                  <a:pt x="722" y="1099"/>
                </a:cubicBezTo>
                <a:cubicBezTo>
                  <a:pt x="709" y="1213"/>
                  <a:pt x="665" y="1317"/>
                  <a:pt x="595" y="1387"/>
                </a:cubicBezTo>
                <a:cubicBezTo>
                  <a:pt x="571" y="1440"/>
                  <a:pt x="566" y="1439"/>
                  <a:pt x="514" y="1432"/>
                </a:cubicBezTo>
                <a:cubicBezTo>
                  <a:pt x="502" y="1343"/>
                  <a:pt x="491" y="1255"/>
                  <a:pt x="468" y="1169"/>
                </a:cubicBezTo>
                <a:cubicBezTo>
                  <a:pt x="465" y="1154"/>
                  <a:pt x="463" y="1136"/>
                  <a:pt x="456" y="1122"/>
                </a:cubicBezTo>
                <a:cubicBezTo>
                  <a:pt x="447" y="1102"/>
                  <a:pt x="421" y="1068"/>
                  <a:pt x="421" y="1068"/>
                </a:cubicBezTo>
                <a:cubicBezTo>
                  <a:pt x="394" y="980"/>
                  <a:pt x="342" y="923"/>
                  <a:pt x="281" y="871"/>
                </a:cubicBezTo>
                <a:cubicBezTo>
                  <a:pt x="272" y="863"/>
                  <a:pt x="266" y="851"/>
                  <a:pt x="256" y="845"/>
                </a:cubicBezTo>
                <a:cubicBezTo>
                  <a:pt x="217" y="822"/>
                  <a:pt x="189" y="830"/>
                  <a:pt x="147" y="825"/>
                </a:cubicBezTo>
                <a:cubicBezTo>
                  <a:pt x="109" y="822"/>
                  <a:pt x="74" y="808"/>
                  <a:pt x="38" y="797"/>
                </a:cubicBezTo>
                <a:cubicBezTo>
                  <a:pt x="26" y="780"/>
                  <a:pt x="0" y="765"/>
                  <a:pt x="2" y="743"/>
                </a:cubicBezTo>
                <a:cubicBezTo>
                  <a:pt x="2" y="739"/>
                  <a:pt x="7" y="681"/>
                  <a:pt x="12" y="675"/>
                </a:cubicBezTo>
                <a:cubicBezTo>
                  <a:pt x="39" y="633"/>
                  <a:pt x="68" y="628"/>
                  <a:pt x="104" y="610"/>
                </a:cubicBezTo>
                <a:cubicBezTo>
                  <a:pt x="204" y="606"/>
                  <a:pt x="290" y="603"/>
                  <a:pt x="388" y="612"/>
                </a:cubicBezTo>
                <a:cubicBezTo>
                  <a:pt x="435" y="605"/>
                  <a:pt x="484" y="601"/>
                  <a:pt x="531" y="592"/>
                </a:cubicBezTo>
                <a:cubicBezTo>
                  <a:pt x="562" y="585"/>
                  <a:pt x="562" y="573"/>
                  <a:pt x="590" y="557"/>
                </a:cubicBezTo>
                <a:cubicBezTo>
                  <a:pt x="633" y="533"/>
                  <a:pt x="631" y="559"/>
                  <a:pt x="685" y="511"/>
                </a:cubicBezTo>
                <a:cubicBezTo>
                  <a:pt x="729" y="472"/>
                  <a:pt x="707" y="485"/>
                  <a:pt x="750" y="467"/>
                </a:cubicBezTo>
                <a:cubicBezTo>
                  <a:pt x="787" y="433"/>
                  <a:pt x="826" y="410"/>
                  <a:pt x="864" y="381"/>
                </a:cubicBezTo>
                <a:cubicBezTo>
                  <a:pt x="871" y="375"/>
                  <a:pt x="873" y="366"/>
                  <a:pt x="878" y="360"/>
                </a:cubicBezTo>
                <a:cubicBezTo>
                  <a:pt x="914" y="321"/>
                  <a:pt x="947" y="282"/>
                  <a:pt x="983" y="247"/>
                </a:cubicBezTo>
                <a:cubicBezTo>
                  <a:pt x="1052" y="178"/>
                  <a:pt x="1019" y="219"/>
                  <a:pt x="1062" y="191"/>
                </a:cubicBezTo>
                <a:cubicBezTo>
                  <a:pt x="1095" y="170"/>
                  <a:pt x="1125" y="145"/>
                  <a:pt x="1156" y="125"/>
                </a:cubicBezTo>
                <a:cubicBezTo>
                  <a:pt x="1186" y="107"/>
                  <a:pt x="1236" y="99"/>
                  <a:pt x="1251" y="79"/>
                </a:cubicBezTo>
                <a:cubicBezTo>
                  <a:pt x="1266" y="59"/>
                  <a:pt x="1230" y="12"/>
                  <a:pt x="1248" y="6"/>
                </a:cubicBezTo>
                <a:cubicBezTo>
                  <a:pt x="1266" y="0"/>
                  <a:pt x="1336" y="34"/>
                  <a:pt x="1358" y="40"/>
                </a:cubicBezTo>
                <a:cubicBezTo>
                  <a:pt x="1380" y="46"/>
                  <a:pt x="1374" y="40"/>
                  <a:pt x="1378" y="40"/>
                </a:cubicBezTo>
                <a:close/>
              </a:path>
            </a:pathLst>
          </a:custGeom>
          <a:gradFill rotWithShape="0">
            <a:gsLst>
              <a:gs pos="0">
                <a:schemeClr val="bg2"/>
              </a:gs>
              <a:gs pos="100000">
                <a:schemeClr val="tx2"/>
              </a:gs>
            </a:gsLst>
            <a:path path="rect">
              <a:fillToRect t="100000" r="100000"/>
            </a:path>
          </a:gradFill>
          <a:ln w="12700">
            <a:noFill/>
            <a:round/>
            <a:headEnd type="none" w="sm" len="sm"/>
            <a:tailEnd type="none" w="sm" len="sm"/>
          </a:ln>
          <a:scene3d>
            <a:camera prst="orthographicFront"/>
            <a:lightRig rig="threePt" dir="t"/>
          </a:scene3d>
          <a:sp3d>
            <a:bevelT/>
          </a:sp3d>
        </p:spPr>
        <p:txBody>
          <a:bodyPr wrap="none" anchor="ctr"/>
          <a:lstStyle/>
          <a:p>
            <a:endParaRPr lang="es-MX" dirty="0"/>
          </a:p>
        </p:txBody>
      </p:sp>
      <p:sp>
        <p:nvSpPr>
          <p:cNvPr id="271" name="Oval 1076"/>
          <p:cNvSpPr>
            <a:spLocks noChangeArrowheads="1"/>
          </p:cNvSpPr>
          <p:nvPr/>
        </p:nvSpPr>
        <p:spPr bwMode="auto">
          <a:xfrm>
            <a:off x="5880101" y="2631976"/>
            <a:ext cx="120650"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272" name="Oval 1081"/>
          <p:cNvSpPr>
            <a:spLocks noChangeArrowheads="1"/>
          </p:cNvSpPr>
          <p:nvPr/>
        </p:nvSpPr>
        <p:spPr bwMode="auto">
          <a:xfrm>
            <a:off x="5961063" y="2830414"/>
            <a:ext cx="120650"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273" name="Oval 1082"/>
          <p:cNvSpPr>
            <a:spLocks noChangeArrowheads="1"/>
          </p:cNvSpPr>
          <p:nvPr/>
        </p:nvSpPr>
        <p:spPr bwMode="auto">
          <a:xfrm>
            <a:off x="6143626" y="3106639"/>
            <a:ext cx="122238"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274" name="Text Box 1083"/>
          <p:cNvSpPr txBox="1">
            <a:spLocks noChangeArrowheads="1"/>
          </p:cNvSpPr>
          <p:nvPr/>
        </p:nvSpPr>
        <p:spPr bwMode="auto">
          <a:xfrm>
            <a:off x="6175376" y="2349401"/>
            <a:ext cx="436017" cy="443198"/>
          </a:xfrm>
          <a:prstGeom prst="rect">
            <a:avLst/>
          </a:prstGeom>
          <a:noFill/>
          <a:ln w="12700">
            <a:noFill/>
            <a:miter lim="800000"/>
            <a:headEnd type="none" w="sm" len="sm"/>
            <a:tailEnd type="none" w="sm" len="sm"/>
          </a:ln>
          <a:scene3d>
            <a:camera prst="orthographicFront"/>
            <a:lightRig rig="threePt" dir="t"/>
          </a:scene3d>
          <a:sp3d>
            <a:bevelT/>
          </a:sp3d>
        </p:spPr>
        <p:txBody>
          <a:bodyPr wrap="none" lIns="0" tIns="0" rIns="0" bIns="0">
            <a:spAutoFit/>
          </a:bodyPr>
          <a:lstStyle/>
          <a:p>
            <a:pPr eaLnBrk="0" hangingPunct="0">
              <a:lnSpc>
                <a:spcPct val="120000"/>
              </a:lnSpc>
            </a:pPr>
            <a:r>
              <a:rPr lang="es-MX" sz="1200" b="1" dirty="0" smtClean="0"/>
              <a:t>GABA </a:t>
            </a:r>
            <a:br>
              <a:rPr lang="es-MX" sz="1200" b="1" dirty="0" smtClean="0"/>
            </a:br>
            <a:r>
              <a:rPr lang="es-MX" sz="1200" b="1" dirty="0" smtClean="0"/>
              <a:t>Glicina</a:t>
            </a:r>
            <a:endParaRPr lang="es-MX" b="1" dirty="0"/>
          </a:p>
        </p:txBody>
      </p:sp>
      <p:sp>
        <p:nvSpPr>
          <p:cNvPr id="275" name="Oval 1084"/>
          <p:cNvSpPr>
            <a:spLocks noChangeArrowheads="1"/>
          </p:cNvSpPr>
          <p:nvPr/>
        </p:nvSpPr>
        <p:spPr bwMode="auto">
          <a:xfrm>
            <a:off x="6254751" y="2890739"/>
            <a:ext cx="120650"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276" name="Oval 1077"/>
          <p:cNvSpPr>
            <a:spLocks noChangeArrowheads="1"/>
          </p:cNvSpPr>
          <p:nvPr/>
        </p:nvSpPr>
        <p:spPr bwMode="auto">
          <a:xfrm>
            <a:off x="5954713" y="2471639"/>
            <a:ext cx="122238"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277" name="Oval 1080"/>
          <p:cNvSpPr>
            <a:spLocks noChangeArrowheads="1"/>
          </p:cNvSpPr>
          <p:nvPr/>
        </p:nvSpPr>
        <p:spPr bwMode="auto">
          <a:xfrm>
            <a:off x="5729288" y="2460526"/>
            <a:ext cx="120650"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278" name="Text Box 1031"/>
          <p:cNvSpPr txBox="1">
            <a:spLocks noChangeArrowheads="1"/>
          </p:cNvSpPr>
          <p:nvPr/>
        </p:nvSpPr>
        <p:spPr bwMode="auto">
          <a:xfrm>
            <a:off x="6848476" y="2285279"/>
            <a:ext cx="2006600" cy="923330"/>
          </a:xfrm>
          <a:prstGeom prst="rect">
            <a:avLst/>
          </a:prstGeom>
          <a:noFill/>
          <a:ln w="12700">
            <a:noFill/>
            <a:miter lim="800000"/>
            <a:headEnd type="none" w="sm" len="sm"/>
            <a:tailEnd type="none" w="sm" len="sm"/>
          </a:ln>
        </p:spPr>
        <p:txBody>
          <a:bodyPr>
            <a:spAutoFit/>
          </a:bodyPr>
          <a:lstStyle/>
          <a:p>
            <a:pPr algn="ctr" eaLnBrk="0" hangingPunct="0"/>
            <a:r>
              <a:rPr lang="es-MX" b="1" dirty="0" smtClean="0">
                <a:solidFill>
                  <a:schemeClr val="bg2"/>
                </a:solidFill>
              </a:rPr>
              <a:t>Muerte celular</a:t>
            </a:r>
          </a:p>
          <a:p>
            <a:pPr algn="ctr" eaLnBrk="0" hangingPunct="0"/>
            <a:r>
              <a:rPr lang="es-MX" b="1" dirty="0" smtClean="0">
                <a:solidFill>
                  <a:schemeClr val="bg2"/>
                </a:solidFill>
              </a:rPr>
              <a:t>Inter-neurona</a:t>
            </a:r>
          </a:p>
          <a:p>
            <a:pPr algn="ctr" eaLnBrk="0" hangingPunct="0"/>
            <a:r>
              <a:rPr lang="es-MX" b="1" dirty="0" smtClean="0">
                <a:solidFill>
                  <a:schemeClr val="bg2"/>
                </a:solidFill>
              </a:rPr>
              <a:t>inhibitoria</a:t>
            </a:r>
            <a:endParaRPr lang="es-MX" b="1" dirty="0">
              <a:solidFill>
                <a:schemeClr val="bg2"/>
              </a:solidFill>
            </a:endParaRPr>
          </a:p>
        </p:txBody>
      </p:sp>
      <p:sp>
        <p:nvSpPr>
          <p:cNvPr id="279" name="Text Box 1141"/>
          <p:cNvSpPr txBox="1">
            <a:spLocks noChangeArrowheads="1"/>
          </p:cNvSpPr>
          <p:nvPr/>
        </p:nvSpPr>
        <p:spPr bwMode="auto">
          <a:xfrm>
            <a:off x="4616450" y="3630513"/>
            <a:ext cx="1136650" cy="1015663"/>
          </a:xfrm>
          <a:prstGeom prst="rect">
            <a:avLst/>
          </a:prstGeom>
          <a:noFill/>
          <a:ln w="12700">
            <a:noFill/>
            <a:miter lim="800000"/>
            <a:headEnd type="none" w="sm" len="sm"/>
            <a:tailEnd type="none" w="sm" len="sm"/>
          </a:ln>
        </p:spPr>
        <p:txBody>
          <a:bodyPr>
            <a:spAutoFit/>
          </a:bodyPr>
          <a:lstStyle/>
          <a:p>
            <a:pPr algn="ctr" eaLnBrk="0" hangingPunct="0"/>
            <a:r>
              <a:rPr lang="es-MX" sz="1500" b="1" dirty="0" smtClean="0">
                <a:solidFill>
                  <a:schemeClr val="accent4"/>
                </a:solidFill>
              </a:rPr>
              <a:t>(-)</a:t>
            </a:r>
          </a:p>
          <a:p>
            <a:pPr algn="ctr" eaLnBrk="0" hangingPunct="0"/>
            <a:r>
              <a:rPr lang="es-MX" sz="1500" b="1" dirty="0" smtClean="0">
                <a:solidFill>
                  <a:schemeClr val="accent4"/>
                </a:solidFill>
              </a:rPr>
              <a:t>En receptores de glicina</a:t>
            </a:r>
            <a:endParaRPr lang="es-MX" sz="1500" b="1" dirty="0">
              <a:solidFill>
                <a:schemeClr val="accent4"/>
              </a:solidFill>
            </a:endParaRPr>
          </a:p>
        </p:txBody>
      </p:sp>
    </p:spTree>
    <p:extLst>
      <p:ext uri="{BB962C8B-B14F-4D97-AF65-F5344CB8AC3E}">
        <p14:creationId xmlns:p14="http://schemas.microsoft.com/office/powerpoint/2010/main" val="613481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dissolve">
                                      <p:cBhvr>
                                        <p:cTn id="7" dur="5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3" name="Rectangle 2"/>
          <p:cNvSpPr>
            <a:spLocks noGrp="1" noChangeArrowheads="1"/>
          </p:cNvSpPr>
          <p:nvPr>
            <p:ph type="title"/>
          </p:nvPr>
        </p:nvSpPr>
        <p:spPr>
          <a:xfrm>
            <a:off x="457200" y="357392"/>
            <a:ext cx="8229600" cy="1143000"/>
          </a:xfrm>
        </p:spPr>
        <p:txBody>
          <a:bodyPr vert="horz" lIns="91440" tIns="45720" rIns="91440" bIns="45720" rtlCol="0" anchor="ctr">
            <a:normAutofit/>
          </a:bodyPr>
          <a:lstStyle/>
          <a:p>
            <a:pPr>
              <a:lnSpc>
                <a:spcPct val="85000"/>
              </a:lnSpc>
            </a:pPr>
            <a:r>
              <a:rPr lang="es-MX" sz="4000" noProof="0" dirty="0" smtClean="0"/>
              <a:t>Sensibilización Central</a:t>
            </a:r>
            <a:endParaRPr lang="es-MX" sz="4000" noProof="0" dirty="0"/>
          </a:p>
        </p:txBody>
      </p:sp>
      <p:sp>
        <p:nvSpPr>
          <p:cNvPr id="103" name="Text Box 16"/>
          <p:cNvSpPr txBox="1">
            <a:spLocks noChangeArrowheads="1"/>
          </p:cNvSpPr>
          <p:nvPr/>
        </p:nvSpPr>
        <p:spPr bwMode="auto">
          <a:xfrm>
            <a:off x="203874" y="6300641"/>
            <a:ext cx="8528050" cy="523220"/>
          </a:xfrm>
          <a:prstGeom prst="rect">
            <a:avLst/>
          </a:prstGeom>
          <a:noFill/>
          <a:ln w="9525">
            <a:noFill/>
            <a:miter lim="800000"/>
            <a:headEnd/>
            <a:tailEnd/>
          </a:ln>
        </p:spPr>
        <p:txBody>
          <a:bodyPr lIns="0" tIns="0" rIns="0" bIns="0" anchor="b">
            <a:spAutoFit/>
          </a:bodyPr>
          <a:lstStyle/>
          <a:p>
            <a:r>
              <a:rPr lang="en-CA" sz="1200" b="1" dirty="0" smtClean="0">
                <a:solidFill>
                  <a:schemeClr val="bg2"/>
                </a:solidFill>
              </a:rPr>
              <a:t>AMPA = </a:t>
            </a:r>
            <a:r>
              <a:rPr lang="es-MX" sz="1200" b="1" dirty="0" smtClean="0">
                <a:solidFill>
                  <a:schemeClr val="bg2"/>
                </a:solidFill>
              </a:rPr>
              <a:t>ácido-</a:t>
            </a:r>
            <a:r>
              <a:rPr lang="el-GR" sz="1200" b="1" dirty="0" smtClean="0">
                <a:solidFill>
                  <a:schemeClr val="bg2"/>
                </a:solidFill>
              </a:rPr>
              <a:t>α-</a:t>
            </a:r>
            <a:r>
              <a:rPr lang="es-MX" sz="1200" b="1" dirty="0" smtClean="0">
                <a:solidFill>
                  <a:schemeClr val="bg2"/>
                </a:solidFill>
              </a:rPr>
              <a:t>amino-3-hidroxi-5 metil-4-isoxazolepropiónico</a:t>
            </a:r>
            <a:r>
              <a:rPr lang="en-CA" sz="1200" b="1" dirty="0" smtClean="0">
                <a:solidFill>
                  <a:schemeClr val="bg2"/>
                </a:solidFill>
              </a:rPr>
              <a:t>; </a:t>
            </a:r>
            <a:br>
              <a:rPr lang="en-CA" sz="1200" b="1" dirty="0" smtClean="0">
                <a:solidFill>
                  <a:schemeClr val="bg2"/>
                </a:solidFill>
              </a:rPr>
            </a:br>
            <a:r>
              <a:rPr lang="en-CA" sz="1200" b="1" dirty="0" smtClean="0">
                <a:solidFill>
                  <a:schemeClr val="bg2"/>
                </a:solidFill>
              </a:rPr>
              <a:t>GABA = </a:t>
            </a:r>
            <a:r>
              <a:rPr lang="es-MX" sz="1200" b="1" dirty="0" smtClean="0">
                <a:solidFill>
                  <a:schemeClr val="bg2"/>
                </a:solidFill>
              </a:rPr>
              <a:t>ácido </a:t>
            </a:r>
            <a:r>
              <a:rPr lang="el-GR" sz="1200" b="1" dirty="0" smtClean="0">
                <a:solidFill>
                  <a:schemeClr val="bg2"/>
                </a:solidFill>
              </a:rPr>
              <a:t>γ-</a:t>
            </a:r>
            <a:r>
              <a:rPr lang="es-MX" sz="1200" b="1" dirty="0" smtClean="0">
                <a:solidFill>
                  <a:schemeClr val="bg2"/>
                </a:solidFill>
              </a:rPr>
              <a:t>aminobutírico</a:t>
            </a:r>
            <a:r>
              <a:rPr lang="en-CA" sz="1200" b="1" dirty="0" smtClean="0">
                <a:solidFill>
                  <a:schemeClr val="bg2"/>
                </a:solidFill>
              </a:rPr>
              <a:t>; NMDA </a:t>
            </a:r>
            <a:r>
              <a:rPr lang="en-CA" sz="1200" b="1" dirty="0">
                <a:solidFill>
                  <a:schemeClr val="bg2"/>
                </a:solidFill>
              </a:rPr>
              <a:t>= </a:t>
            </a:r>
            <a:r>
              <a:rPr lang="en-CA" sz="1200" b="1" dirty="0" smtClean="0">
                <a:solidFill>
                  <a:schemeClr val="bg2"/>
                </a:solidFill>
              </a:rPr>
              <a:t>N-Metil-D-Aspartato; prostaglandina E; PKC = Proteína Quinasa C</a:t>
            </a:r>
          </a:p>
          <a:p>
            <a:r>
              <a:rPr lang="en-CA" sz="1000" dirty="0" smtClean="0">
                <a:solidFill>
                  <a:schemeClr val="bg2"/>
                </a:solidFill>
              </a:rPr>
              <a:t>Woolf </a:t>
            </a:r>
            <a:r>
              <a:rPr lang="en-CA" sz="1000" dirty="0">
                <a:solidFill>
                  <a:schemeClr val="bg2"/>
                </a:solidFill>
              </a:rPr>
              <a:t>CJ, Salter MW. </a:t>
            </a:r>
            <a:r>
              <a:rPr lang="en-CA" sz="1000" i="1" dirty="0" smtClean="0">
                <a:solidFill>
                  <a:schemeClr val="bg2"/>
                </a:solidFill>
              </a:rPr>
              <a:t>Science</a:t>
            </a:r>
            <a:r>
              <a:rPr lang="en-CA" sz="1000" dirty="0" smtClean="0">
                <a:solidFill>
                  <a:schemeClr val="bg2"/>
                </a:solidFill>
              </a:rPr>
              <a:t> </a:t>
            </a:r>
            <a:r>
              <a:rPr lang="en-CA" sz="1000" dirty="0">
                <a:solidFill>
                  <a:schemeClr val="bg2"/>
                </a:solidFill>
              </a:rPr>
              <a:t>2000; 288(5472):1765-9.</a:t>
            </a:r>
            <a:endParaRPr lang="en-US" sz="1000" dirty="0">
              <a:solidFill>
                <a:schemeClr val="bg2"/>
              </a:solidFill>
            </a:endParaRPr>
          </a:p>
        </p:txBody>
      </p:sp>
      <p:sp>
        <p:nvSpPr>
          <p:cNvPr id="104" name="Rectangle 2"/>
          <p:cNvSpPr txBox="1">
            <a:spLocks noChangeArrowheads="1"/>
          </p:cNvSpPr>
          <p:nvPr/>
        </p:nvSpPr>
        <p:spPr>
          <a:xfrm>
            <a:off x="457200" y="4462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s-MX" sz="4000" b="0" i="0" u="none" strike="noStrike" kern="1200" cap="none" spc="0" normalizeH="0" baseline="0" noProof="0" dirty="0" smtClean="0">
              <a:ln>
                <a:noFill/>
              </a:ln>
              <a:solidFill>
                <a:srgbClr val="002060"/>
              </a:solidFill>
              <a:effectLst/>
              <a:uLnTx/>
              <a:uFillTx/>
              <a:latin typeface="+mj-lt"/>
              <a:ea typeface="+mj-ea"/>
              <a:cs typeface="+mj-cs"/>
            </a:endParaRPr>
          </a:p>
        </p:txBody>
      </p:sp>
      <p:sp>
        <p:nvSpPr>
          <p:cNvPr id="105" name="Freeform 1028"/>
          <p:cNvSpPr>
            <a:spLocks/>
          </p:cNvSpPr>
          <p:nvPr/>
        </p:nvSpPr>
        <p:spPr bwMode="auto">
          <a:xfrm>
            <a:off x="1987550" y="1311275"/>
            <a:ext cx="2728913" cy="2143125"/>
          </a:xfrm>
          <a:custGeom>
            <a:avLst/>
            <a:gdLst>
              <a:gd name="T0" fmla="*/ 2147483647 w 1719"/>
              <a:gd name="T1" fmla="*/ 2147483647 h 1350"/>
              <a:gd name="T2" fmla="*/ 2147483647 w 1719"/>
              <a:gd name="T3" fmla="*/ 2147483647 h 1350"/>
              <a:gd name="T4" fmla="*/ 2147483647 w 1719"/>
              <a:gd name="T5" fmla="*/ 2147483647 h 1350"/>
              <a:gd name="T6" fmla="*/ 2147483647 w 1719"/>
              <a:gd name="T7" fmla="*/ 2147483647 h 1350"/>
              <a:gd name="T8" fmla="*/ 2147483647 w 1719"/>
              <a:gd name="T9" fmla="*/ 0 h 1350"/>
              <a:gd name="T10" fmla="*/ 2147483647 w 1719"/>
              <a:gd name="T11" fmla="*/ 2147483647 h 1350"/>
              <a:gd name="T12" fmla="*/ 2147483647 w 1719"/>
              <a:gd name="T13" fmla="*/ 2147483647 h 1350"/>
              <a:gd name="T14" fmla="*/ 2147483647 w 1719"/>
              <a:gd name="T15" fmla="*/ 2147483647 h 1350"/>
              <a:gd name="T16" fmla="*/ 2147483647 w 1719"/>
              <a:gd name="T17" fmla="*/ 2147483647 h 1350"/>
              <a:gd name="T18" fmla="*/ 2147483647 w 1719"/>
              <a:gd name="T19" fmla="*/ 2147483647 h 1350"/>
              <a:gd name="T20" fmla="*/ 2147483647 w 1719"/>
              <a:gd name="T21" fmla="*/ 2147483647 h 1350"/>
              <a:gd name="T22" fmla="*/ 2147483647 w 1719"/>
              <a:gd name="T23" fmla="*/ 2147483647 h 1350"/>
              <a:gd name="T24" fmla="*/ 2147483647 w 1719"/>
              <a:gd name="T25" fmla="*/ 2147483647 h 1350"/>
              <a:gd name="T26" fmla="*/ 2147483647 w 1719"/>
              <a:gd name="T27" fmla="*/ 2147483647 h 1350"/>
              <a:gd name="T28" fmla="*/ 2147483647 w 1719"/>
              <a:gd name="T29" fmla="*/ 2147483647 h 1350"/>
              <a:gd name="T30" fmla="*/ 2147483647 w 1719"/>
              <a:gd name="T31" fmla="*/ 2147483647 h 1350"/>
              <a:gd name="T32" fmla="*/ 2147483647 w 1719"/>
              <a:gd name="T33" fmla="*/ 2147483647 h 1350"/>
              <a:gd name="T34" fmla="*/ 2147483647 w 1719"/>
              <a:gd name="T35" fmla="*/ 2147483647 h 1350"/>
              <a:gd name="T36" fmla="*/ 2147483647 w 1719"/>
              <a:gd name="T37" fmla="*/ 2147483647 h 1350"/>
              <a:gd name="T38" fmla="*/ 2147483647 w 1719"/>
              <a:gd name="T39" fmla="*/ 2147483647 h 1350"/>
              <a:gd name="T40" fmla="*/ 2147483647 w 1719"/>
              <a:gd name="T41" fmla="*/ 2147483647 h 1350"/>
              <a:gd name="T42" fmla="*/ 2147483647 w 1719"/>
              <a:gd name="T43" fmla="*/ 2147483647 h 1350"/>
              <a:gd name="T44" fmla="*/ 2147483647 w 1719"/>
              <a:gd name="T45" fmla="*/ 2147483647 h 1350"/>
              <a:gd name="T46" fmla="*/ 2147483647 w 1719"/>
              <a:gd name="T47" fmla="*/ 2147483647 h 1350"/>
              <a:gd name="T48" fmla="*/ 2147483647 w 1719"/>
              <a:gd name="T49" fmla="*/ 2147483647 h 1350"/>
              <a:gd name="T50" fmla="*/ 2147483647 w 1719"/>
              <a:gd name="T51" fmla="*/ 2147483647 h 1350"/>
              <a:gd name="T52" fmla="*/ 2147483647 w 1719"/>
              <a:gd name="T53" fmla="*/ 2147483647 h 1350"/>
              <a:gd name="T54" fmla="*/ 2147483647 w 1719"/>
              <a:gd name="T55" fmla="*/ 2147483647 h 1350"/>
              <a:gd name="T56" fmla="*/ 2147483647 w 1719"/>
              <a:gd name="T57" fmla="*/ 2147483647 h 1350"/>
              <a:gd name="T58" fmla="*/ 2147483647 w 1719"/>
              <a:gd name="T59" fmla="*/ 2147483647 h 1350"/>
              <a:gd name="T60" fmla="*/ 2147483647 w 1719"/>
              <a:gd name="T61" fmla="*/ 2147483647 h 1350"/>
              <a:gd name="T62" fmla="*/ 2147483647 w 1719"/>
              <a:gd name="T63" fmla="*/ 2147483647 h 1350"/>
              <a:gd name="T64" fmla="*/ 2147483647 w 1719"/>
              <a:gd name="T65" fmla="*/ 2147483647 h 1350"/>
              <a:gd name="T66" fmla="*/ 2147483647 w 1719"/>
              <a:gd name="T67" fmla="*/ 2147483647 h 13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19"/>
              <a:gd name="T103" fmla="*/ 0 h 1350"/>
              <a:gd name="T104" fmla="*/ 1533 w 1719"/>
              <a:gd name="T105" fmla="*/ 1518 h 13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19" h="1350">
                <a:moveTo>
                  <a:pt x="353" y="134"/>
                </a:moveTo>
                <a:cubicBezTo>
                  <a:pt x="395" y="137"/>
                  <a:pt x="402" y="95"/>
                  <a:pt x="435" y="86"/>
                </a:cubicBezTo>
                <a:cubicBezTo>
                  <a:pt x="468" y="77"/>
                  <a:pt x="521" y="91"/>
                  <a:pt x="551" y="79"/>
                </a:cubicBezTo>
                <a:cubicBezTo>
                  <a:pt x="581" y="67"/>
                  <a:pt x="587" y="22"/>
                  <a:pt x="613" y="11"/>
                </a:cubicBezTo>
                <a:cubicBezTo>
                  <a:pt x="639" y="0"/>
                  <a:pt x="690" y="11"/>
                  <a:pt x="709" y="11"/>
                </a:cubicBezTo>
                <a:cubicBezTo>
                  <a:pt x="728" y="11"/>
                  <a:pt x="727" y="4"/>
                  <a:pt x="730" y="11"/>
                </a:cubicBezTo>
                <a:cubicBezTo>
                  <a:pt x="733" y="18"/>
                  <a:pt x="710" y="32"/>
                  <a:pt x="729" y="55"/>
                </a:cubicBezTo>
                <a:cubicBezTo>
                  <a:pt x="748" y="78"/>
                  <a:pt x="814" y="112"/>
                  <a:pt x="844" y="149"/>
                </a:cubicBezTo>
                <a:cubicBezTo>
                  <a:pt x="865" y="203"/>
                  <a:pt x="837" y="143"/>
                  <a:pt x="882" y="197"/>
                </a:cubicBezTo>
                <a:cubicBezTo>
                  <a:pt x="908" y="228"/>
                  <a:pt x="900" y="274"/>
                  <a:pt x="921" y="307"/>
                </a:cubicBezTo>
                <a:cubicBezTo>
                  <a:pt x="927" y="319"/>
                  <a:pt x="940" y="328"/>
                  <a:pt x="950" y="338"/>
                </a:cubicBezTo>
                <a:cubicBezTo>
                  <a:pt x="976" y="398"/>
                  <a:pt x="1065" y="440"/>
                  <a:pt x="1122" y="479"/>
                </a:cubicBezTo>
                <a:cubicBezTo>
                  <a:pt x="1207" y="537"/>
                  <a:pt x="1296" y="584"/>
                  <a:pt x="1392" y="628"/>
                </a:cubicBezTo>
                <a:cubicBezTo>
                  <a:pt x="1414" y="638"/>
                  <a:pt x="1427" y="657"/>
                  <a:pt x="1450" y="667"/>
                </a:cubicBezTo>
                <a:cubicBezTo>
                  <a:pt x="1492" y="687"/>
                  <a:pt x="1572" y="711"/>
                  <a:pt x="1623" y="722"/>
                </a:cubicBezTo>
                <a:cubicBezTo>
                  <a:pt x="1675" y="751"/>
                  <a:pt x="1697" y="749"/>
                  <a:pt x="1719" y="801"/>
                </a:cubicBezTo>
                <a:cubicBezTo>
                  <a:pt x="1676" y="933"/>
                  <a:pt x="1564" y="904"/>
                  <a:pt x="1402" y="911"/>
                </a:cubicBezTo>
                <a:cubicBezTo>
                  <a:pt x="1347" y="925"/>
                  <a:pt x="1301" y="947"/>
                  <a:pt x="1248" y="966"/>
                </a:cubicBezTo>
                <a:cubicBezTo>
                  <a:pt x="1191" y="986"/>
                  <a:pt x="1126" y="992"/>
                  <a:pt x="1065" y="1004"/>
                </a:cubicBezTo>
                <a:cubicBezTo>
                  <a:pt x="989" y="1066"/>
                  <a:pt x="1087" y="991"/>
                  <a:pt x="998" y="1043"/>
                </a:cubicBezTo>
                <a:cubicBezTo>
                  <a:pt x="955" y="1068"/>
                  <a:pt x="925" y="1101"/>
                  <a:pt x="872" y="1114"/>
                </a:cubicBezTo>
                <a:cubicBezTo>
                  <a:pt x="832" y="1149"/>
                  <a:pt x="764" y="1146"/>
                  <a:pt x="710" y="1162"/>
                </a:cubicBezTo>
                <a:cubicBezTo>
                  <a:pt x="675" y="1190"/>
                  <a:pt x="651" y="1223"/>
                  <a:pt x="623" y="1256"/>
                </a:cubicBezTo>
                <a:cubicBezTo>
                  <a:pt x="619" y="1261"/>
                  <a:pt x="594" y="1291"/>
                  <a:pt x="584" y="1295"/>
                </a:cubicBezTo>
                <a:cubicBezTo>
                  <a:pt x="515" y="1324"/>
                  <a:pt x="419" y="1337"/>
                  <a:pt x="344" y="1350"/>
                </a:cubicBezTo>
                <a:cubicBezTo>
                  <a:pt x="227" y="1345"/>
                  <a:pt x="145" y="1339"/>
                  <a:pt x="37" y="1311"/>
                </a:cubicBezTo>
                <a:cubicBezTo>
                  <a:pt x="0" y="1223"/>
                  <a:pt x="118" y="1155"/>
                  <a:pt x="172" y="1091"/>
                </a:cubicBezTo>
                <a:cubicBezTo>
                  <a:pt x="188" y="1047"/>
                  <a:pt x="170" y="1086"/>
                  <a:pt x="200" y="1043"/>
                </a:cubicBezTo>
                <a:cubicBezTo>
                  <a:pt x="213" y="1023"/>
                  <a:pt x="239" y="981"/>
                  <a:pt x="239" y="981"/>
                </a:cubicBezTo>
                <a:cubicBezTo>
                  <a:pt x="250" y="942"/>
                  <a:pt x="265" y="903"/>
                  <a:pt x="277" y="863"/>
                </a:cubicBezTo>
                <a:cubicBezTo>
                  <a:pt x="298" y="716"/>
                  <a:pt x="281" y="569"/>
                  <a:pt x="258" y="424"/>
                </a:cubicBezTo>
                <a:cubicBezTo>
                  <a:pt x="251" y="346"/>
                  <a:pt x="250" y="266"/>
                  <a:pt x="229" y="189"/>
                </a:cubicBezTo>
                <a:cubicBezTo>
                  <a:pt x="218" y="149"/>
                  <a:pt x="160" y="80"/>
                  <a:pt x="181" y="71"/>
                </a:cubicBezTo>
                <a:cubicBezTo>
                  <a:pt x="202" y="62"/>
                  <a:pt x="335" y="144"/>
                  <a:pt x="353" y="134"/>
                </a:cubicBezTo>
                <a:close/>
              </a:path>
            </a:pathLst>
          </a:custGeom>
          <a:solidFill>
            <a:schemeClr val="tx2">
              <a:lumMod val="75000"/>
            </a:schemeClr>
          </a:solidFill>
          <a:ln w="12700">
            <a:noFill/>
            <a:round/>
            <a:headEnd type="none" w="sm" len="sm"/>
            <a:tailEnd type="none" w="sm" len="sm"/>
          </a:ln>
          <a:scene3d>
            <a:camera prst="orthographicFront"/>
            <a:lightRig rig="threePt" dir="t"/>
          </a:scene3d>
          <a:sp3d>
            <a:bevelT/>
          </a:sp3d>
        </p:spPr>
        <p:txBody>
          <a:bodyPr wrap="none" anchor="ctr"/>
          <a:lstStyle/>
          <a:p>
            <a:endParaRPr lang="es-MX" dirty="0"/>
          </a:p>
        </p:txBody>
      </p:sp>
      <p:sp>
        <p:nvSpPr>
          <p:cNvPr id="106" name="Freeform 1030"/>
          <p:cNvSpPr>
            <a:spLocks/>
          </p:cNvSpPr>
          <p:nvPr/>
        </p:nvSpPr>
        <p:spPr bwMode="auto">
          <a:xfrm rot="-80403">
            <a:off x="2190750" y="2774950"/>
            <a:ext cx="4173538" cy="3605213"/>
          </a:xfrm>
          <a:custGeom>
            <a:avLst/>
            <a:gdLst>
              <a:gd name="T0" fmla="*/ 2147483647 w 2958"/>
              <a:gd name="T1" fmla="*/ 2147483647 h 2271"/>
              <a:gd name="T2" fmla="*/ 2147483647 w 2958"/>
              <a:gd name="T3" fmla="*/ 2147483647 h 2271"/>
              <a:gd name="T4" fmla="*/ 2147483647 w 2958"/>
              <a:gd name="T5" fmla="*/ 2147483647 h 2271"/>
              <a:gd name="T6" fmla="*/ 2147483647 w 2958"/>
              <a:gd name="T7" fmla="*/ 2147483647 h 2271"/>
              <a:gd name="T8" fmla="*/ 2147483647 w 2958"/>
              <a:gd name="T9" fmla="*/ 2147483647 h 2271"/>
              <a:gd name="T10" fmla="*/ 2147483647 w 2958"/>
              <a:gd name="T11" fmla="*/ 2147483647 h 2271"/>
              <a:gd name="T12" fmla="*/ 2147483647 w 2958"/>
              <a:gd name="T13" fmla="*/ 2147483647 h 2271"/>
              <a:gd name="T14" fmla="*/ 2147483647 w 2958"/>
              <a:gd name="T15" fmla="*/ 2147483647 h 2271"/>
              <a:gd name="T16" fmla="*/ 2147483647 w 2958"/>
              <a:gd name="T17" fmla="*/ 2147483647 h 2271"/>
              <a:gd name="T18" fmla="*/ 2147483647 w 2958"/>
              <a:gd name="T19" fmla="*/ 2147483647 h 2271"/>
              <a:gd name="T20" fmla="*/ 2147483647 w 2958"/>
              <a:gd name="T21" fmla="*/ 2147483647 h 2271"/>
              <a:gd name="T22" fmla="*/ 2147483647 w 2958"/>
              <a:gd name="T23" fmla="*/ 2147483647 h 2271"/>
              <a:gd name="T24" fmla="*/ 2147483647 w 2958"/>
              <a:gd name="T25" fmla="*/ 2147483647 h 2271"/>
              <a:gd name="T26" fmla="*/ 2147483647 w 2958"/>
              <a:gd name="T27" fmla="*/ 2147483647 h 2271"/>
              <a:gd name="T28" fmla="*/ 2147483647 w 2958"/>
              <a:gd name="T29" fmla="*/ 2147483647 h 2271"/>
              <a:gd name="T30" fmla="*/ 2147483647 w 2958"/>
              <a:gd name="T31" fmla="*/ 2147483647 h 2271"/>
              <a:gd name="T32" fmla="*/ 2147483647 w 2958"/>
              <a:gd name="T33" fmla="*/ 2147483647 h 2271"/>
              <a:gd name="T34" fmla="*/ 2147483647 w 2958"/>
              <a:gd name="T35" fmla="*/ 2147483647 h 2271"/>
              <a:gd name="T36" fmla="*/ 2147483647 w 2958"/>
              <a:gd name="T37" fmla="*/ 2147483647 h 2271"/>
              <a:gd name="T38" fmla="*/ 2147483647 w 2958"/>
              <a:gd name="T39" fmla="*/ 2147483647 h 2271"/>
              <a:gd name="T40" fmla="*/ 2147483647 w 2958"/>
              <a:gd name="T41" fmla="*/ 2147483647 h 2271"/>
              <a:gd name="T42" fmla="*/ 2147483647 w 2958"/>
              <a:gd name="T43" fmla="*/ 2147483647 h 2271"/>
              <a:gd name="T44" fmla="*/ 2147483647 w 2958"/>
              <a:gd name="T45" fmla="*/ 2147483647 h 2271"/>
              <a:gd name="T46" fmla="*/ 2147483647 w 2958"/>
              <a:gd name="T47" fmla="*/ 2147483647 h 2271"/>
              <a:gd name="T48" fmla="*/ 2147483647 w 2958"/>
              <a:gd name="T49" fmla="*/ 2147483647 h 2271"/>
              <a:gd name="T50" fmla="*/ 2147483647 w 2958"/>
              <a:gd name="T51" fmla="*/ 2147483647 h 2271"/>
              <a:gd name="T52" fmla="*/ 2147483647 w 2958"/>
              <a:gd name="T53" fmla="*/ 2147483647 h 2271"/>
              <a:gd name="T54" fmla="*/ 2147483647 w 2958"/>
              <a:gd name="T55" fmla="*/ 2147483647 h 2271"/>
              <a:gd name="T56" fmla="*/ 2147483647 w 2958"/>
              <a:gd name="T57" fmla="*/ 2147483647 h 2271"/>
              <a:gd name="T58" fmla="*/ 2147483647 w 2958"/>
              <a:gd name="T59" fmla="*/ 2147483647 h 2271"/>
              <a:gd name="T60" fmla="*/ 2147483647 w 2958"/>
              <a:gd name="T61" fmla="*/ 0 h 2271"/>
              <a:gd name="T62" fmla="*/ 2147483647 w 2958"/>
              <a:gd name="T63" fmla="*/ 2147483647 h 2271"/>
              <a:gd name="T64" fmla="*/ 2147483647 w 2958"/>
              <a:gd name="T65" fmla="*/ 2147483647 h 2271"/>
              <a:gd name="T66" fmla="*/ 2147483647 w 2958"/>
              <a:gd name="T67" fmla="*/ 2147483647 h 2271"/>
              <a:gd name="T68" fmla="*/ 2147483647 w 2958"/>
              <a:gd name="T69" fmla="*/ 2147483647 h 2271"/>
              <a:gd name="T70" fmla="*/ 2147483647 w 2958"/>
              <a:gd name="T71" fmla="*/ 2147483647 h 2271"/>
              <a:gd name="T72" fmla="*/ 2147483647 w 2958"/>
              <a:gd name="T73" fmla="*/ 2147483647 h 2271"/>
              <a:gd name="T74" fmla="*/ 2147483647 w 2958"/>
              <a:gd name="T75" fmla="*/ 2147483647 h 2271"/>
              <a:gd name="T76" fmla="*/ 2147483647 w 2958"/>
              <a:gd name="T77" fmla="*/ 2147483647 h 2271"/>
              <a:gd name="T78" fmla="*/ 2147483647 w 2958"/>
              <a:gd name="T79" fmla="*/ 2147483647 h 2271"/>
              <a:gd name="T80" fmla="*/ 2147483647 w 2958"/>
              <a:gd name="T81" fmla="*/ 2147483647 h 2271"/>
              <a:gd name="T82" fmla="*/ 2147483647 w 2958"/>
              <a:gd name="T83" fmla="*/ 2147483647 h 2271"/>
              <a:gd name="T84" fmla="*/ 2147483647 w 2958"/>
              <a:gd name="T85" fmla="*/ 2147483647 h 2271"/>
              <a:gd name="T86" fmla="*/ 2147483647 w 2958"/>
              <a:gd name="T87" fmla="*/ 2147483647 h 2271"/>
              <a:gd name="T88" fmla="*/ 2147483647 w 2958"/>
              <a:gd name="T89" fmla="*/ 2147483647 h 2271"/>
              <a:gd name="T90" fmla="*/ 2147483647 w 2958"/>
              <a:gd name="T91" fmla="*/ 2147483647 h 2271"/>
              <a:gd name="T92" fmla="*/ 2147483647 w 2958"/>
              <a:gd name="T93" fmla="*/ 2147483647 h 22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58"/>
              <a:gd name="T142" fmla="*/ 0 h 2271"/>
              <a:gd name="T143" fmla="*/ 2958 w 2958"/>
              <a:gd name="T144" fmla="*/ 2271 h 22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58" h="2271">
                <a:moveTo>
                  <a:pt x="2958" y="2211"/>
                </a:moveTo>
                <a:cubicBezTo>
                  <a:pt x="2870" y="2229"/>
                  <a:pt x="2898" y="2227"/>
                  <a:pt x="2752" y="2211"/>
                </a:cubicBezTo>
                <a:cubicBezTo>
                  <a:pt x="2728" y="2208"/>
                  <a:pt x="2683" y="2194"/>
                  <a:pt x="2683" y="2194"/>
                </a:cubicBezTo>
                <a:cubicBezTo>
                  <a:pt x="2635" y="2200"/>
                  <a:pt x="2600" y="2208"/>
                  <a:pt x="2555" y="2220"/>
                </a:cubicBezTo>
                <a:cubicBezTo>
                  <a:pt x="2426" y="2215"/>
                  <a:pt x="2347" y="2223"/>
                  <a:pt x="2238" y="2194"/>
                </a:cubicBezTo>
                <a:cubicBezTo>
                  <a:pt x="2200" y="2196"/>
                  <a:pt x="2036" y="2183"/>
                  <a:pt x="1963" y="2220"/>
                </a:cubicBezTo>
                <a:cubicBezTo>
                  <a:pt x="1890" y="2257"/>
                  <a:pt x="2015" y="2218"/>
                  <a:pt x="1869" y="2254"/>
                </a:cubicBezTo>
                <a:cubicBezTo>
                  <a:pt x="1852" y="2258"/>
                  <a:pt x="1818" y="2271"/>
                  <a:pt x="1818" y="2271"/>
                </a:cubicBezTo>
                <a:cubicBezTo>
                  <a:pt x="1757" y="2264"/>
                  <a:pt x="1738" y="2269"/>
                  <a:pt x="1698" y="2229"/>
                </a:cubicBezTo>
                <a:cubicBezTo>
                  <a:pt x="1687" y="2177"/>
                  <a:pt x="1684" y="2115"/>
                  <a:pt x="1663" y="2066"/>
                </a:cubicBezTo>
                <a:cubicBezTo>
                  <a:pt x="1650" y="2036"/>
                  <a:pt x="1627" y="2009"/>
                  <a:pt x="1612" y="1980"/>
                </a:cubicBezTo>
                <a:cubicBezTo>
                  <a:pt x="1591" y="1938"/>
                  <a:pt x="1595" y="1883"/>
                  <a:pt x="1569" y="1843"/>
                </a:cubicBezTo>
                <a:cubicBezTo>
                  <a:pt x="1532" y="1787"/>
                  <a:pt x="1503" y="1727"/>
                  <a:pt x="1466" y="1671"/>
                </a:cubicBezTo>
                <a:cubicBezTo>
                  <a:pt x="1418" y="1599"/>
                  <a:pt x="1365" y="1511"/>
                  <a:pt x="1278" y="1483"/>
                </a:cubicBezTo>
                <a:cubicBezTo>
                  <a:pt x="1145" y="1357"/>
                  <a:pt x="872" y="1392"/>
                  <a:pt x="729" y="1389"/>
                </a:cubicBezTo>
                <a:cubicBezTo>
                  <a:pt x="524" y="1372"/>
                  <a:pt x="313" y="1362"/>
                  <a:pt x="138" y="1243"/>
                </a:cubicBezTo>
                <a:cubicBezTo>
                  <a:pt x="95" y="1179"/>
                  <a:pt x="78" y="1110"/>
                  <a:pt x="35" y="1046"/>
                </a:cubicBezTo>
                <a:cubicBezTo>
                  <a:pt x="25" y="1000"/>
                  <a:pt x="16" y="956"/>
                  <a:pt x="9" y="909"/>
                </a:cubicBezTo>
                <a:cubicBezTo>
                  <a:pt x="17" y="768"/>
                  <a:pt x="0" y="685"/>
                  <a:pt x="146" y="634"/>
                </a:cubicBezTo>
                <a:cubicBezTo>
                  <a:pt x="253" y="642"/>
                  <a:pt x="357" y="653"/>
                  <a:pt x="463" y="669"/>
                </a:cubicBezTo>
                <a:cubicBezTo>
                  <a:pt x="623" y="662"/>
                  <a:pt x="717" y="649"/>
                  <a:pt x="866" y="626"/>
                </a:cubicBezTo>
                <a:cubicBezTo>
                  <a:pt x="903" y="620"/>
                  <a:pt x="943" y="603"/>
                  <a:pt x="978" y="591"/>
                </a:cubicBezTo>
                <a:cubicBezTo>
                  <a:pt x="986" y="588"/>
                  <a:pt x="1003" y="583"/>
                  <a:pt x="1003" y="583"/>
                </a:cubicBezTo>
                <a:cubicBezTo>
                  <a:pt x="1084" y="530"/>
                  <a:pt x="1156" y="472"/>
                  <a:pt x="1243" y="429"/>
                </a:cubicBezTo>
                <a:cubicBezTo>
                  <a:pt x="1293" y="376"/>
                  <a:pt x="1350" y="367"/>
                  <a:pt x="1415" y="343"/>
                </a:cubicBezTo>
                <a:cubicBezTo>
                  <a:pt x="1467" y="324"/>
                  <a:pt x="1516" y="305"/>
                  <a:pt x="1569" y="291"/>
                </a:cubicBezTo>
                <a:cubicBezTo>
                  <a:pt x="1604" y="268"/>
                  <a:pt x="1644" y="255"/>
                  <a:pt x="1680" y="231"/>
                </a:cubicBezTo>
                <a:cubicBezTo>
                  <a:pt x="1707" y="213"/>
                  <a:pt x="1731" y="190"/>
                  <a:pt x="1758" y="171"/>
                </a:cubicBezTo>
                <a:cubicBezTo>
                  <a:pt x="1775" y="159"/>
                  <a:pt x="1775" y="131"/>
                  <a:pt x="1792" y="120"/>
                </a:cubicBezTo>
                <a:cubicBezTo>
                  <a:pt x="1801" y="114"/>
                  <a:pt x="1809" y="109"/>
                  <a:pt x="1818" y="103"/>
                </a:cubicBezTo>
                <a:cubicBezTo>
                  <a:pt x="1865" y="31"/>
                  <a:pt x="1963" y="17"/>
                  <a:pt x="2040" y="0"/>
                </a:cubicBezTo>
                <a:cubicBezTo>
                  <a:pt x="2081" y="3"/>
                  <a:pt x="2161" y="4"/>
                  <a:pt x="2212" y="17"/>
                </a:cubicBezTo>
                <a:cubicBezTo>
                  <a:pt x="2229" y="22"/>
                  <a:pt x="2246" y="28"/>
                  <a:pt x="2263" y="34"/>
                </a:cubicBezTo>
                <a:cubicBezTo>
                  <a:pt x="2272" y="37"/>
                  <a:pt x="2289" y="43"/>
                  <a:pt x="2289" y="43"/>
                </a:cubicBezTo>
                <a:cubicBezTo>
                  <a:pt x="2326" y="72"/>
                  <a:pt x="2385" y="107"/>
                  <a:pt x="2418" y="146"/>
                </a:cubicBezTo>
                <a:cubicBezTo>
                  <a:pt x="2461" y="197"/>
                  <a:pt x="2479" y="262"/>
                  <a:pt x="2495" y="326"/>
                </a:cubicBezTo>
                <a:cubicBezTo>
                  <a:pt x="2488" y="439"/>
                  <a:pt x="2491" y="577"/>
                  <a:pt x="2426" y="677"/>
                </a:cubicBezTo>
                <a:cubicBezTo>
                  <a:pt x="2392" y="820"/>
                  <a:pt x="2390" y="970"/>
                  <a:pt x="2478" y="1089"/>
                </a:cubicBezTo>
                <a:cubicBezTo>
                  <a:pt x="2499" y="1154"/>
                  <a:pt x="2518" y="1221"/>
                  <a:pt x="2555" y="1277"/>
                </a:cubicBezTo>
                <a:cubicBezTo>
                  <a:pt x="2564" y="1291"/>
                  <a:pt x="2571" y="1306"/>
                  <a:pt x="2580" y="1320"/>
                </a:cubicBezTo>
                <a:cubicBezTo>
                  <a:pt x="2591" y="1337"/>
                  <a:pt x="2615" y="1371"/>
                  <a:pt x="2615" y="1371"/>
                </a:cubicBezTo>
                <a:cubicBezTo>
                  <a:pt x="2621" y="1411"/>
                  <a:pt x="2631" y="1444"/>
                  <a:pt x="2640" y="1483"/>
                </a:cubicBezTo>
                <a:cubicBezTo>
                  <a:pt x="2646" y="1605"/>
                  <a:pt x="2648" y="1714"/>
                  <a:pt x="2692" y="1826"/>
                </a:cubicBezTo>
                <a:cubicBezTo>
                  <a:pt x="2710" y="1922"/>
                  <a:pt x="2687" y="1821"/>
                  <a:pt x="2718" y="1903"/>
                </a:cubicBezTo>
                <a:cubicBezTo>
                  <a:pt x="2734" y="1944"/>
                  <a:pt x="2737" y="1992"/>
                  <a:pt x="2760" y="2031"/>
                </a:cubicBezTo>
                <a:cubicBezTo>
                  <a:pt x="2784" y="2071"/>
                  <a:pt x="2831" y="2102"/>
                  <a:pt x="2863" y="2134"/>
                </a:cubicBezTo>
                <a:cubicBezTo>
                  <a:pt x="2890" y="2161"/>
                  <a:pt x="2923" y="2196"/>
                  <a:pt x="2958" y="2211"/>
                </a:cubicBezTo>
                <a:close/>
              </a:path>
            </a:pathLst>
          </a:custGeom>
          <a:solidFill>
            <a:schemeClr val="accent3">
              <a:lumMod val="40000"/>
              <a:lumOff val="60000"/>
            </a:schemeClr>
          </a:solidFill>
          <a:ln w="12700">
            <a:noFill/>
            <a:round/>
            <a:headEnd type="none" w="sm" len="sm"/>
            <a:tailEnd type="none" w="sm" len="sm"/>
          </a:ln>
          <a:scene3d>
            <a:camera prst="orthographicFront"/>
            <a:lightRig rig="threePt" dir="t"/>
          </a:scene3d>
          <a:sp3d>
            <a:bevelT/>
          </a:sp3d>
        </p:spPr>
        <p:txBody>
          <a:bodyPr wrap="none" anchor="ctr"/>
          <a:lstStyle/>
          <a:p>
            <a:endParaRPr lang="es-MX" dirty="0"/>
          </a:p>
        </p:txBody>
      </p:sp>
      <p:sp>
        <p:nvSpPr>
          <p:cNvPr id="107" name="Text Box 1031"/>
          <p:cNvSpPr txBox="1">
            <a:spLocks noChangeArrowheads="1"/>
          </p:cNvSpPr>
          <p:nvPr/>
        </p:nvSpPr>
        <p:spPr bwMode="auto">
          <a:xfrm>
            <a:off x="1643868" y="5297488"/>
            <a:ext cx="1776004" cy="646331"/>
          </a:xfrm>
          <a:prstGeom prst="rect">
            <a:avLst/>
          </a:prstGeom>
          <a:noFill/>
          <a:ln w="12700">
            <a:noFill/>
            <a:miter lim="800000"/>
            <a:headEnd type="none" w="sm" len="sm"/>
            <a:tailEnd type="none" w="sm" len="sm"/>
          </a:ln>
        </p:spPr>
        <p:txBody>
          <a:bodyPr wrap="square">
            <a:spAutoFit/>
          </a:bodyPr>
          <a:lstStyle/>
          <a:p>
            <a:pPr algn="ctr" eaLnBrk="0" hangingPunct="0"/>
            <a:r>
              <a:rPr lang="es-MX" b="1" dirty="0" smtClean="0">
                <a:solidFill>
                  <a:schemeClr val="bg2"/>
                </a:solidFill>
              </a:rPr>
              <a:t>Neurona</a:t>
            </a:r>
          </a:p>
          <a:p>
            <a:pPr algn="ctr" eaLnBrk="0" hangingPunct="0"/>
            <a:r>
              <a:rPr lang="es-MX" b="1" dirty="0" smtClean="0">
                <a:solidFill>
                  <a:schemeClr val="bg2"/>
                </a:solidFill>
              </a:rPr>
              <a:t>Cuerno dorsal </a:t>
            </a:r>
            <a:endParaRPr lang="es-MX" b="1" dirty="0">
              <a:solidFill>
                <a:schemeClr val="bg2"/>
              </a:solidFill>
            </a:endParaRPr>
          </a:p>
        </p:txBody>
      </p:sp>
      <p:sp>
        <p:nvSpPr>
          <p:cNvPr id="108" name="Text Box 1032"/>
          <p:cNvSpPr txBox="1">
            <a:spLocks noChangeArrowheads="1"/>
          </p:cNvSpPr>
          <p:nvPr/>
        </p:nvSpPr>
        <p:spPr bwMode="auto">
          <a:xfrm>
            <a:off x="427038" y="1878013"/>
            <a:ext cx="1678539"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bg2"/>
                </a:solidFill>
              </a:rPr>
              <a:t>Terminal fibra C</a:t>
            </a:r>
            <a:endParaRPr lang="es-MX" b="1" dirty="0">
              <a:solidFill>
                <a:schemeClr val="bg2"/>
              </a:solidFill>
            </a:endParaRPr>
          </a:p>
        </p:txBody>
      </p:sp>
      <p:sp>
        <p:nvSpPr>
          <p:cNvPr id="109" name="Oval 1036"/>
          <p:cNvSpPr>
            <a:spLocks noChangeArrowheads="1"/>
          </p:cNvSpPr>
          <p:nvPr/>
        </p:nvSpPr>
        <p:spPr bwMode="auto">
          <a:xfrm>
            <a:off x="2506663" y="3305175"/>
            <a:ext cx="180975" cy="2032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110" name="Oval 1038"/>
          <p:cNvSpPr>
            <a:spLocks noChangeArrowheads="1"/>
          </p:cNvSpPr>
          <p:nvPr/>
        </p:nvSpPr>
        <p:spPr bwMode="auto">
          <a:xfrm>
            <a:off x="2978150" y="3035300"/>
            <a:ext cx="244475" cy="2540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111" name="Oval 1039"/>
          <p:cNvSpPr>
            <a:spLocks noChangeArrowheads="1"/>
          </p:cNvSpPr>
          <p:nvPr/>
        </p:nvSpPr>
        <p:spPr bwMode="auto">
          <a:xfrm>
            <a:off x="3498850" y="2913063"/>
            <a:ext cx="182563" cy="2032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112" name="Oval 1040"/>
          <p:cNvSpPr>
            <a:spLocks noChangeArrowheads="1"/>
          </p:cNvSpPr>
          <p:nvPr/>
        </p:nvSpPr>
        <p:spPr bwMode="auto">
          <a:xfrm>
            <a:off x="3900488" y="2668588"/>
            <a:ext cx="182562" cy="2032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113" name="Rectangle 1044"/>
          <p:cNvSpPr>
            <a:spLocks noChangeArrowheads="1"/>
          </p:cNvSpPr>
          <p:nvPr/>
        </p:nvSpPr>
        <p:spPr bwMode="auto">
          <a:xfrm rot="-2549041">
            <a:off x="3471863" y="3598863"/>
            <a:ext cx="55562" cy="285750"/>
          </a:xfrm>
          <a:prstGeom prst="rect">
            <a:avLst/>
          </a:prstGeom>
          <a:solidFill>
            <a:schemeClr val="tx2"/>
          </a:solidFill>
          <a:ln w="9525">
            <a:noFill/>
            <a:miter lim="800000"/>
            <a:headEnd/>
            <a:tailEnd/>
          </a:ln>
        </p:spPr>
        <p:txBody>
          <a:bodyPr wrap="none" anchor="ctr"/>
          <a:lstStyle/>
          <a:p>
            <a:endParaRPr lang="es-MX" b="1" dirty="0">
              <a:solidFill>
                <a:srgbClr val="FAFD00"/>
              </a:solidFill>
            </a:endParaRPr>
          </a:p>
        </p:txBody>
      </p:sp>
      <p:sp>
        <p:nvSpPr>
          <p:cNvPr id="114" name="Rectangle 1051"/>
          <p:cNvSpPr>
            <a:spLocks noChangeArrowheads="1"/>
          </p:cNvSpPr>
          <p:nvPr/>
        </p:nvSpPr>
        <p:spPr bwMode="auto">
          <a:xfrm rot="-503038">
            <a:off x="4078288" y="3228975"/>
            <a:ext cx="55562" cy="285750"/>
          </a:xfrm>
          <a:prstGeom prst="rect">
            <a:avLst/>
          </a:prstGeom>
          <a:solidFill>
            <a:schemeClr val="tx2"/>
          </a:solidFill>
          <a:ln w="9525">
            <a:noFill/>
            <a:miter lim="800000"/>
            <a:headEnd/>
            <a:tailEnd/>
          </a:ln>
        </p:spPr>
        <p:txBody>
          <a:bodyPr wrap="none" anchor="ctr"/>
          <a:lstStyle/>
          <a:p>
            <a:endParaRPr lang="es-MX" b="1" dirty="0">
              <a:solidFill>
                <a:srgbClr val="FAFD00"/>
              </a:solidFill>
            </a:endParaRPr>
          </a:p>
        </p:txBody>
      </p:sp>
      <p:sp>
        <p:nvSpPr>
          <p:cNvPr id="115" name="Text Box 1055"/>
          <p:cNvSpPr txBox="1">
            <a:spLocks noChangeArrowheads="1"/>
          </p:cNvSpPr>
          <p:nvPr/>
        </p:nvSpPr>
        <p:spPr bwMode="auto">
          <a:xfrm>
            <a:off x="2849942" y="3857625"/>
            <a:ext cx="643766" cy="307777"/>
          </a:xfrm>
          <a:prstGeom prst="rect">
            <a:avLst/>
          </a:prstGeom>
          <a:noFill/>
          <a:ln w="12700">
            <a:noFill/>
            <a:miter lim="800000"/>
            <a:headEnd type="none" w="sm" len="sm"/>
            <a:tailEnd type="none" w="sm" len="sm"/>
          </a:ln>
        </p:spPr>
        <p:txBody>
          <a:bodyPr wrap="none">
            <a:spAutoFit/>
          </a:bodyPr>
          <a:lstStyle/>
          <a:p>
            <a:pPr algn="ctr" eaLnBrk="0" hangingPunct="0"/>
            <a:r>
              <a:rPr lang="es-MX" sz="1400" b="1" dirty="0" smtClean="0">
                <a:solidFill>
                  <a:schemeClr val="accent2"/>
                </a:solidFill>
              </a:rPr>
              <a:t>AMPA</a:t>
            </a:r>
            <a:endParaRPr lang="es-MX" sz="1400" b="1" dirty="0">
              <a:solidFill>
                <a:schemeClr val="accent2"/>
              </a:solidFill>
            </a:endParaRPr>
          </a:p>
        </p:txBody>
      </p:sp>
      <p:sp>
        <p:nvSpPr>
          <p:cNvPr id="116" name="Text Box 1056"/>
          <p:cNvSpPr txBox="1">
            <a:spLocks noChangeArrowheads="1"/>
          </p:cNvSpPr>
          <p:nvPr/>
        </p:nvSpPr>
        <p:spPr bwMode="auto">
          <a:xfrm>
            <a:off x="4461373" y="2884488"/>
            <a:ext cx="684803" cy="307777"/>
          </a:xfrm>
          <a:prstGeom prst="rect">
            <a:avLst/>
          </a:prstGeom>
          <a:noFill/>
          <a:ln w="12700">
            <a:noFill/>
            <a:miter lim="800000"/>
            <a:headEnd type="none" w="sm" len="sm"/>
            <a:tailEnd type="none" w="sm" len="sm"/>
          </a:ln>
        </p:spPr>
        <p:txBody>
          <a:bodyPr wrap="none">
            <a:spAutoFit/>
          </a:bodyPr>
          <a:lstStyle/>
          <a:p>
            <a:pPr algn="ctr" eaLnBrk="0" hangingPunct="0"/>
            <a:r>
              <a:rPr lang="es-MX" sz="1400" b="1" dirty="0" smtClean="0">
                <a:solidFill>
                  <a:schemeClr val="accent2"/>
                </a:solidFill>
              </a:rPr>
              <a:t>NMDA</a:t>
            </a:r>
            <a:endParaRPr lang="es-MX" sz="1400" b="1" dirty="0">
              <a:solidFill>
                <a:schemeClr val="accent2"/>
              </a:solidFill>
            </a:endParaRPr>
          </a:p>
        </p:txBody>
      </p:sp>
      <p:sp>
        <p:nvSpPr>
          <p:cNvPr id="117" name="Text Box 1057"/>
          <p:cNvSpPr txBox="1">
            <a:spLocks noChangeArrowheads="1"/>
          </p:cNvSpPr>
          <p:nvPr/>
        </p:nvSpPr>
        <p:spPr bwMode="auto">
          <a:xfrm>
            <a:off x="3778250" y="3894138"/>
            <a:ext cx="574083"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002060"/>
                </a:solidFill>
              </a:rPr>
              <a:t>Ca</a:t>
            </a:r>
            <a:r>
              <a:rPr lang="es-MX" b="1" baseline="30000" dirty="0" smtClean="0">
                <a:solidFill>
                  <a:srgbClr val="002060"/>
                </a:solidFill>
              </a:rPr>
              <a:t>++</a:t>
            </a:r>
            <a:endParaRPr lang="es-MX" b="1" dirty="0">
              <a:solidFill>
                <a:srgbClr val="002060"/>
              </a:solidFill>
            </a:endParaRPr>
          </a:p>
        </p:txBody>
      </p:sp>
      <p:sp>
        <p:nvSpPr>
          <p:cNvPr id="118" name="Oval 1059"/>
          <p:cNvSpPr>
            <a:spLocks noChangeArrowheads="1"/>
          </p:cNvSpPr>
          <p:nvPr/>
        </p:nvSpPr>
        <p:spPr bwMode="auto">
          <a:xfrm flipH="1">
            <a:off x="3068638" y="3168650"/>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19" name="Oval 1060"/>
          <p:cNvSpPr>
            <a:spLocks noChangeArrowheads="1"/>
          </p:cNvSpPr>
          <p:nvPr/>
        </p:nvSpPr>
        <p:spPr bwMode="auto">
          <a:xfrm flipH="1">
            <a:off x="3205163" y="3321050"/>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20" name="Oval 1061"/>
          <p:cNvSpPr>
            <a:spLocks noChangeArrowheads="1"/>
          </p:cNvSpPr>
          <p:nvPr/>
        </p:nvSpPr>
        <p:spPr bwMode="auto">
          <a:xfrm flipH="1">
            <a:off x="3146425" y="3460750"/>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21" name="Oval 1062"/>
          <p:cNvSpPr>
            <a:spLocks noChangeArrowheads="1"/>
          </p:cNvSpPr>
          <p:nvPr/>
        </p:nvSpPr>
        <p:spPr bwMode="auto">
          <a:xfrm flipH="1">
            <a:off x="3244850" y="3162300"/>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22" name="Oval 1063"/>
          <p:cNvSpPr>
            <a:spLocks noChangeArrowheads="1"/>
          </p:cNvSpPr>
          <p:nvPr/>
        </p:nvSpPr>
        <p:spPr bwMode="auto">
          <a:xfrm flipH="1">
            <a:off x="3422650" y="3486150"/>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23" name="Oval 1064"/>
          <p:cNvSpPr>
            <a:spLocks noChangeArrowheads="1"/>
          </p:cNvSpPr>
          <p:nvPr/>
        </p:nvSpPr>
        <p:spPr bwMode="auto">
          <a:xfrm flipH="1">
            <a:off x="3609975" y="2997200"/>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24" name="Oval 1065"/>
          <p:cNvSpPr>
            <a:spLocks noChangeArrowheads="1"/>
          </p:cNvSpPr>
          <p:nvPr/>
        </p:nvSpPr>
        <p:spPr bwMode="auto">
          <a:xfrm flipH="1">
            <a:off x="3903663" y="3213100"/>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25" name="Oval 1066"/>
          <p:cNvSpPr>
            <a:spLocks noChangeArrowheads="1"/>
          </p:cNvSpPr>
          <p:nvPr/>
        </p:nvSpPr>
        <p:spPr bwMode="auto">
          <a:xfrm flipH="1">
            <a:off x="3954463" y="2781300"/>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26" name="Oval 1067"/>
          <p:cNvSpPr>
            <a:spLocks noChangeArrowheads="1"/>
          </p:cNvSpPr>
          <p:nvPr/>
        </p:nvSpPr>
        <p:spPr bwMode="auto">
          <a:xfrm flipH="1">
            <a:off x="3892550" y="2940050"/>
            <a:ext cx="65088"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27" name="Oval 1068"/>
          <p:cNvSpPr>
            <a:spLocks noChangeArrowheads="1"/>
          </p:cNvSpPr>
          <p:nvPr/>
        </p:nvSpPr>
        <p:spPr bwMode="auto">
          <a:xfrm flipH="1">
            <a:off x="4100513" y="2965450"/>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28" name="Oval 1069"/>
          <p:cNvSpPr>
            <a:spLocks noChangeArrowheads="1"/>
          </p:cNvSpPr>
          <p:nvPr/>
        </p:nvSpPr>
        <p:spPr bwMode="auto">
          <a:xfrm>
            <a:off x="2506663" y="3802063"/>
            <a:ext cx="298450" cy="139700"/>
          </a:xfrm>
          <a:prstGeom prst="ellipse">
            <a:avLst/>
          </a:prstGeom>
          <a:solidFill>
            <a:srgbClr val="0092FF"/>
          </a:solidFill>
          <a:ln w="12700">
            <a:noFill/>
            <a:round/>
            <a:headEnd type="none" w="sm" len="sm"/>
            <a:tailEnd type="none" w="sm" len="sm"/>
          </a:ln>
        </p:spPr>
        <p:txBody>
          <a:bodyPr wrap="none" anchor="ctr"/>
          <a:lstStyle/>
          <a:p>
            <a:pPr>
              <a:defRPr/>
            </a:pPr>
            <a:endParaRPr lang="es-MX" b="1" dirty="0">
              <a:solidFill>
                <a:srgbClr val="FAFD00"/>
              </a:solidFill>
              <a:ea typeface="+mn-ea"/>
              <a:cs typeface="+mn-cs"/>
            </a:endParaRPr>
          </a:p>
        </p:txBody>
      </p:sp>
      <p:sp>
        <p:nvSpPr>
          <p:cNvPr id="129" name="Freeform 1070"/>
          <p:cNvSpPr>
            <a:spLocks/>
          </p:cNvSpPr>
          <p:nvPr/>
        </p:nvSpPr>
        <p:spPr bwMode="auto">
          <a:xfrm>
            <a:off x="2557463" y="3711575"/>
            <a:ext cx="179387" cy="331788"/>
          </a:xfrm>
          <a:custGeom>
            <a:avLst/>
            <a:gdLst>
              <a:gd name="T0" fmla="*/ 0 w 128"/>
              <a:gd name="T1" fmla="*/ 2147483647 h 209"/>
              <a:gd name="T2" fmla="*/ 2147483647 w 128"/>
              <a:gd name="T3" fmla="*/ 2147483647 h 209"/>
              <a:gd name="T4" fmla="*/ 2147483647 w 128"/>
              <a:gd name="T5" fmla="*/ 2147483647 h 209"/>
              <a:gd name="T6" fmla="*/ 2147483647 w 128"/>
              <a:gd name="T7" fmla="*/ 2147483647 h 209"/>
              <a:gd name="T8" fmla="*/ 2147483647 w 128"/>
              <a:gd name="T9" fmla="*/ 2147483647 h 209"/>
              <a:gd name="T10" fmla="*/ 2147483647 w 128"/>
              <a:gd name="T11" fmla="*/ 2147483647 h 209"/>
              <a:gd name="T12" fmla="*/ 2147483647 w 128"/>
              <a:gd name="T13" fmla="*/ 2147483647 h 209"/>
              <a:gd name="T14" fmla="*/ 2147483647 w 128"/>
              <a:gd name="T15" fmla="*/ 2147483647 h 209"/>
              <a:gd name="T16" fmla="*/ 2147483647 w 128"/>
              <a:gd name="T17" fmla="*/ 2147483647 h 209"/>
              <a:gd name="T18" fmla="*/ 2147483647 w 128"/>
              <a:gd name="T19" fmla="*/ 2147483647 h 209"/>
              <a:gd name="T20" fmla="*/ 2147483647 w 128"/>
              <a:gd name="T21" fmla="*/ 2147483647 h 209"/>
              <a:gd name="T22" fmla="*/ 2147483647 w 128"/>
              <a:gd name="T23" fmla="*/ 2147483647 h 209"/>
              <a:gd name="T24" fmla="*/ 2147483647 w 128"/>
              <a:gd name="T25" fmla="*/ 2147483647 h 209"/>
              <a:gd name="T26" fmla="*/ 2147483647 w 128"/>
              <a:gd name="T27" fmla="*/ 2147483647 h 209"/>
              <a:gd name="T28" fmla="*/ 2147483647 w 128"/>
              <a:gd name="T29" fmla="*/ 2147483647 h 209"/>
              <a:gd name="T30" fmla="*/ 2147483647 w 128"/>
              <a:gd name="T31" fmla="*/ 2147483647 h 209"/>
              <a:gd name="T32" fmla="*/ 2147483647 w 128"/>
              <a:gd name="T33" fmla="*/ 2147483647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209"/>
              <a:gd name="T53" fmla="*/ 128 w 128"/>
              <a:gd name="T54" fmla="*/ 209 h 2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209">
                <a:moveTo>
                  <a:pt x="0" y="21"/>
                </a:moveTo>
                <a:cubicBezTo>
                  <a:pt x="9" y="35"/>
                  <a:pt x="12" y="45"/>
                  <a:pt x="16" y="61"/>
                </a:cubicBezTo>
                <a:cubicBezTo>
                  <a:pt x="17" y="76"/>
                  <a:pt x="14" y="194"/>
                  <a:pt x="36" y="129"/>
                </a:cubicBezTo>
                <a:cubicBezTo>
                  <a:pt x="37" y="114"/>
                  <a:pt x="38" y="100"/>
                  <a:pt x="40" y="85"/>
                </a:cubicBezTo>
                <a:cubicBezTo>
                  <a:pt x="41" y="80"/>
                  <a:pt x="39" y="66"/>
                  <a:pt x="44" y="69"/>
                </a:cubicBezTo>
                <a:cubicBezTo>
                  <a:pt x="51" y="74"/>
                  <a:pt x="62" y="142"/>
                  <a:pt x="64" y="149"/>
                </a:cubicBezTo>
                <a:cubicBezTo>
                  <a:pt x="73" y="136"/>
                  <a:pt x="75" y="124"/>
                  <a:pt x="80" y="109"/>
                </a:cubicBezTo>
                <a:cubicBezTo>
                  <a:pt x="79" y="96"/>
                  <a:pt x="76" y="82"/>
                  <a:pt x="76" y="69"/>
                </a:cubicBezTo>
                <a:cubicBezTo>
                  <a:pt x="76" y="52"/>
                  <a:pt x="78" y="0"/>
                  <a:pt x="80" y="17"/>
                </a:cubicBezTo>
                <a:cubicBezTo>
                  <a:pt x="85" y="58"/>
                  <a:pt x="83" y="100"/>
                  <a:pt x="84" y="141"/>
                </a:cubicBezTo>
                <a:cubicBezTo>
                  <a:pt x="91" y="139"/>
                  <a:pt x="104" y="136"/>
                  <a:pt x="108" y="129"/>
                </a:cubicBezTo>
                <a:cubicBezTo>
                  <a:pt x="112" y="122"/>
                  <a:pt x="116" y="105"/>
                  <a:pt x="116" y="105"/>
                </a:cubicBezTo>
                <a:cubicBezTo>
                  <a:pt x="107" y="17"/>
                  <a:pt x="117" y="96"/>
                  <a:pt x="108" y="141"/>
                </a:cubicBezTo>
                <a:cubicBezTo>
                  <a:pt x="106" y="149"/>
                  <a:pt x="64" y="190"/>
                  <a:pt x="96" y="169"/>
                </a:cubicBezTo>
                <a:cubicBezTo>
                  <a:pt x="105" y="155"/>
                  <a:pt x="112" y="150"/>
                  <a:pt x="128" y="145"/>
                </a:cubicBezTo>
                <a:cubicBezTo>
                  <a:pt x="126" y="151"/>
                  <a:pt x="108" y="189"/>
                  <a:pt x="104" y="193"/>
                </a:cubicBezTo>
                <a:cubicBezTo>
                  <a:pt x="97" y="200"/>
                  <a:pt x="80" y="209"/>
                  <a:pt x="80" y="209"/>
                </a:cubicBezTo>
              </a:path>
            </a:pathLst>
          </a:custGeom>
          <a:noFill/>
          <a:ln w="28575">
            <a:solidFill>
              <a:schemeClr val="accent6"/>
            </a:solidFill>
            <a:round/>
            <a:headEnd type="none" w="sm" len="sm"/>
            <a:tailEnd type="none" w="sm" len="sm"/>
          </a:ln>
        </p:spPr>
        <p:txBody>
          <a:bodyPr wrap="none" anchor="ctr"/>
          <a:lstStyle/>
          <a:p>
            <a:endParaRPr lang="es-MX" dirty="0"/>
          </a:p>
        </p:txBody>
      </p:sp>
      <p:sp>
        <p:nvSpPr>
          <p:cNvPr id="130" name="Rectangle 1071"/>
          <p:cNvSpPr>
            <a:spLocks noChangeArrowheads="1"/>
          </p:cNvSpPr>
          <p:nvPr/>
        </p:nvSpPr>
        <p:spPr bwMode="auto">
          <a:xfrm>
            <a:off x="2579688" y="3414713"/>
            <a:ext cx="66675" cy="74612"/>
          </a:xfrm>
          <a:prstGeom prst="rect">
            <a:avLst/>
          </a:prstGeom>
          <a:solidFill>
            <a:schemeClr val="accent4"/>
          </a:solidFill>
          <a:ln w="12700">
            <a:noFill/>
            <a:miter lim="800000"/>
            <a:headEnd type="none" w="sm" len="sm"/>
            <a:tailEnd type="none" w="sm" len="sm"/>
          </a:ln>
        </p:spPr>
        <p:txBody>
          <a:bodyPr wrap="none" anchor="ctr"/>
          <a:lstStyle/>
          <a:p>
            <a:endParaRPr lang="es-MX" b="1" dirty="0">
              <a:solidFill>
                <a:srgbClr val="FAFD00"/>
              </a:solidFill>
            </a:endParaRPr>
          </a:p>
        </p:txBody>
      </p:sp>
      <p:sp>
        <p:nvSpPr>
          <p:cNvPr id="131" name="Rectangle 1072"/>
          <p:cNvSpPr>
            <a:spLocks noChangeArrowheads="1"/>
          </p:cNvSpPr>
          <p:nvPr/>
        </p:nvSpPr>
        <p:spPr bwMode="auto">
          <a:xfrm>
            <a:off x="2551113" y="3662363"/>
            <a:ext cx="66675" cy="74612"/>
          </a:xfrm>
          <a:prstGeom prst="rect">
            <a:avLst/>
          </a:prstGeom>
          <a:solidFill>
            <a:schemeClr val="accent4"/>
          </a:solidFill>
          <a:ln w="12700">
            <a:noFill/>
            <a:miter lim="800000"/>
            <a:headEnd type="none" w="sm" len="sm"/>
            <a:tailEnd type="none" w="sm" len="sm"/>
          </a:ln>
        </p:spPr>
        <p:txBody>
          <a:bodyPr wrap="none" anchor="ctr"/>
          <a:lstStyle/>
          <a:p>
            <a:endParaRPr lang="es-MX" b="1" dirty="0">
              <a:solidFill>
                <a:srgbClr val="FAFD00"/>
              </a:solidFill>
            </a:endParaRPr>
          </a:p>
        </p:txBody>
      </p:sp>
      <p:sp>
        <p:nvSpPr>
          <p:cNvPr id="132" name="Rectangle 1073"/>
          <p:cNvSpPr>
            <a:spLocks noChangeArrowheads="1"/>
          </p:cNvSpPr>
          <p:nvPr/>
        </p:nvSpPr>
        <p:spPr bwMode="auto">
          <a:xfrm>
            <a:off x="2686050" y="3560763"/>
            <a:ext cx="66675" cy="74612"/>
          </a:xfrm>
          <a:prstGeom prst="rect">
            <a:avLst/>
          </a:prstGeom>
          <a:solidFill>
            <a:schemeClr val="accent4"/>
          </a:solidFill>
          <a:ln w="12700">
            <a:noFill/>
            <a:miter lim="800000"/>
            <a:headEnd type="none" w="sm" len="sm"/>
            <a:tailEnd type="none" w="sm" len="sm"/>
          </a:ln>
        </p:spPr>
        <p:txBody>
          <a:bodyPr wrap="none" anchor="ctr"/>
          <a:lstStyle/>
          <a:p>
            <a:endParaRPr lang="es-MX" b="1" dirty="0">
              <a:solidFill>
                <a:srgbClr val="FAFD00"/>
              </a:solidFill>
            </a:endParaRPr>
          </a:p>
        </p:txBody>
      </p:sp>
      <p:sp>
        <p:nvSpPr>
          <p:cNvPr id="133" name="Text Box 1074"/>
          <p:cNvSpPr txBox="1">
            <a:spLocks noChangeArrowheads="1"/>
          </p:cNvSpPr>
          <p:nvPr/>
        </p:nvSpPr>
        <p:spPr bwMode="auto">
          <a:xfrm>
            <a:off x="1570038" y="3481388"/>
            <a:ext cx="904415"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bg2"/>
                </a:solidFill>
              </a:rPr>
              <a:t>Sustancia P</a:t>
            </a:r>
            <a:endParaRPr lang="es-MX" sz="1200" b="1" dirty="0">
              <a:solidFill>
                <a:schemeClr val="bg2"/>
              </a:solidFill>
            </a:endParaRPr>
          </a:p>
        </p:txBody>
      </p:sp>
      <p:sp>
        <p:nvSpPr>
          <p:cNvPr id="134" name="Text Box 1075"/>
          <p:cNvSpPr txBox="1">
            <a:spLocks noChangeArrowheads="1"/>
          </p:cNvSpPr>
          <p:nvPr/>
        </p:nvSpPr>
        <p:spPr bwMode="auto">
          <a:xfrm>
            <a:off x="2943225" y="2470150"/>
            <a:ext cx="680123" cy="184666"/>
          </a:xfrm>
          <a:prstGeom prst="rect">
            <a:avLst/>
          </a:prstGeom>
          <a:noFill/>
          <a:ln w="12700">
            <a:noFill/>
            <a:miter lim="800000"/>
            <a:headEnd type="none" w="sm" len="sm"/>
            <a:tailEnd type="none" w="sm" len="sm"/>
          </a:ln>
        </p:spPr>
        <p:txBody>
          <a:bodyPr wrap="none" lIns="0" tIns="0" rIns="0" bIns="0">
            <a:spAutoFit/>
          </a:bodyPr>
          <a:lstStyle/>
          <a:p>
            <a:pPr eaLnBrk="0" hangingPunct="0"/>
            <a:r>
              <a:rPr lang="es-MX" sz="1200" b="1" dirty="0" smtClean="0"/>
              <a:t>Glutamato</a:t>
            </a:r>
            <a:endParaRPr lang="es-MX" sz="1200" b="1" dirty="0"/>
          </a:p>
        </p:txBody>
      </p:sp>
      <p:sp>
        <p:nvSpPr>
          <p:cNvPr id="135" name="Line 1085"/>
          <p:cNvSpPr>
            <a:spLocks noChangeShapeType="1"/>
          </p:cNvSpPr>
          <p:nvPr/>
        </p:nvSpPr>
        <p:spPr bwMode="auto">
          <a:xfrm>
            <a:off x="4187825" y="4175125"/>
            <a:ext cx="255588" cy="298450"/>
          </a:xfrm>
          <a:prstGeom prst="line">
            <a:avLst/>
          </a:prstGeom>
          <a:noFill/>
          <a:ln w="38100">
            <a:solidFill>
              <a:schemeClr val="accent1">
                <a:lumMod val="75000"/>
              </a:schemeClr>
            </a:solidFill>
            <a:round/>
            <a:headEnd type="none" w="sm" len="sm"/>
            <a:tailEnd type="triangle" w="med" len="med"/>
          </a:ln>
          <a:effectLst>
            <a:prstShdw prst="shdw17" dist="17961" dir="13500000">
              <a:srgbClr val="001F5C"/>
            </a:prstShdw>
          </a:effectLst>
        </p:spPr>
        <p:txBody>
          <a:bodyPr wrap="none" anchor="ctr"/>
          <a:lstStyle/>
          <a:p>
            <a:endParaRPr lang="es-MX" dirty="0"/>
          </a:p>
        </p:txBody>
      </p:sp>
      <p:grpSp>
        <p:nvGrpSpPr>
          <p:cNvPr id="2" name="Group 1088"/>
          <p:cNvGrpSpPr>
            <a:grpSpLocks/>
          </p:cNvGrpSpPr>
          <p:nvPr/>
        </p:nvGrpSpPr>
        <p:grpSpPr bwMode="auto">
          <a:xfrm>
            <a:off x="2687638" y="4175125"/>
            <a:ext cx="1524000" cy="558800"/>
            <a:chOff x="1869" y="2614"/>
            <a:chExt cx="1080" cy="352"/>
          </a:xfrm>
        </p:grpSpPr>
        <p:sp>
          <p:nvSpPr>
            <p:cNvPr id="137" name="Line 1086"/>
            <p:cNvSpPr>
              <a:spLocks noChangeShapeType="1"/>
            </p:cNvSpPr>
            <p:nvPr/>
          </p:nvSpPr>
          <p:spPr bwMode="auto">
            <a:xfrm>
              <a:off x="1869" y="2614"/>
              <a:ext cx="248" cy="326"/>
            </a:xfrm>
            <a:prstGeom prst="line">
              <a:avLst/>
            </a:prstGeom>
            <a:noFill/>
            <a:ln w="57150">
              <a:solidFill>
                <a:schemeClr val="accent1">
                  <a:lumMod val="75000"/>
                </a:schemeClr>
              </a:solidFill>
              <a:round/>
              <a:headEnd type="none" w="sm" len="sm"/>
              <a:tailEnd type="none" w="sm" len="sm"/>
            </a:ln>
          </p:spPr>
          <p:txBody>
            <a:bodyPr wrap="none" anchor="ctr"/>
            <a:lstStyle/>
            <a:p>
              <a:endParaRPr lang="es-MX" dirty="0"/>
            </a:p>
          </p:txBody>
        </p:sp>
        <p:sp>
          <p:nvSpPr>
            <p:cNvPr id="138" name="Line 1087"/>
            <p:cNvSpPr>
              <a:spLocks noChangeShapeType="1"/>
            </p:cNvSpPr>
            <p:nvPr/>
          </p:nvSpPr>
          <p:spPr bwMode="auto">
            <a:xfrm>
              <a:off x="2117" y="2940"/>
              <a:ext cx="832" cy="26"/>
            </a:xfrm>
            <a:prstGeom prst="line">
              <a:avLst/>
            </a:prstGeom>
            <a:noFill/>
            <a:ln w="57150">
              <a:solidFill>
                <a:schemeClr val="accent1">
                  <a:lumMod val="75000"/>
                </a:schemeClr>
              </a:solidFill>
              <a:round/>
              <a:headEnd type="none" w="sm" len="sm"/>
              <a:tailEnd type="triangle" w="med" len="med"/>
            </a:ln>
          </p:spPr>
          <p:txBody>
            <a:bodyPr wrap="none" anchor="ctr"/>
            <a:lstStyle/>
            <a:p>
              <a:endParaRPr lang="es-MX" dirty="0"/>
            </a:p>
          </p:txBody>
        </p:sp>
      </p:grpSp>
      <p:sp>
        <p:nvSpPr>
          <p:cNvPr id="139" name="Text Box 1089"/>
          <p:cNvSpPr txBox="1">
            <a:spLocks noChangeArrowheads="1"/>
          </p:cNvSpPr>
          <p:nvPr/>
        </p:nvSpPr>
        <p:spPr bwMode="auto">
          <a:xfrm>
            <a:off x="4302125" y="4481513"/>
            <a:ext cx="555936"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002060"/>
                </a:solidFill>
              </a:rPr>
              <a:t>PKC</a:t>
            </a:r>
            <a:endParaRPr lang="es-MX" b="1" dirty="0">
              <a:solidFill>
                <a:srgbClr val="002060"/>
              </a:solidFill>
            </a:endParaRPr>
          </a:p>
        </p:txBody>
      </p:sp>
      <p:sp>
        <p:nvSpPr>
          <p:cNvPr id="140" name="Freeform 1090"/>
          <p:cNvSpPr>
            <a:spLocks/>
          </p:cNvSpPr>
          <p:nvPr/>
        </p:nvSpPr>
        <p:spPr bwMode="auto">
          <a:xfrm>
            <a:off x="4379913" y="3549650"/>
            <a:ext cx="393700" cy="896938"/>
          </a:xfrm>
          <a:custGeom>
            <a:avLst/>
            <a:gdLst>
              <a:gd name="T0" fmla="*/ 2147483647 w 279"/>
              <a:gd name="T1" fmla="*/ 2147483647 h 565"/>
              <a:gd name="T2" fmla="*/ 2147483647 w 279"/>
              <a:gd name="T3" fmla="*/ 2147483647 h 565"/>
              <a:gd name="T4" fmla="*/ 2147483647 w 279"/>
              <a:gd name="T5" fmla="*/ 2147483647 h 565"/>
              <a:gd name="T6" fmla="*/ 2147483647 w 279"/>
              <a:gd name="T7" fmla="*/ 2147483647 h 565"/>
              <a:gd name="T8" fmla="*/ 0 w 279"/>
              <a:gd name="T9" fmla="*/ 0 h 565"/>
              <a:gd name="T10" fmla="*/ 0 60000 65536"/>
              <a:gd name="T11" fmla="*/ 0 60000 65536"/>
              <a:gd name="T12" fmla="*/ 0 60000 65536"/>
              <a:gd name="T13" fmla="*/ 0 60000 65536"/>
              <a:gd name="T14" fmla="*/ 0 60000 65536"/>
              <a:gd name="T15" fmla="*/ 0 w 279"/>
              <a:gd name="T16" fmla="*/ 0 h 565"/>
              <a:gd name="T17" fmla="*/ 279 w 279"/>
              <a:gd name="T18" fmla="*/ 565 h 565"/>
            </a:gdLst>
            <a:ahLst/>
            <a:cxnLst>
              <a:cxn ang="T10">
                <a:pos x="T0" y="T1"/>
              </a:cxn>
              <a:cxn ang="T11">
                <a:pos x="T2" y="T3"/>
              </a:cxn>
              <a:cxn ang="T12">
                <a:pos x="T4" y="T5"/>
              </a:cxn>
              <a:cxn ang="T13">
                <a:pos x="T6" y="T7"/>
              </a:cxn>
              <a:cxn ang="T14">
                <a:pos x="T8" y="T9"/>
              </a:cxn>
            </a:cxnLst>
            <a:rect l="T15" t="T16" r="T17" b="T18"/>
            <a:pathLst>
              <a:path w="279" h="565">
                <a:moveTo>
                  <a:pt x="249" y="565"/>
                </a:moveTo>
                <a:cubicBezTo>
                  <a:pt x="273" y="403"/>
                  <a:pt x="279" y="239"/>
                  <a:pt x="189" y="102"/>
                </a:cubicBezTo>
                <a:cubicBezTo>
                  <a:pt x="178" y="85"/>
                  <a:pt x="155" y="79"/>
                  <a:pt x="138" y="68"/>
                </a:cubicBezTo>
                <a:cubicBezTo>
                  <a:pt x="132" y="64"/>
                  <a:pt x="96" y="26"/>
                  <a:pt x="95" y="25"/>
                </a:cubicBezTo>
                <a:cubicBezTo>
                  <a:pt x="70" y="8"/>
                  <a:pt x="31" y="0"/>
                  <a:pt x="0" y="0"/>
                </a:cubicBezTo>
              </a:path>
            </a:pathLst>
          </a:custGeom>
          <a:noFill/>
          <a:ln w="19050">
            <a:solidFill>
              <a:schemeClr val="bg1"/>
            </a:solidFill>
            <a:prstDash val="sysDot"/>
            <a:round/>
            <a:headEnd type="none" w="sm" len="sm"/>
            <a:tailEnd type="triangle" w="med" len="sm"/>
          </a:ln>
        </p:spPr>
        <p:txBody>
          <a:bodyPr wrap="none" anchor="ctr"/>
          <a:lstStyle/>
          <a:p>
            <a:endParaRPr lang="es-MX" dirty="0"/>
          </a:p>
        </p:txBody>
      </p:sp>
      <p:sp>
        <p:nvSpPr>
          <p:cNvPr id="141" name="Freeform 1097"/>
          <p:cNvSpPr>
            <a:spLocks/>
          </p:cNvSpPr>
          <p:nvPr/>
        </p:nvSpPr>
        <p:spPr bwMode="auto">
          <a:xfrm rot="16859418" flipH="1">
            <a:off x="3703637" y="3968751"/>
            <a:ext cx="442913" cy="798512"/>
          </a:xfrm>
          <a:custGeom>
            <a:avLst/>
            <a:gdLst>
              <a:gd name="T0" fmla="*/ 2147483647 w 279"/>
              <a:gd name="T1" fmla="*/ 2147483647 h 565"/>
              <a:gd name="T2" fmla="*/ 2147483647 w 279"/>
              <a:gd name="T3" fmla="*/ 2147483647 h 565"/>
              <a:gd name="T4" fmla="*/ 2147483647 w 279"/>
              <a:gd name="T5" fmla="*/ 2147483647 h 565"/>
              <a:gd name="T6" fmla="*/ 2147483647 w 279"/>
              <a:gd name="T7" fmla="*/ 2147483647 h 565"/>
              <a:gd name="T8" fmla="*/ 0 w 279"/>
              <a:gd name="T9" fmla="*/ 0 h 565"/>
              <a:gd name="T10" fmla="*/ 0 60000 65536"/>
              <a:gd name="T11" fmla="*/ 0 60000 65536"/>
              <a:gd name="T12" fmla="*/ 0 60000 65536"/>
              <a:gd name="T13" fmla="*/ 0 60000 65536"/>
              <a:gd name="T14" fmla="*/ 0 60000 65536"/>
              <a:gd name="T15" fmla="*/ 0 w 279"/>
              <a:gd name="T16" fmla="*/ 0 h 565"/>
              <a:gd name="T17" fmla="*/ 279 w 279"/>
              <a:gd name="T18" fmla="*/ 565 h 565"/>
            </a:gdLst>
            <a:ahLst/>
            <a:cxnLst>
              <a:cxn ang="T10">
                <a:pos x="T0" y="T1"/>
              </a:cxn>
              <a:cxn ang="T11">
                <a:pos x="T2" y="T3"/>
              </a:cxn>
              <a:cxn ang="T12">
                <a:pos x="T4" y="T5"/>
              </a:cxn>
              <a:cxn ang="T13">
                <a:pos x="T6" y="T7"/>
              </a:cxn>
              <a:cxn ang="T14">
                <a:pos x="T8" y="T9"/>
              </a:cxn>
            </a:cxnLst>
            <a:rect l="T15" t="T16" r="T17" b="T18"/>
            <a:pathLst>
              <a:path w="279" h="565">
                <a:moveTo>
                  <a:pt x="249" y="565"/>
                </a:moveTo>
                <a:cubicBezTo>
                  <a:pt x="273" y="403"/>
                  <a:pt x="279" y="239"/>
                  <a:pt x="189" y="102"/>
                </a:cubicBezTo>
                <a:cubicBezTo>
                  <a:pt x="178" y="85"/>
                  <a:pt x="155" y="79"/>
                  <a:pt x="138" y="68"/>
                </a:cubicBezTo>
                <a:cubicBezTo>
                  <a:pt x="132" y="64"/>
                  <a:pt x="96" y="26"/>
                  <a:pt x="95" y="25"/>
                </a:cubicBezTo>
                <a:cubicBezTo>
                  <a:pt x="70" y="8"/>
                  <a:pt x="31" y="0"/>
                  <a:pt x="0" y="0"/>
                </a:cubicBezTo>
              </a:path>
            </a:pathLst>
          </a:custGeom>
          <a:noFill/>
          <a:ln w="19050">
            <a:solidFill>
              <a:schemeClr val="bg1"/>
            </a:solidFill>
            <a:prstDash val="sysDot"/>
            <a:round/>
            <a:headEnd type="none" w="sm" len="sm"/>
            <a:tailEnd type="triangle" w="med" len="sm"/>
          </a:ln>
        </p:spPr>
        <p:txBody>
          <a:bodyPr wrap="none" anchor="ctr"/>
          <a:lstStyle/>
          <a:p>
            <a:endParaRPr lang="es-MX" dirty="0"/>
          </a:p>
        </p:txBody>
      </p:sp>
      <p:sp>
        <p:nvSpPr>
          <p:cNvPr id="142" name="Oval 1100"/>
          <p:cNvSpPr>
            <a:spLocks noChangeArrowheads="1"/>
          </p:cNvSpPr>
          <p:nvPr/>
        </p:nvSpPr>
        <p:spPr bwMode="auto">
          <a:xfrm rot="20337001" flipV="1">
            <a:off x="4181862" y="5167151"/>
            <a:ext cx="109500" cy="346075"/>
          </a:xfrm>
          <a:prstGeom prst="ellipse">
            <a:avLst/>
          </a:prstGeom>
          <a:solidFill>
            <a:srgbClr val="0092FF"/>
          </a:solidFill>
          <a:ln w="28575">
            <a:solidFill>
              <a:srgbClr val="0092FF"/>
            </a:solidFill>
            <a:round/>
            <a:headEnd/>
            <a:tailEnd/>
          </a:ln>
        </p:spPr>
        <p:txBody>
          <a:bodyPr rot="10800000" wrap="none" anchor="ctr"/>
          <a:lstStyle/>
          <a:p>
            <a:pPr>
              <a:defRPr/>
            </a:pPr>
            <a:endParaRPr lang="es-MX" b="1" dirty="0">
              <a:solidFill>
                <a:srgbClr val="FAFD00"/>
              </a:solidFill>
              <a:ea typeface="+mn-ea"/>
              <a:cs typeface="+mn-cs"/>
            </a:endParaRPr>
          </a:p>
        </p:txBody>
      </p:sp>
      <p:sp>
        <p:nvSpPr>
          <p:cNvPr id="143" name="Freeform 1101"/>
          <p:cNvSpPr>
            <a:spLocks/>
          </p:cNvSpPr>
          <p:nvPr/>
        </p:nvSpPr>
        <p:spPr bwMode="auto">
          <a:xfrm rot="14937001">
            <a:off x="4099538" y="5246198"/>
            <a:ext cx="279269" cy="231775"/>
          </a:xfrm>
          <a:custGeom>
            <a:avLst/>
            <a:gdLst>
              <a:gd name="T0" fmla="*/ 200 w 255"/>
              <a:gd name="T1" fmla="*/ 6 h 254"/>
              <a:gd name="T2" fmla="*/ 108 w 255"/>
              <a:gd name="T3" fmla="*/ 10 h 254"/>
              <a:gd name="T4" fmla="*/ 28 w 255"/>
              <a:gd name="T5" fmla="*/ 30 h 254"/>
              <a:gd name="T6" fmla="*/ 32 w 255"/>
              <a:gd name="T7" fmla="*/ 102 h 254"/>
              <a:gd name="T8" fmla="*/ 44 w 255"/>
              <a:gd name="T9" fmla="*/ 110 h 254"/>
              <a:gd name="T10" fmla="*/ 56 w 255"/>
              <a:gd name="T11" fmla="*/ 146 h 254"/>
              <a:gd name="T12" fmla="*/ 52 w 255"/>
              <a:gd name="T13" fmla="*/ 202 h 254"/>
              <a:gd name="T14" fmla="*/ 80 w 255"/>
              <a:gd name="T15" fmla="*/ 194 h 254"/>
              <a:gd name="T16" fmla="*/ 88 w 255"/>
              <a:gd name="T17" fmla="*/ 170 h 254"/>
              <a:gd name="T18" fmla="*/ 72 w 255"/>
              <a:gd name="T19" fmla="*/ 118 h 254"/>
              <a:gd name="T20" fmla="*/ 96 w 255"/>
              <a:gd name="T21" fmla="*/ 46 h 254"/>
              <a:gd name="T22" fmla="*/ 96 w 255"/>
              <a:gd name="T23" fmla="*/ 78 h 254"/>
              <a:gd name="T24" fmla="*/ 112 w 255"/>
              <a:gd name="T25" fmla="*/ 130 h 254"/>
              <a:gd name="T26" fmla="*/ 120 w 255"/>
              <a:gd name="T27" fmla="*/ 222 h 254"/>
              <a:gd name="T28" fmla="*/ 132 w 255"/>
              <a:gd name="T29" fmla="*/ 214 h 254"/>
              <a:gd name="T30" fmla="*/ 140 w 255"/>
              <a:gd name="T31" fmla="*/ 190 h 254"/>
              <a:gd name="T32" fmla="*/ 148 w 255"/>
              <a:gd name="T33" fmla="*/ 74 h 254"/>
              <a:gd name="T34" fmla="*/ 172 w 255"/>
              <a:gd name="T35" fmla="*/ 54 h 254"/>
              <a:gd name="T36" fmla="*/ 156 w 255"/>
              <a:gd name="T37" fmla="*/ 134 h 254"/>
              <a:gd name="T38" fmla="*/ 168 w 255"/>
              <a:gd name="T39" fmla="*/ 174 h 254"/>
              <a:gd name="T40" fmla="*/ 184 w 255"/>
              <a:gd name="T41" fmla="*/ 222 h 254"/>
              <a:gd name="T42" fmla="*/ 200 w 255"/>
              <a:gd name="T43" fmla="*/ 186 h 254"/>
              <a:gd name="T44" fmla="*/ 204 w 255"/>
              <a:gd name="T45" fmla="*/ 174 h 254"/>
              <a:gd name="T46" fmla="*/ 200 w 255"/>
              <a:gd name="T47" fmla="*/ 154 h 254"/>
              <a:gd name="T48" fmla="*/ 188 w 255"/>
              <a:gd name="T49" fmla="*/ 146 h 254"/>
              <a:gd name="T50" fmla="*/ 208 w 255"/>
              <a:gd name="T51" fmla="*/ 86 h 254"/>
              <a:gd name="T52" fmla="*/ 220 w 255"/>
              <a:gd name="T53" fmla="*/ 42 h 254"/>
              <a:gd name="T54" fmla="*/ 244 w 255"/>
              <a:gd name="T55" fmla="*/ 46 h 254"/>
              <a:gd name="T56" fmla="*/ 240 w 255"/>
              <a:gd name="T57" fmla="*/ 82 h 254"/>
              <a:gd name="T58" fmla="*/ 220 w 255"/>
              <a:gd name="T59" fmla="*/ 130 h 254"/>
              <a:gd name="T60" fmla="*/ 240 w 255"/>
              <a:gd name="T61" fmla="*/ 210 h 254"/>
              <a:gd name="T62" fmla="*/ 220 w 255"/>
              <a:gd name="T63" fmla="*/ 246 h 254"/>
              <a:gd name="T64" fmla="*/ 196 w 255"/>
              <a:gd name="T65" fmla="*/ 254 h 254"/>
              <a:gd name="T66" fmla="*/ 0 w 255"/>
              <a:gd name="T67" fmla="*/ 234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144" name="Text Box 1102"/>
          <p:cNvSpPr txBox="1">
            <a:spLocks noChangeArrowheads="1"/>
          </p:cNvSpPr>
          <p:nvPr/>
        </p:nvSpPr>
        <p:spPr bwMode="auto">
          <a:xfrm>
            <a:off x="3214688" y="4270375"/>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accent2"/>
                </a:solidFill>
              </a:rPr>
              <a:t>(+)</a:t>
            </a:r>
            <a:endParaRPr lang="es-MX" b="1" dirty="0">
              <a:solidFill>
                <a:schemeClr val="accent2"/>
              </a:solidFill>
            </a:endParaRPr>
          </a:p>
        </p:txBody>
      </p:sp>
      <p:sp>
        <p:nvSpPr>
          <p:cNvPr id="145" name="Text Box 1103"/>
          <p:cNvSpPr txBox="1">
            <a:spLocks noChangeArrowheads="1"/>
          </p:cNvSpPr>
          <p:nvPr/>
        </p:nvSpPr>
        <p:spPr bwMode="auto">
          <a:xfrm>
            <a:off x="4311650" y="4019550"/>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accent2"/>
                </a:solidFill>
              </a:rPr>
              <a:t>(+)</a:t>
            </a:r>
            <a:endParaRPr lang="es-MX" b="1" dirty="0">
              <a:solidFill>
                <a:schemeClr val="accent2"/>
              </a:solidFill>
            </a:endParaRPr>
          </a:p>
        </p:txBody>
      </p:sp>
      <p:sp>
        <p:nvSpPr>
          <p:cNvPr id="146" name="Line 1104"/>
          <p:cNvSpPr>
            <a:spLocks noChangeShapeType="1"/>
          </p:cNvSpPr>
          <p:nvPr/>
        </p:nvSpPr>
        <p:spPr bwMode="auto">
          <a:xfrm flipV="1">
            <a:off x="4392613" y="4829175"/>
            <a:ext cx="157162" cy="368300"/>
          </a:xfrm>
          <a:prstGeom prst="line">
            <a:avLst/>
          </a:prstGeom>
          <a:noFill/>
          <a:ln w="57150">
            <a:solidFill>
              <a:schemeClr val="accent1">
                <a:lumMod val="75000"/>
              </a:schemeClr>
            </a:solidFill>
            <a:round/>
            <a:headEnd type="none" w="sm" len="sm"/>
            <a:tailEnd type="triangle" w="sm" len="sm"/>
          </a:ln>
        </p:spPr>
        <p:txBody>
          <a:bodyPr wrap="none" anchor="ctr"/>
          <a:lstStyle/>
          <a:p>
            <a:endParaRPr lang="es-MX" dirty="0"/>
          </a:p>
        </p:txBody>
      </p:sp>
      <p:sp>
        <p:nvSpPr>
          <p:cNvPr id="147" name="Text Box 1105"/>
          <p:cNvSpPr txBox="1">
            <a:spLocks noChangeArrowheads="1"/>
          </p:cNvSpPr>
          <p:nvPr/>
        </p:nvSpPr>
        <p:spPr bwMode="auto">
          <a:xfrm>
            <a:off x="4445000" y="5056188"/>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accent4"/>
                </a:solidFill>
              </a:rPr>
              <a:t>(+)</a:t>
            </a:r>
            <a:endParaRPr lang="es-MX" b="1" dirty="0">
              <a:solidFill>
                <a:schemeClr val="accent4"/>
              </a:solidFill>
            </a:endParaRPr>
          </a:p>
        </p:txBody>
      </p:sp>
      <p:sp>
        <p:nvSpPr>
          <p:cNvPr id="148" name="Text Box 1106"/>
          <p:cNvSpPr txBox="1">
            <a:spLocks noChangeArrowheads="1"/>
          </p:cNvSpPr>
          <p:nvPr/>
        </p:nvSpPr>
        <p:spPr bwMode="auto">
          <a:xfrm>
            <a:off x="4640826" y="5673725"/>
            <a:ext cx="1164100" cy="535531"/>
          </a:xfrm>
          <a:prstGeom prst="rect">
            <a:avLst/>
          </a:prstGeom>
          <a:noFill/>
          <a:ln w="12700">
            <a:noFill/>
            <a:miter lim="800000"/>
            <a:headEnd type="none" w="sm" len="sm"/>
            <a:tailEnd type="none" w="sm" len="sm"/>
          </a:ln>
        </p:spPr>
        <p:txBody>
          <a:bodyPr wrap="none">
            <a:spAutoFit/>
          </a:bodyPr>
          <a:lstStyle/>
          <a:p>
            <a:pPr algn="ctr" eaLnBrk="0" hangingPunct="0">
              <a:lnSpc>
                <a:spcPct val="80000"/>
              </a:lnSpc>
            </a:pPr>
            <a:r>
              <a:rPr lang="es-MX" b="1" dirty="0" smtClean="0">
                <a:solidFill>
                  <a:srgbClr val="002060"/>
                </a:solidFill>
              </a:rPr>
              <a:t>Inducción </a:t>
            </a:r>
          </a:p>
          <a:p>
            <a:pPr algn="ctr" eaLnBrk="0" hangingPunct="0">
              <a:lnSpc>
                <a:spcPct val="80000"/>
              </a:lnSpc>
            </a:pPr>
            <a:r>
              <a:rPr lang="es-MX" b="1" dirty="0" smtClean="0">
                <a:solidFill>
                  <a:srgbClr val="002060"/>
                </a:solidFill>
              </a:rPr>
              <a:t>COX-2</a:t>
            </a:r>
            <a:endParaRPr lang="es-MX" b="1" dirty="0">
              <a:solidFill>
                <a:srgbClr val="002060"/>
              </a:solidFill>
            </a:endParaRPr>
          </a:p>
        </p:txBody>
      </p:sp>
      <p:sp>
        <p:nvSpPr>
          <p:cNvPr id="149" name="Text Box 1108"/>
          <p:cNvSpPr txBox="1">
            <a:spLocks noChangeArrowheads="1"/>
          </p:cNvSpPr>
          <p:nvPr/>
        </p:nvSpPr>
        <p:spPr bwMode="auto">
          <a:xfrm>
            <a:off x="3730625" y="5368925"/>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150" name="Oval 1127"/>
          <p:cNvSpPr>
            <a:spLocks noChangeArrowheads="1"/>
          </p:cNvSpPr>
          <p:nvPr/>
        </p:nvSpPr>
        <p:spPr bwMode="auto">
          <a:xfrm rot="20337001" flipV="1">
            <a:off x="5883276" y="5164671"/>
            <a:ext cx="106575" cy="346075"/>
          </a:xfrm>
          <a:prstGeom prst="ellipse">
            <a:avLst/>
          </a:prstGeom>
          <a:solidFill>
            <a:srgbClr val="0092FF"/>
          </a:solidFill>
          <a:ln w="28575">
            <a:solidFill>
              <a:schemeClr val="accent5"/>
            </a:solidFill>
            <a:round/>
            <a:headEnd/>
            <a:tailEnd/>
          </a:ln>
        </p:spPr>
        <p:txBody>
          <a:bodyPr rot="10800000" wrap="none" anchor="ctr"/>
          <a:lstStyle/>
          <a:p>
            <a:pPr>
              <a:defRPr/>
            </a:pPr>
            <a:endParaRPr lang="es-MX" b="1" dirty="0">
              <a:solidFill>
                <a:srgbClr val="FAFD00"/>
              </a:solidFill>
              <a:ea typeface="+mn-ea"/>
              <a:cs typeface="+mn-cs"/>
            </a:endParaRPr>
          </a:p>
        </p:txBody>
      </p:sp>
      <p:sp>
        <p:nvSpPr>
          <p:cNvPr id="151" name="Freeform 1128"/>
          <p:cNvSpPr>
            <a:spLocks/>
          </p:cNvSpPr>
          <p:nvPr/>
        </p:nvSpPr>
        <p:spPr bwMode="auto">
          <a:xfrm rot="14937001">
            <a:off x="5787844" y="5248580"/>
            <a:ext cx="279269" cy="233362"/>
          </a:xfrm>
          <a:custGeom>
            <a:avLst/>
            <a:gdLst>
              <a:gd name="T0" fmla="*/ 200 w 255"/>
              <a:gd name="T1" fmla="*/ 6 h 254"/>
              <a:gd name="T2" fmla="*/ 108 w 255"/>
              <a:gd name="T3" fmla="*/ 10 h 254"/>
              <a:gd name="T4" fmla="*/ 28 w 255"/>
              <a:gd name="T5" fmla="*/ 30 h 254"/>
              <a:gd name="T6" fmla="*/ 32 w 255"/>
              <a:gd name="T7" fmla="*/ 102 h 254"/>
              <a:gd name="T8" fmla="*/ 44 w 255"/>
              <a:gd name="T9" fmla="*/ 110 h 254"/>
              <a:gd name="T10" fmla="*/ 56 w 255"/>
              <a:gd name="T11" fmla="*/ 146 h 254"/>
              <a:gd name="T12" fmla="*/ 52 w 255"/>
              <a:gd name="T13" fmla="*/ 202 h 254"/>
              <a:gd name="T14" fmla="*/ 80 w 255"/>
              <a:gd name="T15" fmla="*/ 194 h 254"/>
              <a:gd name="T16" fmla="*/ 88 w 255"/>
              <a:gd name="T17" fmla="*/ 170 h 254"/>
              <a:gd name="T18" fmla="*/ 72 w 255"/>
              <a:gd name="T19" fmla="*/ 118 h 254"/>
              <a:gd name="T20" fmla="*/ 96 w 255"/>
              <a:gd name="T21" fmla="*/ 46 h 254"/>
              <a:gd name="T22" fmla="*/ 96 w 255"/>
              <a:gd name="T23" fmla="*/ 78 h 254"/>
              <a:gd name="T24" fmla="*/ 112 w 255"/>
              <a:gd name="T25" fmla="*/ 130 h 254"/>
              <a:gd name="T26" fmla="*/ 120 w 255"/>
              <a:gd name="T27" fmla="*/ 222 h 254"/>
              <a:gd name="T28" fmla="*/ 132 w 255"/>
              <a:gd name="T29" fmla="*/ 214 h 254"/>
              <a:gd name="T30" fmla="*/ 140 w 255"/>
              <a:gd name="T31" fmla="*/ 190 h 254"/>
              <a:gd name="T32" fmla="*/ 148 w 255"/>
              <a:gd name="T33" fmla="*/ 74 h 254"/>
              <a:gd name="T34" fmla="*/ 172 w 255"/>
              <a:gd name="T35" fmla="*/ 54 h 254"/>
              <a:gd name="T36" fmla="*/ 156 w 255"/>
              <a:gd name="T37" fmla="*/ 134 h 254"/>
              <a:gd name="T38" fmla="*/ 168 w 255"/>
              <a:gd name="T39" fmla="*/ 174 h 254"/>
              <a:gd name="T40" fmla="*/ 184 w 255"/>
              <a:gd name="T41" fmla="*/ 222 h 254"/>
              <a:gd name="T42" fmla="*/ 200 w 255"/>
              <a:gd name="T43" fmla="*/ 186 h 254"/>
              <a:gd name="T44" fmla="*/ 204 w 255"/>
              <a:gd name="T45" fmla="*/ 174 h 254"/>
              <a:gd name="T46" fmla="*/ 200 w 255"/>
              <a:gd name="T47" fmla="*/ 154 h 254"/>
              <a:gd name="T48" fmla="*/ 188 w 255"/>
              <a:gd name="T49" fmla="*/ 146 h 254"/>
              <a:gd name="T50" fmla="*/ 208 w 255"/>
              <a:gd name="T51" fmla="*/ 86 h 254"/>
              <a:gd name="T52" fmla="*/ 220 w 255"/>
              <a:gd name="T53" fmla="*/ 42 h 254"/>
              <a:gd name="T54" fmla="*/ 244 w 255"/>
              <a:gd name="T55" fmla="*/ 46 h 254"/>
              <a:gd name="T56" fmla="*/ 240 w 255"/>
              <a:gd name="T57" fmla="*/ 82 h 254"/>
              <a:gd name="T58" fmla="*/ 220 w 255"/>
              <a:gd name="T59" fmla="*/ 130 h 254"/>
              <a:gd name="T60" fmla="*/ 240 w 255"/>
              <a:gd name="T61" fmla="*/ 210 h 254"/>
              <a:gd name="T62" fmla="*/ 220 w 255"/>
              <a:gd name="T63" fmla="*/ 246 h 254"/>
              <a:gd name="T64" fmla="*/ 196 w 255"/>
              <a:gd name="T65" fmla="*/ 254 h 254"/>
              <a:gd name="T66" fmla="*/ 0 w 255"/>
              <a:gd name="T67" fmla="*/ 234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152" name="Text Box 1129"/>
          <p:cNvSpPr txBox="1">
            <a:spLocks noChangeArrowheads="1"/>
          </p:cNvSpPr>
          <p:nvPr/>
        </p:nvSpPr>
        <p:spPr bwMode="auto">
          <a:xfrm>
            <a:off x="6032500" y="5167313"/>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153" name="Rectangle 1130"/>
          <p:cNvSpPr>
            <a:spLocks noChangeArrowheads="1"/>
          </p:cNvSpPr>
          <p:nvPr/>
        </p:nvSpPr>
        <p:spPr bwMode="auto">
          <a:xfrm rot="-896920">
            <a:off x="5802313" y="5062538"/>
            <a:ext cx="242887" cy="74612"/>
          </a:xfrm>
          <a:prstGeom prst="rect">
            <a:avLst/>
          </a:prstGeom>
          <a:solidFill>
            <a:schemeClr val="bg1"/>
          </a:solidFill>
          <a:ln w="38100" algn="ctr">
            <a:solidFill>
              <a:schemeClr val="accent1"/>
            </a:solidFill>
            <a:miter lim="800000"/>
            <a:headEnd type="none" w="sm" len="sm"/>
            <a:tailEnd type="none" w="sm" len="sm"/>
          </a:ln>
        </p:spPr>
        <p:txBody>
          <a:bodyPr wrap="none" anchor="ctr"/>
          <a:lstStyle/>
          <a:p>
            <a:endParaRPr lang="es-MX" b="1" dirty="0">
              <a:solidFill>
                <a:srgbClr val="FAFD00"/>
              </a:solidFill>
            </a:endParaRPr>
          </a:p>
        </p:txBody>
      </p:sp>
      <p:sp>
        <p:nvSpPr>
          <p:cNvPr id="154" name="Line 1131"/>
          <p:cNvSpPr>
            <a:spLocks noChangeShapeType="1"/>
          </p:cNvSpPr>
          <p:nvPr/>
        </p:nvSpPr>
        <p:spPr bwMode="auto">
          <a:xfrm flipH="1">
            <a:off x="5530850" y="4910138"/>
            <a:ext cx="954088" cy="341312"/>
          </a:xfrm>
          <a:prstGeom prst="line">
            <a:avLst/>
          </a:prstGeom>
          <a:noFill/>
          <a:ln w="28575">
            <a:solidFill>
              <a:schemeClr val="accent5"/>
            </a:solidFill>
            <a:round/>
            <a:headEnd type="none" w="sm" len="sm"/>
            <a:tailEnd type="triangle" w="sm" len="sm"/>
          </a:ln>
        </p:spPr>
        <p:txBody>
          <a:bodyPr wrap="none" anchor="ctr"/>
          <a:lstStyle/>
          <a:p>
            <a:endParaRPr lang="es-MX" dirty="0"/>
          </a:p>
        </p:txBody>
      </p:sp>
      <p:sp>
        <p:nvSpPr>
          <p:cNvPr id="155" name="Text Box 1132"/>
          <p:cNvSpPr txBox="1">
            <a:spLocks noChangeArrowheads="1"/>
          </p:cNvSpPr>
          <p:nvPr/>
        </p:nvSpPr>
        <p:spPr bwMode="auto">
          <a:xfrm>
            <a:off x="5162550" y="5140325"/>
            <a:ext cx="453970" cy="307777"/>
          </a:xfrm>
          <a:prstGeom prst="rect">
            <a:avLst/>
          </a:prstGeom>
          <a:noFill/>
          <a:ln w="12700">
            <a:noFill/>
            <a:miter lim="800000"/>
            <a:headEnd type="none" w="sm" len="sm"/>
            <a:tailEnd type="none" w="sm" len="sm"/>
          </a:ln>
        </p:spPr>
        <p:txBody>
          <a:bodyPr wrap="none">
            <a:spAutoFit/>
          </a:bodyPr>
          <a:lstStyle/>
          <a:p>
            <a:pPr eaLnBrk="0" hangingPunct="0"/>
            <a:r>
              <a:rPr lang="es-MX" sz="1400" b="1" dirty="0" smtClean="0">
                <a:solidFill>
                  <a:schemeClr val="accent5"/>
                </a:solidFill>
              </a:rPr>
              <a:t>Na</a:t>
            </a:r>
            <a:r>
              <a:rPr lang="es-MX" sz="1400" b="1" baseline="30000" dirty="0" smtClean="0">
                <a:solidFill>
                  <a:schemeClr val="accent5"/>
                </a:solidFill>
              </a:rPr>
              <a:t>+</a:t>
            </a:r>
            <a:endParaRPr lang="es-MX" sz="1400" b="1" dirty="0">
              <a:solidFill>
                <a:schemeClr val="accent5"/>
              </a:solidFill>
            </a:endParaRPr>
          </a:p>
        </p:txBody>
      </p:sp>
      <p:sp>
        <p:nvSpPr>
          <p:cNvPr id="156" name="Oval 1144"/>
          <p:cNvSpPr>
            <a:spLocks noChangeArrowheads="1"/>
          </p:cNvSpPr>
          <p:nvPr/>
        </p:nvSpPr>
        <p:spPr bwMode="auto">
          <a:xfrm rot="469103" flipV="1">
            <a:off x="2368550" y="2551113"/>
            <a:ext cx="109538" cy="346075"/>
          </a:xfrm>
          <a:prstGeom prst="ellipse">
            <a:avLst/>
          </a:prstGeom>
          <a:solidFill>
            <a:schemeClr val="accent5"/>
          </a:solidFill>
          <a:ln w="28575">
            <a:solidFill>
              <a:schemeClr val="accent5"/>
            </a:solidFill>
            <a:round/>
            <a:headEnd/>
            <a:tailEnd/>
          </a:ln>
        </p:spPr>
        <p:txBody>
          <a:bodyPr rot="10800000" wrap="none" anchor="ctr"/>
          <a:lstStyle/>
          <a:p>
            <a:pPr>
              <a:defRPr/>
            </a:pPr>
            <a:endParaRPr lang="es-MX" b="1" dirty="0">
              <a:solidFill>
                <a:srgbClr val="FAFD00"/>
              </a:solidFill>
              <a:ea typeface="+mn-ea"/>
              <a:cs typeface="+mn-cs"/>
            </a:endParaRPr>
          </a:p>
        </p:txBody>
      </p:sp>
      <p:sp>
        <p:nvSpPr>
          <p:cNvPr id="157" name="Freeform 1145"/>
          <p:cNvSpPr>
            <a:spLocks/>
          </p:cNvSpPr>
          <p:nvPr/>
        </p:nvSpPr>
        <p:spPr bwMode="auto">
          <a:xfrm rot="-4930897">
            <a:off x="2263776" y="2619375"/>
            <a:ext cx="279400" cy="231775"/>
          </a:xfrm>
          <a:custGeom>
            <a:avLst/>
            <a:gdLst>
              <a:gd name="T0" fmla="*/ 2147483647 w 255"/>
              <a:gd name="T1" fmla="*/ 2147483647 h 254"/>
              <a:gd name="T2" fmla="*/ 2147483647 w 255"/>
              <a:gd name="T3" fmla="*/ 2147483647 h 254"/>
              <a:gd name="T4" fmla="*/ 2147483647 w 255"/>
              <a:gd name="T5" fmla="*/ 2147483647 h 254"/>
              <a:gd name="T6" fmla="*/ 2147483647 w 255"/>
              <a:gd name="T7" fmla="*/ 2147483647 h 254"/>
              <a:gd name="T8" fmla="*/ 2147483647 w 255"/>
              <a:gd name="T9" fmla="*/ 2147483647 h 254"/>
              <a:gd name="T10" fmla="*/ 2147483647 w 255"/>
              <a:gd name="T11" fmla="*/ 2147483647 h 254"/>
              <a:gd name="T12" fmla="*/ 2147483647 w 255"/>
              <a:gd name="T13" fmla="*/ 2147483647 h 254"/>
              <a:gd name="T14" fmla="*/ 2147483647 w 255"/>
              <a:gd name="T15" fmla="*/ 2147483647 h 254"/>
              <a:gd name="T16" fmla="*/ 2147483647 w 255"/>
              <a:gd name="T17" fmla="*/ 2147483647 h 254"/>
              <a:gd name="T18" fmla="*/ 2147483647 w 255"/>
              <a:gd name="T19" fmla="*/ 2147483647 h 254"/>
              <a:gd name="T20" fmla="*/ 2147483647 w 255"/>
              <a:gd name="T21" fmla="*/ 2147483647 h 254"/>
              <a:gd name="T22" fmla="*/ 2147483647 w 255"/>
              <a:gd name="T23" fmla="*/ 2147483647 h 254"/>
              <a:gd name="T24" fmla="*/ 2147483647 w 255"/>
              <a:gd name="T25" fmla="*/ 2147483647 h 254"/>
              <a:gd name="T26" fmla="*/ 2147483647 w 255"/>
              <a:gd name="T27" fmla="*/ 2147483647 h 254"/>
              <a:gd name="T28" fmla="*/ 2147483647 w 255"/>
              <a:gd name="T29" fmla="*/ 2147483647 h 254"/>
              <a:gd name="T30" fmla="*/ 2147483647 w 255"/>
              <a:gd name="T31" fmla="*/ 2147483647 h 254"/>
              <a:gd name="T32" fmla="*/ 2147483647 w 255"/>
              <a:gd name="T33" fmla="*/ 2147483647 h 254"/>
              <a:gd name="T34" fmla="*/ 2147483647 w 255"/>
              <a:gd name="T35" fmla="*/ 2147483647 h 254"/>
              <a:gd name="T36" fmla="*/ 2147483647 w 255"/>
              <a:gd name="T37" fmla="*/ 2147483647 h 254"/>
              <a:gd name="T38" fmla="*/ 2147483647 w 255"/>
              <a:gd name="T39" fmla="*/ 2147483647 h 254"/>
              <a:gd name="T40" fmla="*/ 2147483647 w 255"/>
              <a:gd name="T41" fmla="*/ 2147483647 h 254"/>
              <a:gd name="T42" fmla="*/ 2147483647 w 255"/>
              <a:gd name="T43" fmla="*/ 2147483647 h 254"/>
              <a:gd name="T44" fmla="*/ 2147483647 w 255"/>
              <a:gd name="T45" fmla="*/ 2147483647 h 254"/>
              <a:gd name="T46" fmla="*/ 2147483647 w 255"/>
              <a:gd name="T47" fmla="*/ 2147483647 h 254"/>
              <a:gd name="T48" fmla="*/ 2147483647 w 255"/>
              <a:gd name="T49" fmla="*/ 2147483647 h 254"/>
              <a:gd name="T50" fmla="*/ 2147483647 w 255"/>
              <a:gd name="T51" fmla="*/ 2147483647 h 254"/>
              <a:gd name="T52" fmla="*/ 2147483647 w 255"/>
              <a:gd name="T53" fmla="*/ 2147483647 h 254"/>
              <a:gd name="T54" fmla="*/ 2147483647 w 255"/>
              <a:gd name="T55" fmla="*/ 2147483647 h 254"/>
              <a:gd name="T56" fmla="*/ 2147483647 w 255"/>
              <a:gd name="T57" fmla="*/ 2147483647 h 254"/>
              <a:gd name="T58" fmla="*/ 2147483647 w 255"/>
              <a:gd name="T59" fmla="*/ 2147483647 h 254"/>
              <a:gd name="T60" fmla="*/ 2147483647 w 255"/>
              <a:gd name="T61" fmla="*/ 2147483647 h 254"/>
              <a:gd name="T62" fmla="*/ 2147483647 w 255"/>
              <a:gd name="T63" fmla="*/ 2147483647 h 254"/>
              <a:gd name="T64" fmla="*/ 2147483647 w 255"/>
              <a:gd name="T65" fmla="*/ 2147483647 h 254"/>
              <a:gd name="T66" fmla="*/ 0 w 255"/>
              <a:gd name="T67" fmla="*/ 2147483647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158" name="Text Box 1146"/>
          <p:cNvSpPr txBox="1">
            <a:spLocks noChangeArrowheads="1"/>
          </p:cNvSpPr>
          <p:nvPr/>
        </p:nvSpPr>
        <p:spPr bwMode="auto">
          <a:xfrm>
            <a:off x="1663700" y="2682875"/>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159" name="Text Box 1147"/>
          <p:cNvSpPr txBox="1">
            <a:spLocks noChangeArrowheads="1"/>
          </p:cNvSpPr>
          <p:nvPr/>
        </p:nvSpPr>
        <p:spPr bwMode="auto">
          <a:xfrm>
            <a:off x="2535238" y="2598738"/>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accent4"/>
                </a:solidFill>
              </a:rPr>
              <a:t>(+)</a:t>
            </a:r>
            <a:endParaRPr lang="es-MX" b="1" dirty="0">
              <a:solidFill>
                <a:schemeClr val="accent4"/>
              </a:solidFill>
            </a:endParaRPr>
          </a:p>
        </p:txBody>
      </p:sp>
      <p:cxnSp>
        <p:nvCxnSpPr>
          <p:cNvPr id="160" name="AutoShape 72"/>
          <p:cNvCxnSpPr>
            <a:cxnSpLocks noChangeShapeType="1"/>
            <a:stCxn id="148" idx="1"/>
            <a:endCxn id="149" idx="1"/>
          </p:cNvCxnSpPr>
          <p:nvPr/>
        </p:nvCxnSpPr>
        <p:spPr bwMode="auto">
          <a:xfrm rot="10800000">
            <a:off x="3730626" y="5507425"/>
            <a:ext cx="910201" cy="434066"/>
          </a:xfrm>
          <a:prstGeom prst="bentConnector3">
            <a:avLst>
              <a:gd name="adj1" fmla="val 125115"/>
            </a:avLst>
          </a:prstGeom>
          <a:noFill/>
          <a:ln w="28575">
            <a:solidFill>
              <a:schemeClr val="accent6"/>
            </a:solidFill>
            <a:miter lim="800000"/>
            <a:headEnd/>
            <a:tailEnd type="triangle" w="med" len="med"/>
          </a:ln>
        </p:spPr>
      </p:cxnSp>
      <p:cxnSp>
        <p:nvCxnSpPr>
          <p:cNvPr id="161" name="AutoShape 73"/>
          <p:cNvCxnSpPr>
            <a:cxnSpLocks noChangeShapeType="1"/>
            <a:stCxn id="148" idx="1"/>
            <a:endCxn id="158" idx="1"/>
          </p:cNvCxnSpPr>
          <p:nvPr/>
        </p:nvCxnSpPr>
        <p:spPr bwMode="auto">
          <a:xfrm rot="10800000">
            <a:off x="1663700" y="2821375"/>
            <a:ext cx="2977126" cy="3120116"/>
          </a:xfrm>
          <a:prstGeom prst="bentConnector3">
            <a:avLst>
              <a:gd name="adj1" fmla="val 107679"/>
            </a:avLst>
          </a:prstGeom>
          <a:noFill/>
          <a:ln w="28575">
            <a:solidFill>
              <a:schemeClr val="accent6"/>
            </a:solidFill>
            <a:miter lim="800000"/>
            <a:headEnd/>
            <a:tailEnd type="triangle" w="med" len="med"/>
          </a:ln>
        </p:spPr>
      </p:cxnSp>
      <p:cxnSp>
        <p:nvCxnSpPr>
          <p:cNvPr id="162" name="AutoShape 78"/>
          <p:cNvCxnSpPr>
            <a:cxnSpLocks noChangeShapeType="1"/>
            <a:stCxn id="148" idx="3"/>
            <a:endCxn id="152" idx="3"/>
          </p:cNvCxnSpPr>
          <p:nvPr/>
        </p:nvCxnSpPr>
        <p:spPr bwMode="auto">
          <a:xfrm flipV="1">
            <a:off x="5804926" y="5305813"/>
            <a:ext cx="720017" cy="635678"/>
          </a:xfrm>
          <a:prstGeom prst="bentConnector3">
            <a:avLst>
              <a:gd name="adj1" fmla="val 131749"/>
            </a:avLst>
          </a:prstGeom>
          <a:noFill/>
          <a:ln w="28575">
            <a:solidFill>
              <a:schemeClr val="accent6"/>
            </a:solidFill>
            <a:miter lim="800000"/>
            <a:headEnd/>
            <a:tailEnd type="triangle" w="med" len="med"/>
          </a:ln>
        </p:spPr>
      </p:cxnSp>
      <p:sp>
        <p:nvSpPr>
          <p:cNvPr id="163" name="Oval 80"/>
          <p:cNvSpPr>
            <a:spLocks noChangeArrowheads="1"/>
          </p:cNvSpPr>
          <p:nvPr/>
        </p:nvSpPr>
        <p:spPr bwMode="auto">
          <a:xfrm>
            <a:off x="4184650" y="3414713"/>
            <a:ext cx="182563" cy="182562"/>
          </a:xfrm>
          <a:prstGeom prst="ellipse">
            <a:avLst/>
          </a:prstGeom>
          <a:solidFill>
            <a:schemeClr val="accent2"/>
          </a:solidFill>
          <a:ln w="9525">
            <a:noFill/>
            <a:round/>
            <a:headEnd/>
            <a:tailEnd/>
          </a:ln>
        </p:spPr>
        <p:txBody>
          <a:bodyPr wrap="none" anchor="ctr"/>
          <a:lstStyle/>
          <a:p>
            <a:pPr algn="ctr"/>
            <a:r>
              <a:rPr lang="es-MX" sz="1000" b="1" dirty="0" smtClean="0">
                <a:solidFill>
                  <a:schemeClr val="tx2"/>
                </a:solidFill>
              </a:rPr>
              <a:t>P</a:t>
            </a:r>
            <a:endParaRPr lang="es-MX" sz="1000" b="1" dirty="0">
              <a:solidFill>
                <a:schemeClr val="tx2"/>
              </a:solidFill>
            </a:endParaRPr>
          </a:p>
        </p:txBody>
      </p:sp>
      <p:sp>
        <p:nvSpPr>
          <p:cNvPr id="164" name="Oval 81"/>
          <p:cNvSpPr>
            <a:spLocks noChangeArrowheads="1"/>
          </p:cNvSpPr>
          <p:nvPr/>
        </p:nvSpPr>
        <p:spPr bwMode="auto">
          <a:xfrm>
            <a:off x="3427413" y="3868738"/>
            <a:ext cx="182562" cy="182562"/>
          </a:xfrm>
          <a:prstGeom prst="ellipse">
            <a:avLst/>
          </a:prstGeom>
          <a:solidFill>
            <a:schemeClr val="accent2"/>
          </a:solidFill>
          <a:ln w="9525">
            <a:noFill/>
            <a:round/>
            <a:headEnd/>
            <a:tailEnd/>
          </a:ln>
        </p:spPr>
        <p:txBody>
          <a:bodyPr wrap="none" anchor="ctr"/>
          <a:lstStyle/>
          <a:p>
            <a:pPr algn="ctr"/>
            <a:r>
              <a:rPr lang="es-MX" sz="1000" b="1" dirty="0" smtClean="0">
                <a:solidFill>
                  <a:schemeClr val="tx2"/>
                </a:solidFill>
              </a:rPr>
              <a:t>P</a:t>
            </a:r>
            <a:endParaRPr lang="es-MX" sz="1000" b="1" dirty="0">
              <a:solidFill>
                <a:schemeClr val="tx2"/>
              </a:solidFill>
            </a:endParaRPr>
          </a:p>
        </p:txBody>
      </p:sp>
      <p:sp>
        <p:nvSpPr>
          <p:cNvPr id="165" name="Oval 1042"/>
          <p:cNvSpPr>
            <a:spLocks noChangeArrowheads="1"/>
          </p:cNvSpPr>
          <p:nvPr/>
        </p:nvSpPr>
        <p:spPr bwMode="auto">
          <a:xfrm rot="1792538">
            <a:off x="3284538" y="3754438"/>
            <a:ext cx="363537" cy="92075"/>
          </a:xfrm>
          <a:prstGeom prst="ellipse">
            <a:avLst/>
          </a:prstGeom>
          <a:solidFill>
            <a:srgbClr val="0092FF"/>
          </a:solidFill>
          <a:ln w="9525">
            <a:noFill/>
            <a:round/>
            <a:headEnd/>
            <a:tailEnd/>
          </a:ln>
        </p:spPr>
        <p:txBody>
          <a:bodyPr wrap="none" anchor="ctr"/>
          <a:lstStyle/>
          <a:p>
            <a:pPr>
              <a:defRPr/>
            </a:pPr>
            <a:endParaRPr lang="es-MX" b="1" dirty="0">
              <a:solidFill>
                <a:srgbClr val="FAFD00"/>
              </a:solidFill>
              <a:ea typeface="+mn-ea"/>
              <a:cs typeface="+mn-cs"/>
            </a:endParaRPr>
          </a:p>
        </p:txBody>
      </p:sp>
      <p:sp>
        <p:nvSpPr>
          <p:cNvPr id="166" name="Oval 1043"/>
          <p:cNvSpPr>
            <a:spLocks noChangeArrowheads="1"/>
          </p:cNvSpPr>
          <p:nvPr/>
        </p:nvSpPr>
        <p:spPr bwMode="auto">
          <a:xfrm rot="3340033">
            <a:off x="3383757" y="3661569"/>
            <a:ext cx="363537" cy="92075"/>
          </a:xfrm>
          <a:prstGeom prst="ellipse">
            <a:avLst/>
          </a:prstGeom>
          <a:solidFill>
            <a:srgbClr val="0092FF"/>
          </a:solidFill>
          <a:ln w="9525">
            <a:noFill/>
            <a:round/>
            <a:headEnd/>
            <a:tailEnd/>
          </a:ln>
        </p:spPr>
        <p:txBody>
          <a:bodyPr rot="10800000" vert="eaVert" wrap="none" anchor="ctr"/>
          <a:lstStyle/>
          <a:p>
            <a:pPr>
              <a:defRPr/>
            </a:pPr>
            <a:endParaRPr lang="es-MX" b="1" dirty="0">
              <a:solidFill>
                <a:srgbClr val="FAFD00"/>
              </a:solidFill>
              <a:ea typeface="+mn-ea"/>
              <a:cs typeface="+mn-cs"/>
            </a:endParaRPr>
          </a:p>
        </p:txBody>
      </p:sp>
      <p:sp>
        <p:nvSpPr>
          <p:cNvPr id="167" name="Oval 1049"/>
          <p:cNvSpPr>
            <a:spLocks noChangeArrowheads="1"/>
          </p:cNvSpPr>
          <p:nvPr/>
        </p:nvSpPr>
        <p:spPr bwMode="auto">
          <a:xfrm rot="3838541">
            <a:off x="3863182" y="3355181"/>
            <a:ext cx="363538" cy="92075"/>
          </a:xfrm>
          <a:prstGeom prst="ellipse">
            <a:avLst/>
          </a:prstGeom>
          <a:solidFill>
            <a:srgbClr val="0092FF"/>
          </a:solidFill>
          <a:ln w="9525">
            <a:noFill/>
            <a:round/>
            <a:headEnd/>
            <a:tailEnd/>
          </a:ln>
        </p:spPr>
        <p:txBody>
          <a:bodyPr rot="10800000" vert="eaVert" wrap="none" anchor="ctr"/>
          <a:lstStyle/>
          <a:p>
            <a:endParaRPr lang="es-MX" b="1" dirty="0">
              <a:solidFill>
                <a:srgbClr val="FAFD00"/>
              </a:solidFill>
            </a:endParaRPr>
          </a:p>
        </p:txBody>
      </p:sp>
      <p:sp>
        <p:nvSpPr>
          <p:cNvPr id="168" name="Oval 1050"/>
          <p:cNvSpPr>
            <a:spLocks noChangeArrowheads="1"/>
          </p:cNvSpPr>
          <p:nvPr/>
        </p:nvSpPr>
        <p:spPr bwMode="auto">
          <a:xfrm rot="5386036">
            <a:off x="3998119" y="3331369"/>
            <a:ext cx="363537" cy="92075"/>
          </a:xfrm>
          <a:prstGeom prst="ellipse">
            <a:avLst/>
          </a:prstGeom>
          <a:solidFill>
            <a:srgbClr val="0092FF"/>
          </a:solidFill>
          <a:ln w="9525">
            <a:noFill/>
            <a:round/>
            <a:headEnd/>
            <a:tailEnd/>
          </a:ln>
        </p:spPr>
        <p:txBody>
          <a:bodyPr rot="10800000" vert="eaVert" wrap="none" anchor="ctr"/>
          <a:lstStyle/>
          <a:p>
            <a:endParaRPr lang="es-MX" b="1" dirty="0">
              <a:solidFill>
                <a:srgbClr val="FAFD00"/>
              </a:solidFill>
            </a:endParaRPr>
          </a:p>
        </p:txBody>
      </p:sp>
      <p:sp>
        <p:nvSpPr>
          <p:cNvPr id="169" name="Line 1054"/>
          <p:cNvSpPr>
            <a:spLocks noChangeShapeType="1"/>
          </p:cNvSpPr>
          <p:nvPr/>
        </p:nvSpPr>
        <p:spPr bwMode="auto">
          <a:xfrm>
            <a:off x="4106863" y="3168650"/>
            <a:ext cx="104775" cy="776288"/>
          </a:xfrm>
          <a:prstGeom prst="line">
            <a:avLst/>
          </a:prstGeom>
          <a:noFill/>
          <a:ln w="28575">
            <a:solidFill>
              <a:schemeClr val="accent6"/>
            </a:solidFill>
            <a:round/>
            <a:headEnd type="none" w="sm" len="sm"/>
            <a:tailEnd type="triangle" w="med" len="med"/>
          </a:ln>
        </p:spPr>
        <p:txBody>
          <a:bodyPr wrap="none" anchor="ctr"/>
          <a:lstStyle/>
          <a:p>
            <a:endParaRPr lang="es-MX" dirty="0"/>
          </a:p>
        </p:txBody>
      </p:sp>
      <p:sp>
        <p:nvSpPr>
          <p:cNvPr id="170" name="Line 1054"/>
          <p:cNvSpPr>
            <a:spLocks noChangeShapeType="1"/>
          </p:cNvSpPr>
          <p:nvPr/>
        </p:nvSpPr>
        <p:spPr bwMode="auto">
          <a:xfrm>
            <a:off x="3311525" y="3582988"/>
            <a:ext cx="523875" cy="417512"/>
          </a:xfrm>
          <a:prstGeom prst="line">
            <a:avLst/>
          </a:prstGeom>
          <a:noFill/>
          <a:ln w="28575">
            <a:solidFill>
              <a:schemeClr val="accent6"/>
            </a:solidFill>
            <a:round/>
            <a:headEnd type="none" w="sm" len="sm"/>
            <a:tailEnd type="triangle" w="med" len="med"/>
          </a:ln>
        </p:spPr>
        <p:txBody>
          <a:bodyPr wrap="none" anchor="ctr"/>
          <a:lstStyle/>
          <a:p>
            <a:endParaRPr lang="es-MX" dirty="0"/>
          </a:p>
        </p:txBody>
      </p:sp>
      <p:sp>
        <p:nvSpPr>
          <p:cNvPr id="171" name="Text Box 1031"/>
          <p:cNvSpPr txBox="1">
            <a:spLocks noChangeArrowheads="1"/>
          </p:cNvSpPr>
          <p:nvPr/>
        </p:nvSpPr>
        <p:spPr bwMode="auto">
          <a:xfrm>
            <a:off x="5729288" y="2124075"/>
            <a:ext cx="2006600" cy="915988"/>
          </a:xfrm>
          <a:prstGeom prst="rect">
            <a:avLst/>
          </a:prstGeom>
          <a:noFill/>
          <a:ln w="12700">
            <a:noFill/>
            <a:miter lim="800000"/>
            <a:headEnd type="none" w="sm" len="sm"/>
            <a:tailEnd type="none" w="sm" len="sm"/>
          </a:ln>
        </p:spPr>
        <p:txBody>
          <a:bodyPr>
            <a:spAutoFit/>
          </a:bodyPr>
          <a:lstStyle/>
          <a:p>
            <a:pPr algn="ctr" eaLnBrk="0" hangingPunct="0"/>
            <a:r>
              <a:rPr lang="es-MX" b="1" dirty="0" smtClean="0">
                <a:solidFill>
                  <a:schemeClr val="bg2"/>
                </a:solidFill>
              </a:rPr>
              <a:t>Muerte celular</a:t>
            </a:r>
          </a:p>
          <a:p>
            <a:pPr algn="ctr" eaLnBrk="0" hangingPunct="0"/>
            <a:r>
              <a:rPr lang="es-MX" b="1" dirty="0" smtClean="0">
                <a:solidFill>
                  <a:schemeClr val="bg2"/>
                </a:solidFill>
              </a:rPr>
              <a:t>Inter-neurona</a:t>
            </a:r>
          </a:p>
          <a:p>
            <a:pPr algn="ctr" eaLnBrk="0" hangingPunct="0"/>
            <a:r>
              <a:rPr lang="es-MX" b="1" dirty="0" smtClean="0">
                <a:solidFill>
                  <a:schemeClr val="bg2"/>
                </a:solidFill>
              </a:rPr>
              <a:t>inhibitoria</a:t>
            </a:r>
            <a:endParaRPr lang="es-MX" b="1" dirty="0">
              <a:solidFill>
                <a:schemeClr val="bg2"/>
              </a:solidFill>
            </a:endParaRPr>
          </a:p>
        </p:txBody>
      </p:sp>
      <p:sp>
        <p:nvSpPr>
          <p:cNvPr id="172" name="Freeform 1034"/>
          <p:cNvSpPr>
            <a:spLocks/>
          </p:cNvSpPr>
          <p:nvPr/>
        </p:nvSpPr>
        <p:spPr bwMode="auto">
          <a:xfrm>
            <a:off x="4872038" y="1330325"/>
            <a:ext cx="1263650" cy="1709738"/>
          </a:xfrm>
          <a:custGeom>
            <a:avLst/>
            <a:gdLst>
              <a:gd name="T0" fmla="*/ 2147483647 w 796"/>
              <a:gd name="T1" fmla="*/ 0 h 1077"/>
              <a:gd name="T2" fmla="*/ 2147483647 w 796"/>
              <a:gd name="T3" fmla="*/ 2147483647 h 1077"/>
              <a:gd name="T4" fmla="*/ 2147483647 w 796"/>
              <a:gd name="T5" fmla="*/ 2147483647 h 1077"/>
              <a:gd name="T6" fmla="*/ 2147483647 w 796"/>
              <a:gd name="T7" fmla="*/ 2147483647 h 1077"/>
              <a:gd name="T8" fmla="*/ 2147483647 w 796"/>
              <a:gd name="T9" fmla="*/ 2147483647 h 1077"/>
              <a:gd name="T10" fmla="*/ 2147483647 w 796"/>
              <a:gd name="T11" fmla="*/ 2147483647 h 1077"/>
              <a:gd name="T12" fmla="*/ 2147483647 w 796"/>
              <a:gd name="T13" fmla="*/ 2147483647 h 1077"/>
              <a:gd name="T14" fmla="*/ 2147483647 w 796"/>
              <a:gd name="T15" fmla="*/ 2147483647 h 1077"/>
              <a:gd name="T16" fmla="*/ 2147483647 w 796"/>
              <a:gd name="T17" fmla="*/ 2147483647 h 1077"/>
              <a:gd name="T18" fmla="*/ 2147483647 w 796"/>
              <a:gd name="T19" fmla="*/ 2147483647 h 1077"/>
              <a:gd name="T20" fmla="*/ 2147483647 w 796"/>
              <a:gd name="T21" fmla="*/ 2147483647 h 1077"/>
              <a:gd name="T22" fmla="*/ 2147483647 w 796"/>
              <a:gd name="T23" fmla="*/ 2147483647 h 1077"/>
              <a:gd name="T24" fmla="*/ 2147483647 w 796"/>
              <a:gd name="T25" fmla="*/ 2147483647 h 1077"/>
              <a:gd name="T26" fmla="*/ 2147483647 w 796"/>
              <a:gd name="T27" fmla="*/ 2147483647 h 1077"/>
              <a:gd name="T28" fmla="*/ 2147483647 w 796"/>
              <a:gd name="T29" fmla="*/ 2147483647 h 1077"/>
              <a:gd name="T30" fmla="*/ 2147483647 w 796"/>
              <a:gd name="T31" fmla="*/ 2147483647 h 1077"/>
              <a:gd name="T32" fmla="*/ 2147483647 w 796"/>
              <a:gd name="T33" fmla="*/ 2147483647 h 1077"/>
              <a:gd name="T34" fmla="*/ 2147483647 w 796"/>
              <a:gd name="T35" fmla="*/ 2147483647 h 1077"/>
              <a:gd name="T36" fmla="*/ 2147483647 w 796"/>
              <a:gd name="T37" fmla="*/ 2147483647 h 1077"/>
              <a:gd name="T38" fmla="*/ 2147483647 w 796"/>
              <a:gd name="T39" fmla="*/ 2147483647 h 1077"/>
              <a:gd name="T40" fmla="*/ 2147483647 w 796"/>
              <a:gd name="T41" fmla="*/ 2147483647 h 1077"/>
              <a:gd name="T42" fmla="*/ 2147483647 w 796"/>
              <a:gd name="T43" fmla="*/ 2147483647 h 1077"/>
              <a:gd name="T44" fmla="*/ 2147483647 w 796"/>
              <a:gd name="T45" fmla="*/ 2147483647 h 1077"/>
              <a:gd name="T46" fmla="*/ 2147483647 w 796"/>
              <a:gd name="T47" fmla="*/ 2147483647 h 1077"/>
              <a:gd name="T48" fmla="*/ 2147483647 w 796"/>
              <a:gd name="T49" fmla="*/ 2147483647 h 1077"/>
              <a:gd name="T50" fmla="*/ 2147483647 w 796"/>
              <a:gd name="T51" fmla="*/ 2147483647 h 1077"/>
              <a:gd name="T52" fmla="*/ 2147483647 w 796"/>
              <a:gd name="T53" fmla="*/ 2147483647 h 1077"/>
              <a:gd name="T54" fmla="*/ 2147483647 w 796"/>
              <a:gd name="T55" fmla="*/ 2147483647 h 1077"/>
              <a:gd name="T56" fmla="*/ 2147483647 w 796"/>
              <a:gd name="T57" fmla="*/ 2147483647 h 1077"/>
              <a:gd name="T58" fmla="*/ 2147483647 w 796"/>
              <a:gd name="T59" fmla="*/ 2147483647 h 1077"/>
              <a:gd name="T60" fmla="*/ 2147483647 w 796"/>
              <a:gd name="T61" fmla="*/ 2147483647 h 1077"/>
              <a:gd name="T62" fmla="*/ 2147483647 w 796"/>
              <a:gd name="T63" fmla="*/ 2147483647 h 1077"/>
              <a:gd name="T64" fmla="*/ 2147483647 w 796"/>
              <a:gd name="T65" fmla="*/ 2147483647 h 1077"/>
              <a:gd name="T66" fmla="*/ 2147483647 w 796"/>
              <a:gd name="T67" fmla="*/ 2147483647 h 1077"/>
              <a:gd name="T68" fmla="*/ 2147483647 w 796"/>
              <a:gd name="T69" fmla="*/ 2147483647 h 1077"/>
              <a:gd name="T70" fmla="*/ 2147483647 w 796"/>
              <a:gd name="T71" fmla="*/ 2147483647 h 1077"/>
              <a:gd name="T72" fmla="*/ 2147483647 w 796"/>
              <a:gd name="T73" fmla="*/ 2147483647 h 1077"/>
              <a:gd name="T74" fmla="*/ 2147483647 w 796"/>
              <a:gd name="T75" fmla="*/ 2147483647 h 1077"/>
              <a:gd name="T76" fmla="*/ 2147483647 w 796"/>
              <a:gd name="T77" fmla="*/ 2147483647 h 1077"/>
              <a:gd name="T78" fmla="*/ 2147483647 w 796"/>
              <a:gd name="T79" fmla="*/ 2147483647 h 1077"/>
              <a:gd name="T80" fmla="*/ 2147483647 w 796"/>
              <a:gd name="T81" fmla="*/ 0 h 10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6"/>
              <a:gd name="T124" fmla="*/ 0 h 1077"/>
              <a:gd name="T125" fmla="*/ 1959 w 796"/>
              <a:gd name="T126" fmla="*/ 1340 h 10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6" h="1077">
                <a:moveTo>
                  <a:pt x="589" y="98"/>
                </a:moveTo>
                <a:cubicBezTo>
                  <a:pt x="626" y="95"/>
                  <a:pt x="638" y="70"/>
                  <a:pt x="656" y="64"/>
                </a:cubicBezTo>
                <a:cubicBezTo>
                  <a:pt x="674" y="58"/>
                  <a:pt x="681" y="74"/>
                  <a:pt x="699" y="64"/>
                </a:cubicBezTo>
                <a:cubicBezTo>
                  <a:pt x="717" y="54"/>
                  <a:pt x="753" y="4"/>
                  <a:pt x="766" y="2"/>
                </a:cubicBezTo>
                <a:cubicBezTo>
                  <a:pt x="779" y="0"/>
                  <a:pt x="771" y="39"/>
                  <a:pt x="776" y="50"/>
                </a:cubicBezTo>
                <a:cubicBezTo>
                  <a:pt x="781" y="61"/>
                  <a:pt x="794" y="66"/>
                  <a:pt x="795" y="69"/>
                </a:cubicBezTo>
                <a:cubicBezTo>
                  <a:pt x="796" y="72"/>
                  <a:pt x="793" y="54"/>
                  <a:pt x="785" y="71"/>
                </a:cubicBezTo>
                <a:cubicBezTo>
                  <a:pt x="777" y="88"/>
                  <a:pt x="760" y="137"/>
                  <a:pt x="749" y="170"/>
                </a:cubicBezTo>
                <a:cubicBezTo>
                  <a:pt x="742" y="193"/>
                  <a:pt x="726" y="211"/>
                  <a:pt x="721" y="233"/>
                </a:cubicBezTo>
                <a:cubicBezTo>
                  <a:pt x="698" y="330"/>
                  <a:pt x="728" y="215"/>
                  <a:pt x="698" y="302"/>
                </a:cubicBezTo>
                <a:cubicBezTo>
                  <a:pt x="690" y="325"/>
                  <a:pt x="696" y="342"/>
                  <a:pt x="686" y="363"/>
                </a:cubicBezTo>
                <a:cubicBezTo>
                  <a:pt x="685" y="405"/>
                  <a:pt x="687" y="377"/>
                  <a:pt x="669" y="439"/>
                </a:cubicBezTo>
                <a:cubicBezTo>
                  <a:pt x="656" y="481"/>
                  <a:pt x="649" y="528"/>
                  <a:pt x="642" y="572"/>
                </a:cubicBezTo>
                <a:cubicBezTo>
                  <a:pt x="630" y="634"/>
                  <a:pt x="652" y="691"/>
                  <a:pt x="665" y="756"/>
                </a:cubicBezTo>
                <a:cubicBezTo>
                  <a:pt x="709" y="840"/>
                  <a:pt x="728" y="931"/>
                  <a:pt x="714" y="1011"/>
                </a:cubicBezTo>
                <a:cubicBezTo>
                  <a:pt x="722" y="1058"/>
                  <a:pt x="718" y="1059"/>
                  <a:pt x="681" y="1077"/>
                </a:cubicBezTo>
                <a:cubicBezTo>
                  <a:pt x="631" y="1021"/>
                  <a:pt x="584" y="965"/>
                  <a:pt x="529" y="916"/>
                </a:cubicBezTo>
                <a:cubicBezTo>
                  <a:pt x="520" y="906"/>
                  <a:pt x="511" y="896"/>
                  <a:pt x="500" y="889"/>
                </a:cubicBezTo>
                <a:cubicBezTo>
                  <a:pt x="485" y="878"/>
                  <a:pt x="452" y="867"/>
                  <a:pt x="452" y="867"/>
                </a:cubicBezTo>
                <a:cubicBezTo>
                  <a:pt x="394" y="818"/>
                  <a:pt x="333" y="802"/>
                  <a:pt x="269" y="792"/>
                </a:cubicBezTo>
                <a:cubicBezTo>
                  <a:pt x="259" y="791"/>
                  <a:pt x="250" y="785"/>
                  <a:pt x="240" y="785"/>
                </a:cubicBezTo>
                <a:cubicBezTo>
                  <a:pt x="204" y="787"/>
                  <a:pt x="189" y="804"/>
                  <a:pt x="159" y="819"/>
                </a:cubicBezTo>
                <a:cubicBezTo>
                  <a:pt x="133" y="834"/>
                  <a:pt x="103" y="839"/>
                  <a:pt x="74" y="848"/>
                </a:cubicBezTo>
                <a:cubicBezTo>
                  <a:pt x="59" y="841"/>
                  <a:pt x="34" y="842"/>
                  <a:pt x="26" y="826"/>
                </a:cubicBezTo>
                <a:cubicBezTo>
                  <a:pt x="24" y="824"/>
                  <a:pt x="1" y="781"/>
                  <a:pt x="1" y="775"/>
                </a:cubicBezTo>
                <a:cubicBezTo>
                  <a:pt x="0" y="734"/>
                  <a:pt x="16" y="718"/>
                  <a:pt x="32" y="690"/>
                </a:cubicBezTo>
                <a:cubicBezTo>
                  <a:pt x="96" y="642"/>
                  <a:pt x="151" y="603"/>
                  <a:pt x="220" y="566"/>
                </a:cubicBezTo>
                <a:cubicBezTo>
                  <a:pt x="248" y="540"/>
                  <a:pt x="278" y="516"/>
                  <a:pt x="305" y="490"/>
                </a:cubicBezTo>
                <a:cubicBezTo>
                  <a:pt x="323" y="471"/>
                  <a:pt x="317" y="463"/>
                  <a:pt x="328" y="440"/>
                </a:cubicBezTo>
                <a:cubicBezTo>
                  <a:pt x="346" y="404"/>
                  <a:pt x="356" y="422"/>
                  <a:pt x="370" y="365"/>
                </a:cubicBezTo>
                <a:cubicBezTo>
                  <a:pt x="381" y="319"/>
                  <a:pt x="373" y="338"/>
                  <a:pt x="393" y="307"/>
                </a:cubicBezTo>
                <a:cubicBezTo>
                  <a:pt x="402" y="267"/>
                  <a:pt x="417" y="234"/>
                  <a:pt x="428" y="196"/>
                </a:cubicBezTo>
                <a:cubicBezTo>
                  <a:pt x="430" y="189"/>
                  <a:pt x="427" y="195"/>
                  <a:pt x="428" y="176"/>
                </a:cubicBezTo>
                <a:cubicBezTo>
                  <a:pt x="429" y="157"/>
                  <a:pt x="408" y="95"/>
                  <a:pt x="435" y="82"/>
                </a:cubicBezTo>
                <a:cubicBezTo>
                  <a:pt x="462" y="69"/>
                  <a:pt x="552" y="101"/>
                  <a:pt x="589" y="98"/>
                </a:cubicBezTo>
                <a:close/>
              </a:path>
            </a:pathLst>
          </a:custGeom>
          <a:gradFill rotWithShape="0">
            <a:gsLst>
              <a:gs pos="0">
                <a:schemeClr val="bg2"/>
              </a:gs>
              <a:gs pos="100000">
                <a:schemeClr val="tx2"/>
              </a:gs>
            </a:gsLst>
            <a:path path="rect">
              <a:fillToRect t="100000" r="100000"/>
            </a:path>
          </a:gradFill>
          <a:ln w="12700">
            <a:noFill/>
            <a:round/>
            <a:headEnd type="none" w="sm" len="sm"/>
            <a:tailEnd type="none" w="sm" len="sm"/>
          </a:ln>
          <a:scene3d>
            <a:camera prst="orthographicFront"/>
            <a:lightRig rig="threePt" dir="t"/>
          </a:scene3d>
          <a:sp3d>
            <a:bevelT/>
          </a:sp3d>
        </p:spPr>
        <p:txBody>
          <a:bodyPr wrap="none" anchor="ctr"/>
          <a:lstStyle/>
          <a:p>
            <a:endParaRPr lang="es-MX" dirty="0"/>
          </a:p>
        </p:txBody>
      </p:sp>
      <p:sp>
        <p:nvSpPr>
          <p:cNvPr id="173" name="Oval 1077"/>
          <p:cNvSpPr>
            <a:spLocks noChangeArrowheads="1"/>
          </p:cNvSpPr>
          <p:nvPr/>
        </p:nvSpPr>
        <p:spPr bwMode="auto">
          <a:xfrm>
            <a:off x="5578475" y="2573338"/>
            <a:ext cx="266700" cy="295275"/>
          </a:xfrm>
          <a:prstGeom prst="ellipse">
            <a:avLst/>
          </a:prstGeom>
          <a:solidFill>
            <a:schemeClr val="tx2"/>
          </a:solidFill>
          <a:ln w="12700">
            <a:solidFill>
              <a:schemeClr val="tx2"/>
            </a:solidFill>
            <a:round/>
            <a:headEnd type="none" w="sm" len="sm"/>
            <a:tailEnd type="none" w="sm" len="sm"/>
          </a:ln>
        </p:spPr>
        <p:txBody>
          <a:bodyPr wrap="none" anchor="ctr"/>
          <a:lstStyle/>
          <a:p>
            <a:endParaRPr lang="es-MX" b="1" dirty="0">
              <a:solidFill>
                <a:srgbClr val="FAFD00"/>
              </a:solidFill>
            </a:endParaRPr>
          </a:p>
        </p:txBody>
      </p:sp>
      <p:sp>
        <p:nvSpPr>
          <p:cNvPr id="174" name="Oval 1080"/>
          <p:cNvSpPr>
            <a:spLocks noChangeArrowheads="1"/>
          </p:cNvSpPr>
          <p:nvPr/>
        </p:nvSpPr>
        <p:spPr bwMode="auto">
          <a:xfrm>
            <a:off x="5203825" y="2403475"/>
            <a:ext cx="260350" cy="295275"/>
          </a:xfrm>
          <a:prstGeom prst="ellipse">
            <a:avLst/>
          </a:prstGeom>
          <a:solidFill>
            <a:schemeClr val="tx2"/>
          </a:solidFill>
          <a:ln w="12700">
            <a:solidFill>
              <a:schemeClr val="tx2"/>
            </a:solidFill>
            <a:round/>
            <a:headEnd type="none" w="sm" len="sm"/>
            <a:tailEnd type="none" w="sm" len="sm"/>
          </a:ln>
        </p:spPr>
        <p:txBody>
          <a:bodyPr wrap="none" anchor="ctr"/>
          <a:lstStyle/>
          <a:p>
            <a:endParaRPr lang="es-MX" b="1" dirty="0">
              <a:solidFill>
                <a:srgbClr val="FAFD00"/>
              </a:solidFill>
            </a:endParaRPr>
          </a:p>
        </p:txBody>
      </p:sp>
      <p:sp>
        <p:nvSpPr>
          <p:cNvPr id="175" name="Text Box 1032"/>
          <p:cNvSpPr txBox="1">
            <a:spLocks noChangeArrowheads="1"/>
          </p:cNvSpPr>
          <p:nvPr/>
        </p:nvSpPr>
        <p:spPr bwMode="auto">
          <a:xfrm>
            <a:off x="3923928" y="1511300"/>
            <a:ext cx="1656184" cy="840230"/>
          </a:xfrm>
          <a:prstGeom prst="rect">
            <a:avLst/>
          </a:prstGeom>
          <a:noFill/>
          <a:ln w="12700">
            <a:noFill/>
            <a:miter lim="800000"/>
            <a:headEnd type="none" w="sm" len="sm"/>
            <a:tailEnd type="none" w="sm" len="sm"/>
          </a:ln>
        </p:spPr>
        <p:txBody>
          <a:bodyPr wrap="square">
            <a:spAutoFit/>
          </a:bodyPr>
          <a:lstStyle/>
          <a:p>
            <a:pPr algn="ctr" eaLnBrk="0" hangingPunct="0">
              <a:lnSpc>
                <a:spcPct val="90000"/>
              </a:lnSpc>
            </a:pPr>
            <a:r>
              <a:rPr lang="es-MX" b="1" dirty="0" smtClean="0">
                <a:solidFill>
                  <a:schemeClr val="bg2"/>
                </a:solidFill>
              </a:rPr>
              <a:t>Nueva Fibra A formando sinapsis</a:t>
            </a:r>
            <a:endParaRPr lang="es-MX" b="1" dirty="0">
              <a:solidFill>
                <a:srgbClr val="FF0066"/>
              </a:solidFill>
            </a:endParaRPr>
          </a:p>
        </p:txBody>
      </p:sp>
      <p:sp>
        <p:nvSpPr>
          <p:cNvPr id="176" name="Oval 1062"/>
          <p:cNvSpPr>
            <a:spLocks noChangeArrowheads="1"/>
          </p:cNvSpPr>
          <p:nvPr/>
        </p:nvSpPr>
        <p:spPr bwMode="auto">
          <a:xfrm flipH="1">
            <a:off x="5419725" y="267017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77" name="Oval 1059"/>
          <p:cNvSpPr>
            <a:spLocks noChangeArrowheads="1"/>
          </p:cNvSpPr>
          <p:nvPr/>
        </p:nvSpPr>
        <p:spPr bwMode="auto">
          <a:xfrm flipH="1">
            <a:off x="5349875" y="282892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78" name="Oval 1062"/>
          <p:cNvSpPr>
            <a:spLocks noChangeArrowheads="1"/>
          </p:cNvSpPr>
          <p:nvPr/>
        </p:nvSpPr>
        <p:spPr bwMode="auto">
          <a:xfrm flipH="1">
            <a:off x="5526088" y="282257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79" name="Oval 1059"/>
          <p:cNvSpPr>
            <a:spLocks noChangeArrowheads="1"/>
          </p:cNvSpPr>
          <p:nvPr/>
        </p:nvSpPr>
        <p:spPr bwMode="auto">
          <a:xfrm flipH="1">
            <a:off x="5435600" y="279717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80" name="Oval 1062"/>
          <p:cNvSpPr>
            <a:spLocks noChangeArrowheads="1"/>
          </p:cNvSpPr>
          <p:nvPr/>
        </p:nvSpPr>
        <p:spPr bwMode="auto">
          <a:xfrm flipH="1">
            <a:off x="5611813" y="279082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81" name="Text Box 1056"/>
          <p:cNvSpPr txBox="1">
            <a:spLocks noChangeArrowheads="1"/>
          </p:cNvSpPr>
          <p:nvPr/>
        </p:nvSpPr>
        <p:spPr bwMode="auto">
          <a:xfrm>
            <a:off x="5397879" y="3243263"/>
            <a:ext cx="643766" cy="307777"/>
          </a:xfrm>
          <a:prstGeom prst="rect">
            <a:avLst/>
          </a:prstGeom>
          <a:noFill/>
          <a:ln w="12700">
            <a:noFill/>
            <a:miter lim="800000"/>
            <a:headEnd type="none" w="sm" len="sm"/>
            <a:tailEnd type="none" w="sm" len="sm"/>
          </a:ln>
        </p:spPr>
        <p:txBody>
          <a:bodyPr wrap="none">
            <a:spAutoFit/>
          </a:bodyPr>
          <a:lstStyle/>
          <a:p>
            <a:pPr algn="ctr" eaLnBrk="0" hangingPunct="0"/>
            <a:r>
              <a:rPr lang="es-MX" sz="1400" b="1" dirty="0" smtClean="0">
                <a:solidFill>
                  <a:schemeClr val="accent2"/>
                </a:solidFill>
              </a:rPr>
              <a:t>AMPA</a:t>
            </a:r>
            <a:endParaRPr lang="es-MX" sz="1400" b="1" dirty="0">
              <a:solidFill>
                <a:schemeClr val="accent2"/>
              </a:solidFill>
            </a:endParaRPr>
          </a:p>
        </p:txBody>
      </p:sp>
      <p:sp>
        <p:nvSpPr>
          <p:cNvPr id="182" name="Oval 1059"/>
          <p:cNvSpPr>
            <a:spLocks noChangeArrowheads="1"/>
          </p:cNvSpPr>
          <p:nvPr/>
        </p:nvSpPr>
        <p:spPr bwMode="auto">
          <a:xfrm flipH="1">
            <a:off x="5287963" y="249872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83" name="Oval 1062"/>
          <p:cNvSpPr>
            <a:spLocks noChangeArrowheads="1"/>
          </p:cNvSpPr>
          <p:nvPr/>
        </p:nvSpPr>
        <p:spPr bwMode="auto">
          <a:xfrm flipH="1">
            <a:off x="5678488" y="266382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84" name="Oval 1062"/>
          <p:cNvSpPr>
            <a:spLocks noChangeArrowheads="1"/>
          </p:cNvSpPr>
          <p:nvPr/>
        </p:nvSpPr>
        <p:spPr bwMode="auto">
          <a:xfrm flipH="1">
            <a:off x="5519738" y="2713038"/>
            <a:ext cx="66675" cy="74612"/>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85" name="Oval 1062"/>
          <p:cNvSpPr>
            <a:spLocks noChangeArrowheads="1"/>
          </p:cNvSpPr>
          <p:nvPr/>
        </p:nvSpPr>
        <p:spPr bwMode="auto">
          <a:xfrm flipH="1">
            <a:off x="5695950" y="303847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86" name="Oval 1062"/>
          <p:cNvSpPr>
            <a:spLocks noChangeArrowheads="1"/>
          </p:cNvSpPr>
          <p:nvPr/>
        </p:nvSpPr>
        <p:spPr bwMode="auto">
          <a:xfrm flipH="1">
            <a:off x="5749925" y="2897188"/>
            <a:ext cx="66675" cy="74612"/>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87" name="Rectangle 1115"/>
          <p:cNvSpPr>
            <a:spLocks noChangeArrowheads="1"/>
          </p:cNvSpPr>
          <p:nvPr/>
        </p:nvSpPr>
        <p:spPr bwMode="auto">
          <a:xfrm rot="884925">
            <a:off x="5225738" y="2706213"/>
            <a:ext cx="63500" cy="254000"/>
          </a:xfrm>
          <a:prstGeom prst="rect">
            <a:avLst/>
          </a:prstGeom>
          <a:solidFill>
            <a:schemeClr val="tx2"/>
          </a:solidFill>
          <a:ln w="9525">
            <a:noFill/>
            <a:miter lim="800000"/>
            <a:headEnd/>
            <a:tailEnd/>
          </a:ln>
        </p:spPr>
        <p:txBody>
          <a:bodyPr wrap="none" anchor="ctr"/>
          <a:lstStyle/>
          <a:p>
            <a:endParaRPr lang="es-MX" b="1" dirty="0">
              <a:solidFill>
                <a:srgbClr val="FAFD00"/>
              </a:solidFill>
            </a:endParaRPr>
          </a:p>
        </p:txBody>
      </p:sp>
      <p:sp>
        <p:nvSpPr>
          <p:cNvPr id="188" name="Oval 1113"/>
          <p:cNvSpPr>
            <a:spLocks noChangeArrowheads="1"/>
          </p:cNvSpPr>
          <p:nvPr/>
        </p:nvSpPr>
        <p:spPr bwMode="auto">
          <a:xfrm rot="5226504">
            <a:off x="5023675" y="2777234"/>
            <a:ext cx="323850" cy="103188"/>
          </a:xfrm>
          <a:prstGeom prst="ellipse">
            <a:avLst/>
          </a:prstGeom>
          <a:solidFill>
            <a:srgbClr val="0092FF"/>
          </a:solidFill>
          <a:ln w="9525">
            <a:noFill/>
            <a:round/>
            <a:headEnd/>
            <a:tailEnd/>
          </a:ln>
        </p:spPr>
        <p:txBody>
          <a:bodyPr rot="10800000" vert="eaVert" wrap="none" anchor="ctr"/>
          <a:lstStyle/>
          <a:p>
            <a:endParaRPr lang="es-MX" b="1" dirty="0">
              <a:solidFill>
                <a:srgbClr val="FAFD00"/>
              </a:solidFill>
            </a:endParaRPr>
          </a:p>
        </p:txBody>
      </p:sp>
      <p:sp>
        <p:nvSpPr>
          <p:cNvPr id="189" name="Oval 1114"/>
          <p:cNvSpPr>
            <a:spLocks noChangeArrowheads="1"/>
          </p:cNvSpPr>
          <p:nvPr/>
        </p:nvSpPr>
        <p:spPr bwMode="auto">
          <a:xfrm rot="6773999">
            <a:off x="5168075" y="2823467"/>
            <a:ext cx="323850" cy="103188"/>
          </a:xfrm>
          <a:prstGeom prst="ellipse">
            <a:avLst/>
          </a:prstGeom>
          <a:solidFill>
            <a:srgbClr val="0092FF"/>
          </a:solidFill>
          <a:ln w="9525">
            <a:noFill/>
            <a:round/>
            <a:headEnd/>
            <a:tailEnd/>
          </a:ln>
        </p:spPr>
        <p:txBody>
          <a:bodyPr rot="10800000" vert="eaVert" wrap="none" anchor="ctr"/>
          <a:lstStyle/>
          <a:p>
            <a:endParaRPr lang="es-MX" b="1" dirty="0">
              <a:solidFill>
                <a:srgbClr val="FAFD00"/>
              </a:solidFill>
            </a:endParaRPr>
          </a:p>
        </p:txBody>
      </p:sp>
      <p:sp>
        <p:nvSpPr>
          <p:cNvPr id="190" name="Rectangle 1115"/>
          <p:cNvSpPr>
            <a:spLocks noChangeArrowheads="1"/>
          </p:cNvSpPr>
          <p:nvPr/>
        </p:nvSpPr>
        <p:spPr bwMode="auto">
          <a:xfrm rot="1863795">
            <a:off x="5538194" y="2853724"/>
            <a:ext cx="63500" cy="254000"/>
          </a:xfrm>
          <a:prstGeom prst="rect">
            <a:avLst/>
          </a:prstGeom>
          <a:solidFill>
            <a:srgbClr val="0092FF"/>
          </a:solidFill>
          <a:ln w="9525">
            <a:noFill/>
            <a:miter lim="800000"/>
            <a:headEnd/>
            <a:tailEnd/>
          </a:ln>
        </p:spPr>
        <p:txBody>
          <a:bodyPr wrap="none" anchor="ctr"/>
          <a:lstStyle/>
          <a:p>
            <a:endParaRPr lang="es-MX" b="1" dirty="0">
              <a:solidFill>
                <a:srgbClr val="FAFD00"/>
              </a:solidFill>
            </a:endParaRPr>
          </a:p>
        </p:txBody>
      </p:sp>
      <p:sp>
        <p:nvSpPr>
          <p:cNvPr id="191" name="Oval 1113"/>
          <p:cNvSpPr>
            <a:spLocks noChangeArrowheads="1"/>
          </p:cNvSpPr>
          <p:nvPr/>
        </p:nvSpPr>
        <p:spPr bwMode="auto">
          <a:xfrm rot="6205374">
            <a:off x="5340257" y="2904727"/>
            <a:ext cx="323850" cy="103188"/>
          </a:xfrm>
          <a:prstGeom prst="ellipse">
            <a:avLst/>
          </a:prstGeom>
          <a:solidFill>
            <a:srgbClr val="0092FF"/>
          </a:solidFill>
          <a:ln w="9525">
            <a:noFill/>
            <a:round/>
            <a:headEnd/>
            <a:tailEnd/>
          </a:ln>
        </p:spPr>
        <p:txBody>
          <a:bodyPr rot="10800000" vert="eaVert" wrap="none" anchor="ctr"/>
          <a:lstStyle/>
          <a:p>
            <a:endParaRPr lang="es-MX" b="1" dirty="0">
              <a:solidFill>
                <a:srgbClr val="FAFD00"/>
              </a:solidFill>
            </a:endParaRPr>
          </a:p>
        </p:txBody>
      </p:sp>
      <p:sp>
        <p:nvSpPr>
          <p:cNvPr id="192" name="Oval 1114"/>
          <p:cNvSpPr>
            <a:spLocks noChangeArrowheads="1"/>
          </p:cNvSpPr>
          <p:nvPr/>
        </p:nvSpPr>
        <p:spPr bwMode="auto">
          <a:xfrm rot="7752869">
            <a:off x="5465856" y="2989662"/>
            <a:ext cx="323850" cy="103188"/>
          </a:xfrm>
          <a:prstGeom prst="ellipse">
            <a:avLst/>
          </a:prstGeom>
          <a:solidFill>
            <a:srgbClr val="0092FF"/>
          </a:solidFill>
          <a:ln w="9525">
            <a:noFill/>
            <a:round/>
            <a:headEnd/>
            <a:tailEnd/>
          </a:ln>
        </p:spPr>
        <p:txBody>
          <a:bodyPr rot="10800000" vert="eaVert" wrap="none" anchor="ctr"/>
          <a:lstStyle/>
          <a:p>
            <a:endParaRPr lang="es-MX" b="1" dirty="0">
              <a:solidFill>
                <a:srgbClr val="FAFD00"/>
              </a:solidFill>
            </a:endParaRPr>
          </a:p>
        </p:txBody>
      </p:sp>
      <p:sp>
        <p:nvSpPr>
          <p:cNvPr id="193" name="Oval 1059"/>
          <p:cNvSpPr>
            <a:spLocks noChangeArrowheads="1"/>
          </p:cNvSpPr>
          <p:nvPr/>
        </p:nvSpPr>
        <p:spPr bwMode="auto">
          <a:xfrm flipH="1">
            <a:off x="5243513" y="267652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94" name="Line 1054"/>
          <p:cNvSpPr>
            <a:spLocks noChangeShapeType="1"/>
          </p:cNvSpPr>
          <p:nvPr/>
        </p:nvSpPr>
        <p:spPr bwMode="auto">
          <a:xfrm flipH="1">
            <a:off x="5116513" y="2787650"/>
            <a:ext cx="127000" cy="554038"/>
          </a:xfrm>
          <a:prstGeom prst="line">
            <a:avLst/>
          </a:prstGeom>
          <a:noFill/>
          <a:ln w="28575">
            <a:solidFill>
              <a:schemeClr val="accent6"/>
            </a:solidFill>
            <a:round/>
            <a:headEnd type="none" w="sm" len="sm"/>
            <a:tailEnd type="triangle" w="med" len="med"/>
          </a:ln>
        </p:spPr>
        <p:txBody>
          <a:bodyPr wrap="none" anchor="ctr"/>
          <a:lstStyle/>
          <a:p>
            <a:endParaRPr lang="es-MX" dirty="0"/>
          </a:p>
        </p:txBody>
      </p:sp>
      <p:sp>
        <p:nvSpPr>
          <p:cNvPr id="195" name="Line 1054"/>
          <p:cNvSpPr>
            <a:spLocks noChangeShapeType="1"/>
          </p:cNvSpPr>
          <p:nvPr/>
        </p:nvSpPr>
        <p:spPr bwMode="auto">
          <a:xfrm flipH="1">
            <a:off x="5300663" y="2847975"/>
            <a:ext cx="368300" cy="557213"/>
          </a:xfrm>
          <a:prstGeom prst="line">
            <a:avLst/>
          </a:prstGeom>
          <a:noFill/>
          <a:ln w="28575">
            <a:solidFill>
              <a:schemeClr val="accent6"/>
            </a:solidFill>
            <a:round/>
            <a:headEnd type="none" w="sm" len="sm"/>
            <a:tailEnd type="triangle" w="med" len="med"/>
          </a:ln>
        </p:spPr>
        <p:txBody>
          <a:bodyPr wrap="none" anchor="ctr"/>
          <a:lstStyle/>
          <a:p>
            <a:endParaRPr lang="es-MX" dirty="0"/>
          </a:p>
        </p:txBody>
      </p:sp>
      <p:sp>
        <p:nvSpPr>
          <p:cNvPr id="196" name="Line 1054"/>
          <p:cNvSpPr>
            <a:spLocks noChangeShapeType="1"/>
          </p:cNvSpPr>
          <p:nvPr/>
        </p:nvSpPr>
        <p:spPr bwMode="auto">
          <a:xfrm flipH="1">
            <a:off x="4392613" y="3386138"/>
            <a:ext cx="766762" cy="639762"/>
          </a:xfrm>
          <a:prstGeom prst="line">
            <a:avLst/>
          </a:prstGeom>
          <a:noFill/>
          <a:ln w="28575">
            <a:solidFill>
              <a:schemeClr val="accent6"/>
            </a:solidFill>
            <a:round/>
            <a:headEnd type="none" w="sm" len="sm"/>
            <a:tailEnd type="triangle" w="med" len="med"/>
          </a:ln>
        </p:spPr>
        <p:txBody>
          <a:bodyPr wrap="none" anchor="ctr"/>
          <a:lstStyle/>
          <a:p>
            <a:endParaRPr lang="es-MX" dirty="0"/>
          </a:p>
        </p:txBody>
      </p:sp>
      <p:sp>
        <p:nvSpPr>
          <p:cNvPr id="197" name="Freeform 121"/>
          <p:cNvSpPr>
            <a:spLocks/>
          </p:cNvSpPr>
          <p:nvPr/>
        </p:nvSpPr>
        <p:spPr bwMode="auto">
          <a:xfrm>
            <a:off x="4740275" y="3167063"/>
            <a:ext cx="858838" cy="1228725"/>
          </a:xfrm>
          <a:custGeom>
            <a:avLst/>
            <a:gdLst>
              <a:gd name="T0" fmla="*/ 2147483647 w 541"/>
              <a:gd name="T1" fmla="*/ 2147483647 h 774"/>
              <a:gd name="T2" fmla="*/ 2147483647 w 541"/>
              <a:gd name="T3" fmla="*/ 2147483647 h 774"/>
              <a:gd name="T4" fmla="*/ 2147483647 w 541"/>
              <a:gd name="T5" fmla="*/ 2147483647 h 774"/>
              <a:gd name="T6" fmla="*/ 2147483647 w 541"/>
              <a:gd name="T7" fmla="*/ 2147483647 h 774"/>
              <a:gd name="T8" fmla="*/ 0 w 541"/>
              <a:gd name="T9" fmla="*/ 0 h 774"/>
              <a:gd name="T10" fmla="*/ 0 60000 65536"/>
              <a:gd name="T11" fmla="*/ 0 60000 65536"/>
              <a:gd name="T12" fmla="*/ 0 60000 65536"/>
              <a:gd name="T13" fmla="*/ 0 60000 65536"/>
              <a:gd name="T14" fmla="*/ 0 60000 65536"/>
              <a:gd name="T15" fmla="*/ 0 w 541"/>
              <a:gd name="T16" fmla="*/ 0 h 774"/>
              <a:gd name="T17" fmla="*/ 279 w 541"/>
              <a:gd name="T18" fmla="*/ 565 h 774"/>
            </a:gdLst>
            <a:ahLst/>
            <a:cxnLst>
              <a:cxn ang="T10">
                <a:pos x="T0" y="T1"/>
              </a:cxn>
              <a:cxn ang="T11">
                <a:pos x="T2" y="T3"/>
              </a:cxn>
              <a:cxn ang="T12">
                <a:pos x="T4" y="T5"/>
              </a:cxn>
              <a:cxn ang="T13">
                <a:pos x="T6" y="T7"/>
              </a:cxn>
              <a:cxn ang="T14">
                <a:pos x="T8" y="T9"/>
              </a:cxn>
            </a:cxnLst>
            <a:rect l="T15" t="T16" r="T17" b="T18"/>
            <a:pathLst>
              <a:path w="541" h="774">
                <a:moveTo>
                  <a:pt x="0" y="774"/>
                </a:moveTo>
                <a:cubicBezTo>
                  <a:pt x="77" y="681"/>
                  <a:pt x="379" y="320"/>
                  <a:pt x="460" y="217"/>
                </a:cubicBezTo>
                <a:cubicBezTo>
                  <a:pt x="541" y="114"/>
                  <a:pt x="478" y="192"/>
                  <a:pt x="486" y="156"/>
                </a:cubicBezTo>
                <a:cubicBezTo>
                  <a:pt x="494" y="120"/>
                  <a:pt x="506" y="32"/>
                  <a:pt x="511" y="0"/>
                </a:cubicBezTo>
              </a:path>
            </a:pathLst>
          </a:custGeom>
          <a:noFill/>
          <a:ln w="19050">
            <a:solidFill>
              <a:schemeClr val="bg1"/>
            </a:solidFill>
            <a:prstDash val="sysDot"/>
            <a:round/>
            <a:headEnd type="none" w="sm" len="sm"/>
            <a:tailEnd type="triangle" w="med" len="sm"/>
          </a:ln>
        </p:spPr>
        <p:txBody>
          <a:bodyPr wrap="none" anchor="ctr"/>
          <a:lstStyle/>
          <a:p>
            <a:endParaRPr lang="es-MX" dirty="0"/>
          </a:p>
        </p:txBody>
      </p:sp>
      <p:sp>
        <p:nvSpPr>
          <p:cNvPr id="198" name="Line 126"/>
          <p:cNvSpPr>
            <a:spLocks noChangeShapeType="1"/>
          </p:cNvSpPr>
          <p:nvPr/>
        </p:nvSpPr>
        <p:spPr bwMode="auto">
          <a:xfrm>
            <a:off x="4741863" y="2906713"/>
            <a:ext cx="385762" cy="1544637"/>
          </a:xfrm>
          <a:custGeom>
            <a:avLst/>
            <a:gdLst>
              <a:gd name="T0" fmla="*/ 0 w 243"/>
              <a:gd name="T1" fmla="*/ 2147483647 h 973"/>
              <a:gd name="T2" fmla="*/ 2147483647 w 243"/>
              <a:gd name="T3" fmla="*/ 2147483647 h 973"/>
              <a:gd name="T4" fmla="*/ 2147483647 w 243"/>
              <a:gd name="T5" fmla="*/ 0 h 973"/>
              <a:gd name="T6" fmla="*/ 0 60000 65536"/>
              <a:gd name="T7" fmla="*/ 0 60000 65536"/>
              <a:gd name="T8" fmla="*/ 0 60000 65536"/>
              <a:gd name="T9" fmla="*/ 0 w 243"/>
              <a:gd name="T10" fmla="*/ 0 h 973"/>
              <a:gd name="T11" fmla="*/ 243 w 243"/>
              <a:gd name="T12" fmla="*/ 973 h 973"/>
            </a:gdLst>
            <a:ahLst/>
            <a:cxnLst>
              <a:cxn ang="T6">
                <a:pos x="T0" y="T1"/>
              </a:cxn>
              <a:cxn ang="T7">
                <a:pos x="T2" y="T3"/>
              </a:cxn>
              <a:cxn ang="T8">
                <a:pos x="T4" y="T5"/>
              </a:cxn>
            </a:cxnLst>
            <a:rect l="T9" t="T10" r="T11" b="T12"/>
            <a:pathLst>
              <a:path w="243" h="973">
                <a:moveTo>
                  <a:pt x="0" y="973"/>
                </a:moveTo>
                <a:lnTo>
                  <a:pt x="160" y="199"/>
                </a:lnTo>
                <a:lnTo>
                  <a:pt x="243" y="0"/>
                </a:lnTo>
              </a:path>
            </a:pathLst>
          </a:custGeom>
          <a:noFill/>
          <a:ln w="19050">
            <a:solidFill>
              <a:schemeClr val="bg1"/>
            </a:solidFill>
            <a:prstDash val="sysDot"/>
            <a:round/>
            <a:headEnd type="none" w="sm" len="sm"/>
            <a:tailEnd type="triangle" w="med" len="sm"/>
          </a:ln>
        </p:spPr>
        <p:txBody>
          <a:bodyPr wrap="none" anchor="ctr"/>
          <a:lstStyle/>
          <a:p>
            <a:endParaRPr lang="es-MX" dirty="0"/>
          </a:p>
        </p:txBody>
      </p:sp>
      <p:sp>
        <p:nvSpPr>
          <p:cNvPr id="199" name="Text Box 1032"/>
          <p:cNvSpPr txBox="1">
            <a:spLocks noChangeArrowheads="1"/>
          </p:cNvSpPr>
          <p:nvPr/>
        </p:nvSpPr>
        <p:spPr bwMode="auto">
          <a:xfrm>
            <a:off x="6480175" y="3635375"/>
            <a:ext cx="242002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002060"/>
                </a:solidFill>
              </a:rPr>
              <a:t>Neurona Cuerno Dorsal</a:t>
            </a:r>
            <a:endParaRPr lang="es-MX" b="1" dirty="0">
              <a:solidFill>
                <a:srgbClr val="002060"/>
              </a:solidFill>
            </a:endParaRPr>
          </a:p>
        </p:txBody>
      </p:sp>
      <p:sp>
        <p:nvSpPr>
          <p:cNvPr id="200" name="Text Box 1032"/>
          <p:cNvSpPr txBox="1">
            <a:spLocks noChangeArrowheads="1"/>
          </p:cNvSpPr>
          <p:nvPr/>
        </p:nvSpPr>
        <p:spPr bwMode="auto">
          <a:xfrm>
            <a:off x="6596063" y="4051300"/>
            <a:ext cx="2162175" cy="923330"/>
          </a:xfrm>
          <a:prstGeom prst="rect">
            <a:avLst/>
          </a:prstGeom>
          <a:noFill/>
          <a:ln w="12700">
            <a:noFill/>
            <a:miter lim="800000"/>
            <a:headEnd type="none" w="sm" len="sm"/>
            <a:tailEnd type="none" w="sm" len="sm"/>
          </a:ln>
        </p:spPr>
        <p:txBody>
          <a:bodyPr>
            <a:spAutoFit/>
          </a:bodyPr>
          <a:lstStyle/>
          <a:p>
            <a:pPr algn="ctr" eaLnBrk="0" hangingPunct="0"/>
            <a:r>
              <a:rPr lang="es-MX" b="1" dirty="0" smtClean="0">
                <a:solidFill>
                  <a:schemeClr val="bg2"/>
                </a:solidFill>
              </a:rPr>
              <a:t>Pérdida de  efectos inhibitorios de inter-neuronas</a:t>
            </a:r>
            <a:endParaRPr lang="es-MX" b="1" dirty="0">
              <a:solidFill>
                <a:schemeClr val="bg2"/>
              </a:solidFill>
            </a:endParaRPr>
          </a:p>
        </p:txBody>
      </p:sp>
      <p:sp>
        <p:nvSpPr>
          <p:cNvPr id="201" name="Text Box 1032"/>
          <p:cNvSpPr txBox="1">
            <a:spLocks noChangeArrowheads="1"/>
          </p:cNvSpPr>
          <p:nvPr/>
        </p:nvSpPr>
        <p:spPr bwMode="auto">
          <a:xfrm>
            <a:off x="0" y="4365104"/>
            <a:ext cx="1812925" cy="1477328"/>
          </a:xfrm>
          <a:prstGeom prst="rect">
            <a:avLst/>
          </a:prstGeom>
          <a:solidFill>
            <a:schemeClr val="tx2"/>
          </a:solidFill>
          <a:ln w="12700">
            <a:noFill/>
            <a:miter lim="800000"/>
            <a:headEnd type="none" w="sm" len="sm"/>
            <a:tailEnd type="none" w="sm" len="sm"/>
          </a:ln>
        </p:spPr>
        <p:txBody>
          <a:bodyPr>
            <a:spAutoFit/>
          </a:bodyPr>
          <a:lstStyle/>
          <a:p>
            <a:pPr algn="ctr" eaLnBrk="0" hangingPunct="0"/>
            <a:r>
              <a:rPr lang="es-MX" b="1" dirty="0" smtClean="0">
                <a:solidFill>
                  <a:schemeClr val="bg2"/>
                </a:solidFill>
              </a:rPr>
              <a:t>Establecimiento de conexión sináptica excitatoria aberrante</a:t>
            </a:r>
            <a:endParaRPr lang="es-MX" b="1" dirty="0">
              <a:solidFill>
                <a:schemeClr val="bg2"/>
              </a:solidFill>
            </a:endParaRPr>
          </a:p>
        </p:txBody>
      </p:sp>
      <p:sp>
        <p:nvSpPr>
          <p:cNvPr id="202" name="Oval 142"/>
          <p:cNvSpPr>
            <a:spLocks noChangeArrowheads="1"/>
          </p:cNvSpPr>
          <p:nvPr/>
        </p:nvSpPr>
        <p:spPr bwMode="auto">
          <a:xfrm>
            <a:off x="4872038" y="2782888"/>
            <a:ext cx="182562" cy="182562"/>
          </a:xfrm>
          <a:prstGeom prst="ellipse">
            <a:avLst/>
          </a:prstGeom>
          <a:solidFill>
            <a:schemeClr val="accent2"/>
          </a:solidFill>
          <a:ln w="9525">
            <a:noFill/>
            <a:round/>
            <a:headEnd/>
            <a:tailEnd/>
          </a:ln>
        </p:spPr>
        <p:txBody>
          <a:bodyPr wrap="none" anchor="ctr"/>
          <a:lstStyle/>
          <a:p>
            <a:pPr algn="ctr"/>
            <a:r>
              <a:rPr lang="es-MX" sz="1000" b="1" dirty="0" smtClean="0">
                <a:solidFill>
                  <a:schemeClr val="tx2"/>
                </a:solidFill>
              </a:rPr>
              <a:t>P</a:t>
            </a:r>
            <a:endParaRPr lang="es-MX" sz="1000" b="1" dirty="0">
              <a:solidFill>
                <a:schemeClr val="tx2"/>
              </a:solidFill>
            </a:endParaRPr>
          </a:p>
        </p:txBody>
      </p:sp>
      <p:sp>
        <p:nvSpPr>
          <p:cNvPr id="203" name="Oval 143"/>
          <p:cNvSpPr>
            <a:spLocks noChangeArrowheads="1"/>
          </p:cNvSpPr>
          <p:nvPr/>
        </p:nvSpPr>
        <p:spPr bwMode="auto">
          <a:xfrm>
            <a:off x="5546725" y="3159125"/>
            <a:ext cx="182563" cy="182563"/>
          </a:xfrm>
          <a:prstGeom prst="ellipse">
            <a:avLst/>
          </a:prstGeom>
          <a:solidFill>
            <a:schemeClr val="accent2"/>
          </a:solidFill>
          <a:ln w="9525">
            <a:noFill/>
            <a:round/>
            <a:headEnd/>
            <a:tailEnd/>
          </a:ln>
        </p:spPr>
        <p:txBody>
          <a:bodyPr wrap="none" anchor="ctr"/>
          <a:lstStyle/>
          <a:p>
            <a:pPr algn="ctr"/>
            <a:r>
              <a:rPr lang="es-MX" sz="1000" b="1" dirty="0" smtClean="0">
                <a:solidFill>
                  <a:schemeClr val="tx2"/>
                </a:solidFill>
              </a:rPr>
              <a:t>P</a:t>
            </a:r>
            <a:endParaRPr lang="es-MX" sz="1000" b="1" dirty="0">
              <a:solidFill>
                <a:schemeClr val="tx2"/>
              </a:solidFill>
            </a:endParaRPr>
          </a:p>
        </p:txBody>
      </p:sp>
    </p:spTree>
    <p:extLst>
      <p:ext uri="{BB962C8B-B14F-4D97-AF65-F5344CB8AC3E}">
        <p14:creationId xmlns:p14="http://schemas.microsoft.com/office/powerpoint/2010/main" val="747397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dissolve">
                                      <p:cBhvr>
                                        <p:cTn id="7" dur="500"/>
                                        <p:tgtEl>
                                          <p:spTgt spid="18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dissolve">
                                      <p:cBhvr>
                                        <p:cTn id="10" dur="500"/>
                                        <p:tgtEl>
                                          <p:spTgt spid="116"/>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72"/>
                                        </p:tgtEl>
                                        <p:attrNameLst>
                                          <p:attrName>style.visibility</p:attrName>
                                        </p:attrNameLst>
                                      </p:cBhvr>
                                      <p:to>
                                        <p:strVal val="visible"/>
                                      </p:to>
                                    </p:set>
                                    <p:animEffect transition="in" filter="wipe(up)">
                                      <p:cBhvr>
                                        <p:cTn id="14" dur="2000"/>
                                        <p:tgtEl>
                                          <p:spTgt spid="172"/>
                                        </p:tgtEl>
                                      </p:cBhvr>
                                    </p:animEffect>
                                  </p:childTnLst>
                                </p:cTn>
                              </p:par>
                            </p:childTnLst>
                          </p:cTn>
                        </p:par>
                        <p:par>
                          <p:cTn id="15" fill="hold">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175"/>
                                        </p:tgtEl>
                                        <p:attrNameLst>
                                          <p:attrName>style.visibility</p:attrName>
                                        </p:attrNameLst>
                                      </p:cBhvr>
                                      <p:to>
                                        <p:strVal val="visible"/>
                                      </p:to>
                                    </p:set>
                                  </p:childTnLst>
                                </p:cTn>
                              </p:par>
                            </p:childTnLst>
                          </p:cTn>
                        </p:par>
                        <p:par>
                          <p:cTn id="18" fill="hold">
                            <p:stCondLst>
                              <p:cond delay="2500"/>
                            </p:stCondLst>
                            <p:childTnLst>
                              <p:par>
                                <p:cTn id="19" presetID="9" presetClass="entr" presetSubtype="0" fill="hold" grpId="0" nodeType="afterEffect">
                                  <p:stCondLst>
                                    <p:cond delay="0"/>
                                  </p:stCondLst>
                                  <p:childTnLst>
                                    <p:set>
                                      <p:cBhvr>
                                        <p:cTn id="20" dur="1" fill="hold">
                                          <p:stCondLst>
                                            <p:cond delay="0"/>
                                          </p:stCondLst>
                                        </p:cTn>
                                        <p:tgtEl>
                                          <p:spTgt spid="174"/>
                                        </p:tgtEl>
                                        <p:attrNameLst>
                                          <p:attrName>style.visibility</p:attrName>
                                        </p:attrNameLst>
                                      </p:cBhvr>
                                      <p:to>
                                        <p:strVal val="visible"/>
                                      </p:to>
                                    </p:set>
                                    <p:animEffect transition="in" filter="dissolve">
                                      <p:cBhvr>
                                        <p:cTn id="21" dur="2000"/>
                                        <p:tgtEl>
                                          <p:spTgt spid="174"/>
                                        </p:tgtEl>
                                      </p:cBhvr>
                                    </p:animEffect>
                                  </p:childTnLst>
                                </p:cTn>
                              </p:par>
                            </p:childTnLst>
                          </p:cTn>
                        </p:par>
                        <p:par>
                          <p:cTn id="22" fill="hold">
                            <p:stCondLst>
                              <p:cond delay="4500"/>
                            </p:stCondLst>
                            <p:childTnLst>
                              <p:par>
                                <p:cTn id="23" presetID="9" presetClass="entr" presetSubtype="0" fill="hold" grpId="0" nodeType="afterEffect">
                                  <p:stCondLst>
                                    <p:cond delay="0"/>
                                  </p:stCondLst>
                                  <p:childTnLst>
                                    <p:set>
                                      <p:cBhvr>
                                        <p:cTn id="24" dur="1" fill="hold">
                                          <p:stCondLst>
                                            <p:cond delay="0"/>
                                          </p:stCondLst>
                                        </p:cTn>
                                        <p:tgtEl>
                                          <p:spTgt spid="173"/>
                                        </p:tgtEl>
                                        <p:attrNameLst>
                                          <p:attrName>style.visibility</p:attrName>
                                        </p:attrNameLst>
                                      </p:cBhvr>
                                      <p:to>
                                        <p:strVal val="visible"/>
                                      </p:to>
                                    </p:set>
                                    <p:animEffect transition="in" filter="dissolve">
                                      <p:cBhvr>
                                        <p:cTn id="25" dur="2000"/>
                                        <p:tgtEl>
                                          <p:spTgt spid="173"/>
                                        </p:tgtEl>
                                      </p:cBhvr>
                                    </p:animEffect>
                                  </p:childTnLst>
                                </p:cTn>
                              </p:par>
                            </p:childTnLst>
                          </p:cTn>
                        </p:par>
                        <p:par>
                          <p:cTn id="26" fill="hold">
                            <p:stCondLst>
                              <p:cond delay="6500"/>
                            </p:stCondLst>
                            <p:childTnLst>
                              <p:par>
                                <p:cTn id="27" presetID="9" presetClass="entr" presetSubtype="0" fill="hold" grpId="0" nodeType="afterEffect">
                                  <p:stCondLst>
                                    <p:cond delay="0"/>
                                  </p:stCondLst>
                                  <p:childTnLst>
                                    <p:set>
                                      <p:cBhvr>
                                        <p:cTn id="28" dur="1" fill="hold">
                                          <p:stCondLst>
                                            <p:cond delay="0"/>
                                          </p:stCondLst>
                                        </p:cTn>
                                        <p:tgtEl>
                                          <p:spTgt spid="182"/>
                                        </p:tgtEl>
                                        <p:attrNameLst>
                                          <p:attrName>style.visibility</p:attrName>
                                        </p:attrNameLst>
                                      </p:cBhvr>
                                      <p:to>
                                        <p:strVal val="visible"/>
                                      </p:to>
                                    </p:set>
                                    <p:animEffect transition="in" filter="dissolve">
                                      <p:cBhvr>
                                        <p:cTn id="29" dur="500"/>
                                        <p:tgtEl>
                                          <p:spTgt spid="182"/>
                                        </p:tgtEl>
                                      </p:cBhvr>
                                    </p:animEffect>
                                  </p:childTnLst>
                                </p:cTn>
                              </p:par>
                            </p:childTnLst>
                          </p:cTn>
                        </p:par>
                        <p:par>
                          <p:cTn id="30" fill="hold">
                            <p:stCondLst>
                              <p:cond delay="7000"/>
                            </p:stCondLst>
                            <p:childTnLst>
                              <p:par>
                                <p:cTn id="31" presetID="9" presetClass="entr" presetSubtype="0" fill="hold" grpId="0" nodeType="afterEffect">
                                  <p:stCondLst>
                                    <p:cond delay="0"/>
                                  </p:stCondLst>
                                  <p:childTnLst>
                                    <p:set>
                                      <p:cBhvr>
                                        <p:cTn id="32" dur="1" fill="hold">
                                          <p:stCondLst>
                                            <p:cond delay="0"/>
                                          </p:stCondLst>
                                        </p:cTn>
                                        <p:tgtEl>
                                          <p:spTgt spid="183"/>
                                        </p:tgtEl>
                                        <p:attrNameLst>
                                          <p:attrName>style.visibility</p:attrName>
                                        </p:attrNameLst>
                                      </p:cBhvr>
                                      <p:to>
                                        <p:strVal val="visible"/>
                                      </p:to>
                                    </p:set>
                                    <p:animEffect transition="in" filter="dissolve">
                                      <p:cBhvr>
                                        <p:cTn id="33" dur="500"/>
                                        <p:tgtEl>
                                          <p:spTgt spid="183"/>
                                        </p:tgtEl>
                                      </p:cBhvr>
                                    </p:animEffect>
                                  </p:childTnLst>
                                </p:cTn>
                              </p:par>
                            </p:childTnLst>
                          </p:cTn>
                        </p:par>
                        <p:par>
                          <p:cTn id="34" fill="hold">
                            <p:stCondLst>
                              <p:cond delay="7500"/>
                            </p:stCondLst>
                            <p:childTnLst>
                              <p:par>
                                <p:cTn id="35" presetID="9" presetClass="entr" presetSubtype="0" fill="hold" grpId="0" nodeType="afterEffect">
                                  <p:stCondLst>
                                    <p:cond delay="0"/>
                                  </p:stCondLst>
                                  <p:childTnLst>
                                    <p:set>
                                      <p:cBhvr>
                                        <p:cTn id="36" dur="1" fill="hold">
                                          <p:stCondLst>
                                            <p:cond delay="0"/>
                                          </p:stCondLst>
                                        </p:cTn>
                                        <p:tgtEl>
                                          <p:spTgt spid="176"/>
                                        </p:tgtEl>
                                        <p:attrNameLst>
                                          <p:attrName>style.visibility</p:attrName>
                                        </p:attrNameLst>
                                      </p:cBhvr>
                                      <p:to>
                                        <p:strVal val="visible"/>
                                      </p:to>
                                    </p:set>
                                    <p:animEffect transition="in" filter="dissolve">
                                      <p:cBhvr>
                                        <p:cTn id="37" dur="500"/>
                                        <p:tgtEl>
                                          <p:spTgt spid="176"/>
                                        </p:tgtEl>
                                      </p:cBhvr>
                                    </p:animEffect>
                                  </p:childTnLst>
                                </p:cTn>
                              </p:par>
                            </p:childTnLst>
                          </p:cTn>
                        </p:par>
                        <p:par>
                          <p:cTn id="38" fill="hold">
                            <p:stCondLst>
                              <p:cond delay="8000"/>
                            </p:stCondLst>
                            <p:childTnLst>
                              <p:par>
                                <p:cTn id="39" presetID="9" presetClass="entr" presetSubtype="0" fill="hold" grpId="0" nodeType="afterEffect">
                                  <p:stCondLst>
                                    <p:cond delay="0"/>
                                  </p:stCondLst>
                                  <p:childTnLst>
                                    <p:set>
                                      <p:cBhvr>
                                        <p:cTn id="40" dur="1" fill="hold">
                                          <p:stCondLst>
                                            <p:cond delay="0"/>
                                          </p:stCondLst>
                                        </p:cTn>
                                        <p:tgtEl>
                                          <p:spTgt spid="193"/>
                                        </p:tgtEl>
                                        <p:attrNameLst>
                                          <p:attrName>style.visibility</p:attrName>
                                        </p:attrNameLst>
                                      </p:cBhvr>
                                      <p:to>
                                        <p:strVal val="visible"/>
                                      </p:to>
                                    </p:set>
                                    <p:animEffect transition="in" filter="dissolve">
                                      <p:cBhvr>
                                        <p:cTn id="41" dur="500"/>
                                        <p:tgtEl>
                                          <p:spTgt spid="193"/>
                                        </p:tgtEl>
                                      </p:cBhvr>
                                    </p:animEffect>
                                  </p:childTnLst>
                                </p:cTn>
                              </p:par>
                            </p:childTnLst>
                          </p:cTn>
                        </p:par>
                        <p:par>
                          <p:cTn id="42" fill="hold">
                            <p:stCondLst>
                              <p:cond delay="8500"/>
                            </p:stCondLst>
                            <p:childTnLst>
                              <p:par>
                                <p:cTn id="43" presetID="9" presetClass="entr" presetSubtype="0" fill="hold" grpId="0" nodeType="afterEffect">
                                  <p:stCondLst>
                                    <p:cond delay="0"/>
                                  </p:stCondLst>
                                  <p:childTnLst>
                                    <p:set>
                                      <p:cBhvr>
                                        <p:cTn id="44" dur="1" fill="hold">
                                          <p:stCondLst>
                                            <p:cond delay="0"/>
                                          </p:stCondLst>
                                        </p:cTn>
                                        <p:tgtEl>
                                          <p:spTgt spid="177"/>
                                        </p:tgtEl>
                                        <p:attrNameLst>
                                          <p:attrName>style.visibility</p:attrName>
                                        </p:attrNameLst>
                                      </p:cBhvr>
                                      <p:to>
                                        <p:strVal val="visible"/>
                                      </p:to>
                                    </p:set>
                                    <p:animEffect transition="in" filter="dissolve">
                                      <p:cBhvr>
                                        <p:cTn id="45" dur="500"/>
                                        <p:tgtEl>
                                          <p:spTgt spid="177"/>
                                        </p:tgtEl>
                                      </p:cBhvr>
                                    </p:animEffect>
                                  </p:childTnLst>
                                </p:cTn>
                              </p:par>
                            </p:childTnLst>
                          </p:cTn>
                        </p:par>
                        <p:par>
                          <p:cTn id="46" fill="hold">
                            <p:stCondLst>
                              <p:cond delay="9000"/>
                            </p:stCondLst>
                            <p:childTnLst>
                              <p:par>
                                <p:cTn id="47" presetID="9" presetClass="entr" presetSubtype="0"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Effect transition="in" filter="dissolve">
                                      <p:cBhvr>
                                        <p:cTn id="49" dur="500"/>
                                        <p:tgtEl>
                                          <p:spTgt spid="178"/>
                                        </p:tgtEl>
                                      </p:cBhvr>
                                    </p:animEffect>
                                  </p:childTnLst>
                                </p:cTn>
                              </p:par>
                            </p:childTnLst>
                          </p:cTn>
                        </p:par>
                        <p:par>
                          <p:cTn id="50" fill="hold">
                            <p:stCondLst>
                              <p:cond delay="9500"/>
                            </p:stCondLst>
                            <p:childTnLst>
                              <p:par>
                                <p:cTn id="51" presetID="9" presetClass="entr" presetSubtype="0" fill="hold" grpId="0" nodeType="afterEffect">
                                  <p:stCondLst>
                                    <p:cond delay="0"/>
                                  </p:stCondLst>
                                  <p:childTnLst>
                                    <p:set>
                                      <p:cBhvr>
                                        <p:cTn id="52" dur="1" fill="hold">
                                          <p:stCondLst>
                                            <p:cond delay="0"/>
                                          </p:stCondLst>
                                        </p:cTn>
                                        <p:tgtEl>
                                          <p:spTgt spid="179"/>
                                        </p:tgtEl>
                                        <p:attrNameLst>
                                          <p:attrName>style.visibility</p:attrName>
                                        </p:attrNameLst>
                                      </p:cBhvr>
                                      <p:to>
                                        <p:strVal val="visible"/>
                                      </p:to>
                                    </p:set>
                                    <p:animEffect transition="in" filter="dissolve">
                                      <p:cBhvr>
                                        <p:cTn id="53" dur="500"/>
                                        <p:tgtEl>
                                          <p:spTgt spid="179"/>
                                        </p:tgtEl>
                                      </p:cBhvr>
                                    </p:animEffect>
                                  </p:childTnLst>
                                </p:cTn>
                              </p:par>
                            </p:childTnLst>
                          </p:cTn>
                        </p:par>
                        <p:par>
                          <p:cTn id="54" fill="hold">
                            <p:stCondLst>
                              <p:cond delay="10000"/>
                            </p:stCondLst>
                            <p:childTnLst>
                              <p:par>
                                <p:cTn id="55" presetID="9" presetClass="entr" presetSubtype="0" fill="hold" grpId="0" nodeType="afterEffect">
                                  <p:stCondLst>
                                    <p:cond delay="0"/>
                                  </p:stCondLst>
                                  <p:childTnLst>
                                    <p:set>
                                      <p:cBhvr>
                                        <p:cTn id="56" dur="1" fill="hold">
                                          <p:stCondLst>
                                            <p:cond delay="0"/>
                                          </p:stCondLst>
                                        </p:cTn>
                                        <p:tgtEl>
                                          <p:spTgt spid="180"/>
                                        </p:tgtEl>
                                        <p:attrNameLst>
                                          <p:attrName>style.visibility</p:attrName>
                                        </p:attrNameLst>
                                      </p:cBhvr>
                                      <p:to>
                                        <p:strVal val="visible"/>
                                      </p:to>
                                    </p:set>
                                    <p:animEffect transition="in" filter="dissolve">
                                      <p:cBhvr>
                                        <p:cTn id="57" dur="500"/>
                                        <p:tgtEl>
                                          <p:spTgt spid="180"/>
                                        </p:tgtEl>
                                      </p:cBhvr>
                                    </p:animEffect>
                                  </p:childTnLst>
                                </p:cTn>
                              </p:par>
                            </p:childTnLst>
                          </p:cTn>
                        </p:par>
                        <p:par>
                          <p:cTn id="58" fill="hold">
                            <p:stCondLst>
                              <p:cond delay="10500"/>
                            </p:stCondLst>
                            <p:childTnLst>
                              <p:par>
                                <p:cTn id="59" presetID="9" presetClass="entr" presetSubtype="0" fill="hold" grpId="0" nodeType="afterEffect">
                                  <p:stCondLst>
                                    <p:cond delay="0"/>
                                  </p:stCondLst>
                                  <p:childTnLst>
                                    <p:set>
                                      <p:cBhvr>
                                        <p:cTn id="60" dur="1" fill="hold">
                                          <p:stCondLst>
                                            <p:cond delay="0"/>
                                          </p:stCondLst>
                                        </p:cTn>
                                        <p:tgtEl>
                                          <p:spTgt spid="184"/>
                                        </p:tgtEl>
                                        <p:attrNameLst>
                                          <p:attrName>style.visibility</p:attrName>
                                        </p:attrNameLst>
                                      </p:cBhvr>
                                      <p:to>
                                        <p:strVal val="visible"/>
                                      </p:to>
                                    </p:set>
                                    <p:animEffect transition="in" filter="dissolve">
                                      <p:cBhvr>
                                        <p:cTn id="61" dur="500"/>
                                        <p:tgtEl>
                                          <p:spTgt spid="184"/>
                                        </p:tgtEl>
                                      </p:cBhvr>
                                    </p:animEffect>
                                  </p:childTnLst>
                                </p:cTn>
                              </p:par>
                            </p:childTnLst>
                          </p:cTn>
                        </p:par>
                        <p:par>
                          <p:cTn id="62" fill="hold">
                            <p:stCondLst>
                              <p:cond delay="11000"/>
                            </p:stCondLst>
                            <p:childTnLst>
                              <p:par>
                                <p:cTn id="63" presetID="9" presetClass="entr" presetSubtype="0" fill="hold" grpId="0" nodeType="afterEffect">
                                  <p:stCondLst>
                                    <p:cond delay="0"/>
                                  </p:stCondLst>
                                  <p:childTnLst>
                                    <p:set>
                                      <p:cBhvr>
                                        <p:cTn id="64" dur="1" fill="hold">
                                          <p:stCondLst>
                                            <p:cond delay="0"/>
                                          </p:stCondLst>
                                        </p:cTn>
                                        <p:tgtEl>
                                          <p:spTgt spid="185"/>
                                        </p:tgtEl>
                                        <p:attrNameLst>
                                          <p:attrName>style.visibility</p:attrName>
                                        </p:attrNameLst>
                                      </p:cBhvr>
                                      <p:to>
                                        <p:strVal val="visible"/>
                                      </p:to>
                                    </p:set>
                                    <p:animEffect transition="in" filter="dissolve">
                                      <p:cBhvr>
                                        <p:cTn id="65" dur="500"/>
                                        <p:tgtEl>
                                          <p:spTgt spid="185"/>
                                        </p:tgtEl>
                                      </p:cBhvr>
                                    </p:animEffect>
                                  </p:childTnLst>
                                </p:cTn>
                              </p:par>
                            </p:childTnLst>
                          </p:cTn>
                        </p:par>
                        <p:par>
                          <p:cTn id="66" fill="hold">
                            <p:stCondLst>
                              <p:cond delay="11500"/>
                            </p:stCondLst>
                            <p:childTnLst>
                              <p:par>
                                <p:cTn id="67" presetID="9" presetClass="entr" presetSubtype="0" fill="hold" grpId="0" nodeType="afterEffect">
                                  <p:stCondLst>
                                    <p:cond delay="0"/>
                                  </p:stCondLst>
                                  <p:childTnLst>
                                    <p:set>
                                      <p:cBhvr>
                                        <p:cTn id="68" dur="1" fill="hold">
                                          <p:stCondLst>
                                            <p:cond delay="0"/>
                                          </p:stCondLst>
                                        </p:cTn>
                                        <p:tgtEl>
                                          <p:spTgt spid="186"/>
                                        </p:tgtEl>
                                        <p:attrNameLst>
                                          <p:attrName>style.visibility</p:attrName>
                                        </p:attrNameLst>
                                      </p:cBhvr>
                                      <p:to>
                                        <p:strVal val="visible"/>
                                      </p:to>
                                    </p:set>
                                    <p:animEffect transition="in" filter="dissolve">
                                      <p:cBhvr>
                                        <p:cTn id="69" dur="500"/>
                                        <p:tgtEl>
                                          <p:spTgt spid="186"/>
                                        </p:tgtEl>
                                      </p:cBhvr>
                                    </p:animEffect>
                                  </p:childTnLst>
                                </p:cTn>
                              </p:par>
                            </p:childTnLst>
                          </p:cTn>
                        </p:par>
                        <p:par>
                          <p:cTn id="70" fill="hold">
                            <p:stCondLst>
                              <p:cond delay="12000"/>
                            </p:stCondLst>
                            <p:childTnLst>
                              <p:par>
                                <p:cTn id="71" presetID="22" presetClass="entr" presetSubtype="1" fill="hold" grpId="0" nodeType="afterEffect">
                                  <p:stCondLst>
                                    <p:cond delay="0"/>
                                  </p:stCondLst>
                                  <p:childTnLst>
                                    <p:set>
                                      <p:cBhvr>
                                        <p:cTn id="72" dur="1" fill="hold">
                                          <p:stCondLst>
                                            <p:cond delay="0"/>
                                          </p:stCondLst>
                                        </p:cTn>
                                        <p:tgtEl>
                                          <p:spTgt spid="194"/>
                                        </p:tgtEl>
                                        <p:attrNameLst>
                                          <p:attrName>style.visibility</p:attrName>
                                        </p:attrNameLst>
                                      </p:cBhvr>
                                      <p:to>
                                        <p:strVal val="visible"/>
                                      </p:to>
                                    </p:set>
                                    <p:animEffect transition="in" filter="wipe(up)">
                                      <p:cBhvr>
                                        <p:cTn id="73" dur="500"/>
                                        <p:tgtEl>
                                          <p:spTgt spid="194"/>
                                        </p:tgtEl>
                                      </p:cBhvr>
                                    </p:animEffect>
                                  </p:childTnLst>
                                </p:cTn>
                              </p:par>
                            </p:childTnLst>
                          </p:cTn>
                        </p:par>
                        <p:par>
                          <p:cTn id="74" fill="hold">
                            <p:stCondLst>
                              <p:cond delay="12500"/>
                            </p:stCondLst>
                            <p:childTnLst>
                              <p:par>
                                <p:cTn id="75" presetID="22" presetClass="entr" presetSubtype="1" fill="hold" grpId="0" nodeType="afterEffect">
                                  <p:stCondLst>
                                    <p:cond delay="0"/>
                                  </p:stCondLst>
                                  <p:childTnLst>
                                    <p:set>
                                      <p:cBhvr>
                                        <p:cTn id="76" dur="1" fill="hold">
                                          <p:stCondLst>
                                            <p:cond delay="0"/>
                                          </p:stCondLst>
                                        </p:cTn>
                                        <p:tgtEl>
                                          <p:spTgt spid="195"/>
                                        </p:tgtEl>
                                        <p:attrNameLst>
                                          <p:attrName>style.visibility</p:attrName>
                                        </p:attrNameLst>
                                      </p:cBhvr>
                                      <p:to>
                                        <p:strVal val="visible"/>
                                      </p:to>
                                    </p:set>
                                    <p:animEffect transition="in" filter="wipe(up)">
                                      <p:cBhvr>
                                        <p:cTn id="77" dur="500"/>
                                        <p:tgtEl>
                                          <p:spTgt spid="195"/>
                                        </p:tgtEl>
                                      </p:cBhvr>
                                    </p:animEffect>
                                  </p:childTnLst>
                                </p:cTn>
                              </p:par>
                            </p:childTnLst>
                          </p:cTn>
                        </p:par>
                        <p:par>
                          <p:cTn id="78" fill="hold">
                            <p:stCondLst>
                              <p:cond delay="13000"/>
                            </p:stCondLst>
                            <p:childTnLst>
                              <p:par>
                                <p:cTn id="79" presetID="22" presetClass="entr" presetSubtype="2" fill="hold" grpId="0" nodeType="afterEffect">
                                  <p:stCondLst>
                                    <p:cond delay="0"/>
                                  </p:stCondLst>
                                  <p:childTnLst>
                                    <p:set>
                                      <p:cBhvr>
                                        <p:cTn id="80" dur="1" fill="hold">
                                          <p:stCondLst>
                                            <p:cond delay="0"/>
                                          </p:stCondLst>
                                        </p:cTn>
                                        <p:tgtEl>
                                          <p:spTgt spid="196"/>
                                        </p:tgtEl>
                                        <p:attrNameLst>
                                          <p:attrName>style.visibility</p:attrName>
                                        </p:attrNameLst>
                                      </p:cBhvr>
                                      <p:to>
                                        <p:strVal val="visible"/>
                                      </p:to>
                                    </p:set>
                                    <p:animEffect transition="in" filter="wipe(right)">
                                      <p:cBhvr>
                                        <p:cTn id="81" dur="500"/>
                                        <p:tgtEl>
                                          <p:spTgt spid="196"/>
                                        </p:tgtEl>
                                      </p:cBhvr>
                                    </p:animEffect>
                                  </p:childTnLst>
                                </p:cTn>
                              </p:par>
                            </p:childTnLst>
                          </p:cTn>
                        </p:par>
                        <p:par>
                          <p:cTn id="82" fill="hold">
                            <p:stCondLst>
                              <p:cond delay="13500"/>
                            </p:stCondLst>
                            <p:childTnLst>
                              <p:par>
                                <p:cTn id="83" presetID="22" presetClass="entr" presetSubtype="4" fill="hold" grpId="0" nodeType="afterEffect">
                                  <p:stCondLst>
                                    <p:cond delay="0"/>
                                  </p:stCondLst>
                                  <p:childTnLst>
                                    <p:set>
                                      <p:cBhvr>
                                        <p:cTn id="84" dur="1" fill="hold">
                                          <p:stCondLst>
                                            <p:cond delay="0"/>
                                          </p:stCondLst>
                                        </p:cTn>
                                        <p:tgtEl>
                                          <p:spTgt spid="197"/>
                                        </p:tgtEl>
                                        <p:attrNameLst>
                                          <p:attrName>style.visibility</p:attrName>
                                        </p:attrNameLst>
                                      </p:cBhvr>
                                      <p:to>
                                        <p:strVal val="visible"/>
                                      </p:to>
                                    </p:set>
                                    <p:animEffect transition="in" filter="wipe(down)">
                                      <p:cBhvr>
                                        <p:cTn id="85" dur="500"/>
                                        <p:tgtEl>
                                          <p:spTgt spid="197"/>
                                        </p:tgtEl>
                                      </p:cBhvr>
                                    </p:animEffect>
                                  </p:childTnLst>
                                </p:cTn>
                              </p:par>
                            </p:childTnLst>
                          </p:cTn>
                        </p:par>
                        <p:par>
                          <p:cTn id="86" fill="hold">
                            <p:stCondLst>
                              <p:cond delay="14000"/>
                            </p:stCondLst>
                            <p:childTnLst>
                              <p:par>
                                <p:cTn id="87" presetID="22" presetClass="entr" presetSubtype="4" fill="hold" grpId="0" nodeType="afterEffect">
                                  <p:stCondLst>
                                    <p:cond delay="0"/>
                                  </p:stCondLst>
                                  <p:childTnLst>
                                    <p:set>
                                      <p:cBhvr>
                                        <p:cTn id="88" dur="1" fill="hold">
                                          <p:stCondLst>
                                            <p:cond delay="0"/>
                                          </p:stCondLst>
                                        </p:cTn>
                                        <p:tgtEl>
                                          <p:spTgt spid="198"/>
                                        </p:tgtEl>
                                        <p:attrNameLst>
                                          <p:attrName>style.visibility</p:attrName>
                                        </p:attrNameLst>
                                      </p:cBhvr>
                                      <p:to>
                                        <p:strVal val="visible"/>
                                      </p:to>
                                    </p:set>
                                    <p:animEffect transition="in" filter="wipe(down)">
                                      <p:cBhvr>
                                        <p:cTn id="89" dur="500"/>
                                        <p:tgtEl>
                                          <p:spTgt spid="198"/>
                                        </p:tgtEl>
                                      </p:cBhvr>
                                    </p:animEffect>
                                  </p:childTnLst>
                                </p:cTn>
                              </p:par>
                            </p:childTnLst>
                          </p:cTn>
                        </p:par>
                        <p:par>
                          <p:cTn id="90" fill="hold">
                            <p:stCondLst>
                              <p:cond delay="14500"/>
                            </p:stCondLst>
                            <p:childTnLst>
                              <p:par>
                                <p:cTn id="91" presetID="1" presetClass="entr" presetSubtype="0" fill="hold" grpId="0" nodeType="afterEffect">
                                  <p:stCondLst>
                                    <p:cond delay="0"/>
                                  </p:stCondLst>
                                  <p:childTnLst>
                                    <p:set>
                                      <p:cBhvr>
                                        <p:cTn id="92" dur="1" fill="hold">
                                          <p:stCondLst>
                                            <p:cond delay="0"/>
                                          </p:stCondLst>
                                        </p:cTn>
                                        <p:tgtEl>
                                          <p:spTgt spid="202"/>
                                        </p:tgtEl>
                                        <p:attrNameLst>
                                          <p:attrName>style.visibility</p:attrName>
                                        </p:attrNameLst>
                                      </p:cBhvr>
                                      <p:to>
                                        <p:strVal val="visible"/>
                                      </p:to>
                                    </p:set>
                                  </p:childTnLst>
                                </p:cTn>
                              </p:par>
                            </p:childTnLst>
                          </p:cTn>
                        </p:par>
                        <p:par>
                          <p:cTn id="93" fill="hold">
                            <p:stCondLst>
                              <p:cond delay="14500"/>
                            </p:stCondLst>
                            <p:childTnLst>
                              <p:par>
                                <p:cTn id="94" presetID="1" presetClass="entr" presetSubtype="0" fill="hold" grpId="0" nodeType="afterEffect">
                                  <p:stCondLst>
                                    <p:cond delay="0"/>
                                  </p:stCondLst>
                                  <p:childTnLst>
                                    <p:set>
                                      <p:cBhvr>
                                        <p:cTn id="95" dur="1" fill="hold">
                                          <p:stCondLst>
                                            <p:cond delay="0"/>
                                          </p:stCondLst>
                                        </p:cTn>
                                        <p:tgtEl>
                                          <p:spTgt spid="203"/>
                                        </p:tgtEl>
                                        <p:attrNameLst>
                                          <p:attrName>style.visibility</p:attrName>
                                        </p:attrNameLst>
                                      </p:cBhvr>
                                      <p:to>
                                        <p:strVal val="visible"/>
                                      </p:to>
                                    </p:set>
                                  </p:childTnLst>
                                </p:cTn>
                              </p:par>
                            </p:childTnLst>
                          </p:cTn>
                        </p:par>
                        <p:par>
                          <p:cTn id="96" fill="hold">
                            <p:stCondLst>
                              <p:cond delay="14500"/>
                            </p:stCondLst>
                            <p:childTnLst>
                              <p:par>
                                <p:cTn id="97" presetID="22" presetClass="entr" presetSubtype="1" fill="hold" grpId="0" nodeType="afterEffect">
                                  <p:stCondLst>
                                    <p:cond delay="500"/>
                                  </p:stCondLst>
                                  <p:childTnLst>
                                    <p:set>
                                      <p:cBhvr>
                                        <p:cTn id="98" dur="1" fill="hold">
                                          <p:stCondLst>
                                            <p:cond delay="0"/>
                                          </p:stCondLst>
                                        </p:cTn>
                                        <p:tgtEl>
                                          <p:spTgt spid="200"/>
                                        </p:tgtEl>
                                        <p:attrNameLst>
                                          <p:attrName>style.visibility</p:attrName>
                                        </p:attrNameLst>
                                      </p:cBhvr>
                                      <p:to>
                                        <p:strVal val="visible"/>
                                      </p:to>
                                    </p:set>
                                    <p:animEffect transition="in" filter="wipe(up)">
                                      <p:cBhvr>
                                        <p:cTn id="99" dur="1000"/>
                                        <p:tgtEl>
                                          <p:spTgt spid="200"/>
                                        </p:tgtEl>
                                      </p:cBhvr>
                                    </p:animEffect>
                                  </p:childTnLst>
                                </p:cTn>
                              </p:par>
                            </p:childTnLst>
                          </p:cTn>
                        </p:par>
                        <p:par>
                          <p:cTn id="100" fill="hold">
                            <p:stCondLst>
                              <p:cond delay="16000"/>
                            </p:stCondLst>
                            <p:childTnLst>
                              <p:par>
                                <p:cTn id="101" presetID="22" presetClass="entr" presetSubtype="1" fill="hold" grpId="0" nodeType="afterEffect">
                                  <p:stCondLst>
                                    <p:cond delay="0"/>
                                  </p:stCondLst>
                                  <p:childTnLst>
                                    <p:set>
                                      <p:cBhvr>
                                        <p:cTn id="102" dur="1" fill="hold">
                                          <p:stCondLst>
                                            <p:cond delay="0"/>
                                          </p:stCondLst>
                                        </p:cTn>
                                        <p:tgtEl>
                                          <p:spTgt spid="201"/>
                                        </p:tgtEl>
                                        <p:attrNameLst>
                                          <p:attrName>style.visibility</p:attrName>
                                        </p:attrNameLst>
                                      </p:cBhvr>
                                      <p:to>
                                        <p:strVal val="visible"/>
                                      </p:to>
                                    </p:set>
                                    <p:animEffect transition="in" filter="wipe(up)">
                                      <p:cBhvr>
                                        <p:cTn id="103"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72" grpId="0" animBg="1"/>
      <p:bldP spid="173" grpId="0" animBg="1"/>
      <p:bldP spid="174" grpId="0" animBg="1"/>
      <p:bldP spid="175" grpId="0"/>
      <p:bldP spid="176" grpId="0" animBg="1"/>
      <p:bldP spid="177" grpId="0" animBg="1"/>
      <p:bldP spid="178" grpId="0" animBg="1"/>
      <p:bldP spid="179" grpId="0" animBg="1"/>
      <p:bldP spid="180" grpId="0" animBg="1"/>
      <p:bldP spid="181" grpId="0"/>
      <p:bldP spid="182" grpId="0" animBg="1"/>
      <p:bldP spid="183" grpId="0" animBg="1"/>
      <p:bldP spid="184" grpId="0" animBg="1"/>
      <p:bldP spid="185" grpId="0" animBg="1"/>
      <p:bldP spid="186" grpId="0" animBg="1"/>
      <p:bldP spid="193" grpId="0" animBg="1"/>
      <p:bldP spid="194" grpId="0" animBg="1"/>
      <p:bldP spid="195" grpId="0" animBg="1"/>
      <p:bldP spid="196" grpId="0" animBg="1"/>
      <p:bldP spid="197" grpId="0" animBg="1"/>
      <p:bldP spid="198" grpId="0" animBg="1"/>
      <p:bldP spid="200" grpId="0"/>
      <p:bldP spid="201" grpId="0" animBg="1"/>
      <p:bldP spid="202" grpId="0" animBg="1"/>
      <p:bldP spid="20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683"/>
            <a:ext cx="8229600" cy="1143000"/>
          </a:xfrm>
        </p:spPr>
        <p:txBody>
          <a:bodyPr/>
          <a:lstStyle/>
          <a:p>
            <a:pPr>
              <a:lnSpc>
                <a:spcPct val="85000"/>
              </a:lnSpc>
            </a:pPr>
            <a:r>
              <a:rPr lang="es-MX" noProof="0" dirty="0" smtClean="0"/>
              <a:t>Objetivos de Aprendizaje</a:t>
            </a:r>
            <a:endParaRPr lang="es-MX" noProof="0" dirty="0"/>
          </a:p>
        </p:txBody>
      </p:sp>
      <p:sp>
        <p:nvSpPr>
          <p:cNvPr id="3" name="Content Placeholder 2"/>
          <p:cNvSpPr>
            <a:spLocks noGrp="1"/>
          </p:cNvSpPr>
          <p:nvPr>
            <p:ph idx="1"/>
          </p:nvPr>
        </p:nvSpPr>
        <p:spPr>
          <a:xfrm>
            <a:off x="0" y="1460828"/>
            <a:ext cx="9144000" cy="5865125"/>
          </a:xfrm>
        </p:spPr>
        <p:txBody>
          <a:bodyPr>
            <a:noAutofit/>
          </a:bodyPr>
          <a:lstStyle/>
          <a:p>
            <a:pPr lvl="0"/>
            <a:r>
              <a:rPr lang="es-MX" sz="2800" dirty="0" smtClean="0"/>
              <a:t>Al terminar este módulo, los participantes serán capaces de:</a:t>
            </a:r>
          </a:p>
          <a:p>
            <a:pPr lvl="1"/>
            <a:r>
              <a:rPr lang="es-MX" sz="2400" dirty="0" smtClean="0"/>
              <a:t>Explicar la patofisiología del Dolor Neuropático</a:t>
            </a:r>
          </a:p>
          <a:p>
            <a:pPr lvl="1"/>
            <a:r>
              <a:rPr lang="es-MX" sz="2400" dirty="0" smtClean="0"/>
              <a:t>Discutir la prevalencia del Dolor Neuropático </a:t>
            </a:r>
          </a:p>
          <a:p>
            <a:pPr lvl="1"/>
            <a:r>
              <a:rPr lang="es-MX" sz="2400" dirty="0" smtClean="0"/>
              <a:t>Aplicar una sencilla técnica de diagnóstico para diagnosticar Dolor Neuropático</a:t>
            </a:r>
          </a:p>
          <a:p>
            <a:pPr lvl="1"/>
            <a:r>
              <a:rPr lang="es-MX" sz="2400" dirty="0" smtClean="0"/>
              <a:t>Entender el impacto del Dolor Neuropático y sus comorbilidades en el funcionamiento del paciente y en su calidad de vida</a:t>
            </a:r>
          </a:p>
          <a:p>
            <a:pPr lvl="1"/>
            <a:r>
              <a:rPr lang="es-MX" sz="2400" dirty="0" smtClean="0"/>
              <a:t>Seleccionar las estrategias farmacológicas y no-farmacológicas apropiadas para el manejo del Dolor Neuropático</a:t>
            </a:r>
          </a:p>
          <a:p>
            <a:pPr lvl="1"/>
            <a:r>
              <a:rPr lang="es-MX" sz="2400" dirty="0" smtClean="0"/>
              <a:t>Saber cuándo referir a los pacientes a un especialista</a:t>
            </a:r>
            <a:endParaRPr lang="es-MX" sz="2400" noProof="0" dirty="0"/>
          </a:p>
        </p:txBody>
      </p:sp>
    </p:spTree>
    <p:extLst>
      <p:ext uri="{BB962C8B-B14F-4D97-AF65-F5344CB8AC3E}">
        <p14:creationId xmlns:p14="http://schemas.microsoft.com/office/powerpoint/2010/main" val="3196981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0" y="1364343"/>
            <a:ext cx="9144000" cy="5506798"/>
          </a:xfrm>
          <a:prstGeom prst="rect">
            <a:avLst/>
          </a:prstGeom>
          <a:solidFill>
            <a:srgbClr val="171C7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3074"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45" name="Rectangle 160"/>
          <p:cNvSpPr>
            <a:spLocks noChangeArrowheads="1"/>
          </p:cNvSpPr>
          <p:nvPr/>
        </p:nvSpPr>
        <p:spPr bwMode="auto">
          <a:xfrm>
            <a:off x="203539" y="6518765"/>
            <a:ext cx="8886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1000" dirty="0" smtClean="0"/>
              <a:t>Attal N, Bouhassira D. </a:t>
            </a:r>
            <a:r>
              <a:rPr lang="en-US" sz="1000" i="1" dirty="0" smtClean="0"/>
              <a:t>Acta Neurol Scand</a:t>
            </a:r>
            <a:r>
              <a:rPr lang="en-US" sz="1000" dirty="0" smtClean="0"/>
              <a:t> 1999; 173:12-24; Doubell TP </a:t>
            </a:r>
            <a:r>
              <a:rPr lang="en-US" sz="1000" i="1" dirty="0" smtClean="0"/>
              <a:t>et al. </a:t>
            </a:r>
            <a:r>
              <a:rPr lang="en-US" sz="1000" dirty="0" smtClean="0"/>
              <a:t>In: Wall PD, Melzack R (eds). </a:t>
            </a:r>
            <a:br>
              <a:rPr lang="en-US" sz="1000" dirty="0" smtClean="0"/>
            </a:br>
            <a:r>
              <a:rPr lang="en-US" sz="1000" i="1" dirty="0" smtClean="0"/>
              <a:t>Textbook of Pain</a:t>
            </a:r>
            <a:r>
              <a:rPr lang="en-US" sz="1000" dirty="0" smtClean="0"/>
              <a:t>. 4th ed. Harcourt Publishers Limited; Edinburgh, UK: 1999; </a:t>
            </a:r>
            <a:r>
              <a:rPr lang="en-GB" sz="1000" dirty="0" smtClean="0"/>
              <a:t>Woolf </a:t>
            </a:r>
            <a:r>
              <a:rPr lang="en-GB" sz="1000" dirty="0"/>
              <a:t>CJ, Mannion RJ. </a:t>
            </a:r>
            <a:r>
              <a:rPr lang="en-GB" sz="1000" i="1" dirty="0" smtClean="0"/>
              <a:t>Lancet</a:t>
            </a:r>
            <a:r>
              <a:rPr lang="en-GB" sz="1000" dirty="0" smtClean="0"/>
              <a:t> </a:t>
            </a:r>
            <a:r>
              <a:rPr lang="en-GB" sz="1000" dirty="0"/>
              <a:t>1999; 353(9168):1959-64.</a:t>
            </a:r>
            <a:endParaRPr lang="en-US" sz="1000" dirty="0"/>
          </a:p>
        </p:txBody>
      </p:sp>
      <p:sp>
        <p:nvSpPr>
          <p:cNvPr id="51" name="Rectangle 27"/>
          <p:cNvSpPr/>
          <p:nvPr/>
        </p:nvSpPr>
        <p:spPr>
          <a:xfrm>
            <a:off x="158750" y="1636713"/>
            <a:ext cx="8826500" cy="4398962"/>
          </a:xfrm>
          <a:prstGeom prst="rect">
            <a:avLst/>
          </a:prstGeom>
          <a:solidFill>
            <a:srgbClr val="002570"/>
          </a:solidFill>
          <a:ln>
            <a:solidFill>
              <a:schemeClr val="bg2">
                <a:lumMod val="90000"/>
                <a:lumOff val="1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sz="8800" b="1" dirty="0">
              <a:solidFill>
                <a:prstClr val="white"/>
              </a:solidFill>
            </a:endParaRPr>
          </a:p>
        </p:txBody>
      </p:sp>
      <p:pic>
        <p:nvPicPr>
          <p:cNvPr id="52" name="Picture 50" descr="head and shoulders"/>
          <p:cNvPicPr>
            <a:picLocks noChangeAspect="1" noChangeArrowheads="1"/>
          </p:cNvPicPr>
          <p:nvPr/>
        </p:nvPicPr>
        <p:blipFill>
          <a:blip r:embed="rId3" cstate="print"/>
          <a:srcRect l="3940" t="5711" r="8307" b="9053"/>
          <a:stretch>
            <a:fillRect/>
          </a:stretch>
        </p:blipFill>
        <p:spPr bwMode="auto">
          <a:xfrm>
            <a:off x="5326063" y="1636713"/>
            <a:ext cx="3481387" cy="2870200"/>
          </a:xfrm>
          <a:prstGeom prst="rect">
            <a:avLst/>
          </a:prstGeom>
          <a:noFill/>
          <a:ln w="9525">
            <a:noFill/>
            <a:miter lim="800000"/>
            <a:headEnd/>
            <a:tailEnd/>
          </a:ln>
        </p:spPr>
      </p:pic>
      <p:pic>
        <p:nvPicPr>
          <p:cNvPr id="53" name="Picture 48" descr="Revision_06"/>
          <p:cNvPicPr>
            <a:picLocks noChangeAspect="1" noChangeArrowheads="1"/>
          </p:cNvPicPr>
          <p:nvPr/>
        </p:nvPicPr>
        <p:blipFill>
          <a:blip r:embed="rId4" cstate="print"/>
          <a:srcRect l="893" t="25626" r="1190" b="7396"/>
          <a:stretch>
            <a:fillRect/>
          </a:stretch>
        </p:blipFill>
        <p:spPr bwMode="auto">
          <a:xfrm>
            <a:off x="1387475" y="4805363"/>
            <a:ext cx="6789738" cy="1020762"/>
          </a:xfrm>
          <a:prstGeom prst="rect">
            <a:avLst/>
          </a:prstGeom>
          <a:solidFill>
            <a:schemeClr val="accent3"/>
          </a:solidFill>
          <a:ln w="9525">
            <a:noFill/>
            <a:miter lim="800000"/>
            <a:headEnd/>
            <a:tailEnd/>
          </a:ln>
        </p:spPr>
      </p:pic>
      <p:sp>
        <p:nvSpPr>
          <p:cNvPr id="54" name="Text Box 3"/>
          <p:cNvSpPr txBox="1">
            <a:spLocks noChangeArrowheads="1"/>
          </p:cNvSpPr>
          <p:nvPr/>
        </p:nvSpPr>
        <p:spPr bwMode="auto">
          <a:xfrm>
            <a:off x="2849563" y="5489575"/>
            <a:ext cx="2401887" cy="304800"/>
          </a:xfrm>
          <a:prstGeom prst="rect">
            <a:avLst/>
          </a:prstGeom>
          <a:noFill/>
          <a:ln w="9525">
            <a:noFill/>
            <a:miter lim="800000"/>
            <a:headEnd/>
            <a:tailEnd/>
          </a:ln>
          <a:effectLst/>
        </p:spPr>
        <p:txBody>
          <a:bodyPr>
            <a:spAutoFit/>
          </a:bodyPr>
          <a:lstStyle/>
          <a:p>
            <a:pPr>
              <a:defRPr/>
            </a:pPr>
            <a:r>
              <a:rPr lang="es-MX" sz="1400" b="1" dirty="0" smtClean="0">
                <a:solidFill>
                  <a:srgbClr val="FFFFFF"/>
                </a:solidFill>
              </a:rPr>
              <a:t>Fibra aferente nociceptiva</a:t>
            </a:r>
            <a:endParaRPr lang="es-MX" sz="1400" b="1" dirty="0">
              <a:solidFill>
                <a:srgbClr val="FFFFFF"/>
              </a:solidFill>
            </a:endParaRPr>
          </a:p>
        </p:txBody>
      </p:sp>
      <p:sp>
        <p:nvSpPr>
          <p:cNvPr id="56" name="Rectangle 20"/>
          <p:cNvSpPr>
            <a:spLocks noGrp="1" noChangeArrowheads="1"/>
          </p:cNvSpPr>
          <p:nvPr>
            <p:ph type="title"/>
          </p:nvPr>
        </p:nvSpPr>
        <p:spPr>
          <a:xfrm>
            <a:off x="457200" y="332656"/>
            <a:ext cx="8229600" cy="874713"/>
          </a:xfrm>
        </p:spPr>
        <p:txBody>
          <a:bodyPr>
            <a:noAutofit/>
          </a:bodyPr>
          <a:lstStyle/>
          <a:p>
            <a:r>
              <a:rPr lang="es-MX" sz="4000" dirty="0" smtClean="0"/>
              <a:t>Pérdida de Control Inhibitorio: Desinhibición</a:t>
            </a:r>
          </a:p>
        </p:txBody>
      </p:sp>
      <p:sp>
        <p:nvSpPr>
          <p:cNvPr id="57" name="Text Box 19"/>
          <p:cNvSpPr txBox="1">
            <a:spLocks noChangeArrowheads="1"/>
          </p:cNvSpPr>
          <p:nvPr/>
        </p:nvSpPr>
        <p:spPr bwMode="auto">
          <a:xfrm>
            <a:off x="674688" y="3602285"/>
            <a:ext cx="1161008" cy="523220"/>
          </a:xfrm>
          <a:prstGeom prst="rect">
            <a:avLst/>
          </a:prstGeom>
          <a:noFill/>
          <a:ln w="9525">
            <a:noFill/>
            <a:miter lim="800000"/>
            <a:headEnd/>
            <a:tailEnd/>
          </a:ln>
          <a:effectLst/>
        </p:spPr>
        <p:txBody>
          <a:bodyPr wrap="square">
            <a:spAutoFit/>
          </a:bodyPr>
          <a:lstStyle/>
          <a:p>
            <a:pPr eaLnBrk="0" hangingPunct="0">
              <a:defRPr/>
            </a:pPr>
            <a:r>
              <a:rPr lang="es-MX" sz="1400" b="1" dirty="0" smtClean="0">
                <a:solidFill>
                  <a:srgbClr val="FFFFFF"/>
                </a:solidFill>
              </a:rPr>
              <a:t>Estímulo nocivo</a:t>
            </a:r>
            <a:endParaRPr lang="es-MX" sz="1400" b="1" dirty="0">
              <a:solidFill>
                <a:srgbClr val="FFFFFF"/>
              </a:solidFill>
            </a:endParaRPr>
          </a:p>
        </p:txBody>
      </p:sp>
      <p:sp>
        <p:nvSpPr>
          <p:cNvPr id="58" name="AutoShape 22"/>
          <p:cNvSpPr>
            <a:spLocks noChangeArrowheads="1"/>
          </p:cNvSpPr>
          <p:nvPr/>
        </p:nvSpPr>
        <p:spPr bwMode="auto">
          <a:xfrm rot="19768217" flipV="1">
            <a:off x="1065213" y="5675313"/>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rot="10800000" wrap="none" anchor="ctr"/>
          <a:lstStyle/>
          <a:p>
            <a:pPr eaLnBrk="0" hangingPunct="0">
              <a:defRPr/>
            </a:pPr>
            <a:endParaRPr lang="es-MX" sz="1400" b="1" dirty="0">
              <a:solidFill>
                <a:srgbClr val="FFFFFF"/>
              </a:solidFill>
            </a:endParaRPr>
          </a:p>
        </p:txBody>
      </p:sp>
      <p:sp>
        <p:nvSpPr>
          <p:cNvPr id="59" name="AutoShape 23"/>
          <p:cNvSpPr>
            <a:spLocks noChangeArrowheads="1"/>
          </p:cNvSpPr>
          <p:nvPr/>
        </p:nvSpPr>
        <p:spPr bwMode="auto">
          <a:xfrm rot="3196011" flipV="1">
            <a:off x="1047750" y="4619625"/>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s-MX" sz="1400" b="1" dirty="0">
              <a:solidFill>
                <a:srgbClr val="FFFFFF"/>
              </a:solidFill>
            </a:endParaRPr>
          </a:p>
        </p:txBody>
      </p:sp>
      <p:sp>
        <p:nvSpPr>
          <p:cNvPr id="60" name="AutoShape 24"/>
          <p:cNvSpPr>
            <a:spLocks noChangeArrowheads="1"/>
          </p:cNvSpPr>
          <p:nvPr/>
        </p:nvSpPr>
        <p:spPr bwMode="auto">
          <a:xfrm rot="19678889">
            <a:off x="908049" y="5304302"/>
            <a:ext cx="366713" cy="157163"/>
          </a:xfrm>
          <a:prstGeom prst="rightArrow">
            <a:avLst>
              <a:gd name="adj1" fmla="val 50000"/>
              <a:gd name="adj2" fmla="val 58333"/>
            </a:avLst>
          </a:prstGeom>
          <a:solidFill>
            <a:srgbClr val="FFFFFF"/>
          </a:solidFill>
          <a:ln w="9525">
            <a:noFill/>
            <a:miter lim="800000"/>
            <a:headEnd/>
            <a:tailEnd/>
          </a:ln>
          <a:effectLst>
            <a:prstShdw prst="shdw17" dist="17961" dir="2700000">
              <a:srgbClr val="FFFFFF">
                <a:gamma/>
                <a:shade val="60000"/>
                <a:invGamma/>
              </a:srgbClr>
            </a:prstShdw>
          </a:effectLst>
        </p:spPr>
        <p:txBody>
          <a:bodyPr wrap="none" anchor="ctr"/>
          <a:lstStyle/>
          <a:p>
            <a:pPr eaLnBrk="0" hangingPunct="0">
              <a:defRPr/>
            </a:pPr>
            <a:endParaRPr lang="es-MX" sz="1400" b="1" dirty="0">
              <a:solidFill>
                <a:srgbClr val="FFFFFF"/>
              </a:solidFill>
            </a:endParaRPr>
          </a:p>
        </p:txBody>
      </p:sp>
      <p:sp>
        <p:nvSpPr>
          <p:cNvPr id="61" name="Text Box 25"/>
          <p:cNvSpPr txBox="1">
            <a:spLocks noChangeArrowheads="1"/>
          </p:cNvSpPr>
          <p:nvPr/>
        </p:nvSpPr>
        <p:spPr bwMode="auto">
          <a:xfrm>
            <a:off x="5396226" y="4229100"/>
            <a:ext cx="1425262" cy="646331"/>
          </a:xfrm>
          <a:prstGeom prst="rect">
            <a:avLst/>
          </a:prstGeom>
          <a:noFill/>
          <a:ln w="9525">
            <a:noFill/>
            <a:miter lim="800000"/>
            <a:headEnd/>
            <a:tailEnd/>
          </a:ln>
          <a:effectLst/>
        </p:spPr>
        <p:txBody>
          <a:bodyPr wrap="none">
            <a:spAutoFit/>
          </a:bodyPr>
          <a:lstStyle/>
          <a:p>
            <a:pPr algn="r" eaLnBrk="0" hangingPunct="0">
              <a:defRPr/>
            </a:pPr>
            <a:r>
              <a:rPr lang="es-MX" b="1" dirty="0" smtClean="0">
                <a:solidFill>
                  <a:srgbClr val="FF99CC"/>
                </a:solidFill>
              </a:rPr>
              <a:t>Modulación</a:t>
            </a:r>
          </a:p>
          <a:p>
            <a:pPr algn="r" eaLnBrk="0" hangingPunct="0">
              <a:defRPr/>
            </a:pPr>
            <a:r>
              <a:rPr lang="es-MX" b="1" dirty="0" smtClean="0">
                <a:solidFill>
                  <a:srgbClr val="FF99CC"/>
                </a:solidFill>
              </a:rPr>
              <a:t>Descendente</a:t>
            </a:r>
            <a:endParaRPr lang="es-MX" b="1" dirty="0">
              <a:solidFill>
                <a:srgbClr val="FF99CC"/>
              </a:solidFill>
            </a:endParaRPr>
          </a:p>
        </p:txBody>
      </p:sp>
      <p:sp>
        <p:nvSpPr>
          <p:cNvPr id="62" name="Text Box 26"/>
          <p:cNvSpPr txBox="1">
            <a:spLocks noChangeArrowheads="1"/>
          </p:cNvSpPr>
          <p:nvPr/>
        </p:nvSpPr>
        <p:spPr bwMode="auto">
          <a:xfrm>
            <a:off x="7232650" y="4229100"/>
            <a:ext cx="1659830" cy="646331"/>
          </a:xfrm>
          <a:prstGeom prst="rect">
            <a:avLst/>
          </a:prstGeom>
          <a:noFill/>
          <a:ln w="9525">
            <a:noFill/>
            <a:miter lim="800000"/>
            <a:headEnd/>
            <a:tailEnd/>
          </a:ln>
          <a:effectLst/>
        </p:spPr>
        <p:txBody>
          <a:bodyPr wrap="square">
            <a:spAutoFit/>
          </a:bodyPr>
          <a:lstStyle/>
          <a:p>
            <a:pPr eaLnBrk="0" hangingPunct="0">
              <a:defRPr/>
            </a:pPr>
            <a:r>
              <a:rPr lang="es-MX" b="1" dirty="0" smtClean="0">
                <a:solidFill>
                  <a:srgbClr val="FF99CC"/>
                </a:solidFill>
              </a:rPr>
              <a:t>Estímulo ascendente</a:t>
            </a:r>
            <a:endParaRPr lang="es-MX" b="1" dirty="0">
              <a:solidFill>
                <a:srgbClr val="FF99CC"/>
              </a:solidFill>
            </a:endParaRPr>
          </a:p>
        </p:txBody>
      </p:sp>
      <p:sp>
        <p:nvSpPr>
          <p:cNvPr id="63" name="Text Box 29"/>
          <p:cNvSpPr txBox="1">
            <a:spLocks noChangeArrowheads="1"/>
          </p:cNvSpPr>
          <p:nvPr/>
        </p:nvSpPr>
        <p:spPr bwMode="auto">
          <a:xfrm>
            <a:off x="6319838" y="5730875"/>
            <a:ext cx="1329210"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Médula espinal</a:t>
            </a:r>
            <a:endParaRPr lang="es-MX" sz="1400" b="1" dirty="0">
              <a:solidFill>
                <a:srgbClr val="FFFFFF"/>
              </a:solidFill>
            </a:endParaRPr>
          </a:p>
        </p:txBody>
      </p:sp>
      <p:sp>
        <p:nvSpPr>
          <p:cNvPr id="64" name="Oval 51"/>
          <p:cNvSpPr>
            <a:spLocks noChangeArrowheads="1"/>
          </p:cNvSpPr>
          <p:nvPr/>
        </p:nvSpPr>
        <p:spPr bwMode="auto">
          <a:xfrm>
            <a:off x="6205538" y="5095875"/>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65" name="Freeform 53"/>
          <p:cNvSpPr>
            <a:spLocks/>
          </p:cNvSpPr>
          <p:nvPr/>
        </p:nvSpPr>
        <p:spPr bwMode="auto">
          <a:xfrm>
            <a:off x="6265863" y="5075238"/>
            <a:ext cx="458787" cy="58737"/>
          </a:xfrm>
          <a:custGeom>
            <a:avLst/>
            <a:gdLst/>
            <a:ahLst/>
            <a:cxnLst>
              <a:cxn ang="0">
                <a:pos x="0" y="37"/>
              </a:cxn>
              <a:cxn ang="0">
                <a:pos x="49" y="16"/>
              </a:cxn>
              <a:cxn ang="0">
                <a:pos x="117" y="2"/>
              </a:cxn>
              <a:cxn ang="0">
                <a:pos x="199" y="5"/>
              </a:cxn>
              <a:cxn ang="0">
                <a:pos x="289" y="23"/>
              </a:cxn>
            </a:cxnLst>
            <a:rect l="0" t="0" r="r" b="b"/>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66" name="AutoShape 56"/>
          <p:cNvSpPr>
            <a:spLocks noChangeArrowheads="1"/>
          </p:cNvSpPr>
          <p:nvPr/>
        </p:nvSpPr>
        <p:spPr bwMode="auto">
          <a:xfrm>
            <a:off x="6745288" y="5040313"/>
            <a:ext cx="131762" cy="111125"/>
          </a:xfrm>
          <a:custGeom>
            <a:avLst/>
            <a:gdLst>
              <a:gd name="G0" fmla="+- 9193 0 0"/>
              <a:gd name="G1" fmla="+- -10583291 0 0"/>
              <a:gd name="G2" fmla="+- 0 0 -10583291"/>
              <a:gd name="T0" fmla="*/ 0 256 1"/>
              <a:gd name="T1" fmla="*/ 180 256 1"/>
              <a:gd name="G3" fmla="+- -10583291 T0 T1"/>
              <a:gd name="T2" fmla="*/ 0 256 1"/>
              <a:gd name="T3" fmla="*/ 90 256 1"/>
              <a:gd name="G4" fmla="+- -10583291 T2 T3"/>
              <a:gd name="G5" fmla="*/ G4 2 1"/>
              <a:gd name="T4" fmla="*/ 90 256 1"/>
              <a:gd name="T5" fmla="*/ 0 256 1"/>
              <a:gd name="G6" fmla="+- -10583291 T4 T5"/>
              <a:gd name="G7" fmla="*/ G6 2 1"/>
              <a:gd name="G8" fmla="abs -1058329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93"/>
              <a:gd name="G18" fmla="*/ 9193 1 2"/>
              <a:gd name="G19" fmla="+- G18 5400 0"/>
              <a:gd name="G20" fmla="cos G19 -10583291"/>
              <a:gd name="G21" fmla="sin G19 -10583291"/>
              <a:gd name="G22" fmla="+- G20 10800 0"/>
              <a:gd name="G23" fmla="+- G21 10800 0"/>
              <a:gd name="G24" fmla="+- 10800 0 G20"/>
              <a:gd name="G25" fmla="+- 9193 10800 0"/>
              <a:gd name="G26" fmla="?: G9 G17 G25"/>
              <a:gd name="G27" fmla="?: G9 0 21600"/>
              <a:gd name="G28" fmla="cos 10800 -10583291"/>
              <a:gd name="G29" fmla="sin 10800 -10583291"/>
              <a:gd name="G30" fmla="sin 9193 -10583291"/>
              <a:gd name="G31" fmla="+- G28 10800 0"/>
              <a:gd name="G32" fmla="+- G29 10800 0"/>
              <a:gd name="G33" fmla="+- G30 10800 0"/>
              <a:gd name="G34" fmla="?: G4 0 G31"/>
              <a:gd name="G35" fmla="?: -10583291 G34 0"/>
              <a:gd name="G36" fmla="?: G6 G35 G31"/>
              <a:gd name="G37" fmla="+- 21600 0 G36"/>
              <a:gd name="G38" fmla="?: G4 0 G33"/>
              <a:gd name="G39" fmla="?: -10583291 G38 G32"/>
              <a:gd name="G40" fmla="?: G6 G39 0"/>
              <a:gd name="G41" fmla="?: G4 G32 21600"/>
              <a:gd name="G42" fmla="?: G6 G41 G33"/>
              <a:gd name="T12" fmla="*/ 10800 w 21600"/>
              <a:gd name="T13" fmla="*/ 0 h 21600"/>
              <a:gd name="T14" fmla="*/ 1320 w 21600"/>
              <a:gd name="T15" fmla="*/ 7625 h 21600"/>
              <a:gd name="T16" fmla="*/ 10800 w 21600"/>
              <a:gd name="T17" fmla="*/ 1607 h 21600"/>
              <a:gd name="T18" fmla="*/ 20280 w 21600"/>
              <a:gd name="T19" fmla="*/ 762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a:effectLst/>
        </p:spPr>
        <p:txBody>
          <a:bodyPr wrap="none" anchor="ctr"/>
          <a:lstStyle/>
          <a:p>
            <a:pPr eaLnBrk="0" hangingPunct="0">
              <a:defRPr/>
            </a:pPr>
            <a:endParaRPr lang="es-MX" sz="1600" dirty="0">
              <a:solidFill>
                <a:srgbClr val="FFFFFF"/>
              </a:solidFill>
            </a:endParaRPr>
          </a:p>
        </p:txBody>
      </p:sp>
      <p:sp>
        <p:nvSpPr>
          <p:cNvPr id="67" name="Oval 57"/>
          <p:cNvSpPr>
            <a:spLocks noChangeArrowheads="1"/>
          </p:cNvSpPr>
          <p:nvPr/>
        </p:nvSpPr>
        <p:spPr bwMode="auto">
          <a:xfrm>
            <a:off x="6765925" y="508635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68" name="AutoShape 58"/>
          <p:cNvSpPr>
            <a:spLocks noChangeArrowheads="1"/>
          </p:cNvSpPr>
          <p:nvPr/>
        </p:nvSpPr>
        <p:spPr bwMode="auto">
          <a:xfrm rot="15931388">
            <a:off x="6712745" y="5072856"/>
            <a:ext cx="131762" cy="111125"/>
          </a:xfrm>
          <a:custGeom>
            <a:avLst/>
            <a:gdLst>
              <a:gd name="G0" fmla="+- 9150 0 0"/>
              <a:gd name="G1" fmla="+- -10638287 0 0"/>
              <a:gd name="G2" fmla="+- 0 0 -10638287"/>
              <a:gd name="T0" fmla="*/ 0 256 1"/>
              <a:gd name="T1" fmla="*/ 180 256 1"/>
              <a:gd name="G3" fmla="+- -10638287 T0 T1"/>
              <a:gd name="T2" fmla="*/ 0 256 1"/>
              <a:gd name="T3" fmla="*/ 90 256 1"/>
              <a:gd name="G4" fmla="+- -10638287 T2 T3"/>
              <a:gd name="G5" fmla="*/ G4 2 1"/>
              <a:gd name="T4" fmla="*/ 90 256 1"/>
              <a:gd name="T5" fmla="*/ 0 256 1"/>
              <a:gd name="G6" fmla="+- -10638287 T4 T5"/>
              <a:gd name="G7" fmla="*/ G6 2 1"/>
              <a:gd name="G8" fmla="abs -106382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50"/>
              <a:gd name="G18" fmla="*/ 9150 1 2"/>
              <a:gd name="G19" fmla="+- G18 5400 0"/>
              <a:gd name="G20" fmla="cos G19 -10638287"/>
              <a:gd name="G21" fmla="sin G19 -10638287"/>
              <a:gd name="G22" fmla="+- G20 10800 0"/>
              <a:gd name="G23" fmla="+- G21 10800 0"/>
              <a:gd name="G24" fmla="+- 10800 0 G20"/>
              <a:gd name="G25" fmla="+- 9150 10800 0"/>
              <a:gd name="G26" fmla="?: G9 G17 G25"/>
              <a:gd name="G27" fmla="?: G9 0 21600"/>
              <a:gd name="G28" fmla="cos 10800 -10638287"/>
              <a:gd name="G29" fmla="sin 10800 -10638287"/>
              <a:gd name="G30" fmla="sin 9150 -10638287"/>
              <a:gd name="G31" fmla="+- G28 10800 0"/>
              <a:gd name="G32" fmla="+- G29 10800 0"/>
              <a:gd name="G33" fmla="+- G30 10800 0"/>
              <a:gd name="G34" fmla="?: G4 0 G31"/>
              <a:gd name="G35" fmla="?: -10638287 G34 0"/>
              <a:gd name="G36" fmla="?: G6 G35 G31"/>
              <a:gd name="G37" fmla="+- 21600 0 G36"/>
              <a:gd name="G38" fmla="?: G4 0 G33"/>
              <a:gd name="G39" fmla="?: -10638287 G38 G32"/>
              <a:gd name="G40" fmla="?: G6 G39 0"/>
              <a:gd name="G41" fmla="?: G4 G32 21600"/>
              <a:gd name="G42" fmla="?: G6 G41 G33"/>
              <a:gd name="T12" fmla="*/ 10800 w 21600"/>
              <a:gd name="T13" fmla="*/ 0 h 21600"/>
              <a:gd name="T14" fmla="*/ 1295 w 21600"/>
              <a:gd name="T15" fmla="*/ 7771 h 21600"/>
              <a:gd name="T16" fmla="*/ 10800 w 21600"/>
              <a:gd name="T17" fmla="*/ 1650 h 21600"/>
              <a:gd name="T18" fmla="*/ 20305 w 21600"/>
              <a:gd name="T19" fmla="*/ 77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a:effectLst/>
        </p:spPr>
        <p:txBody>
          <a:bodyPr wrap="none" anchor="ctr"/>
          <a:lstStyle/>
          <a:p>
            <a:pPr eaLnBrk="0" hangingPunct="0">
              <a:defRPr/>
            </a:pPr>
            <a:endParaRPr lang="es-MX" sz="1600" dirty="0">
              <a:solidFill>
                <a:srgbClr val="FFFFFF"/>
              </a:solidFill>
            </a:endParaRPr>
          </a:p>
        </p:txBody>
      </p:sp>
      <p:sp>
        <p:nvSpPr>
          <p:cNvPr id="69" name="Line 60"/>
          <p:cNvSpPr>
            <a:spLocks noChangeShapeType="1"/>
          </p:cNvSpPr>
          <p:nvPr/>
        </p:nvSpPr>
        <p:spPr bwMode="auto">
          <a:xfrm flipV="1">
            <a:off x="7243763" y="2678113"/>
            <a:ext cx="0" cy="2447925"/>
          </a:xfrm>
          <a:prstGeom prst="line">
            <a:avLst/>
          </a:prstGeom>
          <a:noFill/>
          <a:ln w="19050">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70" name="Line 61"/>
          <p:cNvSpPr>
            <a:spLocks noChangeShapeType="1"/>
          </p:cNvSpPr>
          <p:nvPr/>
        </p:nvSpPr>
        <p:spPr bwMode="auto">
          <a:xfrm flipH="1" flipV="1">
            <a:off x="6804248" y="2132856"/>
            <a:ext cx="7715" cy="2921744"/>
          </a:xfrm>
          <a:prstGeom prst="line">
            <a:avLst/>
          </a:prstGeom>
          <a:noFill/>
          <a:ln w="19050">
            <a:solidFill>
              <a:srgbClr val="00B050"/>
            </a:solidFill>
            <a:round/>
            <a:headEnd/>
            <a:tailEnd/>
          </a:ln>
          <a:effectLst/>
        </p:spPr>
        <p:txBody>
          <a:bodyPr/>
          <a:lstStyle/>
          <a:p>
            <a:pPr eaLnBrk="0" hangingPunct="0">
              <a:defRPr/>
            </a:pPr>
            <a:endParaRPr lang="es-MX" sz="1600" dirty="0">
              <a:solidFill>
                <a:srgbClr val="FFFFFF"/>
              </a:solidFill>
            </a:endParaRPr>
          </a:p>
        </p:txBody>
      </p:sp>
      <p:sp>
        <p:nvSpPr>
          <p:cNvPr id="71" name="Freeform 63"/>
          <p:cNvSpPr>
            <a:spLocks/>
          </p:cNvSpPr>
          <p:nvPr/>
        </p:nvSpPr>
        <p:spPr bwMode="auto">
          <a:xfrm>
            <a:off x="6804025" y="5114925"/>
            <a:ext cx="439738" cy="174625"/>
          </a:xfrm>
          <a:custGeom>
            <a:avLst/>
            <a:gdLst/>
            <a:ahLst/>
            <a:cxnLst>
              <a:cxn ang="0">
                <a:pos x="0" y="21"/>
              </a:cxn>
              <a:cxn ang="0">
                <a:pos x="42" y="87"/>
              </a:cxn>
              <a:cxn ang="0">
                <a:pos x="105" y="108"/>
              </a:cxn>
              <a:cxn ang="0">
                <a:pos x="162" y="102"/>
              </a:cxn>
              <a:cxn ang="0">
                <a:pos x="228" y="72"/>
              </a:cxn>
              <a:cxn ang="0">
                <a:pos x="265" y="36"/>
              </a:cxn>
              <a:cxn ang="0">
                <a:pos x="277" y="0"/>
              </a:cxn>
            </a:cxnLst>
            <a:rect l="0" t="0" r="r" b="b"/>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72"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73" name="Oval 65"/>
          <p:cNvSpPr>
            <a:spLocks noChangeArrowheads="1"/>
          </p:cNvSpPr>
          <p:nvPr/>
        </p:nvSpPr>
        <p:spPr bwMode="auto">
          <a:xfrm>
            <a:off x="1512888" y="5457825"/>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pic>
        <p:nvPicPr>
          <p:cNvPr id="74" name="Picture 67" descr="pain"/>
          <p:cNvPicPr>
            <a:picLocks noChangeAspect="1" noChangeArrowheads="1"/>
          </p:cNvPicPr>
          <p:nvPr/>
        </p:nvPicPr>
        <p:blipFill>
          <a:blip r:embed="rId5" cstate="print"/>
          <a:srcRect/>
          <a:stretch>
            <a:fillRect/>
          </a:stretch>
        </p:blipFill>
        <p:spPr bwMode="auto">
          <a:xfrm>
            <a:off x="6248400" y="1685925"/>
            <a:ext cx="1436688" cy="1144588"/>
          </a:xfrm>
          <a:prstGeom prst="rect">
            <a:avLst/>
          </a:prstGeom>
          <a:noFill/>
          <a:ln w="9525">
            <a:noFill/>
            <a:miter lim="800000"/>
            <a:headEnd/>
            <a:tailEnd/>
          </a:ln>
        </p:spPr>
      </p:pic>
      <p:sp>
        <p:nvSpPr>
          <p:cNvPr id="75" name="Text Box 68"/>
          <p:cNvSpPr txBox="1">
            <a:spLocks noChangeArrowheads="1"/>
          </p:cNvSpPr>
          <p:nvPr/>
        </p:nvSpPr>
        <p:spPr bwMode="auto">
          <a:xfrm>
            <a:off x="6804248" y="1988840"/>
            <a:ext cx="224742"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 </a:t>
            </a:r>
            <a:endParaRPr lang="es-MX" sz="1400" b="1" dirty="0">
              <a:solidFill>
                <a:srgbClr val="FFFFFF"/>
              </a:solidFill>
            </a:endParaRPr>
          </a:p>
        </p:txBody>
      </p:sp>
      <p:sp>
        <p:nvSpPr>
          <p:cNvPr id="76" name="TextBox 29"/>
          <p:cNvSpPr txBox="1"/>
          <p:nvPr/>
        </p:nvSpPr>
        <p:spPr>
          <a:xfrm>
            <a:off x="1331640" y="4509120"/>
            <a:ext cx="1440160" cy="369332"/>
          </a:xfrm>
          <a:prstGeom prst="rect">
            <a:avLst/>
          </a:prstGeom>
          <a:noFill/>
        </p:spPr>
        <p:txBody>
          <a:bodyPr wrap="square" rtlCol="0">
            <a:spAutoFit/>
          </a:bodyPr>
          <a:lstStyle/>
          <a:p>
            <a:r>
              <a:rPr lang="es-MX" b="1" dirty="0" smtClean="0">
                <a:solidFill>
                  <a:srgbClr val="FF99CC"/>
                </a:solidFill>
              </a:rPr>
              <a:t>Transducción</a:t>
            </a:r>
            <a:endParaRPr lang="es-MX" b="1" dirty="0">
              <a:solidFill>
                <a:srgbClr val="FF99CC"/>
              </a:solidFill>
            </a:endParaRPr>
          </a:p>
        </p:txBody>
      </p:sp>
      <p:sp>
        <p:nvSpPr>
          <p:cNvPr id="77" name="Freeform 31"/>
          <p:cNvSpPr/>
          <p:nvPr/>
        </p:nvSpPr>
        <p:spPr>
          <a:xfrm>
            <a:off x="3419872" y="4797152"/>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78" name="TextBox 32"/>
          <p:cNvSpPr txBox="1"/>
          <p:nvPr/>
        </p:nvSpPr>
        <p:spPr>
          <a:xfrm>
            <a:off x="3275856" y="4437112"/>
            <a:ext cx="1506488" cy="369332"/>
          </a:xfrm>
          <a:prstGeom prst="rect">
            <a:avLst/>
          </a:prstGeom>
          <a:noFill/>
        </p:spPr>
        <p:txBody>
          <a:bodyPr wrap="square" rtlCol="0">
            <a:spAutoFit/>
          </a:bodyPr>
          <a:lstStyle/>
          <a:p>
            <a:r>
              <a:rPr lang="es-MX" b="1" dirty="0" smtClean="0">
                <a:solidFill>
                  <a:srgbClr val="FF99CC"/>
                </a:solidFill>
              </a:rPr>
              <a:t>Transmisión</a:t>
            </a:r>
            <a:endParaRPr lang="es-MX" b="1" dirty="0">
              <a:solidFill>
                <a:srgbClr val="FF99CC"/>
              </a:solidFill>
            </a:endParaRPr>
          </a:p>
        </p:txBody>
      </p:sp>
      <p:sp>
        <p:nvSpPr>
          <p:cNvPr id="79" name="TextBox 33"/>
          <p:cNvSpPr txBox="1"/>
          <p:nvPr/>
        </p:nvSpPr>
        <p:spPr>
          <a:xfrm>
            <a:off x="7164288" y="1772816"/>
            <a:ext cx="1643162" cy="307777"/>
          </a:xfrm>
          <a:prstGeom prst="rect">
            <a:avLst/>
          </a:prstGeom>
          <a:noFill/>
        </p:spPr>
        <p:txBody>
          <a:bodyPr wrap="square" rtlCol="0">
            <a:spAutoFit/>
          </a:bodyPr>
          <a:lstStyle/>
          <a:p>
            <a:r>
              <a:rPr lang="es-MX" sz="1400" b="1" dirty="0" smtClean="0">
                <a:solidFill>
                  <a:prstClr val="white"/>
                </a:solidFill>
              </a:rPr>
              <a:t>Cerebro</a:t>
            </a:r>
            <a:endParaRPr lang="es-MX" sz="1400" b="1" dirty="0">
              <a:solidFill>
                <a:prstClr val="white"/>
              </a:solidFill>
            </a:endParaRPr>
          </a:p>
        </p:txBody>
      </p:sp>
      <p:sp>
        <p:nvSpPr>
          <p:cNvPr id="80" name="Freeform 40"/>
          <p:cNvSpPr/>
          <p:nvPr/>
        </p:nvSpPr>
        <p:spPr>
          <a:xfrm>
            <a:off x="6156176" y="4725144"/>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81" name="Freeform 41"/>
          <p:cNvSpPr/>
          <p:nvPr/>
        </p:nvSpPr>
        <p:spPr>
          <a:xfrm>
            <a:off x="7236296" y="3861048"/>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82" name="Freeform 42"/>
          <p:cNvSpPr/>
          <p:nvPr/>
        </p:nvSpPr>
        <p:spPr>
          <a:xfrm>
            <a:off x="7524328" y="2132856"/>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83" name="AutoShape 23"/>
          <p:cNvSpPr>
            <a:spLocks noChangeArrowheads="1"/>
          </p:cNvSpPr>
          <p:nvPr/>
        </p:nvSpPr>
        <p:spPr bwMode="auto">
          <a:xfrm rot="322006" flipV="1">
            <a:off x="906837" y="4896784"/>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s-MX" sz="1400" b="1" dirty="0">
              <a:solidFill>
                <a:srgbClr val="FFFFFF"/>
              </a:solidFill>
            </a:endParaRPr>
          </a:p>
        </p:txBody>
      </p:sp>
      <p:pic>
        <p:nvPicPr>
          <p:cNvPr id="84" name="Picture 2" descr="C:\Users\RCowan\AppData\Local\Microsoft\Windows\Temporary Internet Files\Content.IE5\10GUDHJZ\MC900432604[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74688" y="4041068"/>
            <a:ext cx="576063" cy="609599"/>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5" descr="C:\Users\RCowan\AppData\Local\Microsoft\Windows\Temporary Internet Files\Content.IE5\KOWZG1UZ\MC900434816[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1802" y="4614716"/>
            <a:ext cx="500209" cy="50020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9" descr="C:\Users\RCowan\AppData\Local\Microsoft\Windows\Temporary Internet Files\Content.IE5\MY8ODV9I\MC90001291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8300" y="5202237"/>
            <a:ext cx="500833" cy="417512"/>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13" descr="C:\Users\RCowan\AppData\Local\Microsoft\Windows\Temporary Internet Files\Content.IE5\10GUDHJZ\MC900436892[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2716" y="5633357"/>
            <a:ext cx="488950" cy="488950"/>
          </a:xfrm>
          <a:prstGeom prst="rect">
            <a:avLst/>
          </a:prstGeom>
          <a:noFill/>
          <a:extLst>
            <a:ext uri="{909E8E84-426E-40DD-AFC4-6F175D3DCCD1}">
              <a14:hiddenFill xmlns:a14="http://schemas.microsoft.com/office/drawing/2010/main">
                <a:solidFill>
                  <a:srgbClr val="FFFFFF"/>
                </a:solidFill>
              </a14:hiddenFill>
            </a:ext>
          </a:extLst>
        </p:spPr>
      </p:pic>
      <p:sp>
        <p:nvSpPr>
          <p:cNvPr id="88" name="Text Box 26"/>
          <p:cNvSpPr txBox="1">
            <a:spLocks noChangeArrowheads="1"/>
          </p:cNvSpPr>
          <p:nvPr/>
        </p:nvSpPr>
        <p:spPr bwMode="auto">
          <a:xfrm>
            <a:off x="7534238" y="2563309"/>
            <a:ext cx="184731" cy="369332"/>
          </a:xfrm>
          <a:prstGeom prst="rect">
            <a:avLst/>
          </a:prstGeom>
          <a:noFill/>
          <a:ln w="9525">
            <a:noFill/>
            <a:miter lim="800000"/>
            <a:headEnd/>
            <a:tailEnd/>
          </a:ln>
          <a:effectLst/>
        </p:spPr>
        <p:txBody>
          <a:bodyPr wrap="none">
            <a:spAutoFit/>
          </a:bodyPr>
          <a:lstStyle/>
          <a:p>
            <a:pPr eaLnBrk="0" hangingPunct="0">
              <a:defRPr/>
            </a:pPr>
            <a:endParaRPr lang="es-MX" b="1" dirty="0">
              <a:solidFill>
                <a:srgbClr val="FF99CC"/>
              </a:solidFill>
            </a:endParaRPr>
          </a:p>
        </p:txBody>
      </p:sp>
      <p:sp>
        <p:nvSpPr>
          <p:cNvPr id="89" name="Rectangle 45"/>
          <p:cNvSpPr/>
          <p:nvPr/>
        </p:nvSpPr>
        <p:spPr>
          <a:xfrm>
            <a:off x="1979712" y="1889471"/>
            <a:ext cx="3816424" cy="1089529"/>
          </a:xfrm>
          <a:prstGeom prst="rect">
            <a:avLst/>
          </a:prstGeom>
        </p:spPr>
        <p:txBody>
          <a:bodyPr wrap="square">
            <a:spAutoFit/>
          </a:bodyPr>
          <a:lstStyle/>
          <a:p>
            <a:pPr algn="ctr" defTabSz="815975" eaLnBrk="0" hangingPunct="0">
              <a:spcAft>
                <a:spcPct val="30000"/>
              </a:spcAft>
              <a:buClr>
                <a:srgbClr val="0191CD"/>
              </a:buClr>
            </a:pPr>
            <a:r>
              <a:rPr lang="es-MX" b="1" u="sng" dirty="0" smtClean="0">
                <a:solidFill>
                  <a:srgbClr val="C03932">
                    <a:lumMod val="40000"/>
                    <a:lumOff val="60000"/>
                  </a:srgbClr>
                </a:solidFill>
              </a:rPr>
              <a:t>Opciones de tratamiento del dolor</a:t>
            </a:r>
          </a:p>
          <a:p>
            <a:pPr marL="285750" indent="-285750" defTabSz="815975" eaLnBrk="0" hangingPunct="0">
              <a:spcAft>
                <a:spcPct val="30000"/>
              </a:spcAft>
              <a:buClr>
                <a:srgbClr val="0191CD"/>
              </a:buClr>
              <a:buFont typeface="Arial" pitchFamily="34" charset="0"/>
              <a:buChar char="•"/>
            </a:pPr>
            <a:r>
              <a:rPr lang="es-MX" dirty="0" smtClean="0">
                <a:solidFill>
                  <a:srgbClr val="C03932">
                    <a:lumMod val="40000"/>
                    <a:lumOff val="60000"/>
                  </a:srgbClr>
                </a:solidFill>
              </a:rPr>
              <a:t>Inhibidores α</a:t>
            </a:r>
            <a:r>
              <a:rPr lang="es-MX" baseline="-25000" dirty="0" smtClean="0">
                <a:solidFill>
                  <a:srgbClr val="C03932">
                    <a:lumMod val="40000"/>
                    <a:lumOff val="60000"/>
                  </a:srgbClr>
                </a:solidFill>
              </a:rPr>
              <a:t>2</a:t>
            </a:r>
            <a:r>
              <a:rPr lang="es-MX" dirty="0" smtClean="0">
                <a:solidFill>
                  <a:srgbClr val="C03932">
                    <a:lumMod val="40000"/>
                    <a:lumOff val="60000"/>
                  </a:srgbClr>
                </a:solidFill>
              </a:rPr>
              <a:t>δ</a:t>
            </a:r>
          </a:p>
          <a:p>
            <a:pPr marL="285750" indent="-285750" defTabSz="815975" eaLnBrk="0" hangingPunct="0">
              <a:spcAft>
                <a:spcPct val="30000"/>
              </a:spcAft>
              <a:buClr>
                <a:srgbClr val="0191CD"/>
              </a:buClr>
              <a:buFont typeface="Arial" pitchFamily="34" charset="0"/>
              <a:buChar char="•"/>
            </a:pPr>
            <a:r>
              <a:rPr lang="es-MX" dirty="0" smtClean="0">
                <a:solidFill>
                  <a:srgbClr val="C03932">
                    <a:lumMod val="40000"/>
                    <a:lumOff val="60000"/>
                  </a:srgbClr>
                </a:solidFill>
              </a:rPr>
              <a:t>Antidepresivos</a:t>
            </a:r>
            <a:endParaRPr lang="es-MX" b="1" u="sng" dirty="0" smtClean="0">
              <a:solidFill>
                <a:srgbClr val="C03932"/>
              </a:solidFill>
            </a:endParaRPr>
          </a:p>
        </p:txBody>
      </p:sp>
      <p:sp>
        <p:nvSpPr>
          <p:cNvPr id="90" name="Rectangle 1"/>
          <p:cNvSpPr/>
          <p:nvPr/>
        </p:nvSpPr>
        <p:spPr>
          <a:xfrm>
            <a:off x="6596630" y="3451473"/>
            <a:ext cx="495650" cy="769441"/>
          </a:xfrm>
          <a:prstGeom prst="rect">
            <a:avLst/>
          </a:prstGeom>
        </p:spPr>
        <p:txBody>
          <a:bodyPr wrap="none">
            <a:spAutoFit/>
          </a:bodyPr>
          <a:lstStyle/>
          <a:p>
            <a:pPr algn="ctr">
              <a:defRPr/>
            </a:pPr>
            <a:r>
              <a:rPr lang="es-MX" sz="4400" b="1" dirty="0" smtClean="0">
                <a:solidFill>
                  <a:prstClr val="white"/>
                </a:solidFill>
              </a:rPr>
              <a:t>X</a:t>
            </a:r>
            <a:endParaRPr lang="es-MX" sz="4400" b="1" dirty="0">
              <a:solidFill>
                <a:prstClr val="white"/>
              </a:solidFill>
            </a:endParaRPr>
          </a:p>
        </p:txBody>
      </p:sp>
      <p:sp>
        <p:nvSpPr>
          <p:cNvPr id="91" name="Rectangle 46"/>
          <p:cNvSpPr/>
          <p:nvPr/>
        </p:nvSpPr>
        <p:spPr>
          <a:xfrm>
            <a:off x="5824188" y="4200368"/>
            <a:ext cx="495650" cy="769441"/>
          </a:xfrm>
          <a:prstGeom prst="rect">
            <a:avLst/>
          </a:prstGeom>
        </p:spPr>
        <p:txBody>
          <a:bodyPr wrap="none">
            <a:spAutoFit/>
          </a:bodyPr>
          <a:lstStyle/>
          <a:p>
            <a:pPr algn="ctr">
              <a:defRPr/>
            </a:pPr>
            <a:r>
              <a:rPr lang="es-MX" sz="4400" b="1" dirty="0" smtClean="0">
                <a:solidFill>
                  <a:prstClr val="white"/>
                </a:solidFill>
              </a:rPr>
              <a:t>X</a:t>
            </a:r>
            <a:endParaRPr lang="es-MX" sz="4400" b="1" dirty="0">
              <a:solidFill>
                <a:prstClr val="white"/>
              </a:solidFill>
            </a:endParaRPr>
          </a:p>
        </p:txBody>
      </p:sp>
      <p:sp>
        <p:nvSpPr>
          <p:cNvPr id="92" name="Text Box 26"/>
          <p:cNvSpPr txBox="1">
            <a:spLocks noChangeArrowheads="1"/>
          </p:cNvSpPr>
          <p:nvPr/>
        </p:nvSpPr>
        <p:spPr bwMode="auto">
          <a:xfrm>
            <a:off x="7452321" y="2492896"/>
            <a:ext cx="1691680" cy="923330"/>
          </a:xfrm>
          <a:prstGeom prst="rect">
            <a:avLst/>
          </a:prstGeom>
          <a:noFill/>
          <a:ln w="9525">
            <a:noFill/>
            <a:miter lim="800000"/>
            <a:headEnd/>
            <a:tailEnd/>
          </a:ln>
          <a:effectLst/>
        </p:spPr>
        <p:txBody>
          <a:bodyPr wrap="square">
            <a:spAutoFit/>
          </a:bodyPr>
          <a:lstStyle/>
          <a:p>
            <a:pPr eaLnBrk="0" hangingPunct="0">
              <a:defRPr/>
            </a:pPr>
            <a:r>
              <a:rPr lang="es-MX" b="1" dirty="0" smtClean="0">
                <a:solidFill>
                  <a:srgbClr val="FF99CC"/>
                </a:solidFill>
              </a:rPr>
              <a:t>Percepción exagerada del dolor</a:t>
            </a:r>
            <a:endParaRPr lang="es-MX" b="1" dirty="0">
              <a:solidFill>
                <a:srgbClr val="FF99CC"/>
              </a:solidFill>
            </a:endParaRPr>
          </a:p>
        </p:txBody>
      </p:sp>
    </p:spTree>
    <p:extLst>
      <p:ext uri="{BB962C8B-B14F-4D97-AF65-F5344CB8AC3E}">
        <p14:creationId xmlns:p14="http://schemas.microsoft.com/office/powerpoint/2010/main" val="31074380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73"/>
                                        </p:tgtEl>
                                        <p:attrNameLst>
                                          <p:attrName>style.visibility</p:attrName>
                                        </p:attrNameLst>
                                      </p:cBhvr>
                                      <p:to>
                                        <p:strVal val="visible"/>
                                      </p:to>
                                    </p:set>
                                    <p:anim calcmode="lin" valueType="num">
                                      <p:cBhvr>
                                        <p:cTn id="7" dur="200" fill="hold"/>
                                        <p:tgtEl>
                                          <p:spTgt spid="73"/>
                                        </p:tgtEl>
                                        <p:attrNameLst>
                                          <p:attrName>ppt_w</p:attrName>
                                        </p:attrNameLst>
                                      </p:cBhvr>
                                      <p:tavLst>
                                        <p:tav tm="0">
                                          <p:val>
                                            <p:fltVal val="0"/>
                                          </p:val>
                                        </p:tav>
                                        <p:tav tm="100000">
                                          <p:val>
                                            <p:strVal val="#ppt_w"/>
                                          </p:val>
                                        </p:tav>
                                      </p:tavLst>
                                    </p:anim>
                                    <p:anim calcmode="lin" valueType="num">
                                      <p:cBhvr>
                                        <p:cTn id="8" dur="200" fill="hold"/>
                                        <p:tgtEl>
                                          <p:spTgt spid="73"/>
                                        </p:tgtEl>
                                        <p:attrNameLst>
                                          <p:attrName>ppt_h</p:attrName>
                                        </p:attrNameLst>
                                      </p:cBhvr>
                                      <p:tavLst>
                                        <p:tav tm="0">
                                          <p:val>
                                            <p:fltVal val="0"/>
                                          </p:val>
                                        </p:tav>
                                        <p:tav tm="100000">
                                          <p:val>
                                            <p:strVal val="#ppt_h"/>
                                          </p:val>
                                        </p:tav>
                                      </p:tavLst>
                                    </p:anim>
                                    <p:animEffect transition="in" filter="fade">
                                      <p:cBhvr>
                                        <p:cTn id="9" dur="200"/>
                                        <p:tgtEl>
                                          <p:spTgt spid="73"/>
                                        </p:tgtEl>
                                      </p:cBhvr>
                                    </p:animEffect>
                                  </p:childTnLst>
                                </p:cTn>
                              </p:par>
                            </p:childTnLst>
                          </p:cTn>
                        </p:par>
                        <p:par>
                          <p:cTn id="10" fill="hold">
                            <p:stCondLst>
                              <p:cond delay="700"/>
                            </p:stCondLst>
                            <p:childTnLst>
                              <p:par>
                                <p:cTn id="11" presetID="0" presetClass="path" presetSubtype="0" accel="50000" decel="50000" fill="hold" grpId="1" nodeType="afterEffect">
                                  <p:stCondLst>
                                    <p:cond delay="0"/>
                                  </p:stCondLst>
                                  <p:childTnLst>
                                    <p:animMotion origin="layout" path="M -2.5E-6 -3.33333E-6 C 0.0007 -0.00185 0.00174 -0.00902 0.004 -0.01203 C 0.00625 -0.01504 0.01077 -0.01458 0.01354 -0.01759 C 0.01632 -0.0206 0.01788 -0.02731 0.02066 -0.03078 C 0.02344 -0.03426 0.02639 -0.03703 0.03021 -0.03842 C 0.03403 -0.03981 0.03681 -0.03773 0.04358 -0.03842 C 0.05035 -0.03912 0.06059 -0.04143 0.07084 -0.04259 C 0.08108 -0.04375 0.09532 -0.04537 0.10521 -0.04583 C 0.11511 -0.04629 0.11632 -0.04676 0.13021 -0.04583 C 0.1441 -0.0449 0.16945 -0.04166 0.18854 -0.03981 C 0.20764 -0.03796 0.22396 -0.03495 0.24462 -0.03495 C 0.26528 -0.03495 0.29219 -0.03865 0.31285 -0.04027 C 0.33351 -0.04189 0.34844 -0.04398 0.36806 -0.04444 C 0.38802 -0.0449 0.4132 -0.04352 0.43125 -0.04328 C 0.44913 -0.04305 0.46459 -0.04236 0.47552 -0.04305 C 0.48924 -0.04375 0.49618 -0.04514 0.50556 -0.04791 C 0.51354 -0.05069 0.51719 -0.05694 0.52483 -0.05926 C 0.53125 -0.06157 0.5382 -0.06227 0.54479 -0.06203 C 0.5507 -0.0618 0.55591 -0.05926 0.56077 -0.05764 C 0.56563 -0.05602 0.57066 -0.05486 0.57379 -0.05162 C 0.57691 -0.04838 0.57674 -0.04143 0.57969 -0.03819 C 0.58264 -0.03495 0.58646 -0.03148 0.5915 -0.03148 C 0.59653 -0.03148 0.60469 -0.03402 0.60972 -0.0375 C 0.61476 -0.04097 0.61927 -0.04514 0.62136 -0.05301 C 0.62344 -0.06088 0.6217 -0.07245 0.62188 -0.08426 C 0.62205 -0.09606 0.62188 -0.06944 0.62188 -0.12384 C 0.62188 -0.17824 0.62188 -0.35139 0.62188 -0.41134 " pathEditMode="relative" rAng="0" ptsTypes="aaaaaaaaaaaaaaaaaaaaaaaaaaa">
                                      <p:cBhvr>
                                        <p:cTn id="12" dur="2000" fill="hold"/>
                                        <p:tgtEl>
                                          <p:spTgt spid="73"/>
                                        </p:tgtEl>
                                        <p:attrNameLst>
                                          <p:attrName>ppt_x</p:attrName>
                                          <p:attrName>ppt_y</p:attrName>
                                        </p:attrNameLst>
                                      </p:cBhvr>
                                      <p:rCtr x="31200" y="-20600"/>
                                    </p:animMotion>
                                  </p:childTnLst>
                                </p:cTn>
                              </p:par>
                              <p:par>
                                <p:cTn id="13" presetID="53" presetClass="entr" presetSubtype="0" fill="hold" grpId="0" nodeType="withEffect">
                                  <p:stCondLst>
                                    <p:cond delay="300"/>
                                  </p:stCondLst>
                                  <p:childTnLst>
                                    <p:set>
                                      <p:cBhvr>
                                        <p:cTn id="14" dur="1" fill="hold">
                                          <p:stCondLst>
                                            <p:cond delay="0"/>
                                          </p:stCondLst>
                                        </p:cTn>
                                        <p:tgtEl>
                                          <p:spTgt spid="72"/>
                                        </p:tgtEl>
                                        <p:attrNameLst>
                                          <p:attrName>style.visibility</p:attrName>
                                        </p:attrNameLst>
                                      </p:cBhvr>
                                      <p:to>
                                        <p:strVal val="visible"/>
                                      </p:to>
                                    </p:set>
                                    <p:anim calcmode="lin" valueType="num">
                                      <p:cBhvr>
                                        <p:cTn id="15" dur="200" fill="hold"/>
                                        <p:tgtEl>
                                          <p:spTgt spid="72"/>
                                        </p:tgtEl>
                                        <p:attrNameLst>
                                          <p:attrName>ppt_w</p:attrName>
                                        </p:attrNameLst>
                                      </p:cBhvr>
                                      <p:tavLst>
                                        <p:tav tm="0">
                                          <p:val>
                                            <p:fltVal val="0"/>
                                          </p:val>
                                        </p:tav>
                                        <p:tav tm="100000">
                                          <p:val>
                                            <p:strVal val="#ppt_w"/>
                                          </p:val>
                                        </p:tav>
                                      </p:tavLst>
                                    </p:anim>
                                    <p:anim calcmode="lin" valueType="num">
                                      <p:cBhvr>
                                        <p:cTn id="16" dur="200" fill="hold"/>
                                        <p:tgtEl>
                                          <p:spTgt spid="72"/>
                                        </p:tgtEl>
                                        <p:attrNameLst>
                                          <p:attrName>ppt_h</p:attrName>
                                        </p:attrNameLst>
                                      </p:cBhvr>
                                      <p:tavLst>
                                        <p:tav tm="0">
                                          <p:val>
                                            <p:fltVal val="0"/>
                                          </p:val>
                                        </p:tav>
                                        <p:tav tm="100000">
                                          <p:val>
                                            <p:strVal val="#ppt_h"/>
                                          </p:val>
                                        </p:tav>
                                      </p:tavLst>
                                    </p:anim>
                                    <p:animEffect transition="in" filter="fade">
                                      <p:cBhvr>
                                        <p:cTn id="17" dur="200"/>
                                        <p:tgtEl>
                                          <p:spTgt spid="72"/>
                                        </p:tgtEl>
                                      </p:cBhvr>
                                    </p:animEffect>
                                  </p:childTnLst>
                                </p:cTn>
                              </p:par>
                              <p:par>
                                <p:cTn id="18"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 dur="2000" fill="hold"/>
                                        <p:tgtEl>
                                          <p:spTgt spid="72"/>
                                        </p:tgtEl>
                                        <p:attrNameLst>
                                          <p:attrName>ppt_x</p:attrName>
                                          <p:attrName>ppt_y</p:attrName>
                                        </p:attrNameLst>
                                      </p:cBhvr>
                                      <p:rCtr x="31200" y="-12700"/>
                                    </p:animMotion>
                                  </p:childTnLst>
                                </p:cTn>
                              </p:par>
                              <p:par>
                                <p:cTn id="20" presetID="10" presetClass="entr" presetSubtype="0" fill="hold" grpId="0" nodeType="withEffect">
                                  <p:stCondLst>
                                    <p:cond delay="100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200"/>
                                        <p:tgtEl>
                                          <p:spTgt spid="62"/>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fade">
                                      <p:cBhvr>
                                        <p:cTn id="26" dur="500"/>
                                        <p:tgtEl>
                                          <p:spTgt spid="74"/>
                                        </p:tgtEl>
                                      </p:cBhvr>
                                    </p:animEffect>
                                  </p:childTnLst>
                                </p:cTn>
                              </p:par>
                            </p:childTnLst>
                          </p:cTn>
                        </p:par>
                        <p:par>
                          <p:cTn id="27" fill="hold">
                            <p:stCondLst>
                              <p:cond delay="3500"/>
                            </p:stCondLst>
                            <p:childTnLst>
                              <p:par>
                                <p:cTn id="28" presetID="10" presetClass="exit" presetSubtype="0" fill="hold" nodeType="afterEffect">
                                  <p:stCondLst>
                                    <p:cond delay="0"/>
                                  </p:stCondLst>
                                  <p:childTnLst>
                                    <p:animEffect transition="out" filter="fade">
                                      <p:cBhvr>
                                        <p:cTn id="29" dur="500"/>
                                        <p:tgtEl>
                                          <p:spTgt spid="74"/>
                                        </p:tgtEl>
                                      </p:cBhvr>
                                    </p:animEffect>
                                    <p:set>
                                      <p:cBhvr>
                                        <p:cTn id="30" dur="1" fill="hold">
                                          <p:stCondLst>
                                            <p:cond delay="499"/>
                                          </p:stCondLst>
                                        </p:cTn>
                                        <p:tgtEl>
                                          <p:spTgt spid="74"/>
                                        </p:tgtEl>
                                        <p:attrNameLst>
                                          <p:attrName>style.visibility</p:attrName>
                                        </p:attrNameLst>
                                      </p:cBhvr>
                                      <p:to>
                                        <p:strVal val="hidden"/>
                                      </p:to>
                                    </p:set>
                                  </p:childTnLst>
                                </p:cTn>
                              </p:par>
                            </p:childTnLst>
                          </p:cTn>
                        </p:par>
                        <p:par>
                          <p:cTn id="31" fill="hold">
                            <p:stCondLst>
                              <p:cond delay="4000"/>
                            </p:stCondLst>
                            <p:childTnLst>
                              <p:par>
                                <p:cTn id="32" presetID="10" presetClass="entr" presetSubtype="0"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1"/>
                                        </p:tgtEl>
                                        <p:attrNameLst>
                                          <p:attrName>style.visibility</p:attrName>
                                        </p:attrNameLst>
                                      </p:cBhvr>
                                      <p:to>
                                        <p:strVal val="visible"/>
                                      </p:to>
                                    </p:set>
                                  </p:childTnLst>
                                </p:cTn>
                              </p:par>
                              <p:par>
                                <p:cTn id="42" presetID="1" presetClass="entr" presetSubtype="0" fill="hold" grpId="0" nodeType="withEffect">
                                  <p:stCondLst>
                                    <p:cond delay="1000"/>
                                  </p:stCondLst>
                                  <p:childTnLst>
                                    <p:set>
                                      <p:cBhvr>
                                        <p:cTn id="43" dur="1" fill="hold">
                                          <p:stCondLst>
                                            <p:cond delay="0"/>
                                          </p:stCondLst>
                                        </p:cTn>
                                        <p:tgtEl>
                                          <p:spTgt spid="9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xit" presetSubtype="4" fill="hold" grpId="0" nodeType="clickEffect" nodePh="1">
                                  <p:stCondLst>
                                    <p:cond delay="0"/>
                                  </p:stCondLst>
                                  <p:endCondLst>
                                    <p:cond evt="begin" delay="0">
                                      <p:tn val="46"/>
                                    </p:cond>
                                  </p:endCondLst>
                                  <p:childTnLst>
                                    <p:animEffect transition="out" filter="wipe(down)">
                                      <p:cBhvr>
                                        <p:cTn id="47" dur="500"/>
                                        <p:tgtEl>
                                          <p:spTgt spid="88"/>
                                        </p:tgtEl>
                                      </p:cBhvr>
                                    </p:animEffect>
                                    <p:set>
                                      <p:cBhvr>
                                        <p:cTn id="48" dur="1" fill="hold">
                                          <p:stCondLst>
                                            <p:cond delay="499"/>
                                          </p:stCondLst>
                                        </p:cTn>
                                        <p:tgtEl>
                                          <p:spTgt spid="88"/>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fade">
                                      <p:cBhvr>
                                        <p:cTn id="5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72" grpId="0" animBg="1"/>
      <p:bldP spid="72" grpId="1" animBg="1"/>
      <p:bldP spid="73" grpId="0" animBg="1"/>
      <p:bldP spid="73" grpId="1" animBg="1"/>
      <p:bldP spid="75" grpId="0"/>
      <p:bldP spid="88" grpId="0"/>
      <p:bldP spid="90" grpId="0"/>
      <p:bldP spid="9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91" name="Rectangle 160"/>
          <p:cNvSpPr>
            <a:spLocks noChangeArrowheads="1"/>
          </p:cNvSpPr>
          <p:nvPr/>
        </p:nvSpPr>
        <p:spPr bwMode="auto">
          <a:xfrm>
            <a:off x="203539" y="6518765"/>
            <a:ext cx="8886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1000" dirty="0" smtClean="0">
                <a:solidFill>
                  <a:schemeClr val="bg2"/>
                </a:solidFill>
              </a:rPr>
              <a:t>Attal N, Bouhassira D. </a:t>
            </a:r>
            <a:r>
              <a:rPr lang="en-US" sz="1000" i="1" dirty="0" smtClean="0">
                <a:solidFill>
                  <a:schemeClr val="bg2"/>
                </a:solidFill>
              </a:rPr>
              <a:t>Acta Neurol Scand</a:t>
            </a:r>
            <a:r>
              <a:rPr lang="en-US" sz="1000" dirty="0" smtClean="0">
                <a:solidFill>
                  <a:schemeClr val="bg2"/>
                </a:solidFill>
              </a:rPr>
              <a:t> 1999; 173:12-24; Doubell TP </a:t>
            </a:r>
            <a:r>
              <a:rPr lang="en-US" sz="1000" i="1" dirty="0" smtClean="0">
                <a:solidFill>
                  <a:schemeClr val="bg2"/>
                </a:solidFill>
              </a:rPr>
              <a:t>et al. </a:t>
            </a:r>
            <a:r>
              <a:rPr lang="en-US" sz="1000" dirty="0" smtClean="0">
                <a:solidFill>
                  <a:schemeClr val="bg2"/>
                </a:solidFill>
              </a:rPr>
              <a:t>In: Wall PD, Melzack R (eds). </a:t>
            </a:r>
            <a:br>
              <a:rPr lang="en-US" sz="1000" dirty="0" smtClean="0">
                <a:solidFill>
                  <a:schemeClr val="bg2"/>
                </a:solidFill>
              </a:rPr>
            </a:br>
            <a:r>
              <a:rPr lang="en-US" sz="1000" i="1" dirty="0" smtClean="0">
                <a:solidFill>
                  <a:schemeClr val="bg2"/>
                </a:solidFill>
              </a:rPr>
              <a:t>Textbook of Pain</a:t>
            </a:r>
            <a:r>
              <a:rPr lang="en-US" sz="1000" dirty="0" smtClean="0">
                <a:solidFill>
                  <a:schemeClr val="bg2"/>
                </a:solidFill>
              </a:rPr>
              <a:t>. 4th ed. Harcourt Publishers Limited; Edinburgh, UK: 1999; </a:t>
            </a:r>
            <a:r>
              <a:rPr lang="en-GB" sz="1000" dirty="0" smtClean="0">
                <a:solidFill>
                  <a:schemeClr val="bg2"/>
                </a:solidFill>
              </a:rPr>
              <a:t>Woolf </a:t>
            </a:r>
            <a:r>
              <a:rPr lang="en-GB" sz="1000" dirty="0">
                <a:solidFill>
                  <a:schemeClr val="bg2"/>
                </a:solidFill>
              </a:rPr>
              <a:t>CJ, Mannion RJ. </a:t>
            </a:r>
            <a:r>
              <a:rPr lang="en-GB" sz="1000" i="1" dirty="0" smtClean="0">
                <a:solidFill>
                  <a:schemeClr val="bg2"/>
                </a:solidFill>
              </a:rPr>
              <a:t>Lancet</a:t>
            </a:r>
            <a:r>
              <a:rPr lang="en-GB" sz="1000" dirty="0" smtClean="0">
                <a:solidFill>
                  <a:schemeClr val="bg2"/>
                </a:solidFill>
              </a:rPr>
              <a:t> </a:t>
            </a:r>
            <a:r>
              <a:rPr lang="en-GB" sz="1000" dirty="0">
                <a:solidFill>
                  <a:schemeClr val="bg2"/>
                </a:solidFill>
              </a:rPr>
              <a:t>1999; 353(9168):1959-64.</a:t>
            </a:r>
            <a:endParaRPr lang="en-US" sz="1000" dirty="0">
              <a:solidFill>
                <a:schemeClr val="bg2"/>
              </a:solidFill>
            </a:endParaRPr>
          </a:p>
        </p:txBody>
      </p:sp>
      <p:sp>
        <p:nvSpPr>
          <p:cNvPr id="163" name="Freeform 2"/>
          <p:cNvSpPr>
            <a:spLocks/>
          </p:cNvSpPr>
          <p:nvPr/>
        </p:nvSpPr>
        <p:spPr bwMode="auto">
          <a:xfrm>
            <a:off x="5388224" y="5133848"/>
            <a:ext cx="123825" cy="144463"/>
          </a:xfrm>
          <a:custGeom>
            <a:avLst/>
            <a:gdLst>
              <a:gd name="T0" fmla="*/ 0 w 315"/>
              <a:gd name="T1" fmla="*/ 0 h 362"/>
              <a:gd name="T2" fmla="*/ 0 w 315"/>
              <a:gd name="T3" fmla="*/ 362 h 362"/>
              <a:gd name="T4" fmla="*/ 315 w 315"/>
              <a:gd name="T5" fmla="*/ 141 h 362"/>
              <a:gd name="T6" fmla="*/ 0 w 315"/>
              <a:gd name="T7" fmla="*/ 0 h 362"/>
              <a:gd name="T8" fmla="*/ 0 60000 65536"/>
              <a:gd name="T9" fmla="*/ 0 60000 65536"/>
              <a:gd name="T10" fmla="*/ 0 60000 65536"/>
              <a:gd name="T11" fmla="*/ 0 60000 65536"/>
              <a:gd name="T12" fmla="*/ 0 w 315"/>
              <a:gd name="T13" fmla="*/ 0 h 362"/>
              <a:gd name="T14" fmla="*/ 315 w 315"/>
              <a:gd name="T15" fmla="*/ 362 h 362"/>
            </a:gdLst>
            <a:ahLst/>
            <a:cxnLst>
              <a:cxn ang="T8">
                <a:pos x="T0" y="T1"/>
              </a:cxn>
              <a:cxn ang="T9">
                <a:pos x="T2" y="T3"/>
              </a:cxn>
              <a:cxn ang="T10">
                <a:pos x="T4" y="T5"/>
              </a:cxn>
              <a:cxn ang="T11">
                <a:pos x="T6" y="T7"/>
              </a:cxn>
            </a:cxnLst>
            <a:rect l="T12" t="T13" r="T14" b="T15"/>
            <a:pathLst>
              <a:path w="315" h="362">
                <a:moveTo>
                  <a:pt x="0" y="0"/>
                </a:moveTo>
                <a:lnTo>
                  <a:pt x="0" y="362"/>
                </a:lnTo>
                <a:lnTo>
                  <a:pt x="315" y="141"/>
                </a:lnTo>
                <a:lnTo>
                  <a:pt x="0" y="0"/>
                </a:lnTo>
                <a:close/>
              </a:path>
            </a:pathLst>
          </a:custGeom>
          <a:solidFill>
            <a:srgbClr val="DDBB30"/>
          </a:solidFill>
          <a:ln w="9525">
            <a:solidFill>
              <a:srgbClr val="FF9933"/>
            </a:solidFill>
            <a:round/>
            <a:headEnd/>
            <a:tailEnd/>
          </a:ln>
        </p:spPr>
        <p:txBody>
          <a:bodyPr/>
          <a:lstStyle/>
          <a:p>
            <a:endParaRPr lang="es-MX" dirty="0"/>
          </a:p>
        </p:txBody>
      </p:sp>
      <p:sp>
        <p:nvSpPr>
          <p:cNvPr id="164" name="Freeform 3"/>
          <p:cNvSpPr>
            <a:spLocks/>
          </p:cNvSpPr>
          <p:nvPr/>
        </p:nvSpPr>
        <p:spPr bwMode="auto">
          <a:xfrm>
            <a:off x="5218361" y="5291011"/>
            <a:ext cx="176213" cy="158750"/>
          </a:xfrm>
          <a:custGeom>
            <a:avLst/>
            <a:gdLst>
              <a:gd name="T0" fmla="*/ 445 w 445"/>
              <a:gd name="T1" fmla="*/ 400 h 400"/>
              <a:gd name="T2" fmla="*/ 423 w 445"/>
              <a:gd name="T3" fmla="*/ 391 h 400"/>
              <a:gd name="T4" fmla="*/ 370 w 445"/>
              <a:gd name="T5" fmla="*/ 370 h 400"/>
              <a:gd name="T6" fmla="*/ 298 w 445"/>
              <a:gd name="T7" fmla="*/ 342 h 400"/>
              <a:gd name="T8" fmla="*/ 218 w 445"/>
              <a:gd name="T9" fmla="*/ 308 h 400"/>
              <a:gd name="T10" fmla="*/ 137 w 445"/>
              <a:gd name="T11" fmla="*/ 276 h 400"/>
              <a:gd name="T12" fmla="*/ 68 w 445"/>
              <a:gd name="T13" fmla="*/ 248 h 400"/>
              <a:gd name="T14" fmla="*/ 18 w 445"/>
              <a:gd name="T15" fmla="*/ 229 h 400"/>
              <a:gd name="T16" fmla="*/ 0 w 445"/>
              <a:gd name="T17" fmla="*/ 221 h 400"/>
              <a:gd name="T18" fmla="*/ 427 w 445"/>
              <a:gd name="T19" fmla="*/ 0 h 400"/>
              <a:gd name="T20" fmla="*/ 445 w 445"/>
              <a:gd name="T21" fmla="*/ 400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5"/>
              <a:gd name="T34" fmla="*/ 0 h 400"/>
              <a:gd name="T35" fmla="*/ 445 w 445"/>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5" h="400">
                <a:moveTo>
                  <a:pt x="445" y="400"/>
                </a:moveTo>
                <a:lnTo>
                  <a:pt x="423" y="391"/>
                </a:lnTo>
                <a:lnTo>
                  <a:pt x="370" y="370"/>
                </a:lnTo>
                <a:lnTo>
                  <a:pt x="298" y="342"/>
                </a:lnTo>
                <a:lnTo>
                  <a:pt x="218" y="308"/>
                </a:lnTo>
                <a:lnTo>
                  <a:pt x="137" y="276"/>
                </a:lnTo>
                <a:lnTo>
                  <a:pt x="68" y="248"/>
                </a:lnTo>
                <a:lnTo>
                  <a:pt x="18" y="229"/>
                </a:lnTo>
                <a:lnTo>
                  <a:pt x="0" y="221"/>
                </a:lnTo>
                <a:lnTo>
                  <a:pt x="427" y="0"/>
                </a:lnTo>
                <a:lnTo>
                  <a:pt x="445" y="400"/>
                </a:lnTo>
                <a:close/>
              </a:path>
            </a:pathLst>
          </a:custGeom>
          <a:solidFill>
            <a:srgbClr val="DDBB30"/>
          </a:solidFill>
          <a:ln w="9525">
            <a:solidFill>
              <a:srgbClr val="FF9933"/>
            </a:solidFill>
            <a:round/>
            <a:headEnd/>
            <a:tailEnd/>
          </a:ln>
        </p:spPr>
        <p:txBody>
          <a:bodyPr/>
          <a:lstStyle/>
          <a:p>
            <a:endParaRPr lang="es-MX" dirty="0"/>
          </a:p>
        </p:txBody>
      </p:sp>
      <p:sp>
        <p:nvSpPr>
          <p:cNvPr id="165" name="Rectangle 4"/>
          <p:cNvSpPr>
            <a:spLocks noChangeArrowheads="1"/>
          </p:cNvSpPr>
          <p:nvPr/>
        </p:nvSpPr>
        <p:spPr bwMode="auto">
          <a:xfrm>
            <a:off x="5646986" y="5340223"/>
            <a:ext cx="793750" cy="20638"/>
          </a:xfrm>
          <a:prstGeom prst="rect">
            <a:avLst/>
          </a:prstGeom>
          <a:solidFill>
            <a:srgbClr val="002060"/>
          </a:solidFill>
          <a:ln>
            <a:noFill/>
          </a:ln>
          <a:extLst/>
        </p:spPr>
        <p:txBody>
          <a:bodyPr/>
          <a:lstStyle/>
          <a:p>
            <a:endParaRPr lang="es-MX" dirty="0"/>
          </a:p>
        </p:txBody>
      </p:sp>
      <p:sp>
        <p:nvSpPr>
          <p:cNvPr id="166" name="Freeform 6"/>
          <p:cNvSpPr>
            <a:spLocks/>
          </p:cNvSpPr>
          <p:nvPr/>
        </p:nvSpPr>
        <p:spPr bwMode="auto">
          <a:xfrm>
            <a:off x="5670799" y="5267198"/>
            <a:ext cx="195262" cy="144463"/>
          </a:xfrm>
          <a:custGeom>
            <a:avLst/>
            <a:gdLst>
              <a:gd name="T0" fmla="*/ 0 w 491"/>
              <a:gd name="T1" fmla="*/ 0 h 367"/>
              <a:gd name="T2" fmla="*/ 17 w 491"/>
              <a:gd name="T3" fmla="*/ 12 h 367"/>
              <a:gd name="T4" fmla="*/ 41 w 491"/>
              <a:gd name="T5" fmla="*/ 26 h 367"/>
              <a:gd name="T6" fmla="*/ 71 w 491"/>
              <a:gd name="T7" fmla="*/ 41 h 367"/>
              <a:gd name="T8" fmla="*/ 106 w 491"/>
              <a:gd name="T9" fmla="*/ 57 h 367"/>
              <a:gd name="T10" fmla="*/ 186 w 491"/>
              <a:gd name="T11" fmla="*/ 92 h 367"/>
              <a:gd name="T12" fmla="*/ 272 w 491"/>
              <a:gd name="T13" fmla="*/ 127 h 367"/>
              <a:gd name="T14" fmla="*/ 354 w 491"/>
              <a:gd name="T15" fmla="*/ 160 h 367"/>
              <a:gd name="T16" fmla="*/ 424 w 491"/>
              <a:gd name="T17" fmla="*/ 187 h 367"/>
              <a:gd name="T18" fmla="*/ 472 w 491"/>
              <a:gd name="T19" fmla="*/ 205 h 367"/>
              <a:gd name="T20" fmla="*/ 491 w 491"/>
              <a:gd name="T21" fmla="*/ 212 h 367"/>
              <a:gd name="T22" fmla="*/ 121 w 491"/>
              <a:gd name="T23" fmla="*/ 367 h 367"/>
              <a:gd name="T24" fmla="*/ 0 w 491"/>
              <a:gd name="T25" fmla="*/ 0 h 3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1"/>
              <a:gd name="T40" fmla="*/ 0 h 367"/>
              <a:gd name="T41" fmla="*/ 491 w 491"/>
              <a:gd name="T42" fmla="*/ 367 h 3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1" h="367">
                <a:moveTo>
                  <a:pt x="0" y="0"/>
                </a:moveTo>
                <a:lnTo>
                  <a:pt x="17" y="12"/>
                </a:lnTo>
                <a:lnTo>
                  <a:pt x="41" y="26"/>
                </a:lnTo>
                <a:lnTo>
                  <a:pt x="71" y="41"/>
                </a:lnTo>
                <a:lnTo>
                  <a:pt x="106" y="57"/>
                </a:lnTo>
                <a:lnTo>
                  <a:pt x="186" y="92"/>
                </a:lnTo>
                <a:lnTo>
                  <a:pt x="272" y="127"/>
                </a:lnTo>
                <a:lnTo>
                  <a:pt x="354" y="160"/>
                </a:lnTo>
                <a:lnTo>
                  <a:pt x="424" y="187"/>
                </a:lnTo>
                <a:lnTo>
                  <a:pt x="472" y="205"/>
                </a:lnTo>
                <a:lnTo>
                  <a:pt x="491" y="212"/>
                </a:lnTo>
                <a:lnTo>
                  <a:pt x="121" y="367"/>
                </a:lnTo>
                <a:lnTo>
                  <a:pt x="0" y="0"/>
                </a:lnTo>
                <a:close/>
              </a:path>
            </a:pathLst>
          </a:custGeom>
          <a:solidFill>
            <a:srgbClr val="DDBB30"/>
          </a:solidFill>
          <a:ln>
            <a:noFill/>
          </a:ln>
          <a:extLst/>
        </p:spPr>
        <p:txBody>
          <a:bodyPr/>
          <a:lstStyle/>
          <a:p>
            <a:endParaRPr lang="es-MX" dirty="0"/>
          </a:p>
        </p:txBody>
      </p:sp>
      <p:sp>
        <p:nvSpPr>
          <p:cNvPr id="167" name="Freeform 7"/>
          <p:cNvSpPr>
            <a:spLocks/>
          </p:cNvSpPr>
          <p:nvPr/>
        </p:nvSpPr>
        <p:spPr bwMode="auto">
          <a:xfrm>
            <a:off x="2349749" y="3224086"/>
            <a:ext cx="133350" cy="249238"/>
          </a:xfrm>
          <a:custGeom>
            <a:avLst/>
            <a:gdLst>
              <a:gd name="T0" fmla="*/ 0 w 335"/>
              <a:gd name="T1" fmla="*/ 0 h 629"/>
              <a:gd name="T2" fmla="*/ 0 w 335"/>
              <a:gd name="T3" fmla="*/ 629 h 629"/>
              <a:gd name="T4" fmla="*/ 335 w 335"/>
              <a:gd name="T5" fmla="*/ 293 h 629"/>
              <a:gd name="T6" fmla="*/ 0 w 335"/>
              <a:gd name="T7" fmla="*/ 0 h 629"/>
              <a:gd name="T8" fmla="*/ 0 60000 65536"/>
              <a:gd name="T9" fmla="*/ 0 60000 65536"/>
              <a:gd name="T10" fmla="*/ 0 60000 65536"/>
              <a:gd name="T11" fmla="*/ 0 60000 65536"/>
              <a:gd name="T12" fmla="*/ 0 w 335"/>
              <a:gd name="T13" fmla="*/ 0 h 629"/>
              <a:gd name="T14" fmla="*/ 335 w 335"/>
              <a:gd name="T15" fmla="*/ 629 h 629"/>
            </a:gdLst>
            <a:ahLst/>
            <a:cxnLst>
              <a:cxn ang="T8">
                <a:pos x="T0" y="T1"/>
              </a:cxn>
              <a:cxn ang="T9">
                <a:pos x="T2" y="T3"/>
              </a:cxn>
              <a:cxn ang="T10">
                <a:pos x="T4" y="T5"/>
              </a:cxn>
              <a:cxn ang="T11">
                <a:pos x="T6" y="T7"/>
              </a:cxn>
            </a:cxnLst>
            <a:rect l="T12" t="T13" r="T14" b="T15"/>
            <a:pathLst>
              <a:path w="335" h="629">
                <a:moveTo>
                  <a:pt x="0" y="0"/>
                </a:moveTo>
                <a:lnTo>
                  <a:pt x="0" y="629"/>
                </a:lnTo>
                <a:lnTo>
                  <a:pt x="335" y="293"/>
                </a:lnTo>
                <a:lnTo>
                  <a:pt x="0" y="0"/>
                </a:lnTo>
                <a:close/>
              </a:path>
            </a:pathLst>
          </a:custGeom>
          <a:solidFill>
            <a:srgbClr val="0092FF"/>
          </a:solidFill>
          <a:ln>
            <a:noFill/>
          </a:ln>
          <a:extLst/>
        </p:spPr>
        <p:txBody>
          <a:bodyPr/>
          <a:lstStyle/>
          <a:p>
            <a:endParaRPr lang="es-MX" dirty="0"/>
          </a:p>
        </p:txBody>
      </p:sp>
      <p:sp>
        <p:nvSpPr>
          <p:cNvPr id="168" name="Freeform 8"/>
          <p:cNvSpPr>
            <a:spLocks/>
          </p:cNvSpPr>
          <p:nvPr/>
        </p:nvSpPr>
        <p:spPr bwMode="auto">
          <a:xfrm>
            <a:off x="4992936" y="3224086"/>
            <a:ext cx="133350" cy="249238"/>
          </a:xfrm>
          <a:custGeom>
            <a:avLst/>
            <a:gdLst>
              <a:gd name="T0" fmla="*/ 336 w 336"/>
              <a:gd name="T1" fmla="*/ 0 h 629"/>
              <a:gd name="T2" fmla="*/ 336 w 336"/>
              <a:gd name="T3" fmla="*/ 629 h 629"/>
              <a:gd name="T4" fmla="*/ 0 w 336"/>
              <a:gd name="T5" fmla="*/ 293 h 629"/>
              <a:gd name="T6" fmla="*/ 336 w 336"/>
              <a:gd name="T7" fmla="*/ 0 h 629"/>
              <a:gd name="T8" fmla="*/ 0 60000 65536"/>
              <a:gd name="T9" fmla="*/ 0 60000 65536"/>
              <a:gd name="T10" fmla="*/ 0 60000 65536"/>
              <a:gd name="T11" fmla="*/ 0 60000 65536"/>
              <a:gd name="T12" fmla="*/ 0 w 336"/>
              <a:gd name="T13" fmla="*/ 0 h 629"/>
              <a:gd name="T14" fmla="*/ 336 w 336"/>
              <a:gd name="T15" fmla="*/ 629 h 629"/>
            </a:gdLst>
            <a:ahLst/>
            <a:cxnLst>
              <a:cxn ang="T8">
                <a:pos x="T0" y="T1"/>
              </a:cxn>
              <a:cxn ang="T9">
                <a:pos x="T2" y="T3"/>
              </a:cxn>
              <a:cxn ang="T10">
                <a:pos x="T4" y="T5"/>
              </a:cxn>
              <a:cxn ang="T11">
                <a:pos x="T6" y="T7"/>
              </a:cxn>
            </a:cxnLst>
            <a:rect l="T12" t="T13" r="T14" b="T15"/>
            <a:pathLst>
              <a:path w="336" h="629">
                <a:moveTo>
                  <a:pt x="336" y="0"/>
                </a:moveTo>
                <a:lnTo>
                  <a:pt x="336" y="629"/>
                </a:lnTo>
                <a:lnTo>
                  <a:pt x="0" y="293"/>
                </a:lnTo>
                <a:lnTo>
                  <a:pt x="336" y="0"/>
                </a:lnTo>
                <a:close/>
              </a:path>
            </a:pathLst>
          </a:custGeom>
          <a:solidFill>
            <a:srgbClr val="0092FF"/>
          </a:solidFill>
          <a:ln>
            <a:noFill/>
          </a:ln>
          <a:extLst/>
        </p:spPr>
        <p:txBody>
          <a:bodyPr/>
          <a:lstStyle/>
          <a:p>
            <a:endParaRPr lang="es-MX" dirty="0"/>
          </a:p>
        </p:txBody>
      </p:sp>
      <p:sp>
        <p:nvSpPr>
          <p:cNvPr id="169" name="Rectangle 9"/>
          <p:cNvSpPr>
            <a:spLocks noChangeArrowheads="1"/>
          </p:cNvSpPr>
          <p:nvPr/>
        </p:nvSpPr>
        <p:spPr bwMode="auto">
          <a:xfrm>
            <a:off x="2483099" y="3324098"/>
            <a:ext cx="2509837" cy="31750"/>
          </a:xfrm>
          <a:prstGeom prst="rect">
            <a:avLst/>
          </a:prstGeom>
          <a:solidFill>
            <a:schemeClr val="accent5"/>
          </a:solidFill>
          <a:ln>
            <a:noFill/>
          </a:ln>
          <a:extLst/>
        </p:spPr>
        <p:txBody>
          <a:bodyPr/>
          <a:lstStyle/>
          <a:p>
            <a:endParaRPr lang="es-MX" dirty="0"/>
          </a:p>
        </p:txBody>
      </p:sp>
      <p:sp>
        <p:nvSpPr>
          <p:cNvPr id="170" name="Freeform 10"/>
          <p:cNvSpPr>
            <a:spLocks/>
          </p:cNvSpPr>
          <p:nvPr/>
        </p:nvSpPr>
        <p:spPr bwMode="auto">
          <a:xfrm>
            <a:off x="4494461" y="2711323"/>
            <a:ext cx="701675" cy="628650"/>
          </a:xfrm>
          <a:custGeom>
            <a:avLst/>
            <a:gdLst>
              <a:gd name="T0" fmla="*/ 0 w 1766"/>
              <a:gd name="T1" fmla="*/ 1584 h 1584"/>
              <a:gd name="T2" fmla="*/ 1766 w 1766"/>
              <a:gd name="T3" fmla="*/ 0 h 1584"/>
              <a:gd name="T4" fmla="*/ 1766 w 1766"/>
              <a:gd name="T5" fmla="*/ 420 h 1584"/>
              <a:gd name="T6" fmla="*/ 1535 w 1766"/>
              <a:gd name="T7" fmla="*/ 202 h 1584"/>
              <a:gd name="T8" fmla="*/ 0 w 1766"/>
              <a:gd name="T9" fmla="*/ 1584 h 1584"/>
              <a:gd name="T10" fmla="*/ 0 60000 65536"/>
              <a:gd name="T11" fmla="*/ 0 60000 65536"/>
              <a:gd name="T12" fmla="*/ 0 60000 65536"/>
              <a:gd name="T13" fmla="*/ 0 60000 65536"/>
              <a:gd name="T14" fmla="*/ 0 60000 65536"/>
              <a:gd name="T15" fmla="*/ 0 w 1766"/>
              <a:gd name="T16" fmla="*/ 0 h 1584"/>
              <a:gd name="T17" fmla="*/ 1766 w 1766"/>
              <a:gd name="T18" fmla="*/ 1584 h 1584"/>
            </a:gdLst>
            <a:ahLst/>
            <a:cxnLst>
              <a:cxn ang="T10">
                <a:pos x="T0" y="T1"/>
              </a:cxn>
              <a:cxn ang="T11">
                <a:pos x="T2" y="T3"/>
              </a:cxn>
              <a:cxn ang="T12">
                <a:pos x="T4" y="T5"/>
              </a:cxn>
              <a:cxn ang="T13">
                <a:pos x="T6" y="T7"/>
              </a:cxn>
              <a:cxn ang="T14">
                <a:pos x="T8" y="T9"/>
              </a:cxn>
            </a:cxnLst>
            <a:rect l="T15" t="T16" r="T17" b="T18"/>
            <a:pathLst>
              <a:path w="1766" h="1584">
                <a:moveTo>
                  <a:pt x="0" y="1584"/>
                </a:moveTo>
                <a:lnTo>
                  <a:pt x="1766" y="0"/>
                </a:lnTo>
                <a:lnTo>
                  <a:pt x="1766" y="420"/>
                </a:lnTo>
                <a:lnTo>
                  <a:pt x="1535" y="202"/>
                </a:lnTo>
                <a:lnTo>
                  <a:pt x="0" y="1584"/>
                </a:lnTo>
                <a:close/>
              </a:path>
            </a:pathLst>
          </a:custGeom>
          <a:solidFill>
            <a:srgbClr val="0092FF"/>
          </a:solidFill>
          <a:ln>
            <a:noFill/>
          </a:ln>
          <a:extLst/>
        </p:spPr>
        <p:txBody>
          <a:bodyPr/>
          <a:lstStyle/>
          <a:p>
            <a:endParaRPr lang="es-MX" dirty="0"/>
          </a:p>
        </p:txBody>
      </p:sp>
      <p:sp>
        <p:nvSpPr>
          <p:cNvPr id="171" name="Freeform 11"/>
          <p:cNvSpPr>
            <a:spLocks/>
          </p:cNvSpPr>
          <p:nvPr/>
        </p:nvSpPr>
        <p:spPr bwMode="auto">
          <a:xfrm>
            <a:off x="4488111" y="2689098"/>
            <a:ext cx="717550" cy="658813"/>
          </a:xfrm>
          <a:custGeom>
            <a:avLst/>
            <a:gdLst>
              <a:gd name="T0" fmla="*/ 1809 w 1809"/>
              <a:gd name="T1" fmla="*/ 58 h 1661"/>
              <a:gd name="T2" fmla="*/ 1765 w 1809"/>
              <a:gd name="T3" fmla="*/ 39 h 1661"/>
              <a:gd name="T4" fmla="*/ 0 w 1809"/>
              <a:gd name="T5" fmla="*/ 1621 h 1661"/>
              <a:gd name="T6" fmla="*/ 35 w 1809"/>
              <a:gd name="T7" fmla="*/ 1661 h 1661"/>
              <a:gd name="T8" fmla="*/ 1800 w 1809"/>
              <a:gd name="T9" fmla="*/ 78 h 1661"/>
              <a:gd name="T10" fmla="*/ 1809 w 1809"/>
              <a:gd name="T11" fmla="*/ 58 h 1661"/>
              <a:gd name="T12" fmla="*/ 1809 w 1809"/>
              <a:gd name="T13" fmla="*/ 58 h 1661"/>
              <a:gd name="T14" fmla="*/ 1809 w 1809"/>
              <a:gd name="T15" fmla="*/ 0 h 1661"/>
              <a:gd name="T16" fmla="*/ 1765 w 1809"/>
              <a:gd name="T17" fmla="*/ 39 h 1661"/>
              <a:gd name="T18" fmla="*/ 1809 w 1809"/>
              <a:gd name="T19" fmla="*/ 58 h 16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09"/>
              <a:gd name="T31" fmla="*/ 0 h 1661"/>
              <a:gd name="T32" fmla="*/ 1809 w 1809"/>
              <a:gd name="T33" fmla="*/ 1661 h 16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09" h="1661">
                <a:moveTo>
                  <a:pt x="1809" y="58"/>
                </a:moveTo>
                <a:lnTo>
                  <a:pt x="1765" y="39"/>
                </a:lnTo>
                <a:lnTo>
                  <a:pt x="0" y="1621"/>
                </a:lnTo>
                <a:lnTo>
                  <a:pt x="35" y="1661"/>
                </a:lnTo>
                <a:lnTo>
                  <a:pt x="1800" y="78"/>
                </a:lnTo>
                <a:lnTo>
                  <a:pt x="1809" y="58"/>
                </a:lnTo>
                <a:lnTo>
                  <a:pt x="1809" y="0"/>
                </a:lnTo>
                <a:lnTo>
                  <a:pt x="1765" y="39"/>
                </a:lnTo>
                <a:lnTo>
                  <a:pt x="1809" y="58"/>
                </a:lnTo>
                <a:close/>
              </a:path>
            </a:pathLst>
          </a:custGeom>
          <a:solidFill>
            <a:schemeClr val="accent5"/>
          </a:solidFill>
          <a:ln>
            <a:noFill/>
          </a:ln>
          <a:extLst/>
        </p:spPr>
        <p:txBody>
          <a:bodyPr/>
          <a:lstStyle/>
          <a:p>
            <a:endParaRPr lang="es-MX" dirty="0"/>
          </a:p>
        </p:txBody>
      </p:sp>
      <p:sp>
        <p:nvSpPr>
          <p:cNvPr id="172" name="Freeform 12"/>
          <p:cNvSpPr>
            <a:spLocks/>
          </p:cNvSpPr>
          <p:nvPr/>
        </p:nvSpPr>
        <p:spPr bwMode="auto">
          <a:xfrm>
            <a:off x="2376736" y="5244973"/>
            <a:ext cx="133350" cy="249238"/>
          </a:xfrm>
          <a:custGeom>
            <a:avLst/>
            <a:gdLst>
              <a:gd name="T0" fmla="*/ 0 w 336"/>
              <a:gd name="T1" fmla="*/ 0 h 629"/>
              <a:gd name="T2" fmla="*/ 0 w 336"/>
              <a:gd name="T3" fmla="*/ 629 h 629"/>
              <a:gd name="T4" fmla="*/ 336 w 336"/>
              <a:gd name="T5" fmla="*/ 293 h 629"/>
              <a:gd name="T6" fmla="*/ 0 w 336"/>
              <a:gd name="T7" fmla="*/ 0 h 629"/>
              <a:gd name="T8" fmla="*/ 0 60000 65536"/>
              <a:gd name="T9" fmla="*/ 0 60000 65536"/>
              <a:gd name="T10" fmla="*/ 0 60000 65536"/>
              <a:gd name="T11" fmla="*/ 0 60000 65536"/>
              <a:gd name="T12" fmla="*/ 0 w 336"/>
              <a:gd name="T13" fmla="*/ 0 h 629"/>
              <a:gd name="T14" fmla="*/ 336 w 336"/>
              <a:gd name="T15" fmla="*/ 629 h 629"/>
            </a:gdLst>
            <a:ahLst/>
            <a:cxnLst>
              <a:cxn ang="T8">
                <a:pos x="T0" y="T1"/>
              </a:cxn>
              <a:cxn ang="T9">
                <a:pos x="T2" y="T3"/>
              </a:cxn>
              <a:cxn ang="T10">
                <a:pos x="T4" y="T5"/>
              </a:cxn>
              <a:cxn ang="T11">
                <a:pos x="T6" y="T7"/>
              </a:cxn>
            </a:cxnLst>
            <a:rect l="T12" t="T13" r="T14" b="T15"/>
            <a:pathLst>
              <a:path w="336" h="629">
                <a:moveTo>
                  <a:pt x="0" y="0"/>
                </a:moveTo>
                <a:lnTo>
                  <a:pt x="0" y="629"/>
                </a:lnTo>
                <a:lnTo>
                  <a:pt x="336" y="293"/>
                </a:lnTo>
                <a:lnTo>
                  <a:pt x="0" y="0"/>
                </a:lnTo>
                <a:close/>
              </a:path>
            </a:pathLst>
          </a:custGeom>
          <a:solidFill>
            <a:srgbClr val="0092FF"/>
          </a:solidFill>
          <a:ln>
            <a:noFill/>
          </a:ln>
          <a:extLst/>
        </p:spPr>
        <p:txBody>
          <a:bodyPr/>
          <a:lstStyle/>
          <a:p>
            <a:endParaRPr lang="es-MX" dirty="0"/>
          </a:p>
        </p:txBody>
      </p:sp>
      <p:sp>
        <p:nvSpPr>
          <p:cNvPr id="173" name="Freeform 13"/>
          <p:cNvSpPr>
            <a:spLocks/>
          </p:cNvSpPr>
          <p:nvPr/>
        </p:nvSpPr>
        <p:spPr bwMode="auto">
          <a:xfrm>
            <a:off x="5029449" y="5244973"/>
            <a:ext cx="133350" cy="249238"/>
          </a:xfrm>
          <a:custGeom>
            <a:avLst/>
            <a:gdLst>
              <a:gd name="T0" fmla="*/ 336 w 336"/>
              <a:gd name="T1" fmla="*/ 0 h 629"/>
              <a:gd name="T2" fmla="*/ 336 w 336"/>
              <a:gd name="T3" fmla="*/ 629 h 629"/>
              <a:gd name="T4" fmla="*/ 0 w 336"/>
              <a:gd name="T5" fmla="*/ 293 h 629"/>
              <a:gd name="T6" fmla="*/ 336 w 336"/>
              <a:gd name="T7" fmla="*/ 0 h 629"/>
              <a:gd name="T8" fmla="*/ 0 60000 65536"/>
              <a:gd name="T9" fmla="*/ 0 60000 65536"/>
              <a:gd name="T10" fmla="*/ 0 60000 65536"/>
              <a:gd name="T11" fmla="*/ 0 60000 65536"/>
              <a:gd name="T12" fmla="*/ 0 w 336"/>
              <a:gd name="T13" fmla="*/ 0 h 629"/>
              <a:gd name="T14" fmla="*/ 336 w 336"/>
              <a:gd name="T15" fmla="*/ 629 h 629"/>
            </a:gdLst>
            <a:ahLst/>
            <a:cxnLst>
              <a:cxn ang="T8">
                <a:pos x="T0" y="T1"/>
              </a:cxn>
              <a:cxn ang="T9">
                <a:pos x="T2" y="T3"/>
              </a:cxn>
              <a:cxn ang="T10">
                <a:pos x="T4" y="T5"/>
              </a:cxn>
              <a:cxn ang="T11">
                <a:pos x="T6" y="T7"/>
              </a:cxn>
            </a:cxnLst>
            <a:rect l="T12" t="T13" r="T14" b="T15"/>
            <a:pathLst>
              <a:path w="336" h="629">
                <a:moveTo>
                  <a:pt x="336" y="0"/>
                </a:moveTo>
                <a:lnTo>
                  <a:pt x="336" y="629"/>
                </a:lnTo>
                <a:lnTo>
                  <a:pt x="0" y="293"/>
                </a:lnTo>
                <a:lnTo>
                  <a:pt x="336" y="0"/>
                </a:lnTo>
                <a:close/>
              </a:path>
            </a:pathLst>
          </a:custGeom>
          <a:solidFill>
            <a:srgbClr val="0092FF"/>
          </a:solidFill>
          <a:ln>
            <a:noFill/>
          </a:ln>
          <a:extLst/>
        </p:spPr>
        <p:txBody>
          <a:bodyPr/>
          <a:lstStyle/>
          <a:p>
            <a:endParaRPr lang="es-MX" dirty="0"/>
          </a:p>
        </p:txBody>
      </p:sp>
      <p:sp>
        <p:nvSpPr>
          <p:cNvPr id="174" name="Rectangle 14"/>
          <p:cNvSpPr>
            <a:spLocks noChangeArrowheads="1"/>
          </p:cNvSpPr>
          <p:nvPr/>
        </p:nvSpPr>
        <p:spPr bwMode="auto">
          <a:xfrm>
            <a:off x="2510086" y="5344986"/>
            <a:ext cx="2519362" cy="31750"/>
          </a:xfrm>
          <a:prstGeom prst="rect">
            <a:avLst/>
          </a:prstGeom>
          <a:solidFill>
            <a:srgbClr val="0092FF"/>
          </a:solidFill>
          <a:ln>
            <a:noFill/>
          </a:ln>
          <a:extLst/>
        </p:spPr>
        <p:txBody>
          <a:bodyPr/>
          <a:lstStyle/>
          <a:p>
            <a:endParaRPr lang="es-MX" dirty="0"/>
          </a:p>
        </p:txBody>
      </p:sp>
      <p:sp>
        <p:nvSpPr>
          <p:cNvPr id="175" name="Freeform 15"/>
          <p:cNvSpPr>
            <a:spLocks/>
          </p:cNvSpPr>
          <p:nvPr/>
        </p:nvSpPr>
        <p:spPr bwMode="auto">
          <a:xfrm>
            <a:off x="4532561" y="4732211"/>
            <a:ext cx="700087" cy="628650"/>
          </a:xfrm>
          <a:custGeom>
            <a:avLst/>
            <a:gdLst>
              <a:gd name="T0" fmla="*/ 0 w 1766"/>
              <a:gd name="T1" fmla="*/ 1582 h 1582"/>
              <a:gd name="T2" fmla="*/ 1766 w 1766"/>
              <a:gd name="T3" fmla="*/ 0 h 1582"/>
              <a:gd name="T4" fmla="*/ 1766 w 1766"/>
              <a:gd name="T5" fmla="*/ 420 h 1582"/>
              <a:gd name="T6" fmla="*/ 1535 w 1766"/>
              <a:gd name="T7" fmla="*/ 201 h 1582"/>
              <a:gd name="T8" fmla="*/ 0 w 1766"/>
              <a:gd name="T9" fmla="*/ 1582 h 1582"/>
              <a:gd name="T10" fmla="*/ 0 60000 65536"/>
              <a:gd name="T11" fmla="*/ 0 60000 65536"/>
              <a:gd name="T12" fmla="*/ 0 60000 65536"/>
              <a:gd name="T13" fmla="*/ 0 60000 65536"/>
              <a:gd name="T14" fmla="*/ 0 60000 65536"/>
              <a:gd name="T15" fmla="*/ 0 w 1766"/>
              <a:gd name="T16" fmla="*/ 0 h 1582"/>
              <a:gd name="T17" fmla="*/ 1766 w 1766"/>
              <a:gd name="T18" fmla="*/ 1582 h 1582"/>
            </a:gdLst>
            <a:ahLst/>
            <a:cxnLst>
              <a:cxn ang="T10">
                <a:pos x="T0" y="T1"/>
              </a:cxn>
              <a:cxn ang="T11">
                <a:pos x="T2" y="T3"/>
              </a:cxn>
              <a:cxn ang="T12">
                <a:pos x="T4" y="T5"/>
              </a:cxn>
              <a:cxn ang="T13">
                <a:pos x="T6" y="T7"/>
              </a:cxn>
              <a:cxn ang="T14">
                <a:pos x="T8" y="T9"/>
              </a:cxn>
            </a:cxnLst>
            <a:rect l="T15" t="T16" r="T17" b="T18"/>
            <a:pathLst>
              <a:path w="1766" h="1582">
                <a:moveTo>
                  <a:pt x="0" y="1582"/>
                </a:moveTo>
                <a:lnTo>
                  <a:pt x="1766" y="0"/>
                </a:lnTo>
                <a:lnTo>
                  <a:pt x="1766" y="420"/>
                </a:lnTo>
                <a:lnTo>
                  <a:pt x="1535" y="201"/>
                </a:lnTo>
                <a:lnTo>
                  <a:pt x="0" y="1582"/>
                </a:lnTo>
                <a:close/>
              </a:path>
            </a:pathLst>
          </a:custGeom>
          <a:solidFill>
            <a:srgbClr val="0092FF"/>
          </a:solidFill>
          <a:ln>
            <a:noFill/>
          </a:ln>
          <a:extLst/>
        </p:spPr>
        <p:txBody>
          <a:bodyPr/>
          <a:lstStyle/>
          <a:p>
            <a:endParaRPr lang="es-MX" dirty="0"/>
          </a:p>
        </p:txBody>
      </p:sp>
      <p:sp>
        <p:nvSpPr>
          <p:cNvPr id="176" name="Freeform 16"/>
          <p:cNvSpPr>
            <a:spLocks/>
          </p:cNvSpPr>
          <p:nvPr/>
        </p:nvSpPr>
        <p:spPr bwMode="auto">
          <a:xfrm>
            <a:off x="4526211" y="4709986"/>
            <a:ext cx="717550" cy="658813"/>
          </a:xfrm>
          <a:custGeom>
            <a:avLst/>
            <a:gdLst>
              <a:gd name="T0" fmla="*/ 1809 w 1809"/>
              <a:gd name="T1" fmla="*/ 59 h 1661"/>
              <a:gd name="T2" fmla="*/ 1765 w 1809"/>
              <a:gd name="T3" fmla="*/ 38 h 1661"/>
              <a:gd name="T4" fmla="*/ 0 w 1809"/>
              <a:gd name="T5" fmla="*/ 1621 h 1661"/>
              <a:gd name="T6" fmla="*/ 36 w 1809"/>
              <a:gd name="T7" fmla="*/ 1661 h 1661"/>
              <a:gd name="T8" fmla="*/ 1801 w 1809"/>
              <a:gd name="T9" fmla="*/ 78 h 1661"/>
              <a:gd name="T10" fmla="*/ 1809 w 1809"/>
              <a:gd name="T11" fmla="*/ 59 h 1661"/>
              <a:gd name="T12" fmla="*/ 1809 w 1809"/>
              <a:gd name="T13" fmla="*/ 59 h 1661"/>
              <a:gd name="T14" fmla="*/ 1809 w 1809"/>
              <a:gd name="T15" fmla="*/ 0 h 1661"/>
              <a:gd name="T16" fmla="*/ 1765 w 1809"/>
              <a:gd name="T17" fmla="*/ 38 h 1661"/>
              <a:gd name="T18" fmla="*/ 1809 w 1809"/>
              <a:gd name="T19" fmla="*/ 59 h 16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09"/>
              <a:gd name="T31" fmla="*/ 0 h 1661"/>
              <a:gd name="T32" fmla="*/ 1809 w 1809"/>
              <a:gd name="T33" fmla="*/ 1661 h 16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09" h="1661">
                <a:moveTo>
                  <a:pt x="1809" y="59"/>
                </a:moveTo>
                <a:lnTo>
                  <a:pt x="1765" y="38"/>
                </a:lnTo>
                <a:lnTo>
                  <a:pt x="0" y="1621"/>
                </a:lnTo>
                <a:lnTo>
                  <a:pt x="36" y="1661"/>
                </a:lnTo>
                <a:lnTo>
                  <a:pt x="1801" y="78"/>
                </a:lnTo>
                <a:lnTo>
                  <a:pt x="1809" y="59"/>
                </a:lnTo>
                <a:lnTo>
                  <a:pt x="1809" y="0"/>
                </a:lnTo>
                <a:lnTo>
                  <a:pt x="1765" y="38"/>
                </a:lnTo>
                <a:lnTo>
                  <a:pt x="1809" y="59"/>
                </a:lnTo>
                <a:close/>
              </a:path>
            </a:pathLst>
          </a:custGeom>
          <a:solidFill>
            <a:srgbClr val="0092FF"/>
          </a:solidFill>
          <a:ln>
            <a:noFill/>
          </a:ln>
          <a:extLst/>
        </p:spPr>
        <p:txBody>
          <a:bodyPr/>
          <a:lstStyle/>
          <a:p>
            <a:endParaRPr lang="es-MX" dirty="0"/>
          </a:p>
        </p:txBody>
      </p:sp>
      <p:sp>
        <p:nvSpPr>
          <p:cNvPr id="177" name="Freeform 17"/>
          <p:cNvSpPr>
            <a:spLocks/>
          </p:cNvSpPr>
          <p:nvPr/>
        </p:nvSpPr>
        <p:spPr bwMode="auto">
          <a:xfrm>
            <a:off x="5570786" y="5433886"/>
            <a:ext cx="152400" cy="153988"/>
          </a:xfrm>
          <a:custGeom>
            <a:avLst/>
            <a:gdLst>
              <a:gd name="T0" fmla="*/ 0 w 384"/>
              <a:gd name="T1" fmla="*/ 235 h 387"/>
              <a:gd name="T2" fmla="*/ 384 w 384"/>
              <a:gd name="T3" fmla="*/ 387 h 387"/>
              <a:gd name="T4" fmla="*/ 314 w 384"/>
              <a:gd name="T5" fmla="*/ 0 h 387"/>
              <a:gd name="T6" fmla="*/ 0 w 384"/>
              <a:gd name="T7" fmla="*/ 235 h 387"/>
              <a:gd name="T8" fmla="*/ 0 60000 65536"/>
              <a:gd name="T9" fmla="*/ 0 60000 65536"/>
              <a:gd name="T10" fmla="*/ 0 60000 65536"/>
              <a:gd name="T11" fmla="*/ 0 60000 65536"/>
              <a:gd name="T12" fmla="*/ 0 w 384"/>
              <a:gd name="T13" fmla="*/ 0 h 387"/>
              <a:gd name="T14" fmla="*/ 384 w 384"/>
              <a:gd name="T15" fmla="*/ 387 h 387"/>
            </a:gdLst>
            <a:ahLst/>
            <a:cxnLst>
              <a:cxn ang="T8">
                <a:pos x="T0" y="T1"/>
              </a:cxn>
              <a:cxn ang="T9">
                <a:pos x="T2" y="T3"/>
              </a:cxn>
              <a:cxn ang="T10">
                <a:pos x="T4" y="T5"/>
              </a:cxn>
              <a:cxn ang="T11">
                <a:pos x="T6" y="T7"/>
              </a:cxn>
            </a:cxnLst>
            <a:rect l="T12" t="T13" r="T14" b="T15"/>
            <a:pathLst>
              <a:path w="384" h="387">
                <a:moveTo>
                  <a:pt x="0" y="235"/>
                </a:moveTo>
                <a:lnTo>
                  <a:pt x="384" y="387"/>
                </a:lnTo>
                <a:lnTo>
                  <a:pt x="314" y="0"/>
                </a:lnTo>
                <a:lnTo>
                  <a:pt x="0" y="235"/>
                </a:lnTo>
                <a:close/>
              </a:path>
            </a:pathLst>
          </a:custGeom>
          <a:solidFill>
            <a:srgbClr val="DDBB30"/>
          </a:solidFill>
          <a:ln>
            <a:noFill/>
          </a:ln>
          <a:extLst/>
        </p:spPr>
        <p:txBody>
          <a:bodyPr/>
          <a:lstStyle/>
          <a:p>
            <a:endParaRPr lang="es-MX" dirty="0"/>
          </a:p>
        </p:txBody>
      </p:sp>
      <p:sp>
        <p:nvSpPr>
          <p:cNvPr id="178" name="Freeform 18"/>
          <p:cNvSpPr>
            <a:spLocks/>
          </p:cNvSpPr>
          <p:nvPr/>
        </p:nvSpPr>
        <p:spPr bwMode="auto">
          <a:xfrm>
            <a:off x="5561261" y="5106861"/>
            <a:ext cx="115887" cy="166688"/>
          </a:xfrm>
          <a:custGeom>
            <a:avLst/>
            <a:gdLst>
              <a:gd name="T0" fmla="*/ 0 w 291"/>
              <a:gd name="T1" fmla="*/ 217 h 423"/>
              <a:gd name="T2" fmla="*/ 291 w 291"/>
              <a:gd name="T3" fmla="*/ 0 h 423"/>
              <a:gd name="T4" fmla="*/ 286 w 291"/>
              <a:gd name="T5" fmla="*/ 423 h 423"/>
              <a:gd name="T6" fmla="*/ 0 w 291"/>
              <a:gd name="T7" fmla="*/ 217 h 423"/>
              <a:gd name="T8" fmla="*/ 0 60000 65536"/>
              <a:gd name="T9" fmla="*/ 0 60000 65536"/>
              <a:gd name="T10" fmla="*/ 0 60000 65536"/>
              <a:gd name="T11" fmla="*/ 0 60000 65536"/>
              <a:gd name="T12" fmla="*/ 0 w 291"/>
              <a:gd name="T13" fmla="*/ 0 h 423"/>
              <a:gd name="T14" fmla="*/ 291 w 291"/>
              <a:gd name="T15" fmla="*/ 423 h 423"/>
            </a:gdLst>
            <a:ahLst/>
            <a:cxnLst>
              <a:cxn ang="T8">
                <a:pos x="T0" y="T1"/>
              </a:cxn>
              <a:cxn ang="T9">
                <a:pos x="T2" y="T3"/>
              </a:cxn>
              <a:cxn ang="T10">
                <a:pos x="T4" y="T5"/>
              </a:cxn>
              <a:cxn ang="T11">
                <a:pos x="T6" y="T7"/>
              </a:cxn>
            </a:cxnLst>
            <a:rect l="T12" t="T13" r="T14" b="T15"/>
            <a:pathLst>
              <a:path w="291" h="423">
                <a:moveTo>
                  <a:pt x="0" y="217"/>
                </a:moveTo>
                <a:lnTo>
                  <a:pt x="291" y="0"/>
                </a:lnTo>
                <a:lnTo>
                  <a:pt x="286" y="423"/>
                </a:lnTo>
                <a:lnTo>
                  <a:pt x="0" y="217"/>
                </a:lnTo>
                <a:close/>
              </a:path>
            </a:pathLst>
          </a:custGeom>
          <a:solidFill>
            <a:srgbClr val="DDBB30"/>
          </a:solidFill>
          <a:ln>
            <a:noFill/>
          </a:ln>
          <a:extLst/>
        </p:spPr>
        <p:txBody>
          <a:bodyPr/>
          <a:lstStyle/>
          <a:p>
            <a:endParaRPr lang="es-MX" dirty="0"/>
          </a:p>
        </p:txBody>
      </p:sp>
      <p:sp>
        <p:nvSpPr>
          <p:cNvPr id="179" name="Freeform 19"/>
          <p:cNvSpPr>
            <a:spLocks/>
          </p:cNvSpPr>
          <p:nvPr/>
        </p:nvSpPr>
        <p:spPr bwMode="auto">
          <a:xfrm>
            <a:off x="1641724" y="3212973"/>
            <a:ext cx="415925" cy="261938"/>
          </a:xfrm>
          <a:custGeom>
            <a:avLst/>
            <a:gdLst>
              <a:gd name="T0" fmla="*/ 0 w 1049"/>
              <a:gd name="T1" fmla="*/ 222 h 659"/>
              <a:gd name="T2" fmla="*/ 317 w 1049"/>
              <a:gd name="T3" fmla="*/ 222 h 659"/>
              <a:gd name="T4" fmla="*/ 317 w 1049"/>
              <a:gd name="T5" fmla="*/ 0 h 659"/>
              <a:gd name="T6" fmla="*/ 1049 w 1049"/>
              <a:gd name="T7" fmla="*/ 317 h 659"/>
              <a:gd name="T8" fmla="*/ 317 w 1049"/>
              <a:gd name="T9" fmla="*/ 659 h 659"/>
              <a:gd name="T10" fmla="*/ 317 w 1049"/>
              <a:gd name="T11" fmla="*/ 451 h 659"/>
              <a:gd name="T12" fmla="*/ 0 w 1049"/>
              <a:gd name="T13" fmla="*/ 451 h 659"/>
              <a:gd name="T14" fmla="*/ 0 w 1049"/>
              <a:gd name="T15" fmla="*/ 222 h 659"/>
              <a:gd name="T16" fmla="*/ 0 60000 65536"/>
              <a:gd name="T17" fmla="*/ 0 60000 65536"/>
              <a:gd name="T18" fmla="*/ 0 60000 65536"/>
              <a:gd name="T19" fmla="*/ 0 60000 65536"/>
              <a:gd name="T20" fmla="*/ 0 60000 65536"/>
              <a:gd name="T21" fmla="*/ 0 60000 65536"/>
              <a:gd name="T22" fmla="*/ 0 60000 65536"/>
              <a:gd name="T23" fmla="*/ 0 60000 65536"/>
              <a:gd name="T24" fmla="*/ 0 w 1049"/>
              <a:gd name="T25" fmla="*/ 0 h 659"/>
              <a:gd name="T26" fmla="*/ 1049 w 1049"/>
              <a:gd name="T27" fmla="*/ 659 h 6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9" h="659">
                <a:moveTo>
                  <a:pt x="0" y="222"/>
                </a:moveTo>
                <a:lnTo>
                  <a:pt x="317" y="222"/>
                </a:lnTo>
                <a:lnTo>
                  <a:pt x="317" y="0"/>
                </a:lnTo>
                <a:lnTo>
                  <a:pt x="1049" y="317"/>
                </a:lnTo>
                <a:lnTo>
                  <a:pt x="317" y="659"/>
                </a:lnTo>
                <a:lnTo>
                  <a:pt x="317" y="451"/>
                </a:lnTo>
                <a:lnTo>
                  <a:pt x="0" y="451"/>
                </a:lnTo>
                <a:lnTo>
                  <a:pt x="0" y="222"/>
                </a:lnTo>
                <a:close/>
              </a:path>
            </a:pathLst>
          </a:custGeom>
          <a:solidFill>
            <a:schemeClr val="bg2"/>
          </a:solidFill>
          <a:ln>
            <a:noFill/>
          </a:ln>
          <a:extLst/>
        </p:spPr>
        <p:txBody>
          <a:bodyPr/>
          <a:lstStyle/>
          <a:p>
            <a:endParaRPr lang="es-MX" dirty="0"/>
          </a:p>
        </p:txBody>
      </p:sp>
      <p:sp>
        <p:nvSpPr>
          <p:cNvPr id="180" name="Freeform 20"/>
          <p:cNvSpPr>
            <a:spLocks/>
          </p:cNvSpPr>
          <p:nvPr/>
        </p:nvSpPr>
        <p:spPr bwMode="auto">
          <a:xfrm>
            <a:off x="1641724" y="3290761"/>
            <a:ext cx="136525" cy="20637"/>
          </a:xfrm>
          <a:custGeom>
            <a:avLst/>
            <a:gdLst>
              <a:gd name="T0" fmla="*/ 342 w 342"/>
              <a:gd name="T1" fmla="*/ 27 h 54"/>
              <a:gd name="T2" fmla="*/ 317 w 342"/>
              <a:gd name="T3" fmla="*/ 0 h 54"/>
              <a:gd name="T4" fmla="*/ 0 w 342"/>
              <a:gd name="T5" fmla="*/ 0 h 54"/>
              <a:gd name="T6" fmla="*/ 0 w 342"/>
              <a:gd name="T7" fmla="*/ 54 h 54"/>
              <a:gd name="T8" fmla="*/ 317 w 342"/>
              <a:gd name="T9" fmla="*/ 54 h 54"/>
              <a:gd name="T10" fmla="*/ 342 w 342"/>
              <a:gd name="T11" fmla="*/ 27 h 54"/>
              <a:gd name="T12" fmla="*/ 317 w 342"/>
              <a:gd name="T13" fmla="*/ 54 h 54"/>
              <a:gd name="T14" fmla="*/ 342 w 342"/>
              <a:gd name="T15" fmla="*/ 54 h 54"/>
              <a:gd name="T16" fmla="*/ 342 w 342"/>
              <a:gd name="T17" fmla="*/ 2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2"/>
              <a:gd name="T28" fmla="*/ 0 h 54"/>
              <a:gd name="T29" fmla="*/ 342 w 342"/>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2" h="54">
                <a:moveTo>
                  <a:pt x="342" y="27"/>
                </a:moveTo>
                <a:lnTo>
                  <a:pt x="317" y="0"/>
                </a:lnTo>
                <a:lnTo>
                  <a:pt x="0" y="0"/>
                </a:lnTo>
                <a:lnTo>
                  <a:pt x="0" y="54"/>
                </a:lnTo>
                <a:lnTo>
                  <a:pt x="317" y="54"/>
                </a:lnTo>
                <a:lnTo>
                  <a:pt x="342" y="27"/>
                </a:lnTo>
                <a:lnTo>
                  <a:pt x="317" y="54"/>
                </a:lnTo>
                <a:lnTo>
                  <a:pt x="342" y="54"/>
                </a:lnTo>
                <a:lnTo>
                  <a:pt x="342"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181" name="Freeform 21"/>
          <p:cNvSpPr>
            <a:spLocks/>
          </p:cNvSpPr>
          <p:nvPr/>
        </p:nvSpPr>
        <p:spPr bwMode="auto">
          <a:xfrm>
            <a:off x="1756024" y="3197098"/>
            <a:ext cx="22225" cy="104775"/>
          </a:xfrm>
          <a:custGeom>
            <a:avLst/>
            <a:gdLst>
              <a:gd name="T0" fmla="*/ 36 w 52"/>
              <a:gd name="T1" fmla="*/ 16 h 262"/>
              <a:gd name="T2" fmla="*/ 0 w 52"/>
              <a:gd name="T3" fmla="*/ 40 h 262"/>
              <a:gd name="T4" fmla="*/ 0 w 52"/>
              <a:gd name="T5" fmla="*/ 262 h 262"/>
              <a:gd name="T6" fmla="*/ 52 w 52"/>
              <a:gd name="T7" fmla="*/ 262 h 262"/>
              <a:gd name="T8" fmla="*/ 52 w 52"/>
              <a:gd name="T9" fmla="*/ 40 h 262"/>
              <a:gd name="T10" fmla="*/ 36 w 52"/>
              <a:gd name="T11" fmla="*/ 16 h 262"/>
              <a:gd name="T12" fmla="*/ 36 w 52"/>
              <a:gd name="T13" fmla="*/ 16 h 262"/>
              <a:gd name="T14" fmla="*/ 0 w 52"/>
              <a:gd name="T15" fmla="*/ 0 h 262"/>
              <a:gd name="T16" fmla="*/ 0 w 52"/>
              <a:gd name="T17" fmla="*/ 40 h 262"/>
              <a:gd name="T18" fmla="*/ 36 w 52"/>
              <a:gd name="T19" fmla="*/ 16 h 2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262"/>
              <a:gd name="T32" fmla="*/ 52 w 52"/>
              <a:gd name="T33" fmla="*/ 262 h 2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262">
                <a:moveTo>
                  <a:pt x="36" y="16"/>
                </a:moveTo>
                <a:lnTo>
                  <a:pt x="0" y="40"/>
                </a:lnTo>
                <a:lnTo>
                  <a:pt x="0" y="262"/>
                </a:lnTo>
                <a:lnTo>
                  <a:pt x="52" y="262"/>
                </a:lnTo>
                <a:lnTo>
                  <a:pt x="52" y="40"/>
                </a:lnTo>
                <a:lnTo>
                  <a:pt x="36" y="16"/>
                </a:lnTo>
                <a:lnTo>
                  <a:pt x="0" y="0"/>
                </a:lnTo>
                <a:lnTo>
                  <a:pt x="0" y="40"/>
                </a:lnTo>
                <a:lnTo>
                  <a:pt x="3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182" name="Freeform 22"/>
          <p:cNvSpPr>
            <a:spLocks/>
          </p:cNvSpPr>
          <p:nvPr/>
        </p:nvSpPr>
        <p:spPr bwMode="auto">
          <a:xfrm>
            <a:off x="1762374" y="3203448"/>
            <a:ext cx="320675" cy="144463"/>
          </a:xfrm>
          <a:custGeom>
            <a:avLst/>
            <a:gdLst>
              <a:gd name="T0" fmla="*/ 755 w 807"/>
              <a:gd name="T1" fmla="*/ 364 h 364"/>
              <a:gd name="T2" fmla="*/ 753 w 807"/>
              <a:gd name="T3" fmla="*/ 316 h 364"/>
              <a:gd name="T4" fmla="*/ 20 w 807"/>
              <a:gd name="T5" fmla="*/ 0 h 364"/>
              <a:gd name="T6" fmla="*/ 0 w 807"/>
              <a:gd name="T7" fmla="*/ 49 h 364"/>
              <a:gd name="T8" fmla="*/ 732 w 807"/>
              <a:gd name="T9" fmla="*/ 364 h 364"/>
              <a:gd name="T10" fmla="*/ 755 w 807"/>
              <a:gd name="T11" fmla="*/ 364 h 364"/>
              <a:gd name="T12" fmla="*/ 755 w 807"/>
              <a:gd name="T13" fmla="*/ 364 h 364"/>
              <a:gd name="T14" fmla="*/ 807 w 807"/>
              <a:gd name="T15" fmla="*/ 340 h 364"/>
              <a:gd name="T16" fmla="*/ 753 w 807"/>
              <a:gd name="T17" fmla="*/ 316 h 364"/>
              <a:gd name="T18" fmla="*/ 755 w 807"/>
              <a:gd name="T19" fmla="*/ 364 h 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7"/>
              <a:gd name="T31" fmla="*/ 0 h 364"/>
              <a:gd name="T32" fmla="*/ 807 w 807"/>
              <a:gd name="T33" fmla="*/ 364 h 3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7" h="364">
                <a:moveTo>
                  <a:pt x="755" y="364"/>
                </a:moveTo>
                <a:lnTo>
                  <a:pt x="753" y="316"/>
                </a:lnTo>
                <a:lnTo>
                  <a:pt x="20" y="0"/>
                </a:lnTo>
                <a:lnTo>
                  <a:pt x="0" y="49"/>
                </a:lnTo>
                <a:lnTo>
                  <a:pt x="732" y="364"/>
                </a:lnTo>
                <a:lnTo>
                  <a:pt x="755" y="364"/>
                </a:lnTo>
                <a:lnTo>
                  <a:pt x="807" y="340"/>
                </a:lnTo>
                <a:lnTo>
                  <a:pt x="753" y="316"/>
                </a:lnTo>
                <a:lnTo>
                  <a:pt x="75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183" name="Freeform 23"/>
          <p:cNvSpPr>
            <a:spLocks/>
          </p:cNvSpPr>
          <p:nvPr/>
        </p:nvSpPr>
        <p:spPr bwMode="auto">
          <a:xfrm>
            <a:off x="1756024" y="3328861"/>
            <a:ext cx="306387" cy="163512"/>
          </a:xfrm>
          <a:custGeom>
            <a:avLst/>
            <a:gdLst>
              <a:gd name="T0" fmla="*/ 0 w 771"/>
              <a:gd name="T1" fmla="*/ 367 h 409"/>
              <a:gd name="T2" fmla="*/ 37 w 771"/>
              <a:gd name="T3" fmla="*/ 391 h 409"/>
              <a:gd name="T4" fmla="*/ 771 w 771"/>
              <a:gd name="T5" fmla="*/ 48 h 409"/>
              <a:gd name="T6" fmla="*/ 748 w 771"/>
              <a:gd name="T7" fmla="*/ 0 h 409"/>
              <a:gd name="T8" fmla="*/ 15 w 771"/>
              <a:gd name="T9" fmla="*/ 344 h 409"/>
              <a:gd name="T10" fmla="*/ 0 w 771"/>
              <a:gd name="T11" fmla="*/ 367 h 409"/>
              <a:gd name="T12" fmla="*/ 0 w 771"/>
              <a:gd name="T13" fmla="*/ 367 h 409"/>
              <a:gd name="T14" fmla="*/ 0 w 771"/>
              <a:gd name="T15" fmla="*/ 409 h 409"/>
              <a:gd name="T16" fmla="*/ 37 w 771"/>
              <a:gd name="T17" fmla="*/ 391 h 409"/>
              <a:gd name="T18" fmla="*/ 0 w 771"/>
              <a:gd name="T19" fmla="*/ 367 h 4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1"/>
              <a:gd name="T31" fmla="*/ 0 h 409"/>
              <a:gd name="T32" fmla="*/ 771 w 771"/>
              <a:gd name="T33" fmla="*/ 409 h 4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1" h="409">
                <a:moveTo>
                  <a:pt x="0" y="367"/>
                </a:moveTo>
                <a:lnTo>
                  <a:pt x="37" y="391"/>
                </a:lnTo>
                <a:lnTo>
                  <a:pt x="771" y="48"/>
                </a:lnTo>
                <a:lnTo>
                  <a:pt x="748" y="0"/>
                </a:lnTo>
                <a:lnTo>
                  <a:pt x="15" y="344"/>
                </a:lnTo>
                <a:lnTo>
                  <a:pt x="0" y="367"/>
                </a:lnTo>
                <a:lnTo>
                  <a:pt x="0" y="409"/>
                </a:lnTo>
                <a:lnTo>
                  <a:pt x="37" y="391"/>
                </a:lnTo>
                <a:lnTo>
                  <a:pt x="0" y="3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184" name="Freeform 24"/>
          <p:cNvSpPr>
            <a:spLocks/>
          </p:cNvSpPr>
          <p:nvPr/>
        </p:nvSpPr>
        <p:spPr bwMode="auto">
          <a:xfrm>
            <a:off x="1756024" y="3381248"/>
            <a:ext cx="22225" cy="93663"/>
          </a:xfrm>
          <a:custGeom>
            <a:avLst/>
            <a:gdLst>
              <a:gd name="T0" fmla="*/ 27 w 52"/>
              <a:gd name="T1" fmla="*/ 0 h 235"/>
              <a:gd name="T2" fmla="*/ 0 w 52"/>
              <a:gd name="T3" fmla="*/ 27 h 235"/>
              <a:gd name="T4" fmla="*/ 0 w 52"/>
              <a:gd name="T5" fmla="*/ 235 h 235"/>
              <a:gd name="T6" fmla="*/ 52 w 52"/>
              <a:gd name="T7" fmla="*/ 235 h 235"/>
              <a:gd name="T8" fmla="*/ 52 w 52"/>
              <a:gd name="T9" fmla="*/ 27 h 235"/>
              <a:gd name="T10" fmla="*/ 27 w 52"/>
              <a:gd name="T11" fmla="*/ 0 h 235"/>
              <a:gd name="T12" fmla="*/ 52 w 52"/>
              <a:gd name="T13" fmla="*/ 27 h 235"/>
              <a:gd name="T14" fmla="*/ 52 w 52"/>
              <a:gd name="T15" fmla="*/ 0 h 235"/>
              <a:gd name="T16" fmla="*/ 27 w 52"/>
              <a:gd name="T17" fmla="*/ 0 h 2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235"/>
              <a:gd name="T29" fmla="*/ 52 w 52"/>
              <a:gd name="T30" fmla="*/ 235 h 2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235">
                <a:moveTo>
                  <a:pt x="27" y="0"/>
                </a:moveTo>
                <a:lnTo>
                  <a:pt x="0" y="27"/>
                </a:lnTo>
                <a:lnTo>
                  <a:pt x="0" y="235"/>
                </a:lnTo>
                <a:lnTo>
                  <a:pt x="52" y="235"/>
                </a:lnTo>
                <a:lnTo>
                  <a:pt x="52" y="27"/>
                </a:lnTo>
                <a:lnTo>
                  <a:pt x="27" y="0"/>
                </a:lnTo>
                <a:lnTo>
                  <a:pt x="52" y="27"/>
                </a:lnTo>
                <a:lnTo>
                  <a:pt x="52" y="0"/>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185" name="Freeform 25"/>
          <p:cNvSpPr>
            <a:spLocks/>
          </p:cNvSpPr>
          <p:nvPr/>
        </p:nvSpPr>
        <p:spPr bwMode="auto">
          <a:xfrm>
            <a:off x="1630611" y="3381248"/>
            <a:ext cx="136525" cy="22225"/>
          </a:xfrm>
          <a:custGeom>
            <a:avLst/>
            <a:gdLst>
              <a:gd name="T0" fmla="*/ 0 w 344"/>
              <a:gd name="T1" fmla="*/ 27 h 54"/>
              <a:gd name="T2" fmla="*/ 27 w 344"/>
              <a:gd name="T3" fmla="*/ 54 h 54"/>
              <a:gd name="T4" fmla="*/ 344 w 344"/>
              <a:gd name="T5" fmla="*/ 54 h 54"/>
              <a:gd name="T6" fmla="*/ 344 w 344"/>
              <a:gd name="T7" fmla="*/ 0 h 54"/>
              <a:gd name="T8" fmla="*/ 27 w 344"/>
              <a:gd name="T9" fmla="*/ 0 h 54"/>
              <a:gd name="T10" fmla="*/ 0 w 344"/>
              <a:gd name="T11" fmla="*/ 27 h 54"/>
              <a:gd name="T12" fmla="*/ 0 w 344"/>
              <a:gd name="T13" fmla="*/ 27 h 54"/>
              <a:gd name="T14" fmla="*/ 0 w 344"/>
              <a:gd name="T15" fmla="*/ 54 h 54"/>
              <a:gd name="T16" fmla="*/ 27 w 344"/>
              <a:gd name="T17" fmla="*/ 54 h 54"/>
              <a:gd name="T18" fmla="*/ 0 w 344"/>
              <a:gd name="T19" fmla="*/ 27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4"/>
              <a:gd name="T31" fmla="*/ 0 h 54"/>
              <a:gd name="T32" fmla="*/ 344 w 344"/>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4" h="54">
                <a:moveTo>
                  <a:pt x="0" y="27"/>
                </a:moveTo>
                <a:lnTo>
                  <a:pt x="27" y="54"/>
                </a:lnTo>
                <a:lnTo>
                  <a:pt x="344" y="54"/>
                </a:lnTo>
                <a:lnTo>
                  <a:pt x="344" y="0"/>
                </a:lnTo>
                <a:lnTo>
                  <a:pt x="27" y="0"/>
                </a:lnTo>
                <a:lnTo>
                  <a:pt x="0" y="27"/>
                </a:lnTo>
                <a:lnTo>
                  <a:pt x="0" y="54"/>
                </a:lnTo>
                <a:lnTo>
                  <a:pt x="27" y="54"/>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186" name="Freeform 26"/>
          <p:cNvSpPr>
            <a:spLocks/>
          </p:cNvSpPr>
          <p:nvPr/>
        </p:nvSpPr>
        <p:spPr bwMode="auto">
          <a:xfrm>
            <a:off x="1630611" y="3290761"/>
            <a:ext cx="22225" cy="101600"/>
          </a:xfrm>
          <a:custGeom>
            <a:avLst/>
            <a:gdLst>
              <a:gd name="T0" fmla="*/ 27 w 54"/>
              <a:gd name="T1" fmla="*/ 0 h 256"/>
              <a:gd name="T2" fmla="*/ 0 w 54"/>
              <a:gd name="T3" fmla="*/ 27 h 256"/>
              <a:gd name="T4" fmla="*/ 0 w 54"/>
              <a:gd name="T5" fmla="*/ 256 h 256"/>
              <a:gd name="T6" fmla="*/ 54 w 54"/>
              <a:gd name="T7" fmla="*/ 256 h 256"/>
              <a:gd name="T8" fmla="*/ 54 w 54"/>
              <a:gd name="T9" fmla="*/ 27 h 256"/>
              <a:gd name="T10" fmla="*/ 27 w 54"/>
              <a:gd name="T11" fmla="*/ 0 h 256"/>
              <a:gd name="T12" fmla="*/ 27 w 54"/>
              <a:gd name="T13" fmla="*/ 0 h 256"/>
              <a:gd name="T14" fmla="*/ 0 w 54"/>
              <a:gd name="T15" fmla="*/ 0 h 256"/>
              <a:gd name="T16" fmla="*/ 0 w 54"/>
              <a:gd name="T17" fmla="*/ 27 h 256"/>
              <a:gd name="T18" fmla="*/ 27 w 54"/>
              <a:gd name="T19" fmla="*/ 0 h 2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256"/>
              <a:gd name="T32" fmla="*/ 54 w 54"/>
              <a:gd name="T33" fmla="*/ 256 h 2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256">
                <a:moveTo>
                  <a:pt x="27" y="0"/>
                </a:moveTo>
                <a:lnTo>
                  <a:pt x="0" y="27"/>
                </a:lnTo>
                <a:lnTo>
                  <a:pt x="0" y="256"/>
                </a:lnTo>
                <a:lnTo>
                  <a:pt x="54" y="256"/>
                </a:lnTo>
                <a:lnTo>
                  <a:pt x="54" y="27"/>
                </a:lnTo>
                <a:lnTo>
                  <a:pt x="27" y="0"/>
                </a:lnTo>
                <a:lnTo>
                  <a:pt x="0" y="0"/>
                </a:lnTo>
                <a:lnTo>
                  <a:pt x="0" y="27"/>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187" name="Rectangle 27"/>
          <p:cNvSpPr>
            <a:spLocks noChangeArrowheads="1"/>
          </p:cNvSpPr>
          <p:nvPr/>
        </p:nvSpPr>
        <p:spPr bwMode="auto">
          <a:xfrm>
            <a:off x="2964111" y="3224086"/>
            <a:ext cx="271463" cy="31750"/>
          </a:xfrm>
          <a:prstGeom prst="rect">
            <a:avLst/>
          </a:prstGeom>
          <a:solidFill>
            <a:srgbClr val="002060"/>
          </a:solidFill>
          <a:ln>
            <a:noFill/>
          </a:ln>
          <a:extLst/>
        </p:spPr>
        <p:txBody>
          <a:bodyPr/>
          <a:lstStyle/>
          <a:p>
            <a:endParaRPr lang="es-MX" dirty="0"/>
          </a:p>
        </p:txBody>
      </p:sp>
      <p:sp>
        <p:nvSpPr>
          <p:cNvPr id="188" name="Freeform 28"/>
          <p:cNvSpPr>
            <a:spLocks/>
          </p:cNvSpPr>
          <p:nvPr/>
        </p:nvSpPr>
        <p:spPr bwMode="auto">
          <a:xfrm>
            <a:off x="3197474" y="3184398"/>
            <a:ext cx="206375" cy="111125"/>
          </a:xfrm>
          <a:custGeom>
            <a:avLst/>
            <a:gdLst>
              <a:gd name="T0" fmla="*/ 0 w 521"/>
              <a:gd name="T1" fmla="*/ 279 h 279"/>
              <a:gd name="T2" fmla="*/ 521 w 521"/>
              <a:gd name="T3" fmla="*/ 139 h 279"/>
              <a:gd name="T4" fmla="*/ 0 w 521"/>
              <a:gd name="T5" fmla="*/ 0 h 279"/>
              <a:gd name="T6" fmla="*/ 0 w 521"/>
              <a:gd name="T7" fmla="*/ 279 h 279"/>
              <a:gd name="T8" fmla="*/ 0 60000 65536"/>
              <a:gd name="T9" fmla="*/ 0 60000 65536"/>
              <a:gd name="T10" fmla="*/ 0 60000 65536"/>
              <a:gd name="T11" fmla="*/ 0 60000 65536"/>
              <a:gd name="T12" fmla="*/ 0 w 521"/>
              <a:gd name="T13" fmla="*/ 0 h 279"/>
              <a:gd name="T14" fmla="*/ 521 w 521"/>
              <a:gd name="T15" fmla="*/ 279 h 279"/>
            </a:gdLst>
            <a:ahLst/>
            <a:cxnLst>
              <a:cxn ang="T8">
                <a:pos x="T0" y="T1"/>
              </a:cxn>
              <a:cxn ang="T9">
                <a:pos x="T2" y="T3"/>
              </a:cxn>
              <a:cxn ang="T10">
                <a:pos x="T4" y="T5"/>
              </a:cxn>
              <a:cxn ang="T11">
                <a:pos x="T6" y="T7"/>
              </a:cxn>
            </a:cxnLst>
            <a:rect l="T12" t="T13" r="T14" b="T15"/>
            <a:pathLst>
              <a:path w="521" h="279">
                <a:moveTo>
                  <a:pt x="0" y="279"/>
                </a:moveTo>
                <a:lnTo>
                  <a:pt x="521" y="139"/>
                </a:lnTo>
                <a:lnTo>
                  <a:pt x="0" y="0"/>
                </a:lnTo>
                <a:lnTo>
                  <a:pt x="0" y="279"/>
                </a:lnTo>
                <a:close/>
              </a:path>
            </a:pathLst>
          </a:custGeom>
          <a:solidFill>
            <a:schemeClr val="bg2"/>
          </a:solidFill>
          <a:ln>
            <a:noFill/>
          </a:ln>
          <a:extLst/>
        </p:spPr>
        <p:txBody>
          <a:bodyPr/>
          <a:lstStyle/>
          <a:p>
            <a:endParaRPr lang="es-MX" dirty="0"/>
          </a:p>
        </p:txBody>
      </p:sp>
      <p:sp>
        <p:nvSpPr>
          <p:cNvPr id="189" name="Rectangle 29"/>
          <p:cNvSpPr>
            <a:spLocks noChangeArrowheads="1"/>
          </p:cNvSpPr>
          <p:nvPr/>
        </p:nvSpPr>
        <p:spPr bwMode="auto">
          <a:xfrm>
            <a:off x="4097586" y="3224086"/>
            <a:ext cx="271463" cy="31750"/>
          </a:xfrm>
          <a:prstGeom prst="rect">
            <a:avLst/>
          </a:prstGeom>
          <a:solidFill>
            <a:srgbClr val="002060"/>
          </a:solidFill>
          <a:ln>
            <a:noFill/>
          </a:ln>
          <a:extLst/>
        </p:spPr>
        <p:txBody>
          <a:bodyPr/>
          <a:lstStyle/>
          <a:p>
            <a:endParaRPr lang="es-MX" dirty="0"/>
          </a:p>
        </p:txBody>
      </p:sp>
      <p:sp>
        <p:nvSpPr>
          <p:cNvPr id="190" name="Freeform 30"/>
          <p:cNvSpPr>
            <a:spLocks/>
          </p:cNvSpPr>
          <p:nvPr/>
        </p:nvSpPr>
        <p:spPr bwMode="auto">
          <a:xfrm>
            <a:off x="4330949" y="3184398"/>
            <a:ext cx="206375" cy="111125"/>
          </a:xfrm>
          <a:custGeom>
            <a:avLst/>
            <a:gdLst>
              <a:gd name="T0" fmla="*/ 0 w 521"/>
              <a:gd name="T1" fmla="*/ 279 h 279"/>
              <a:gd name="T2" fmla="*/ 521 w 521"/>
              <a:gd name="T3" fmla="*/ 139 h 279"/>
              <a:gd name="T4" fmla="*/ 0 w 521"/>
              <a:gd name="T5" fmla="*/ 0 h 279"/>
              <a:gd name="T6" fmla="*/ 0 w 521"/>
              <a:gd name="T7" fmla="*/ 279 h 279"/>
              <a:gd name="T8" fmla="*/ 0 60000 65536"/>
              <a:gd name="T9" fmla="*/ 0 60000 65536"/>
              <a:gd name="T10" fmla="*/ 0 60000 65536"/>
              <a:gd name="T11" fmla="*/ 0 60000 65536"/>
              <a:gd name="T12" fmla="*/ 0 w 521"/>
              <a:gd name="T13" fmla="*/ 0 h 279"/>
              <a:gd name="T14" fmla="*/ 521 w 521"/>
              <a:gd name="T15" fmla="*/ 279 h 279"/>
            </a:gdLst>
            <a:ahLst/>
            <a:cxnLst>
              <a:cxn ang="T8">
                <a:pos x="T0" y="T1"/>
              </a:cxn>
              <a:cxn ang="T9">
                <a:pos x="T2" y="T3"/>
              </a:cxn>
              <a:cxn ang="T10">
                <a:pos x="T4" y="T5"/>
              </a:cxn>
              <a:cxn ang="T11">
                <a:pos x="T6" y="T7"/>
              </a:cxn>
            </a:cxnLst>
            <a:rect l="T12" t="T13" r="T14" b="T15"/>
            <a:pathLst>
              <a:path w="521" h="279">
                <a:moveTo>
                  <a:pt x="0" y="279"/>
                </a:moveTo>
                <a:lnTo>
                  <a:pt x="521" y="139"/>
                </a:lnTo>
                <a:lnTo>
                  <a:pt x="0" y="0"/>
                </a:lnTo>
                <a:lnTo>
                  <a:pt x="0" y="279"/>
                </a:lnTo>
                <a:close/>
              </a:path>
            </a:pathLst>
          </a:custGeom>
          <a:solidFill>
            <a:schemeClr val="bg2"/>
          </a:solidFill>
          <a:ln>
            <a:noFill/>
          </a:ln>
          <a:extLst/>
        </p:spPr>
        <p:txBody>
          <a:bodyPr/>
          <a:lstStyle/>
          <a:p>
            <a:endParaRPr lang="es-MX" dirty="0"/>
          </a:p>
        </p:txBody>
      </p:sp>
      <p:sp>
        <p:nvSpPr>
          <p:cNvPr id="191" name="Rectangle 31"/>
          <p:cNvSpPr>
            <a:spLocks noChangeArrowheads="1"/>
          </p:cNvSpPr>
          <p:nvPr/>
        </p:nvSpPr>
        <p:spPr bwMode="auto">
          <a:xfrm>
            <a:off x="5877174" y="3224086"/>
            <a:ext cx="271462" cy="31750"/>
          </a:xfrm>
          <a:prstGeom prst="rect">
            <a:avLst/>
          </a:prstGeom>
          <a:solidFill>
            <a:srgbClr val="002060"/>
          </a:solidFill>
          <a:ln>
            <a:noFill/>
          </a:ln>
          <a:extLst/>
        </p:spPr>
        <p:txBody>
          <a:bodyPr/>
          <a:lstStyle/>
          <a:p>
            <a:endParaRPr lang="es-MX" dirty="0"/>
          </a:p>
        </p:txBody>
      </p:sp>
      <p:sp>
        <p:nvSpPr>
          <p:cNvPr id="192" name="Freeform 32"/>
          <p:cNvSpPr>
            <a:spLocks/>
          </p:cNvSpPr>
          <p:nvPr/>
        </p:nvSpPr>
        <p:spPr bwMode="auto">
          <a:xfrm>
            <a:off x="6110536" y="3184398"/>
            <a:ext cx="206375" cy="111125"/>
          </a:xfrm>
          <a:custGeom>
            <a:avLst/>
            <a:gdLst>
              <a:gd name="T0" fmla="*/ 0 w 521"/>
              <a:gd name="T1" fmla="*/ 279 h 279"/>
              <a:gd name="T2" fmla="*/ 521 w 521"/>
              <a:gd name="T3" fmla="*/ 139 h 279"/>
              <a:gd name="T4" fmla="*/ 0 w 521"/>
              <a:gd name="T5" fmla="*/ 0 h 279"/>
              <a:gd name="T6" fmla="*/ 0 w 521"/>
              <a:gd name="T7" fmla="*/ 279 h 279"/>
              <a:gd name="T8" fmla="*/ 0 60000 65536"/>
              <a:gd name="T9" fmla="*/ 0 60000 65536"/>
              <a:gd name="T10" fmla="*/ 0 60000 65536"/>
              <a:gd name="T11" fmla="*/ 0 60000 65536"/>
              <a:gd name="T12" fmla="*/ 0 w 521"/>
              <a:gd name="T13" fmla="*/ 0 h 279"/>
              <a:gd name="T14" fmla="*/ 521 w 521"/>
              <a:gd name="T15" fmla="*/ 279 h 279"/>
            </a:gdLst>
            <a:ahLst/>
            <a:cxnLst>
              <a:cxn ang="T8">
                <a:pos x="T0" y="T1"/>
              </a:cxn>
              <a:cxn ang="T9">
                <a:pos x="T2" y="T3"/>
              </a:cxn>
              <a:cxn ang="T10">
                <a:pos x="T4" y="T5"/>
              </a:cxn>
              <a:cxn ang="T11">
                <a:pos x="T6" y="T7"/>
              </a:cxn>
            </a:cxnLst>
            <a:rect l="T12" t="T13" r="T14" b="T15"/>
            <a:pathLst>
              <a:path w="521" h="279">
                <a:moveTo>
                  <a:pt x="0" y="279"/>
                </a:moveTo>
                <a:lnTo>
                  <a:pt x="521" y="139"/>
                </a:lnTo>
                <a:lnTo>
                  <a:pt x="0" y="0"/>
                </a:lnTo>
                <a:lnTo>
                  <a:pt x="0" y="279"/>
                </a:lnTo>
                <a:close/>
              </a:path>
            </a:pathLst>
          </a:custGeom>
          <a:solidFill>
            <a:schemeClr val="bg2"/>
          </a:solidFill>
          <a:ln>
            <a:noFill/>
          </a:ln>
          <a:extLst/>
        </p:spPr>
        <p:txBody>
          <a:bodyPr/>
          <a:lstStyle/>
          <a:p>
            <a:endParaRPr lang="es-MX" dirty="0"/>
          </a:p>
        </p:txBody>
      </p:sp>
      <p:sp>
        <p:nvSpPr>
          <p:cNvPr id="193" name="Freeform 33"/>
          <p:cNvSpPr>
            <a:spLocks/>
          </p:cNvSpPr>
          <p:nvPr/>
        </p:nvSpPr>
        <p:spPr bwMode="auto">
          <a:xfrm>
            <a:off x="4032499" y="3058986"/>
            <a:ext cx="115887" cy="115887"/>
          </a:xfrm>
          <a:custGeom>
            <a:avLst/>
            <a:gdLst>
              <a:gd name="T0" fmla="*/ 0 w 293"/>
              <a:gd name="T1" fmla="*/ 292 h 292"/>
              <a:gd name="T2" fmla="*/ 0 w 293"/>
              <a:gd name="T3" fmla="*/ 292 h 292"/>
              <a:gd name="T4" fmla="*/ 15 w 293"/>
              <a:gd name="T5" fmla="*/ 292 h 292"/>
              <a:gd name="T6" fmla="*/ 30 w 293"/>
              <a:gd name="T7" fmla="*/ 291 h 292"/>
              <a:gd name="T8" fmla="*/ 45 w 293"/>
              <a:gd name="T9" fmla="*/ 289 h 292"/>
              <a:gd name="T10" fmla="*/ 62 w 293"/>
              <a:gd name="T11" fmla="*/ 286 h 292"/>
              <a:gd name="T12" fmla="*/ 87 w 293"/>
              <a:gd name="T13" fmla="*/ 279 h 292"/>
              <a:gd name="T14" fmla="*/ 114 w 293"/>
              <a:gd name="T15" fmla="*/ 270 h 292"/>
              <a:gd name="T16" fmla="*/ 140 w 293"/>
              <a:gd name="T17" fmla="*/ 257 h 292"/>
              <a:gd name="T18" fmla="*/ 165 w 293"/>
              <a:gd name="T19" fmla="*/ 243 h 292"/>
              <a:gd name="T20" fmla="*/ 187 w 293"/>
              <a:gd name="T21" fmla="*/ 226 h 292"/>
              <a:gd name="T22" fmla="*/ 208 w 293"/>
              <a:gd name="T23" fmla="*/ 207 h 292"/>
              <a:gd name="T24" fmla="*/ 227 w 293"/>
              <a:gd name="T25" fmla="*/ 186 h 292"/>
              <a:gd name="T26" fmla="*/ 243 w 293"/>
              <a:gd name="T27" fmla="*/ 163 h 292"/>
              <a:gd name="T28" fmla="*/ 258 w 293"/>
              <a:gd name="T29" fmla="*/ 140 h 292"/>
              <a:gd name="T30" fmla="*/ 270 w 293"/>
              <a:gd name="T31" fmla="*/ 114 h 292"/>
              <a:gd name="T32" fmla="*/ 281 w 293"/>
              <a:gd name="T33" fmla="*/ 86 h 292"/>
              <a:gd name="T34" fmla="*/ 287 w 293"/>
              <a:gd name="T35" fmla="*/ 60 h 292"/>
              <a:gd name="T36" fmla="*/ 290 w 293"/>
              <a:gd name="T37" fmla="*/ 44 h 292"/>
              <a:gd name="T38" fmla="*/ 292 w 293"/>
              <a:gd name="T39" fmla="*/ 29 h 292"/>
              <a:gd name="T40" fmla="*/ 293 w 293"/>
              <a:gd name="T41" fmla="*/ 14 h 292"/>
              <a:gd name="T42" fmla="*/ 293 w 293"/>
              <a:gd name="T43" fmla="*/ 0 h 292"/>
              <a:gd name="T44" fmla="*/ 138 w 293"/>
              <a:gd name="T45" fmla="*/ 0 h 292"/>
              <a:gd name="T46" fmla="*/ 138 w 293"/>
              <a:gd name="T47" fmla="*/ 8 h 292"/>
              <a:gd name="T48" fmla="*/ 138 w 293"/>
              <a:gd name="T49" fmla="*/ 14 h 292"/>
              <a:gd name="T50" fmla="*/ 137 w 293"/>
              <a:gd name="T51" fmla="*/ 20 h 292"/>
              <a:gd name="T52" fmla="*/ 136 w 293"/>
              <a:gd name="T53" fmla="*/ 26 h 292"/>
              <a:gd name="T54" fmla="*/ 132 w 293"/>
              <a:gd name="T55" fmla="*/ 41 h 292"/>
              <a:gd name="T56" fmla="*/ 128 w 293"/>
              <a:gd name="T57" fmla="*/ 54 h 292"/>
              <a:gd name="T58" fmla="*/ 122 w 293"/>
              <a:gd name="T59" fmla="*/ 66 h 292"/>
              <a:gd name="T60" fmla="*/ 115 w 293"/>
              <a:gd name="T61" fmla="*/ 76 h 292"/>
              <a:gd name="T62" fmla="*/ 107 w 293"/>
              <a:gd name="T63" fmla="*/ 87 h 292"/>
              <a:gd name="T64" fmla="*/ 98 w 293"/>
              <a:gd name="T65" fmla="*/ 97 h 292"/>
              <a:gd name="T66" fmla="*/ 88 w 293"/>
              <a:gd name="T67" fmla="*/ 106 h 292"/>
              <a:gd name="T68" fmla="*/ 78 w 293"/>
              <a:gd name="T69" fmla="*/ 114 h 292"/>
              <a:gd name="T70" fmla="*/ 66 w 293"/>
              <a:gd name="T71" fmla="*/ 120 h 292"/>
              <a:gd name="T72" fmla="*/ 54 w 293"/>
              <a:gd name="T73" fmla="*/ 127 h 292"/>
              <a:gd name="T74" fmla="*/ 42 w 293"/>
              <a:gd name="T75" fmla="*/ 131 h 292"/>
              <a:gd name="T76" fmla="*/ 27 w 293"/>
              <a:gd name="T77" fmla="*/ 135 h 292"/>
              <a:gd name="T78" fmla="*/ 22 w 293"/>
              <a:gd name="T79" fmla="*/ 135 h 292"/>
              <a:gd name="T80" fmla="*/ 15 w 293"/>
              <a:gd name="T81" fmla="*/ 136 h 292"/>
              <a:gd name="T82" fmla="*/ 8 w 293"/>
              <a:gd name="T83" fmla="*/ 137 h 292"/>
              <a:gd name="T84" fmla="*/ 0 w 293"/>
              <a:gd name="T85" fmla="*/ 137 h 292"/>
              <a:gd name="T86" fmla="*/ 0 w 293"/>
              <a:gd name="T87" fmla="*/ 137 h 292"/>
              <a:gd name="T88" fmla="*/ 0 w 293"/>
              <a:gd name="T89" fmla="*/ 292 h 292"/>
              <a:gd name="T90" fmla="*/ 0 w 293"/>
              <a:gd name="T91" fmla="*/ 292 h 292"/>
              <a:gd name="T92" fmla="*/ 0 w 293"/>
              <a:gd name="T93" fmla="*/ 292 h 2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3"/>
              <a:gd name="T142" fmla="*/ 0 h 292"/>
              <a:gd name="T143" fmla="*/ 293 w 293"/>
              <a:gd name="T144" fmla="*/ 292 h 2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3" h="292">
                <a:moveTo>
                  <a:pt x="0" y="292"/>
                </a:moveTo>
                <a:lnTo>
                  <a:pt x="0" y="292"/>
                </a:lnTo>
                <a:lnTo>
                  <a:pt x="15" y="292"/>
                </a:lnTo>
                <a:lnTo>
                  <a:pt x="30" y="291"/>
                </a:lnTo>
                <a:lnTo>
                  <a:pt x="45" y="289"/>
                </a:lnTo>
                <a:lnTo>
                  <a:pt x="62" y="286"/>
                </a:lnTo>
                <a:lnTo>
                  <a:pt x="87" y="279"/>
                </a:lnTo>
                <a:lnTo>
                  <a:pt x="114" y="270"/>
                </a:lnTo>
                <a:lnTo>
                  <a:pt x="140" y="257"/>
                </a:lnTo>
                <a:lnTo>
                  <a:pt x="165" y="243"/>
                </a:lnTo>
                <a:lnTo>
                  <a:pt x="187" y="226"/>
                </a:lnTo>
                <a:lnTo>
                  <a:pt x="208" y="207"/>
                </a:lnTo>
                <a:lnTo>
                  <a:pt x="227" y="186"/>
                </a:lnTo>
                <a:lnTo>
                  <a:pt x="243" y="163"/>
                </a:lnTo>
                <a:lnTo>
                  <a:pt x="258" y="140"/>
                </a:lnTo>
                <a:lnTo>
                  <a:pt x="270" y="114"/>
                </a:lnTo>
                <a:lnTo>
                  <a:pt x="281" y="86"/>
                </a:lnTo>
                <a:lnTo>
                  <a:pt x="287" y="60"/>
                </a:lnTo>
                <a:lnTo>
                  <a:pt x="290" y="44"/>
                </a:lnTo>
                <a:lnTo>
                  <a:pt x="292" y="29"/>
                </a:lnTo>
                <a:lnTo>
                  <a:pt x="293" y="14"/>
                </a:lnTo>
                <a:lnTo>
                  <a:pt x="293" y="0"/>
                </a:lnTo>
                <a:lnTo>
                  <a:pt x="138" y="0"/>
                </a:lnTo>
                <a:lnTo>
                  <a:pt x="138" y="8"/>
                </a:lnTo>
                <a:lnTo>
                  <a:pt x="138" y="14"/>
                </a:lnTo>
                <a:lnTo>
                  <a:pt x="137" y="20"/>
                </a:lnTo>
                <a:lnTo>
                  <a:pt x="136" y="26"/>
                </a:lnTo>
                <a:lnTo>
                  <a:pt x="132" y="41"/>
                </a:lnTo>
                <a:lnTo>
                  <a:pt x="128" y="54"/>
                </a:lnTo>
                <a:lnTo>
                  <a:pt x="122" y="66"/>
                </a:lnTo>
                <a:lnTo>
                  <a:pt x="115" y="76"/>
                </a:lnTo>
                <a:lnTo>
                  <a:pt x="107" y="87"/>
                </a:lnTo>
                <a:lnTo>
                  <a:pt x="98" y="97"/>
                </a:lnTo>
                <a:lnTo>
                  <a:pt x="88" y="106"/>
                </a:lnTo>
                <a:lnTo>
                  <a:pt x="78" y="114"/>
                </a:lnTo>
                <a:lnTo>
                  <a:pt x="66" y="120"/>
                </a:lnTo>
                <a:lnTo>
                  <a:pt x="54" y="127"/>
                </a:lnTo>
                <a:lnTo>
                  <a:pt x="42" y="131"/>
                </a:lnTo>
                <a:lnTo>
                  <a:pt x="27" y="135"/>
                </a:lnTo>
                <a:lnTo>
                  <a:pt x="22" y="135"/>
                </a:lnTo>
                <a:lnTo>
                  <a:pt x="15" y="136"/>
                </a:lnTo>
                <a:lnTo>
                  <a:pt x="8" y="137"/>
                </a:lnTo>
                <a:lnTo>
                  <a:pt x="0" y="137"/>
                </a:lnTo>
                <a:lnTo>
                  <a:pt x="0" y="29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194" name="Freeform 34"/>
          <p:cNvSpPr>
            <a:spLocks/>
          </p:cNvSpPr>
          <p:nvPr/>
        </p:nvSpPr>
        <p:spPr bwMode="auto">
          <a:xfrm>
            <a:off x="3916611" y="3058986"/>
            <a:ext cx="115888" cy="115887"/>
          </a:xfrm>
          <a:custGeom>
            <a:avLst/>
            <a:gdLst>
              <a:gd name="T0" fmla="*/ 0 w 292"/>
              <a:gd name="T1" fmla="*/ 0 h 292"/>
              <a:gd name="T2" fmla="*/ 0 w 292"/>
              <a:gd name="T3" fmla="*/ 0 h 292"/>
              <a:gd name="T4" fmla="*/ 0 w 292"/>
              <a:gd name="T5" fmla="*/ 14 h 292"/>
              <a:gd name="T6" fmla="*/ 1 w 292"/>
              <a:gd name="T7" fmla="*/ 29 h 292"/>
              <a:gd name="T8" fmla="*/ 4 w 292"/>
              <a:gd name="T9" fmla="*/ 44 h 292"/>
              <a:gd name="T10" fmla="*/ 7 w 292"/>
              <a:gd name="T11" fmla="*/ 60 h 292"/>
              <a:gd name="T12" fmla="*/ 13 w 292"/>
              <a:gd name="T13" fmla="*/ 86 h 292"/>
              <a:gd name="T14" fmla="*/ 23 w 292"/>
              <a:gd name="T15" fmla="*/ 114 h 292"/>
              <a:gd name="T16" fmla="*/ 36 w 292"/>
              <a:gd name="T17" fmla="*/ 140 h 292"/>
              <a:gd name="T18" fmla="*/ 50 w 292"/>
              <a:gd name="T19" fmla="*/ 163 h 292"/>
              <a:gd name="T20" fmla="*/ 67 w 292"/>
              <a:gd name="T21" fmla="*/ 186 h 292"/>
              <a:gd name="T22" fmla="*/ 86 w 292"/>
              <a:gd name="T23" fmla="*/ 207 h 292"/>
              <a:gd name="T24" fmla="*/ 107 w 292"/>
              <a:gd name="T25" fmla="*/ 226 h 292"/>
              <a:gd name="T26" fmla="*/ 129 w 292"/>
              <a:gd name="T27" fmla="*/ 243 h 292"/>
              <a:gd name="T28" fmla="*/ 153 w 292"/>
              <a:gd name="T29" fmla="*/ 257 h 292"/>
              <a:gd name="T30" fmla="*/ 179 w 292"/>
              <a:gd name="T31" fmla="*/ 270 h 292"/>
              <a:gd name="T32" fmla="*/ 207 w 292"/>
              <a:gd name="T33" fmla="*/ 279 h 292"/>
              <a:gd name="T34" fmla="*/ 232 w 292"/>
              <a:gd name="T35" fmla="*/ 286 h 292"/>
              <a:gd name="T36" fmla="*/ 248 w 292"/>
              <a:gd name="T37" fmla="*/ 289 h 292"/>
              <a:gd name="T38" fmla="*/ 263 w 292"/>
              <a:gd name="T39" fmla="*/ 291 h 292"/>
              <a:gd name="T40" fmla="*/ 278 w 292"/>
              <a:gd name="T41" fmla="*/ 292 h 292"/>
              <a:gd name="T42" fmla="*/ 292 w 292"/>
              <a:gd name="T43" fmla="*/ 292 h 292"/>
              <a:gd name="T44" fmla="*/ 292 w 292"/>
              <a:gd name="T45" fmla="*/ 137 h 292"/>
              <a:gd name="T46" fmla="*/ 286 w 292"/>
              <a:gd name="T47" fmla="*/ 137 h 292"/>
              <a:gd name="T48" fmla="*/ 278 w 292"/>
              <a:gd name="T49" fmla="*/ 136 h 292"/>
              <a:gd name="T50" fmla="*/ 272 w 292"/>
              <a:gd name="T51" fmla="*/ 135 h 292"/>
              <a:gd name="T52" fmla="*/ 267 w 292"/>
              <a:gd name="T53" fmla="*/ 135 h 292"/>
              <a:gd name="T54" fmla="*/ 252 w 292"/>
              <a:gd name="T55" fmla="*/ 131 h 292"/>
              <a:gd name="T56" fmla="*/ 239 w 292"/>
              <a:gd name="T57" fmla="*/ 127 h 292"/>
              <a:gd name="T58" fmla="*/ 227 w 292"/>
              <a:gd name="T59" fmla="*/ 120 h 292"/>
              <a:gd name="T60" fmla="*/ 216 w 292"/>
              <a:gd name="T61" fmla="*/ 114 h 292"/>
              <a:gd name="T62" fmla="*/ 205 w 292"/>
              <a:gd name="T63" fmla="*/ 106 h 292"/>
              <a:gd name="T64" fmla="*/ 196 w 292"/>
              <a:gd name="T65" fmla="*/ 97 h 292"/>
              <a:gd name="T66" fmla="*/ 187 w 292"/>
              <a:gd name="T67" fmla="*/ 87 h 292"/>
              <a:gd name="T68" fmla="*/ 179 w 292"/>
              <a:gd name="T69" fmla="*/ 76 h 292"/>
              <a:gd name="T70" fmla="*/ 172 w 292"/>
              <a:gd name="T71" fmla="*/ 66 h 292"/>
              <a:gd name="T72" fmla="*/ 166 w 292"/>
              <a:gd name="T73" fmla="*/ 54 h 292"/>
              <a:gd name="T74" fmla="*/ 161 w 292"/>
              <a:gd name="T75" fmla="*/ 41 h 292"/>
              <a:gd name="T76" fmla="*/ 158 w 292"/>
              <a:gd name="T77" fmla="*/ 26 h 292"/>
              <a:gd name="T78" fmla="*/ 157 w 292"/>
              <a:gd name="T79" fmla="*/ 20 h 292"/>
              <a:gd name="T80" fmla="*/ 156 w 292"/>
              <a:gd name="T81" fmla="*/ 14 h 292"/>
              <a:gd name="T82" fmla="*/ 155 w 292"/>
              <a:gd name="T83" fmla="*/ 8 h 292"/>
              <a:gd name="T84" fmla="*/ 155 w 292"/>
              <a:gd name="T85" fmla="*/ 0 h 292"/>
              <a:gd name="T86" fmla="*/ 155 w 292"/>
              <a:gd name="T87" fmla="*/ 0 h 292"/>
              <a:gd name="T88" fmla="*/ 0 w 292"/>
              <a:gd name="T89" fmla="*/ 0 h 292"/>
              <a:gd name="T90" fmla="*/ 0 w 292"/>
              <a:gd name="T91" fmla="*/ 0 h 292"/>
              <a:gd name="T92" fmla="*/ 0 w 292"/>
              <a:gd name="T93" fmla="*/ 0 h 2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2"/>
              <a:gd name="T142" fmla="*/ 0 h 292"/>
              <a:gd name="T143" fmla="*/ 292 w 292"/>
              <a:gd name="T144" fmla="*/ 292 h 2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2" h="292">
                <a:moveTo>
                  <a:pt x="0" y="0"/>
                </a:moveTo>
                <a:lnTo>
                  <a:pt x="0" y="0"/>
                </a:lnTo>
                <a:lnTo>
                  <a:pt x="0" y="14"/>
                </a:lnTo>
                <a:lnTo>
                  <a:pt x="1" y="29"/>
                </a:lnTo>
                <a:lnTo>
                  <a:pt x="4" y="44"/>
                </a:lnTo>
                <a:lnTo>
                  <a:pt x="7" y="60"/>
                </a:lnTo>
                <a:lnTo>
                  <a:pt x="13" y="86"/>
                </a:lnTo>
                <a:lnTo>
                  <a:pt x="23" y="114"/>
                </a:lnTo>
                <a:lnTo>
                  <a:pt x="36" y="140"/>
                </a:lnTo>
                <a:lnTo>
                  <a:pt x="50" y="163"/>
                </a:lnTo>
                <a:lnTo>
                  <a:pt x="67" y="186"/>
                </a:lnTo>
                <a:lnTo>
                  <a:pt x="86" y="207"/>
                </a:lnTo>
                <a:lnTo>
                  <a:pt x="107" y="226"/>
                </a:lnTo>
                <a:lnTo>
                  <a:pt x="129" y="243"/>
                </a:lnTo>
                <a:lnTo>
                  <a:pt x="153" y="257"/>
                </a:lnTo>
                <a:lnTo>
                  <a:pt x="179" y="270"/>
                </a:lnTo>
                <a:lnTo>
                  <a:pt x="207" y="279"/>
                </a:lnTo>
                <a:lnTo>
                  <a:pt x="232" y="286"/>
                </a:lnTo>
                <a:lnTo>
                  <a:pt x="248" y="289"/>
                </a:lnTo>
                <a:lnTo>
                  <a:pt x="263" y="291"/>
                </a:lnTo>
                <a:lnTo>
                  <a:pt x="278" y="292"/>
                </a:lnTo>
                <a:lnTo>
                  <a:pt x="292" y="292"/>
                </a:lnTo>
                <a:lnTo>
                  <a:pt x="292" y="137"/>
                </a:lnTo>
                <a:lnTo>
                  <a:pt x="286" y="137"/>
                </a:lnTo>
                <a:lnTo>
                  <a:pt x="278" y="136"/>
                </a:lnTo>
                <a:lnTo>
                  <a:pt x="272" y="135"/>
                </a:lnTo>
                <a:lnTo>
                  <a:pt x="267" y="135"/>
                </a:lnTo>
                <a:lnTo>
                  <a:pt x="252" y="131"/>
                </a:lnTo>
                <a:lnTo>
                  <a:pt x="239" y="127"/>
                </a:lnTo>
                <a:lnTo>
                  <a:pt x="227" y="120"/>
                </a:lnTo>
                <a:lnTo>
                  <a:pt x="216" y="114"/>
                </a:lnTo>
                <a:lnTo>
                  <a:pt x="205" y="106"/>
                </a:lnTo>
                <a:lnTo>
                  <a:pt x="196" y="97"/>
                </a:lnTo>
                <a:lnTo>
                  <a:pt x="187" y="87"/>
                </a:lnTo>
                <a:lnTo>
                  <a:pt x="179" y="76"/>
                </a:lnTo>
                <a:lnTo>
                  <a:pt x="172" y="66"/>
                </a:lnTo>
                <a:lnTo>
                  <a:pt x="166" y="54"/>
                </a:lnTo>
                <a:lnTo>
                  <a:pt x="161" y="41"/>
                </a:lnTo>
                <a:lnTo>
                  <a:pt x="158" y="26"/>
                </a:lnTo>
                <a:lnTo>
                  <a:pt x="157" y="20"/>
                </a:lnTo>
                <a:lnTo>
                  <a:pt x="156" y="14"/>
                </a:lnTo>
                <a:lnTo>
                  <a:pt x="155" y="8"/>
                </a:lnTo>
                <a:lnTo>
                  <a:pt x="155"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195" name="Freeform 35"/>
          <p:cNvSpPr>
            <a:spLocks/>
          </p:cNvSpPr>
          <p:nvPr/>
        </p:nvSpPr>
        <p:spPr bwMode="auto">
          <a:xfrm>
            <a:off x="3916611" y="2941511"/>
            <a:ext cx="115888" cy="117475"/>
          </a:xfrm>
          <a:custGeom>
            <a:avLst/>
            <a:gdLst>
              <a:gd name="T0" fmla="*/ 292 w 292"/>
              <a:gd name="T1" fmla="*/ 0 h 293"/>
              <a:gd name="T2" fmla="*/ 292 w 292"/>
              <a:gd name="T3" fmla="*/ 0 h 293"/>
              <a:gd name="T4" fmla="*/ 278 w 292"/>
              <a:gd name="T5" fmla="*/ 1 h 293"/>
              <a:gd name="T6" fmla="*/ 263 w 292"/>
              <a:gd name="T7" fmla="*/ 2 h 293"/>
              <a:gd name="T8" fmla="*/ 248 w 292"/>
              <a:gd name="T9" fmla="*/ 3 h 293"/>
              <a:gd name="T10" fmla="*/ 232 w 292"/>
              <a:gd name="T11" fmla="*/ 6 h 293"/>
              <a:gd name="T12" fmla="*/ 207 w 292"/>
              <a:gd name="T13" fmla="*/ 13 h 293"/>
              <a:gd name="T14" fmla="*/ 179 w 292"/>
              <a:gd name="T15" fmla="*/ 24 h 293"/>
              <a:gd name="T16" fmla="*/ 153 w 292"/>
              <a:gd name="T17" fmla="*/ 35 h 293"/>
              <a:gd name="T18" fmla="*/ 129 w 292"/>
              <a:gd name="T19" fmla="*/ 50 h 293"/>
              <a:gd name="T20" fmla="*/ 107 w 292"/>
              <a:gd name="T21" fmla="*/ 67 h 293"/>
              <a:gd name="T22" fmla="*/ 86 w 292"/>
              <a:gd name="T23" fmla="*/ 86 h 293"/>
              <a:gd name="T24" fmla="*/ 67 w 292"/>
              <a:gd name="T25" fmla="*/ 106 h 293"/>
              <a:gd name="T26" fmla="*/ 50 w 292"/>
              <a:gd name="T27" fmla="*/ 129 h 293"/>
              <a:gd name="T28" fmla="*/ 36 w 292"/>
              <a:gd name="T29" fmla="*/ 153 h 293"/>
              <a:gd name="T30" fmla="*/ 23 w 292"/>
              <a:gd name="T31" fmla="*/ 179 h 293"/>
              <a:gd name="T32" fmla="*/ 13 w 292"/>
              <a:gd name="T33" fmla="*/ 206 h 293"/>
              <a:gd name="T34" fmla="*/ 7 w 292"/>
              <a:gd name="T35" fmla="*/ 232 h 293"/>
              <a:gd name="T36" fmla="*/ 4 w 292"/>
              <a:gd name="T37" fmla="*/ 248 h 293"/>
              <a:gd name="T38" fmla="*/ 1 w 292"/>
              <a:gd name="T39" fmla="*/ 263 h 293"/>
              <a:gd name="T40" fmla="*/ 0 w 292"/>
              <a:gd name="T41" fmla="*/ 278 h 293"/>
              <a:gd name="T42" fmla="*/ 0 w 292"/>
              <a:gd name="T43" fmla="*/ 293 h 293"/>
              <a:gd name="T44" fmla="*/ 155 w 292"/>
              <a:gd name="T45" fmla="*/ 293 h 293"/>
              <a:gd name="T46" fmla="*/ 155 w 292"/>
              <a:gd name="T47" fmla="*/ 286 h 293"/>
              <a:gd name="T48" fmla="*/ 156 w 292"/>
              <a:gd name="T49" fmla="*/ 278 h 293"/>
              <a:gd name="T50" fmla="*/ 157 w 292"/>
              <a:gd name="T51" fmla="*/ 272 h 293"/>
              <a:gd name="T52" fmla="*/ 158 w 292"/>
              <a:gd name="T53" fmla="*/ 266 h 293"/>
              <a:gd name="T54" fmla="*/ 161 w 292"/>
              <a:gd name="T55" fmla="*/ 251 h 293"/>
              <a:gd name="T56" fmla="*/ 166 w 292"/>
              <a:gd name="T57" fmla="*/ 239 h 293"/>
              <a:gd name="T58" fmla="*/ 172 w 292"/>
              <a:gd name="T59" fmla="*/ 228 h 293"/>
              <a:gd name="T60" fmla="*/ 179 w 292"/>
              <a:gd name="T61" fmla="*/ 216 h 293"/>
              <a:gd name="T62" fmla="*/ 187 w 292"/>
              <a:gd name="T63" fmla="*/ 205 h 293"/>
              <a:gd name="T64" fmla="*/ 196 w 292"/>
              <a:gd name="T65" fmla="*/ 195 h 293"/>
              <a:gd name="T66" fmla="*/ 205 w 292"/>
              <a:gd name="T67" fmla="*/ 187 h 293"/>
              <a:gd name="T68" fmla="*/ 216 w 292"/>
              <a:gd name="T69" fmla="*/ 178 h 293"/>
              <a:gd name="T70" fmla="*/ 227 w 292"/>
              <a:gd name="T71" fmla="*/ 172 h 293"/>
              <a:gd name="T72" fmla="*/ 239 w 292"/>
              <a:gd name="T73" fmla="*/ 166 h 293"/>
              <a:gd name="T74" fmla="*/ 252 w 292"/>
              <a:gd name="T75" fmla="*/ 161 h 293"/>
              <a:gd name="T76" fmla="*/ 267 w 292"/>
              <a:gd name="T77" fmla="*/ 158 h 293"/>
              <a:gd name="T78" fmla="*/ 272 w 292"/>
              <a:gd name="T79" fmla="*/ 157 h 293"/>
              <a:gd name="T80" fmla="*/ 278 w 292"/>
              <a:gd name="T81" fmla="*/ 156 h 293"/>
              <a:gd name="T82" fmla="*/ 286 w 292"/>
              <a:gd name="T83" fmla="*/ 156 h 293"/>
              <a:gd name="T84" fmla="*/ 292 w 292"/>
              <a:gd name="T85" fmla="*/ 156 h 293"/>
              <a:gd name="T86" fmla="*/ 292 w 292"/>
              <a:gd name="T87" fmla="*/ 156 h 293"/>
              <a:gd name="T88" fmla="*/ 292 w 292"/>
              <a:gd name="T89" fmla="*/ 0 h 293"/>
              <a:gd name="T90" fmla="*/ 292 w 292"/>
              <a:gd name="T91" fmla="*/ 0 h 293"/>
              <a:gd name="T92" fmla="*/ 292 w 292"/>
              <a:gd name="T93" fmla="*/ 0 h 2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2"/>
              <a:gd name="T142" fmla="*/ 0 h 293"/>
              <a:gd name="T143" fmla="*/ 292 w 292"/>
              <a:gd name="T144" fmla="*/ 293 h 2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2" h="293">
                <a:moveTo>
                  <a:pt x="292" y="0"/>
                </a:moveTo>
                <a:lnTo>
                  <a:pt x="292" y="0"/>
                </a:lnTo>
                <a:lnTo>
                  <a:pt x="278" y="1"/>
                </a:lnTo>
                <a:lnTo>
                  <a:pt x="263" y="2"/>
                </a:lnTo>
                <a:lnTo>
                  <a:pt x="248" y="3"/>
                </a:lnTo>
                <a:lnTo>
                  <a:pt x="232" y="6"/>
                </a:lnTo>
                <a:lnTo>
                  <a:pt x="207" y="13"/>
                </a:lnTo>
                <a:lnTo>
                  <a:pt x="179" y="24"/>
                </a:lnTo>
                <a:lnTo>
                  <a:pt x="153" y="35"/>
                </a:lnTo>
                <a:lnTo>
                  <a:pt x="129" y="50"/>
                </a:lnTo>
                <a:lnTo>
                  <a:pt x="107" y="67"/>
                </a:lnTo>
                <a:lnTo>
                  <a:pt x="86" y="86"/>
                </a:lnTo>
                <a:lnTo>
                  <a:pt x="67" y="106"/>
                </a:lnTo>
                <a:lnTo>
                  <a:pt x="50" y="129"/>
                </a:lnTo>
                <a:lnTo>
                  <a:pt x="36" y="153"/>
                </a:lnTo>
                <a:lnTo>
                  <a:pt x="23" y="179"/>
                </a:lnTo>
                <a:lnTo>
                  <a:pt x="13" y="206"/>
                </a:lnTo>
                <a:lnTo>
                  <a:pt x="7" y="232"/>
                </a:lnTo>
                <a:lnTo>
                  <a:pt x="4" y="248"/>
                </a:lnTo>
                <a:lnTo>
                  <a:pt x="1" y="263"/>
                </a:lnTo>
                <a:lnTo>
                  <a:pt x="0" y="278"/>
                </a:lnTo>
                <a:lnTo>
                  <a:pt x="0" y="293"/>
                </a:lnTo>
                <a:lnTo>
                  <a:pt x="155" y="293"/>
                </a:lnTo>
                <a:lnTo>
                  <a:pt x="155" y="286"/>
                </a:lnTo>
                <a:lnTo>
                  <a:pt x="156" y="278"/>
                </a:lnTo>
                <a:lnTo>
                  <a:pt x="157" y="272"/>
                </a:lnTo>
                <a:lnTo>
                  <a:pt x="158" y="266"/>
                </a:lnTo>
                <a:lnTo>
                  <a:pt x="161" y="251"/>
                </a:lnTo>
                <a:lnTo>
                  <a:pt x="166" y="239"/>
                </a:lnTo>
                <a:lnTo>
                  <a:pt x="172" y="228"/>
                </a:lnTo>
                <a:lnTo>
                  <a:pt x="179" y="216"/>
                </a:lnTo>
                <a:lnTo>
                  <a:pt x="187" y="205"/>
                </a:lnTo>
                <a:lnTo>
                  <a:pt x="196" y="195"/>
                </a:lnTo>
                <a:lnTo>
                  <a:pt x="205" y="187"/>
                </a:lnTo>
                <a:lnTo>
                  <a:pt x="216" y="178"/>
                </a:lnTo>
                <a:lnTo>
                  <a:pt x="227" y="172"/>
                </a:lnTo>
                <a:lnTo>
                  <a:pt x="239" y="166"/>
                </a:lnTo>
                <a:lnTo>
                  <a:pt x="252" y="161"/>
                </a:lnTo>
                <a:lnTo>
                  <a:pt x="267" y="158"/>
                </a:lnTo>
                <a:lnTo>
                  <a:pt x="272" y="157"/>
                </a:lnTo>
                <a:lnTo>
                  <a:pt x="278" y="156"/>
                </a:lnTo>
                <a:lnTo>
                  <a:pt x="286" y="156"/>
                </a:lnTo>
                <a:lnTo>
                  <a:pt x="292" y="156"/>
                </a:lnTo>
                <a:lnTo>
                  <a:pt x="2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196" name="Freeform 36"/>
          <p:cNvSpPr>
            <a:spLocks/>
          </p:cNvSpPr>
          <p:nvPr/>
        </p:nvSpPr>
        <p:spPr bwMode="auto">
          <a:xfrm>
            <a:off x="4032499" y="2941511"/>
            <a:ext cx="115887" cy="117475"/>
          </a:xfrm>
          <a:custGeom>
            <a:avLst/>
            <a:gdLst>
              <a:gd name="T0" fmla="*/ 293 w 293"/>
              <a:gd name="T1" fmla="*/ 293 h 293"/>
              <a:gd name="T2" fmla="*/ 293 w 293"/>
              <a:gd name="T3" fmla="*/ 278 h 293"/>
              <a:gd name="T4" fmla="*/ 292 w 293"/>
              <a:gd name="T5" fmla="*/ 263 h 293"/>
              <a:gd name="T6" fmla="*/ 290 w 293"/>
              <a:gd name="T7" fmla="*/ 248 h 293"/>
              <a:gd name="T8" fmla="*/ 287 w 293"/>
              <a:gd name="T9" fmla="*/ 232 h 293"/>
              <a:gd name="T10" fmla="*/ 281 w 293"/>
              <a:gd name="T11" fmla="*/ 206 h 293"/>
              <a:gd name="T12" fmla="*/ 270 w 293"/>
              <a:gd name="T13" fmla="*/ 179 h 293"/>
              <a:gd name="T14" fmla="*/ 258 w 293"/>
              <a:gd name="T15" fmla="*/ 153 h 293"/>
              <a:gd name="T16" fmla="*/ 243 w 293"/>
              <a:gd name="T17" fmla="*/ 129 h 293"/>
              <a:gd name="T18" fmla="*/ 227 w 293"/>
              <a:gd name="T19" fmla="*/ 106 h 293"/>
              <a:gd name="T20" fmla="*/ 208 w 293"/>
              <a:gd name="T21" fmla="*/ 86 h 293"/>
              <a:gd name="T22" fmla="*/ 187 w 293"/>
              <a:gd name="T23" fmla="*/ 67 h 293"/>
              <a:gd name="T24" fmla="*/ 165 w 293"/>
              <a:gd name="T25" fmla="*/ 50 h 293"/>
              <a:gd name="T26" fmla="*/ 140 w 293"/>
              <a:gd name="T27" fmla="*/ 35 h 293"/>
              <a:gd name="T28" fmla="*/ 114 w 293"/>
              <a:gd name="T29" fmla="*/ 24 h 293"/>
              <a:gd name="T30" fmla="*/ 87 w 293"/>
              <a:gd name="T31" fmla="*/ 13 h 293"/>
              <a:gd name="T32" fmla="*/ 62 w 293"/>
              <a:gd name="T33" fmla="*/ 6 h 293"/>
              <a:gd name="T34" fmla="*/ 45 w 293"/>
              <a:gd name="T35" fmla="*/ 3 h 293"/>
              <a:gd name="T36" fmla="*/ 30 w 293"/>
              <a:gd name="T37" fmla="*/ 2 h 293"/>
              <a:gd name="T38" fmla="*/ 15 w 293"/>
              <a:gd name="T39" fmla="*/ 1 h 293"/>
              <a:gd name="T40" fmla="*/ 0 w 293"/>
              <a:gd name="T41" fmla="*/ 0 h 293"/>
              <a:gd name="T42" fmla="*/ 0 w 293"/>
              <a:gd name="T43" fmla="*/ 156 h 293"/>
              <a:gd name="T44" fmla="*/ 8 w 293"/>
              <a:gd name="T45" fmla="*/ 156 h 293"/>
              <a:gd name="T46" fmla="*/ 15 w 293"/>
              <a:gd name="T47" fmla="*/ 156 h 293"/>
              <a:gd name="T48" fmla="*/ 22 w 293"/>
              <a:gd name="T49" fmla="*/ 157 h 293"/>
              <a:gd name="T50" fmla="*/ 27 w 293"/>
              <a:gd name="T51" fmla="*/ 158 h 293"/>
              <a:gd name="T52" fmla="*/ 42 w 293"/>
              <a:gd name="T53" fmla="*/ 161 h 293"/>
              <a:gd name="T54" fmla="*/ 54 w 293"/>
              <a:gd name="T55" fmla="*/ 166 h 293"/>
              <a:gd name="T56" fmla="*/ 66 w 293"/>
              <a:gd name="T57" fmla="*/ 172 h 293"/>
              <a:gd name="T58" fmla="*/ 78 w 293"/>
              <a:gd name="T59" fmla="*/ 178 h 293"/>
              <a:gd name="T60" fmla="*/ 88 w 293"/>
              <a:gd name="T61" fmla="*/ 187 h 293"/>
              <a:gd name="T62" fmla="*/ 98 w 293"/>
              <a:gd name="T63" fmla="*/ 195 h 293"/>
              <a:gd name="T64" fmla="*/ 107 w 293"/>
              <a:gd name="T65" fmla="*/ 205 h 293"/>
              <a:gd name="T66" fmla="*/ 115 w 293"/>
              <a:gd name="T67" fmla="*/ 216 h 293"/>
              <a:gd name="T68" fmla="*/ 122 w 293"/>
              <a:gd name="T69" fmla="*/ 228 h 293"/>
              <a:gd name="T70" fmla="*/ 128 w 293"/>
              <a:gd name="T71" fmla="*/ 239 h 293"/>
              <a:gd name="T72" fmla="*/ 132 w 293"/>
              <a:gd name="T73" fmla="*/ 251 h 293"/>
              <a:gd name="T74" fmla="*/ 136 w 293"/>
              <a:gd name="T75" fmla="*/ 266 h 293"/>
              <a:gd name="T76" fmla="*/ 137 w 293"/>
              <a:gd name="T77" fmla="*/ 272 h 293"/>
              <a:gd name="T78" fmla="*/ 138 w 293"/>
              <a:gd name="T79" fmla="*/ 278 h 293"/>
              <a:gd name="T80" fmla="*/ 138 w 293"/>
              <a:gd name="T81" fmla="*/ 286 h 293"/>
              <a:gd name="T82" fmla="*/ 138 w 293"/>
              <a:gd name="T83" fmla="*/ 293 h 293"/>
              <a:gd name="T84" fmla="*/ 293 w 293"/>
              <a:gd name="T85" fmla="*/ 293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3"/>
              <a:gd name="T130" fmla="*/ 0 h 293"/>
              <a:gd name="T131" fmla="*/ 293 w 293"/>
              <a:gd name="T132" fmla="*/ 293 h 2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3" h="293">
                <a:moveTo>
                  <a:pt x="293" y="293"/>
                </a:moveTo>
                <a:lnTo>
                  <a:pt x="293" y="278"/>
                </a:lnTo>
                <a:lnTo>
                  <a:pt x="292" y="263"/>
                </a:lnTo>
                <a:lnTo>
                  <a:pt x="290" y="248"/>
                </a:lnTo>
                <a:lnTo>
                  <a:pt x="287" y="232"/>
                </a:lnTo>
                <a:lnTo>
                  <a:pt x="281" y="206"/>
                </a:lnTo>
                <a:lnTo>
                  <a:pt x="270" y="179"/>
                </a:lnTo>
                <a:lnTo>
                  <a:pt x="258" y="153"/>
                </a:lnTo>
                <a:lnTo>
                  <a:pt x="243" y="129"/>
                </a:lnTo>
                <a:lnTo>
                  <a:pt x="227" y="106"/>
                </a:lnTo>
                <a:lnTo>
                  <a:pt x="208" y="86"/>
                </a:lnTo>
                <a:lnTo>
                  <a:pt x="187" y="67"/>
                </a:lnTo>
                <a:lnTo>
                  <a:pt x="165" y="50"/>
                </a:lnTo>
                <a:lnTo>
                  <a:pt x="140" y="35"/>
                </a:lnTo>
                <a:lnTo>
                  <a:pt x="114" y="24"/>
                </a:lnTo>
                <a:lnTo>
                  <a:pt x="87" y="13"/>
                </a:lnTo>
                <a:lnTo>
                  <a:pt x="62" y="6"/>
                </a:lnTo>
                <a:lnTo>
                  <a:pt x="45" y="3"/>
                </a:lnTo>
                <a:lnTo>
                  <a:pt x="30" y="2"/>
                </a:lnTo>
                <a:lnTo>
                  <a:pt x="15" y="1"/>
                </a:lnTo>
                <a:lnTo>
                  <a:pt x="0" y="0"/>
                </a:lnTo>
                <a:lnTo>
                  <a:pt x="0" y="156"/>
                </a:lnTo>
                <a:lnTo>
                  <a:pt x="8" y="156"/>
                </a:lnTo>
                <a:lnTo>
                  <a:pt x="15" y="156"/>
                </a:lnTo>
                <a:lnTo>
                  <a:pt x="22" y="157"/>
                </a:lnTo>
                <a:lnTo>
                  <a:pt x="27" y="158"/>
                </a:lnTo>
                <a:lnTo>
                  <a:pt x="42" y="161"/>
                </a:lnTo>
                <a:lnTo>
                  <a:pt x="54" y="166"/>
                </a:lnTo>
                <a:lnTo>
                  <a:pt x="66" y="172"/>
                </a:lnTo>
                <a:lnTo>
                  <a:pt x="78" y="178"/>
                </a:lnTo>
                <a:lnTo>
                  <a:pt x="88" y="187"/>
                </a:lnTo>
                <a:lnTo>
                  <a:pt x="98" y="195"/>
                </a:lnTo>
                <a:lnTo>
                  <a:pt x="107" y="205"/>
                </a:lnTo>
                <a:lnTo>
                  <a:pt x="115" y="216"/>
                </a:lnTo>
                <a:lnTo>
                  <a:pt x="122" y="228"/>
                </a:lnTo>
                <a:lnTo>
                  <a:pt x="128" y="239"/>
                </a:lnTo>
                <a:lnTo>
                  <a:pt x="132" y="251"/>
                </a:lnTo>
                <a:lnTo>
                  <a:pt x="136" y="266"/>
                </a:lnTo>
                <a:lnTo>
                  <a:pt x="137" y="272"/>
                </a:lnTo>
                <a:lnTo>
                  <a:pt x="138" y="278"/>
                </a:lnTo>
                <a:lnTo>
                  <a:pt x="138" y="286"/>
                </a:lnTo>
                <a:lnTo>
                  <a:pt x="138" y="293"/>
                </a:lnTo>
                <a:lnTo>
                  <a:pt x="293" y="29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197" name="Freeform 37"/>
          <p:cNvSpPr>
            <a:spLocks/>
          </p:cNvSpPr>
          <p:nvPr/>
        </p:nvSpPr>
        <p:spPr bwMode="auto">
          <a:xfrm>
            <a:off x="5242174" y="2449386"/>
            <a:ext cx="115887" cy="115887"/>
          </a:xfrm>
          <a:custGeom>
            <a:avLst/>
            <a:gdLst>
              <a:gd name="T0" fmla="*/ 0 w 293"/>
              <a:gd name="T1" fmla="*/ 293 h 293"/>
              <a:gd name="T2" fmla="*/ 0 w 293"/>
              <a:gd name="T3" fmla="*/ 293 h 293"/>
              <a:gd name="T4" fmla="*/ 15 w 293"/>
              <a:gd name="T5" fmla="*/ 293 h 293"/>
              <a:gd name="T6" fmla="*/ 30 w 293"/>
              <a:gd name="T7" fmla="*/ 292 h 293"/>
              <a:gd name="T8" fmla="*/ 44 w 293"/>
              <a:gd name="T9" fmla="*/ 290 h 293"/>
              <a:gd name="T10" fmla="*/ 60 w 293"/>
              <a:gd name="T11" fmla="*/ 286 h 293"/>
              <a:gd name="T12" fmla="*/ 87 w 293"/>
              <a:gd name="T13" fmla="*/ 280 h 293"/>
              <a:gd name="T14" fmla="*/ 114 w 293"/>
              <a:gd name="T15" fmla="*/ 269 h 293"/>
              <a:gd name="T16" fmla="*/ 140 w 293"/>
              <a:gd name="T17" fmla="*/ 257 h 293"/>
              <a:gd name="T18" fmla="*/ 163 w 293"/>
              <a:gd name="T19" fmla="*/ 242 h 293"/>
              <a:gd name="T20" fmla="*/ 186 w 293"/>
              <a:gd name="T21" fmla="*/ 226 h 293"/>
              <a:gd name="T22" fmla="*/ 207 w 293"/>
              <a:gd name="T23" fmla="*/ 207 h 293"/>
              <a:gd name="T24" fmla="*/ 226 w 293"/>
              <a:gd name="T25" fmla="*/ 187 h 293"/>
              <a:gd name="T26" fmla="*/ 243 w 293"/>
              <a:gd name="T27" fmla="*/ 164 h 293"/>
              <a:gd name="T28" fmla="*/ 258 w 293"/>
              <a:gd name="T29" fmla="*/ 139 h 293"/>
              <a:gd name="T30" fmla="*/ 270 w 293"/>
              <a:gd name="T31" fmla="*/ 114 h 293"/>
              <a:gd name="T32" fmla="*/ 279 w 293"/>
              <a:gd name="T33" fmla="*/ 87 h 293"/>
              <a:gd name="T34" fmla="*/ 287 w 293"/>
              <a:gd name="T35" fmla="*/ 61 h 293"/>
              <a:gd name="T36" fmla="*/ 290 w 293"/>
              <a:gd name="T37" fmla="*/ 45 h 293"/>
              <a:gd name="T38" fmla="*/ 291 w 293"/>
              <a:gd name="T39" fmla="*/ 30 h 293"/>
              <a:gd name="T40" fmla="*/ 292 w 293"/>
              <a:gd name="T41" fmla="*/ 15 h 293"/>
              <a:gd name="T42" fmla="*/ 293 w 293"/>
              <a:gd name="T43" fmla="*/ 0 h 293"/>
              <a:gd name="T44" fmla="*/ 137 w 293"/>
              <a:gd name="T45" fmla="*/ 0 h 293"/>
              <a:gd name="T46" fmla="*/ 137 w 293"/>
              <a:gd name="T47" fmla="*/ 7 h 293"/>
              <a:gd name="T48" fmla="*/ 137 w 293"/>
              <a:gd name="T49" fmla="*/ 15 h 293"/>
              <a:gd name="T50" fmla="*/ 136 w 293"/>
              <a:gd name="T51" fmla="*/ 21 h 293"/>
              <a:gd name="T52" fmla="*/ 135 w 293"/>
              <a:gd name="T53" fmla="*/ 27 h 293"/>
              <a:gd name="T54" fmla="*/ 131 w 293"/>
              <a:gd name="T55" fmla="*/ 42 h 293"/>
              <a:gd name="T56" fmla="*/ 127 w 293"/>
              <a:gd name="T57" fmla="*/ 53 h 293"/>
              <a:gd name="T58" fmla="*/ 121 w 293"/>
              <a:gd name="T59" fmla="*/ 65 h 293"/>
              <a:gd name="T60" fmla="*/ 114 w 293"/>
              <a:gd name="T61" fmla="*/ 77 h 293"/>
              <a:gd name="T62" fmla="*/ 106 w 293"/>
              <a:gd name="T63" fmla="*/ 88 h 293"/>
              <a:gd name="T64" fmla="*/ 98 w 293"/>
              <a:gd name="T65" fmla="*/ 97 h 293"/>
              <a:gd name="T66" fmla="*/ 88 w 293"/>
              <a:gd name="T67" fmla="*/ 106 h 293"/>
              <a:gd name="T68" fmla="*/ 77 w 293"/>
              <a:gd name="T69" fmla="*/ 115 h 293"/>
              <a:gd name="T70" fmla="*/ 66 w 293"/>
              <a:gd name="T71" fmla="*/ 121 h 293"/>
              <a:gd name="T72" fmla="*/ 54 w 293"/>
              <a:gd name="T73" fmla="*/ 128 h 293"/>
              <a:gd name="T74" fmla="*/ 41 w 293"/>
              <a:gd name="T75" fmla="*/ 132 h 293"/>
              <a:gd name="T76" fmla="*/ 26 w 293"/>
              <a:gd name="T77" fmla="*/ 135 h 293"/>
              <a:gd name="T78" fmla="*/ 22 w 293"/>
              <a:gd name="T79" fmla="*/ 136 h 293"/>
              <a:gd name="T80" fmla="*/ 14 w 293"/>
              <a:gd name="T81" fmla="*/ 137 h 293"/>
              <a:gd name="T82" fmla="*/ 8 w 293"/>
              <a:gd name="T83" fmla="*/ 137 h 293"/>
              <a:gd name="T84" fmla="*/ 0 w 293"/>
              <a:gd name="T85" fmla="*/ 137 h 293"/>
              <a:gd name="T86" fmla="*/ 0 w 293"/>
              <a:gd name="T87" fmla="*/ 137 h 293"/>
              <a:gd name="T88" fmla="*/ 0 w 293"/>
              <a:gd name="T89" fmla="*/ 293 h 293"/>
              <a:gd name="T90" fmla="*/ 0 w 293"/>
              <a:gd name="T91" fmla="*/ 293 h 293"/>
              <a:gd name="T92" fmla="*/ 0 w 293"/>
              <a:gd name="T93" fmla="*/ 293 h 2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3"/>
              <a:gd name="T142" fmla="*/ 0 h 293"/>
              <a:gd name="T143" fmla="*/ 293 w 293"/>
              <a:gd name="T144" fmla="*/ 293 h 2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3" h="293">
                <a:moveTo>
                  <a:pt x="0" y="293"/>
                </a:moveTo>
                <a:lnTo>
                  <a:pt x="0" y="293"/>
                </a:lnTo>
                <a:lnTo>
                  <a:pt x="15" y="293"/>
                </a:lnTo>
                <a:lnTo>
                  <a:pt x="30" y="292"/>
                </a:lnTo>
                <a:lnTo>
                  <a:pt x="44" y="290"/>
                </a:lnTo>
                <a:lnTo>
                  <a:pt x="60" y="286"/>
                </a:lnTo>
                <a:lnTo>
                  <a:pt x="87" y="280"/>
                </a:lnTo>
                <a:lnTo>
                  <a:pt x="114" y="269"/>
                </a:lnTo>
                <a:lnTo>
                  <a:pt x="140" y="257"/>
                </a:lnTo>
                <a:lnTo>
                  <a:pt x="163" y="242"/>
                </a:lnTo>
                <a:lnTo>
                  <a:pt x="186" y="226"/>
                </a:lnTo>
                <a:lnTo>
                  <a:pt x="207" y="207"/>
                </a:lnTo>
                <a:lnTo>
                  <a:pt x="226" y="187"/>
                </a:lnTo>
                <a:lnTo>
                  <a:pt x="243" y="164"/>
                </a:lnTo>
                <a:lnTo>
                  <a:pt x="258" y="139"/>
                </a:lnTo>
                <a:lnTo>
                  <a:pt x="270" y="114"/>
                </a:lnTo>
                <a:lnTo>
                  <a:pt x="279" y="87"/>
                </a:lnTo>
                <a:lnTo>
                  <a:pt x="287" y="61"/>
                </a:lnTo>
                <a:lnTo>
                  <a:pt x="290" y="45"/>
                </a:lnTo>
                <a:lnTo>
                  <a:pt x="291" y="30"/>
                </a:lnTo>
                <a:lnTo>
                  <a:pt x="292" y="15"/>
                </a:lnTo>
                <a:lnTo>
                  <a:pt x="293" y="0"/>
                </a:lnTo>
                <a:lnTo>
                  <a:pt x="137" y="0"/>
                </a:lnTo>
                <a:lnTo>
                  <a:pt x="137" y="7"/>
                </a:lnTo>
                <a:lnTo>
                  <a:pt x="137" y="15"/>
                </a:lnTo>
                <a:lnTo>
                  <a:pt x="136" y="21"/>
                </a:lnTo>
                <a:lnTo>
                  <a:pt x="135" y="27"/>
                </a:lnTo>
                <a:lnTo>
                  <a:pt x="131" y="42"/>
                </a:lnTo>
                <a:lnTo>
                  <a:pt x="127" y="53"/>
                </a:lnTo>
                <a:lnTo>
                  <a:pt x="121" y="65"/>
                </a:lnTo>
                <a:lnTo>
                  <a:pt x="114" y="77"/>
                </a:lnTo>
                <a:lnTo>
                  <a:pt x="106" y="88"/>
                </a:lnTo>
                <a:lnTo>
                  <a:pt x="98" y="97"/>
                </a:lnTo>
                <a:lnTo>
                  <a:pt x="88" y="106"/>
                </a:lnTo>
                <a:lnTo>
                  <a:pt x="77" y="115"/>
                </a:lnTo>
                <a:lnTo>
                  <a:pt x="66" y="121"/>
                </a:lnTo>
                <a:lnTo>
                  <a:pt x="54" y="128"/>
                </a:lnTo>
                <a:lnTo>
                  <a:pt x="41" y="132"/>
                </a:lnTo>
                <a:lnTo>
                  <a:pt x="26" y="135"/>
                </a:lnTo>
                <a:lnTo>
                  <a:pt x="22" y="136"/>
                </a:lnTo>
                <a:lnTo>
                  <a:pt x="14" y="137"/>
                </a:lnTo>
                <a:lnTo>
                  <a:pt x="8" y="137"/>
                </a:lnTo>
                <a:lnTo>
                  <a:pt x="0" y="137"/>
                </a:lnTo>
                <a:lnTo>
                  <a:pt x="0" y="29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198" name="Freeform 38"/>
          <p:cNvSpPr>
            <a:spLocks/>
          </p:cNvSpPr>
          <p:nvPr/>
        </p:nvSpPr>
        <p:spPr bwMode="auto">
          <a:xfrm>
            <a:off x="5126286" y="2449386"/>
            <a:ext cx="115888" cy="115887"/>
          </a:xfrm>
          <a:custGeom>
            <a:avLst/>
            <a:gdLst>
              <a:gd name="T0" fmla="*/ 0 w 293"/>
              <a:gd name="T1" fmla="*/ 0 h 293"/>
              <a:gd name="T2" fmla="*/ 0 w 293"/>
              <a:gd name="T3" fmla="*/ 0 h 293"/>
              <a:gd name="T4" fmla="*/ 1 w 293"/>
              <a:gd name="T5" fmla="*/ 15 h 293"/>
              <a:gd name="T6" fmla="*/ 2 w 293"/>
              <a:gd name="T7" fmla="*/ 30 h 293"/>
              <a:gd name="T8" fmla="*/ 3 w 293"/>
              <a:gd name="T9" fmla="*/ 45 h 293"/>
              <a:gd name="T10" fmla="*/ 6 w 293"/>
              <a:gd name="T11" fmla="*/ 61 h 293"/>
              <a:gd name="T12" fmla="*/ 14 w 293"/>
              <a:gd name="T13" fmla="*/ 87 h 293"/>
              <a:gd name="T14" fmla="*/ 24 w 293"/>
              <a:gd name="T15" fmla="*/ 114 h 293"/>
              <a:gd name="T16" fmla="*/ 35 w 293"/>
              <a:gd name="T17" fmla="*/ 139 h 293"/>
              <a:gd name="T18" fmla="*/ 50 w 293"/>
              <a:gd name="T19" fmla="*/ 164 h 293"/>
              <a:gd name="T20" fmla="*/ 68 w 293"/>
              <a:gd name="T21" fmla="*/ 187 h 293"/>
              <a:gd name="T22" fmla="*/ 86 w 293"/>
              <a:gd name="T23" fmla="*/ 207 h 293"/>
              <a:gd name="T24" fmla="*/ 107 w 293"/>
              <a:gd name="T25" fmla="*/ 226 h 293"/>
              <a:gd name="T26" fmla="*/ 130 w 293"/>
              <a:gd name="T27" fmla="*/ 242 h 293"/>
              <a:gd name="T28" fmla="*/ 154 w 293"/>
              <a:gd name="T29" fmla="*/ 257 h 293"/>
              <a:gd name="T30" fmla="*/ 179 w 293"/>
              <a:gd name="T31" fmla="*/ 269 h 293"/>
              <a:gd name="T32" fmla="*/ 206 w 293"/>
              <a:gd name="T33" fmla="*/ 280 h 293"/>
              <a:gd name="T34" fmla="*/ 233 w 293"/>
              <a:gd name="T35" fmla="*/ 286 h 293"/>
              <a:gd name="T36" fmla="*/ 249 w 293"/>
              <a:gd name="T37" fmla="*/ 290 h 293"/>
              <a:gd name="T38" fmla="*/ 263 w 293"/>
              <a:gd name="T39" fmla="*/ 292 h 293"/>
              <a:gd name="T40" fmla="*/ 278 w 293"/>
              <a:gd name="T41" fmla="*/ 293 h 293"/>
              <a:gd name="T42" fmla="*/ 293 w 293"/>
              <a:gd name="T43" fmla="*/ 293 h 293"/>
              <a:gd name="T44" fmla="*/ 293 w 293"/>
              <a:gd name="T45" fmla="*/ 137 h 293"/>
              <a:gd name="T46" fmla="*/ 286 w 293"/>
              <a:gd name="T47" fmla="*/ 137 h 293"/>
              <a:gd name="T48" fmla="*/ 279 w 293"/>
              <a:gd name="T49" fmla="*/ 137 h 293"/>
              <a:gd name="T50" fmla="*/ 272 w 293"/>
              <a:gd name="T51" fmla="*/ 136 h 293"/>
              <a:gd name="T52" fmla="*/ 267 w 293"/>
              <a:gd name="T53" fmla="*/ 135 h 293"/>
              <a:gd name="T54" fmla="*/ 252 w 293"/>
              <a:gd name="T55" fmla="*/ 132 h 293"/>
              <a:gd name="T56" fmla="*/ 239 w 293"/>
              <a:gd name="T57" fmla="*/ 128 h 293"/>
              <a:gd name="T58" fmla="*/ 228 w 293"/>
              <a:gd name="T59" fmla="*/ 121 h 293"/>
              <a:gd name="T60" fmla="*/ 216 w 293"/>
              <a:gd name="T61" fmla="*/ 115 h 293"/>
              <a:gd name="T62" fmla="*/ 206 w 293"/>
              <a:gd name="T63" fmla="*/ 106 h 293"/>
              <a:gd name="T64" fmla="*/ 196 w 293"/>
              <a:gd name="T65" fmla="*/ 97 h 293"/>
              <a:gd name="T66" fmla="*/ 187 w 293"/>
              <a:gd name="T67" fmla="*/ 88 h 293"/>
              <a:gd name="T68" fmla="*/ 179 w 293"/>
              <a:gd name="T69" fmla="*/ 77 h 293"/>
              <a:gd name="T70" fmla="*/ 172 w 293"/>
              <a:gd name="T71" fmla="*/ 65 h 293"/>
              <a:gd name="T72" fmla="*/ 166 w 293"/>
              <a:gd name="T73" fmla="*/ 53 h 293"/>
              <a:gd name="T74" fmla="*/ 162 w 293"/>
              <a:gd name="T75" fmla="*/ 42 h 293"/>
              <a:gd name="T76" fmla="*/ 158 w 293"/>
              <a:gd name="T77" fmla="*/ 27 h 293"/>
              <a:gd name="T78" fmla="*/ 157 w 293"/>
              <a:gd name="T79" fmla="*/ 21 h 293"/>
              <a:gd name="T80" fmla="*/ 157 w 293"/>
              <a:gd name="T81" fmla="*/ 15 h 293"/>
              <a:gd name="T82" fmla="*/ 156 w 293"/>
              <a:gd name="T83" fmla="*/ 7 h 293"/>
              <a:gd name="T84" fmla="*/ 156 w 293"/>
              <a:gd name="T85" fmla="*/ 0 h 293"/>
              <a:gd name="T86" fmla="*/ 156 w 293"/>
              <a:gd name="T87" fmla="*/ 0 h 293"/>
              <a:gd name="T88" fmla="*/ 0 w 293"/>
              <a:gd name="T89" fmla="*/ 0 h 293"/>
              <a:gd name="T90" fmla="*/ 0 w 293"/>
              <a:gd name="T91" fmla="*/ 0 h 293"/>
              <a:gd name="T92" fmla="*/ 0 w 293"/>
              <a:gd name="T93" fmla="*/ 0 h 2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3"/>
              <a:gd name="T142" fmla="*/ 0 h 293"/>
              <a:gd name="T143" fmla="*/ 293 w 293"/>
              <a:gd name="T144" fmla="*/ 293 h 2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3" h="293">
                <a:moveTo>
                  <a:pt x="0" y="0"/>
                </a:moveTo>
                <a:lnTo>
                  <a:pt x="0" y="0"/>
                </a:lnTo>
                <a:lnTo>
                  <a:pt x="1" y="15"/>
                </a:lnTo>
                <a:lnTo>
                  <a:pt x="2" y="30"/>
                </a:lnTo>
                <a:lnTo>
                  <a:pt x="3" y="45"/>
                </a:lnTo>
                <a:lnTo>
                  <a:pt x="6" y="61"/>
                </a:lnTo>
                <a:lnTo>
                  <a:pt x="14" y="87"/>
                </a:lnTo>
                <a:lnTo>
                  <a:pt x="24" y="114"/>
                </a:lnTo>
                <a:lnTo>
                  <a:pt x="35" y="139"/>
                </a:lnTo>
                <a:lnTo>
                  <a:pt x="50" y="164"/>
                </a:lnTo>
                <a:lnTo>
                  <a:pt x="68" y="187"/>
                </a:lnTo>
                <a:lnTo>
                  <a:pt x="86" y="207"/>
                </a:lnTo>
                <a:lnTo>
                  <a:pt x="107" y="226"/>
                </a:lnTo>
                <a:lnTo>
                  <a:pt x="130" y="242"/>
                </a:lnTo>
                <a:lnTo>
                  <a:pt x="154" y="257"/>
                </a:lnTo>
                <a:lnTo>
                  <a:pt x="179" y="269"/>
                </a:lnTo>
                <a:lnTo>
                  <a:pt x="206" y="280"/>
                </a:lnTo>
                <a:lnTo>
                  <a:pt x="233" y="286"/>
                </a:lnTo>
                <a:lnTo>
                  <a:pt x="249" y="290"/>
                </a:lnTo>
                <a:lnTo>
                  <a:pt x="263" y="292"/>
                </a:lnTo>
                <a:lnTo>
                  <a:pt x="278" y="293"/>
                </a:lnTo>
                <a:lnTo>
                  <a:pt x="293" y="293"/>
                </a:lnTo>
                <a:lnTo>
                  <a:pt x="293" y="137"/>
                </a:lnTo>
                <a:lnTo>
                  <a:pt x="286" y="137"/>
                </a:lnTo>
                <a:lnTo>
                  <a:pt x="279" y="137"/>
                </a:lnTo>
                <a:lnTo>
                  <a:pt x="272" y="136"/>
                </a:lnTo>
                <a:lnTo>
                  <a:pt x="267" y="135"/>
                </a:lnTo>
                <a:lnTo>
                  <a:pt x="252" y="132"/>
                </a:lnTo>
                <a:lnTo>
                  <a:pt x="239" y="128"/>
                </a:lnTo>
                <a:lnTo>
                  <a:pt x="228" y="121"/>
                </a:lnTo>
                <a:lnTo>
                  <a:pt x="216" y="115"/>
                </a:lnTo>
                <a:lnTo>
                  <a:pt x="206" y="106"/>
                </a:lnTo>
                <a:lnTo>
                  <a:pt x="196" y="97"/>
                </a:lnTo>
                <a:lnTo>
                  <a:pt x="187" y="88"/>
                </a:lnTo>
                <a:lnTo>
                  <a:pt x="179" y="77"/>
                </a:lnTo>
                <a:lnTo>
                  <a:pt x="172" y="65"/>
                </a:lnTo>
                <a:lnTo>
                  <a:pt x="166" y="53"/>
                </a:lnTo>
                <a:lnTo>
                  <a:pt x="162" y="42"/>
                </a:lnTo>
                <a:lnTo>
                  <a:pt x="158" y="27"/>
                </a:lnTo>
                <a:lnTo>
                  <a:pt x="157" y="21"/>
                </a:lnTo>
                <a:lnTo>
                  <a:pt x="157" y="15"/>
                </a:lnTo>
                <a:lnTo>
                  <a:pt x="156" y="7"/>
                </a:lnTo>
                <a:lnTo>
                  <a:pt x="156"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199" name="Freeform 39"/>
          <p:cNvSpPr>
            <a:spLocks/>
          </p:cNvSpPr>
          <p:nvPr/>
        </p:nvSpPr>
        <p:spPr bwMode="auto">
          <a:xfrm>
            <a:off x="5126286" y="2333498"/>
            <a:ext cx="115888" cy="115888"/>
          </a:xfrm>
          <a:custGeom>
            <a:avLst/>
            <a:gdLst>
              <a:gd name="T0" fmla="*/ 293 w 293"/>
              <a:gd name="T1" fmla="*/ 0 h 292"/>
              <a:gd name="T2" fmla="*/ 293 w 293"/>
              <a:gd name="T3" fmla="*/ 0 h 292"/>
              <a:gd name="T4" fmla="*/ 278 w 293"/>
              <a:gd name="T5" fmla="*/ 0 h 292"/>
              <a:gd name="T6" fmla="*/ 263 w 293"/>
              <a:gd name="T7" fmla="*/ 1 h 292"/>
              <a:gd name="T8" fmla="*/ 249 w 293"/>
              <a:gd name="T9" fmla="*/ 3 h 292"/>
              <a:gd name="T10" fmla="*/ 233 w 293"/>
              <a:gd name="T11" fmla="*/ 6 h 292"/>
              <a:gd name="T12" fmla="*/ 206 w 293"/>
              <a:gd name="T13" fmla="*/ 13 h 292"/>
              <a:gd name="T14" fmla="*/ 179 w 293"/>
              <a:gd name="T15" fmla="*/ 22 h 292"/>
              <a:gd name="T16" fmla="*/ 154 w 293"/>
              <a:gd name="T17" fmla="*/ 35 h 292"/>
              <a:gd name="T18" fmla="*/ 130 w 293"/>
              <a:gd name="T19" fmla="*/ 49 h 292"/>
              <a:gd name="T20" fmla="*/ 107 w 293"/>
              <a:gd name="T21" fmla="*/ 66 h 292"/>
              <a:gd name="T22" fmla="*/ 86 w 293"/>
              <a:gd name="T23" fmla="*/ 86 h 292"/>
              <a:gd name="T24" fmla="*/ 68 w 293"/>
              <a:gd name="T25" fmla="*/ 106 h 292"/>
              <a:gd name="T26" fmla="*/ 50 w 293"/>
              <a:gd name="T27" fmla="*/ 129 h 292"/>
              <a:gd name="T28" fmla="*/ 35 w 293"/>
              <a:gd name="T29" fmla="*/ 152 h 292"/>
              <a:gd name="T30" fmla="*/ 24 w 293"/>
              <a:gd name="T31" fmla="*/ 178 h 292"/>
              <a:gd name="T32" fmla="*/ 14 w 293"/>
              <a:gd name="T33" fmla="*/ 206 h 292"/>
              <a:gd name="T34" fmla="*/ 6 w 293"/>
              <a:gd name="T35" fmla="*/ 232 h 292"/>
              <a:gd name="T36" fmla="*/ 3 w 293"/>
              <a:gd name="T37" fmla="*/ 248 h 292"/>
              <a:gd name="T38" fmla="*/ 2 w 293"/>
              <a:gd name="T39" fmla="*/ 263 h 292"/>
              <a:gd name="T40" fmla="*/ 1 w 293"/>
              <a:gd name="T41" fmla="*/ 278 h 292"/>
              <a:gd name="T42" fmla="*/ 0 w 293"/>
              <a:gd name="T43" fmla="*/ 292 h 292"/>
              <a:gd name="T44" fmla="*/ 156 w 293"/>
              <a:gd name="T45" fmla="*/ 292 h 292"/>
              <a:gd name="T46" fmla="*/ 156 w 293"/>
              <a:gd name="T47" fmla="*/ 285 h 292"/>
              <a:gd name="T48" fmla="*/ 157 w 293"/>
              <a:gd name="T49" fmla="*/ 278 h 292"/>
              <a:gd name="T50" fmla="*/ 157 w 293"/>
              <a:gd name="T51" fmla="*/ 271 h 292"/>
              <a:gd name="T52" fmla="*/ 158 w 293"/>
              <a:gd name="T53" fmla="*/ 266 h 292"/>
              <a:gd name="T54" fmla="*/ 162 w 293"/>
              <a:gd name="T55" fmla="*/ 251 h 292"/>
              <a:gd name="T56" fmla="*/ 166 w 293"/>
              <a:gd name="T57" fmla="*/ 238 h 292"/>
              <a:gd name="T58" fmla="*/ 172 w 293"/>
              <a:gd name="T59" fmla="*/ 226 h 292"/>
              <a:gd name="T60" fmla="*/ 179 w 293"/>
              <a:gd name="T61" fmla="*/ 216 h 292"/>
              <a:gd name="T62" fmla="*/ 187 w 293"/>
              <a:gd name="T63" fmla="*/ 205 h 292"/>
              <a:gd name="T64" fmla="*/ 196 w 293"/>
              <a:gd name="T65" fmla="*/ 195 h 292"/>
              <a:gd name="T66" fmla="*/ 205 w 293"/>
              <a:gd name="T67" fmla="*/ 187 h 292"/>
              <a:gd name="T68" fmla="*/ 216 w 293"/>
              <a:gd name="T69" fmla="*/ 178 h 292"/>
              <a:gd name="T70" fmla="*/ 228 w 293"/>
              <a:gd name="T71" fmla="*/ 172 h 292"/>
              <a:gd name="T72" fmla="*/ 239 w 293"/>
              <a:gd name="T73" fmla="*/ 165 h 292"/>
              <a:gd name="T74" fmla="*/ 252 w 293"/>
              <a:gd name="T75" fmla="*/ 161 h 292"/>
              <a:gd name="T76" fmla="*/ 267 w 293"/>
              <a:gd name="T77" fmla="*/ 158 h 292"/>
              <a:gd name="T78" fmla="*/ 272 w 293"/>
              <a:gd name="T79" fmla="*/ 157 h 292"/>
              <a:gd name="T80" fmla="*/ 279 w 293"/>
              <a:gd name="T81" fmla="*/ 155 h 292"/>
              <a:gd name="T82" fmla="*/ 286 w 293"/>
              <a:gd name="T83" fmla="*/ 154 h 292"/>
              <a:gd name="T84" fmla="*/ 293 w 293"/>
              <a:gd name="T85" fmla="*/ 154 h 292"/>
              <a:gd name="T86" fmla="*/ 293 w 293"/>
              <a:gd name="T87" fmla="*/ 154 h 292"/>
              <a:gd name="T88" fmla="*/ 293 w 293"/>
              <a:gd name="T89" fmla="*/ 0 h 292"/>
              <a:gd name="T90" fmla="*/ 293 w 293"/>
              <a:gd name="T91" fmla="*/ 0 h 292"/>
              <a:gd name="T92" fmla="*/ 293 w 293"/>
              <a:gd name="T93" fmla="*/ 0 h 2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3"/>
              <a:gd name="T142" fmla="*/ 0 h 292"/>
              <a:gd name="T143" fmla="*/ 293 w 293"/>
              <a:gd name="T144" fmla="*/ 292 h 2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3" h="292">
                <a:moveTo>
                  <a:pt x="293" y="0"/>
                </a:moveTo>
                <a:lnTo>
                  <a:pt x="293" y="0"/>
                </a:lnTo>
                <a:lnTo>
                  <a:pt x="278" y="0"/>
                </a:lnTo>
                <a:lnTo>
                  <a:pt x="263" y="1"/>
                </a:lnTo>
                <a:lnTo>
                  <a:pt x="249" y="3"/>
                </a:lnTo>
                <a:lnTo>
                  <a:pt x="233" y="6"/>
                </a:lnTo>
                <a:lnTo>
                  <a:pt x="206" y="13"/>
                </a:lnTo>
                <a:lnTo>
                  <a:pt x="179" y="22"/>
                </a:lnTo>
                <a:lnTo>
                  <a:pt x="154" y="35"/>
                </a:lnTo>
                <a:lnTo>
                  <a:pt x="130" y="49"/>
                </a:lnTo>
                <a:lnTo>
                  <a:pt x="107" y="66"/>
                </a:lnTo>
                <a:lnTo>
                  <a:pt x="86" y="86"/>
                </a:lnTo>
                <a:lnTo>
                  <a:pt x="68" y="106"/>
                </a:lnTo>
                <a:lnTo>
                  <a:pt x="50" y="129"/>
                </a:lnTo>
                <a:lnTo>
                  <a:pt x="35" y="152"/>
                </a:lnTo>
                <a:lnTo>
                  <a:pt x="24" y="178"/>
                </a:lnTo>
                <a:lnTo>
                  <a:pt x="14" y="206"/>
                </a:lnTo>
                <a:lnTo>
                  <a:pt x="6" y="232"/>
                </a:lnTo>
                <a:lnTo>
                  <a:pt x="3" y="248"/>
                </a:lnTo>
                <a:lnTo>
                  <a:pt x="2" y="263"/>
                </a:lnTo>
                <a:lnTo>
                  <a:pt x="1" y="278"/>
                </a:lnTo>
                <a:lnTo>
                  <a:pt x="0" y="292"/>
                </a:lnTo>
                <a:lnTo>
                  <a:pt x="156" y="292"/>
                </a:lnTo>
                <a:lnTo>
                  <a:pt x="156" y="285"/>
                </a:lnTo>
                <a:lnTo>
                  <a:pt x="157" y="278"/>
                </a:lnTo>
                <a:lnTo>
                  <a:pt x="157" y="271"/>
                </a:lnTo>
                <a:lnTo>
                  <a:pt x="158" y="266"/>
                </a:lnTo>
                <a:lnTo>
                  <a:pt x="162" y="251"/>
                </a:lnTo>
                <a:lnTo>
                  <a:pt x="166" y="238"/>
                </a:lnTo>
                <a:lnTo>
                  <a:pt x="172" y="226"/>
                </a:lnTo>
                <a:lnTo>
                  <a:pt x="179" y="216"/>
                </a:lnTo>
                <a:lnTo>
                  <a:pt x="187" y="205"/>
                </a:lnTo>
                <a:lnTo>
                  <a:pt x="196" y="195"/>
                </a:lnTo>
                <a:lnTo>
                  <a:pt x="205" y="187"/>
                </a:lnTo>
                <a:lnTo>
                  <a:pt x="216" y="178"/>
                </a:lnTo>
                <a:lnTo>
                  <a:pt x="228" y="172"/>
                </a:lnTo>
                <a:lnTo>
                  <a:pt x="239" y="165"/>
                </a:lnTo>
                <a:lnTo>
                  <a:pt x="252" y="161"/>
                </a:lnTo>
                <a:lnTo>
                  <a:pt x="267" y="158"/>
                </a:lnTo>
                <a:lnTo>
                  <a:pt x="272" y="157"/>
                </a:lnTo>
                <a:lnTo>
                  <a:pt x="279" y="155"/>
                </a:lnTo>
                <a:lnTo>
                  <a:pt x="286" y="154"/>
                </a:lnTo>
                <a:lnTo>
                  <a:pt x="293" y="154"/>
                </a:lnTo>
                <a:lnTo>
                  <a:pt x="293"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00" name="Freeform 40"/>
          <p:cNvSpPr>
            <a:spLocks/>
          </p:cNvSpPr>
          <p:nvPr/>
        </p:nvSpPr>
        <p:spPr bwMode="auto">
          <a:xfrm>
            <a:off x="5242174" y="2333498"/>
            <a:ext cx="115887" cy="115888"/>
          </a:xfrm>
          <a:custGeom>
            <a:avLst/>
            <a:gdLst>
              <a:gd name="T0" fmla="*/ 293 w 293"/>
              <a:gd name="T1" fmla="*/ 292 h 292"/>
              <a:gd name="T2" fmla="*/ 292 w 293"/>
              <a:gd name="T3" fmla="*/ 277 h 292"/>
              <a:gd name="T4" fmla="*/ 291 w 293"/>
              <a:gd name="T5" fmla="*/ 263 h 292"/>
              <a:gd name="T6" fmla="*/ 290 w 293"/>
              <a:gd name="T7" fmla="*/ 248 h 292"/>
              <a:gd name="T8" fmla="*/ 287 w 293"/>
              <a:gd name="T9" fmla="*/ 232 h 292"/>
              <a:gd name="T10" fmla="*/ 279 w 293"/>
              <a:gd name="T11" fmla="*/ 206 h 292"/>
              <a:gd name="T12" fmla="*/ 270 w 293"/>
              <a:gd name="T13" fmla="*/ 178 h 292"/>
              <a:gd name="T14" fmla="*/ 258 w 293"/>
              <a:gd name="T15" fmla="*/ 152 h 292"/>
              <a:gd name="T16" fmla="*/ 243 w 293"/>
              <a:gd name="T17" fmla="*/ 129 h 292"/>
              <a:gd name="T18" fmla="*/ 226 w 293"/>
              <a:gd name="T19" fmla="*/ 106 h 292"/>
              <a:gd name="T20" fmla="*/ 207 w 293"/>
              <a:gd name="T21" fmla="*/ 86 h 292"/>
              <a:gd name="T22" fmla="*/ 186 w 293"/>
              <a:gd name="T23" fmla="*/ 66 h 292"/>
              <a:gd name="T24" fmla="*/ 163 w 293"/>
              <a:gd name="T25" fmla="*/ 49 h 292"/>
              <a:gd name="T26" fmla="*/ 140 w 293"/>
              <a:gd name="T27" fmla="*/ 35 h 292"/>
              <a:gd name="T28" fmla="*/ 114 w 293"/>
              <a:gd name="T29" fmla="*/ 22 h 292"/>
              <a:gd name="T30" fmla="*/ 87 w 293"/>
              <a:gd name="T31" fmla="*/ 13 h 292"/>
              <a:gd name="T32" fmla="*/ 60 w 293"/>
              <a:gd name="T33" fmla="*/ 6 h 292"/>
              <a:gd name="T34" fmla="*/ 44 w 293"/>
              <a:gd name="T35" fmla="*/ 3 h 292"/>
              <a:gd name="T36" fmla="*/ 30 w 293"/>
              <a:gd name="T37" fmla="*/ 1 h 292"/>
              <a:gd name="T38" fmla="*/ 15 w 293"/>
              <a:gd name="T39" fmla="*/ 0 h 292"/>
              <a:gd name="T40" fmla="*/ 0 w 293"/>
              <a:gd name="T41" fmla="*/ 0 h 292"/>
              <a:gd name="T42" fmla="*/ 0 w 293"/>
              <a:gd name="T43" fmla="*/ 154 h 292"/>
              <a:gd name="T44" fmla="*/ 8 w 293"/>
              <a:gd name="T45" fmla="*/ 154 h 292"/>
              <a:gd name="T46" fmla="*/ 14 w 293"/>
              <a:gd name="T47" fmla="*/ 155 h 292"/>
              <a:gd name="T48" fmla="*/ 22 w 293"/>
              <a:gd name="T49" fmla="*/ 157 h 292"/>
              <a:gd name="T50" fmla="*/ 26 w 293"/>
              <a:gd name="T51" fmla="*/ 158 h 292"/>
              <a:gd name="T52" fmla="*/ 41 w 293"/>
              <a:gd name="T53" fmla="*/ 161 h 292"/>
              <a:gd name="T54" fmla="*/ 54 w 293"/>
              <a:gd name="T55" fmla="*/ 165 h 292"/>
              <a:gd name="T56" fmla="*/ 66 w 293"/>
              <a:gd name="T57" fmla="*/ 172 h 292"/>
              <a:gd name="T58" fmla="*/ 77 w 293"/>
              <a:gd name="T59" fmla="*/ 178 h 292"/>
              <a:gd name="T60" fmla="*/ 88 w 293"/>
              <a:gd name="T61" fmla="*/ 187 h 292"/>
              <a:gd name="T62" fmla="*/ 98 w 293"/>
              <a:gd name="T63" fmla="*/ 195 h 292"/>
              <a:gd name="T64" fmla="*/ 106 w 293"/>
              <a:gd name="T65" fmla="*/ 205 h 292"/>
              <a:gd name="T66" fmla="*/ 114 w 293"/>
              <a:gd name="T67" fmla="*/ 216 h 292"/>
              <a:gd name="T68" fmla="*/ 121 w 293"/>
              <a:gd name="T69" fmla="*/ 226 h 292"/>
              <a:gd name="T70" fmla="*/ 127 w 293"/>
              <a:gd name="T71" fmla="*/ 238 h 292"/>
              <a:gd name="T72" fmla="*/ 131 w 293"/>
              <a:gd name="T73" fmla="*/ 251 h 292"/>
              <a:gd name="T74" fmla="*/ 135 w 293"/>
              <a:gd name="T75" fmla="*/ 266 h 292"/>
              <a:gd name="T76" fmla="*/ 136 w 293"/>
              <a:gd name="T77" fmla="*/ 271 h 292"/>
              <a:gd name="T78" fmla="*/ 137 w 293"/>
              <a:gd name="T79" fmla="*/ 278 h 292"/>
              <a:gd name="T80" fmla="*/ 137 w 293"/>
              <a:gd name="T81" fmla="*/ 285 h 292"/>
              <a:gd name="T82" fmla="*/ 137 w 293"/>
              <a:gd name="T83" fmla="*/ 292 h 292"/>
              <a:gd name="T84" fmla="*/ 293 w 293"/>
              <a:gd name="T85" fmla="*/ 292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3"/>
              <a:gd name="T130" fmla="*/ 0 h 292"/>
              <a:gd name="T131" fmla="*/ 293 w 293"/>
              <a:gd name="T132" fmla="*/ 292 h 2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3" h="292">
                <a:moveTo>
                  <a:pt x="293" y="292"/>
                </a:moveTo>
                <a:lnTo>
                  <a:pt x="292" y="277"/>
                </a:lnTo>
                <a:lnTo>
                  <a:pt x="291" y="263"/>
                </a:lnTo>
                <a:lnTo>
                  <a:pt x="290" y="248"/>
                </a:lnTo>
                <a:lnTo>
                  <a:pt x="287" y="232"/>
                </a:lnTo>
                <a:lnTo>
                  <a:pt x="279" y="206"/>
                </a:lnTo>
                <a:lnTo>
                  <a:pt x="270" y="178"/>
                </a:lnTo>
                <a:lnTo>
                  <a:pt x="258" y="152"/>
                </a:lnTo>
                <a:lnTo>
                  <a:pt x="243" y="129"/>
                </a:lnTo>
                <a:lnTo>
                  <a:pt x="226" y="106"/>
                </a:lnTo>
                <a:lnTo>
                  <a:pt x="207" y="86"/>
                </a:lnTo>
                <a:lnTo>
                  <a:pt x="186" y="66"/>
                </a:lnTo>
                <a:lnTo>
                  <a:pt x="163" y="49"/>
                </a:lnTo>
                <a:lnTo>
                  <a:pt x="140" y="35"/>
                </a:lnTo>
                <a:lnTo>
                  <a:pt x="114" y="22"/>
                </a:lnTo>
                <a:lnTo>
                  <a:pt x="87" y="13"/>
                </a:lnTo>
                <a:lnTo>
                  <a:pt x="60" y="6"/>
                </a:lnTo>
                <a:lnTo>
                  <a:pt x="44" y="3"/>
                </a:lnTo>
                <a:lnTo>
                  <a:pt x="30" y="1"/>
                </a:lnTo>
                <a:lnTo>
                  <a:pt x="15" y="0"/>
                </a:lnTo>
                <a:lnTo>
                  <a:pt x="0" y="0"/>
                </a:lnTo>
                <a:lnTo>
                  <a:pt x="0" y="154"/>
                </a:lnTo>
                <a:lnTo>
                  <a:pt x="8" y="154"/>
                </a:lnTo>
                <a:lnTo>
                  <a:pt x="14" y="155"/>
                </a:lnTo>
                <a:lnTo>
                  <a:pt x="22" y="157"/>
                </a:lnTo>
                <a:lnTo>
                  <a:pt x="26" y="158"/>
                </a:lnTo>
                <a:lnTo>
                  <a:pt x="41" y="161"/>
                </a:lnTo>
                <a:lnTo>
                  <a:pt x="54" y="165"/>
                </a:lnTo>
                <a:lnTo>
                  <a:pt x="66" y="172"/>
                </a:lnTo>
                <a:lnTo>
                  <a:pt x="77" y="178"/>
                </a:lnTo>
                <a:lnTo>
                  <a:pt x="88" y="187"/>
                </a:lnTo>
                <a:lnTo>
                  <a:pt x="98" y="195"/>
                </a:lnTo>
                <a:lnTo>
                  <a:pt x="106" y="205"/>
                </a:lnTo>
                <a:lnTo>
                  <a:pt x="114" y="216"/>
                </a:lnTo>
                <a:lnTo>
                  <a:pt x="121" y="226"/>
                </a:lnTo>
                <a:lnTo>
                  <a:pt x="127" y="238"/>
                </a:lnTo>
                <a:lnTo>
                  <a:pt x="131" y="251"/>
                </a:lnTo>
                <a:lnTo>
                  <a:pt x="135" y="266"/>
                </a:lnTo>
                <a:lnTo>
                  <a:pt x="136" y="271"/>
                </a:lnTo>
                <a:lnTo>
                  <a:pt x="137" y="278"/>
                </a:lnTo>
                <a:lnTo>
                  <a:pt x="137" y="285"/>
                </a:lnTo>
                <a:lnTo>
                  <a:pt x="137" y="292"/>
                </a:lnTo>
                <a:lnTo>
                  <a:pt x="293" y="29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01" name="Rectangle 41"/>
          <p:cNvSpPr>
            <a:spLocks noChangeArrowheads="1"/>
          </p:cNvSpPr>
          <p:nvPr/>
        </p:nvSpPr>
        <p:spPr bwMode="auto">
          <a:xfrm>
            <a:off x="4021386" y="3157411"/>
            <a:ext cx="20638" cy="1825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202" name="Freeform 42"/>
          <p:cNvSpPr>
            <a:spLocks/>
          </p:cNvSpPr>
          <p:nvPr/>
        </p:nvSpPr>
        <p:spPr bwMode="auto">
          <a:xfrm>
            <a:off x="4759574" y="3290761"/>
            <a:ext cx="184150" cy="11112"/>
          </a:xfrm>
          <a:custGeom>
            <a:avLst/>
            <a:gdLst>
              <a:gd name="T0" fmla="*/ 446 w 462"/>
              <a:gd name="T1" fmla="*/ 6 h 27"/>
              <a:gd name="T2" fmla="*/ 436 w 462"/>
              <a:gd name="T3" fmla="*/ 0 h 27"/>
              <a:gd name="T4" fmla="*/ 0 w 462"/>
              <a:gd name="T5" fmla="*/ 0 h 27"/>
              <a:gd name="T6" fmla="*/ 0 w 462"/>
              <a:gd name="T7" fmla="*/ 27 h 27"/>
              <a:gd name="T8" fmla="*/ 436 w 462"/>
              <a:gd name="T9" fmla="*/ 27 h 27"/>
              <a:gd name="T10" fmla="*/ 446 w 462"/>
              <a:gd name="T11" fmla="*/ 6 h 27"/>
              <a:gd name="T12" fmla="*/ 436 w 462"/>
              <a:gd name="T13" fmla="*/ 27 h 27"/>
              <a:gd name="T14" fmla="*/ 462 w 462"/>
              <a:gd name="T15" fmla="*/ 27 h 27"/>
              <a:gd name="T16" fmla="*/ 446 w 462"/>
              <a:gd name="T17" fmla="*/ 6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2"/>
              <a:gd name="T28" fmla="*/ 0 h 27"/>
              <a:gd name="T29" fmla="*/ 462 w 46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2" h="27">
                <a:moveTo>
                  <a:pt x="446" y="6"/>
                </a:moveTo>
                <a:lnTo>
                  <a:pt x="436" y="0"/>
                </a:lnTo>
                <a:lnTo>
                  <a:pt x="0" y="0"/>
                </a:lnTo>
                <a:lnTo>
                  <a:pt x="0" y="27"/>
                </a:lnTo>
                <a:lnTo>
                  <a:pt x="436" y="27"/>
                </a:lnTo>
                <a:lnTo>
                  <a:pt x="446" y="6"/>
                </a:lnTo>
                <a:lnTo>
                  <a:pt x="436" y="27"/>
                </a:lnTo>
                <a:lnTo>
                  <a:pt x="462" y="27"/>
                </a:lnTo>
                <a:lnTo>
                  <a:pt x="44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03" name="Freeform 43"/>
          <p:cNvSpPr>
            <a:spLocks/>
          </p:cNvSpPr>
          <p:nvPr/>
        </p:nvSpPr>
        <p:spPr bwMode="auto">
          <a:xfrm>
            <a:off x="4851649" y="3190748"/>
            <a:ext cx="85725" cy="109538"/>
          </a:xfrm>
          <a:custGeom>
            <a:avLst/>
            <a:gdLst>
              <a:gd name="T0" fmla="*/ 1 w 213"/>
              <a:gd name="T1" fmla="*/ 11 h 276"/>
              <a:gd name="T2" fmla="*/ 0 w 213"/>
              <a:gd name="T3" fmla="*/ 28 h 276"/>
              <a:gd name="T4" fmla="*/ 192 w 213"/>
              <a:gd name="T5" fmla="*/ 276 h 276"/>
              <a:gd name="T6" fmla="*/ 213 w 213"/>
              <a:gd name="T7" fmla="*/ 260 h 276"/>
              <a:gd name="T8" fmla="*/ 21 w 213"/>
              <a:gd name="T9" fmla="*/ 12 h 276"/>
              <a:gd name="T10" fmla="*/ 1 w 213"/>
              <a:gd name="T11" fmla="*/ 11 h 276"/>
              <a:gd name="T12" fmla="*/ 21 w 213"/>
              <a:gd name="T13" fmla="*/ 12 h 276"/>
              <a:gd name="T14" fmla="*/ 12 w 213"/>
              <a:gd name="T15" fmla="*/ 0 h 276"/>
              <a:gd name="T16" fmla="*/ 1 w 213"/>
              <a:gd name="T17" fmla="*/ 1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3"/>
              <a:gd name="T28" fmla="*/ 0 h 276"/>
              <a:gd name="T29" fmla="*/ 213 w 213"/>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3" h="276">
                <a:moveTo>
                  <a:pt x="1" y="11"/>
                </a:moveTo>
                <a:lnTo>
                  <a:pt x="0" y="28"/>
                </a:lnTo>
                <a:lnTo>
                  <a:pt x="192" y="276"/>
                </a:lnTo>
                <a:lnTo>
                  <a:pt x="213" y="260"/>
                </a:lnTo>
                <a:lnTo>
                  <a:pt x="21" y="12"/>
                </a:lnTo>
                <a:lnTo>
                  <a:pt x="1" y="11"/>
                </a:lnTo>
                <a:lnTo>
                  <a:pt x="21" y="12"/>
                </a:lnTo>
                <a:lnTo>
                  <a:pt x="12" y="0"/>
                </a:lnTo>
                <a:lnTo>
                  <a:pt x="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04" name="Freeform 44"/>
          <p:cNvSpPr>
            <a:spLocks/>
          </p:cNvSpPr>
          <p:nvPr/>
        </p:nvSpPr>
        <p:spPr bwMode="auto">
          <a:xfrm>
            <a:off x="5388224" y="3344736"/>
            <a:ext cx="195262" cy="196850"/>
          </a:xfrm>
          <a:custGeom>
            <a:avLst/>
            <a:gdLst>
              <a:gd name="T0" fmla="*/ 0 w 494"/>
              <a:gd name="T1" fmla="*/ 494 h 494"/>
              <a:gd name="T2" fmla="*/ 51 w 494"/>
              <a:gd name="T3" fmla="*/ 490 h 494"/>
              <a:gd name="T4" fmla="*/ 100 w 494"/>
              <a:gd name="T5" fmla="*/ 483 h 494"/>
              <a:gd name="T6" fmla="*/ 146 w 494"/>
              <a:gd name="T7" fmla="*/ 471 h 494"/>
              <a:gd name="T8" fmla="*/ 192 w 494"/>
              <a:gd name="T9" fmla="*/ 454 h 494"/>
              <a:gd name="T10" fmla="*/ 235 w 494"/>
              <a:gd name="T11" fmla="*/ 434 h 494"/>
              <a:gd name="T12" fmla="*/ 276 w 494"/>
              <a:gd name="T13" fmla="*/ 409 h 494"/>
              <a:gd name="T14" fmla="*/ 314 w 494"/>
              <a:gd name="T15" fmla="*/ 380 h 494"/>
              <a:gd name="T16" fmla="*/ 349 w 494"/>
              <a:gd name="T17" fmla="*/ 349 h 494"/>
              <a:gd name="T18" fmla="*/ 381 w 494"/>
              <a:gd name="T19" fmla="*/ 313 h 494"/>
              <a:gd name="T20" fmla="*/ 410 w 494"/>
              <a:gd name="T21" fmla="*/ 276 h 494"/>
              <a:gd name="T22" fmla="*/ 435 w 494"/>
              <a:gd name="T23" fmla="*/ 235 h 494"/>
              <a:gd name="T24" fmla="*/ 455 w 494"/>
              <a:gd name="T25" fmla="*/ 191 h 494"/>
              <a:gd name="T26" fmla="*/ 471 w 494"/>
              <a:gd name="T27" fmla="*/ 146 h 494"/>
              <a:gd name="T28" fmla="*/ 483 w 494"/>
              <a:gd name="T29" fmla="*/ 99 h 494"/>
              <a:gd name="T30" fmla="*/ 492 w 494"/>
              <a:gd name="T31" fmla="*/ 49 h 494"/>
              <a:gd name="T32" fmla="*/ 494 w 494"/>
              <a:gd name="T33" fmla="*/ 0 h 494"/>
              <a:gd name="T34" fmla="*/ 228 w 494"/>
              <a:gd name="T35" fmla="*/ 12 h 494"/>
              <a:gd name="T36" fmla="*/ 226 w 494"/>
              <a:gd name="T37" fmla="*/ 34 h 494"/>
              <a:gd name="T38" fmla="*/ 221 w 494"/>
              <a:gd name="T39" fmla="*/ 57 h 494"/>
              <a:gd name="T40" fmla="*/ 214 w 494"/>
              <a:gd name="T41" fmla="*/ 78 h 494"/>
              <a:gd name="T42" fmla="*/ 205 w 494"/>
              <a:gd name="T43" fmla="*/ 97 h 494"/>
              <a:gd name="T44" fmla="*/ 196 w 494"/>
              <a:gd name="T45" fmla="*/ 118 h 494"/>
              <a:gd name="T46" fmla="*/ 183 w 494"/>
              <a:gd name="T47" fmla="*/ 135 h 494"/>
              <a:gd name="T48" fmla="*/ 169 w 494"/>
              <a:gd name="T49" fmla="*/ 152 h 494"/>
              <a:gd name="T50" fmla="*/ 154 w 494"/>
              <a:gd name="T51" fmla="*/ 168 h 494"/>
              <a:gd name="T52" fmla="*/ 137 w 494"/>
              <a:gd name="T53" fmla="*/ 181 h 494"/>
              <a:gd name="T54" fmla="*/ 118 w 494"/>
              <a:gd name="T55" fmla="*/ 194 h 494"/>
              <a:gd name="T56" fmla="*/ 99 w 494"/>
              <a:gd name="T57" fmla="*/ 205 h 494"/>
              <a:gd name="T58" fmla="*/ 79 w 494"/>
              <a:gd name="T59" fmla="*/ 213 h 494"/>
              <a:gd name="T60" fmla="*/ 58 w 494"/>
              <a:gd name="T61" fmla="*/ 220 h 494"/>
              <a:gd name="T62" fmla="*/ 36 w 494"/>
              <a:gd name="T63" fmla="*/ 224 h 494"/>
              <a:gd name="T64" fmla="*/ 13 w 494"/>
              <a:gd name="T65" fmla="*/ 226 h 494"/>
              <a:gd name="T66" fmla="*/ 0 w 494"/>
              <a:gd name="T67" fmla="*/ 226 h 494"/>
              <a:gd name="T68" fmla="*/ 0 w 494"/>
              <a:gd name="T69" fmla="*/ 494 h 4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4"/>
              <a:gd name="T106" fmla="*/ 0 h 494"/>
              <a:gd name="T107" fmla="*/ 494 w 494"/>
              <a:gd name="T108" fmla="*/ 494 h 4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4" h="494">
                <a:moveTo>
                  <a:pt x="0" y="494"/>
                </a:moveTo>
                <a:lnTo>
                  <a:pt x="0" y="494"/>
                </a:lnTo>
                <a:lnTo>
                  <a:pt x="25" y="493"/>
                </a:lnTo>
                <a:lnTo>
                  <a:pt x="51" y="490"/>
                </a:lnTo>
                <a:lnTo>
                  <a:pt x="75" y="487"/>
                </a:lnTo>
                <a:lnTo>
                  <a:pt x="100" y="483"/>
                </a:lnTo>
                <a:lnTo>
                  <a:pt x="124" y="478"/>
                </a:lnTo>
                <a:lnTo>
                  <a:pt x="146" y="471"/>
                </a:lnTo>
                <a:lnTo>
                  <a:pt x="170" y="464"/>
                </a:lnTo>
                <a:lnTo>
                  <a:pt x="192" y="454"/>
                </a:lnTo>
                <a:lnTo>
                  <a:pt x="215" y="444"/>
                </a:lnTo>
                <a:lnTo>
                  <a:pt x="235" y="434"/>
                </a:lnTo>
                <a:lnTo>
                  <a:pt x="256" y="422"/>
                </a:lnTo>
                <a:lnTo>
                  <a:pt x="276" y="409"/>
                </a:lnTo>
                <a:lnTo>
                  <a:pt x="295" y="395"/>
                </a:lnTo>
                <a:lnTo>
                  <a:pt x="314" y="380"/>
                </a:lnTo>
                <a:lnTo>
                  <a:pt x="332" y="365"/>
                </a:lnTo>
                <a:lnTo>
                  <a:pt x="349" y="349"/>
                </a:lnTo>
                <a:lnTo>
                  <a:pt x="365" y="332"/>
                </a:lnTo>
                <a:lnTo>
                  <a:pt x="381" y="313"/>
                </a:lnTo>
                <a:lnTo>
                  <a:pt x="396" y="295"/>
                </a:lnTo>
                <a:lnTo>
                  <a:pt x="410" y="276"/>
                </a:lnTo>
                <a:lnTo>
                  <a:pt x="422" y="255"/>
                </a:lnTo>
                <a:lnTo>
                  <a:pt x="435" y="235"/>
                </a:lnTo>
                <a:lnTo>
                  <a:pt x="445" y="213"/>
                </a:lnTo>
                <a:lnTo>
                  <a:pt x="455" y="191"/>
                </a:lnTo>
                <a:lnTo>
                  <a:pt x="464" y="168"/>
                </a:lnTo>
                <a:lnTo>
                  <a:pt x="471" y="146"/>
                </a:lnTo>
                <a:lnTo>
                  <a:pt x="478" y="122"/>
                </a:lnTo>
                <a:lnTo>
                  <a:pt x="483" y="99"/>
                </a:lnTo>
                <a:lnTo>
                  <a:pt x="489" y="74"/>
                </a:lnTo>
                <a:lnTo>
                  <a:pt x="492" y="49"/>
                </a:lnTo>
                <a:lnTo>
                  <a:pt x="493" y="24"/>
                </a:lnTo>
                <a:lnTo>
                  <a:pt x="494" y="0"/>
                </a:lnTo>
                <a:lnTo>
                  <a:pt x="228" y="0"/>
                </a:lnTo>
                <a:lnTo>
                  <a:pt x="228" y="12"/>
                </a:lnTo>
                <a:lnTo>
                  <a:pt x="227" y="23"/>
                </a:lnTo>
                <a:lnTo>
                  <a:pt x="226" y="34"/>
                </a:lnTo>
                <a:lnTo>
                  <a:pt x="223" y="46"/>
                </a:lnTo>
                <a:lnTo>
                  <a:pt x="221" y="57"/>
                </a:lnTo>
                <a:lnTo>
                  <a:pt x="218" y="67"/>
                </a:lnTo>
                <a:lnTo>
                  <a:pt x="214" y="78"/>
                </a:lnTo>
                <a:lnTo>
                  <a:pt x="211" y="88"/>
                </a:lnTo>
                <a:lnTo>
                  <a:pt x="205" y="97"/>
                </a:lnTo>
                <a:lnTo>
                  <a:pt x="200" y="108"/>
                </a:lnTo>
                <a:lnTo>
                  <a:pt x="196" y="118"/>
                </a:lnTo>
                <a:lnTo>
                  <a:pt x="189" y="126"/>
                </a:lnTo>
                <a:lnTo>
                  <a:pt x="183" y="135"/>
                </a:lnTo>
                <a:lnTo>
                  <a:pt x="176" y="145"/>
                </a:lnTo>
                <a:lnTo>
                  <a:pt x="169" y="152"/>
                </a:lnTo>
                <a:lnTo>
                  <a:pt x="161" y="160"/>
                </a:lnTo>
                <a:lnTo>
                  <a:pt x="154" y="168"/>
                </a:lnTo>
                <a:lnTo>
                  <a:pt x="145" y="175"/>
                </a:lnTo>
                <a:lnTo>
                  <a:pt x="137" y="181"/>
                </a:lnTo>
                <a:lnTo>
                  <a:pt x="128" y="188"/>
                </a:lnTo>
                <a:lnTo>
                  <a:pt x="118" y="194"/>
                </a:lnTo>
                <a:lnTo>
                  <a:pt x="109" y="199"/>
                </a:lnTo>
                <a:lnTo>
                  <a:pt x="99" y="205"/>
                </a:lnTo>
                <a:lnTo>
                  <a:pt x="89" y="209"/>
                </a:lnTo>
                <a:lnTo>
                  <a:pt x="79" y="213"/>
                </a:lnTo>
                <a:lnTo>
                  <a:pt x="69" y="217"/>
                </a:lnTo>
                <a:lnTo>
                  <a:pt x="58" y="220"/>
                </a:lnTo>
                <a:lnTo>
                  <a:pt x="46" y="223"/>
                </a:lnTo>
                <a:lnTo>
                  <a:pt x="36" y="224"/>
                </a:lnTo>
                <a:lnTo>
                  <a:pt x="24" y="226"/>
                </a:lnTo>
                <a:lnTo>
                  <a:pt x="13" y="226"/>
                </a:lnTo>
                <a:lnTo>
                  <a:pt x="0" y="226"/>
                </a:lnTo>
                <a:lnTo>
                  <a:pt x="0" y="49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05" name="Freeform 45"/>
          <p:cNvSpPr>
            <a:spLocks/>
          </p:cNvSpPr>
          <p:nvPr/>
        </p:nvSpPr>
        <p:spPr bwMode="auto">
          <a:xfrm>
            <a:off x="5191374" y="3344736"/>
            <a:ext cx="196850" cy="196850"/>
          </a:xfrm>
          <a:custGeom>
            <a:avLst/>
            <a:gdLst>
              <a:gd name="T0" fmla="*/ 0 w 494"/>
              <a:gd name="T1" fmla="*/ 0 h 494"/>
              <a:gd name="T2" fmla="*/ 4 w 494"/>
              <a:gd name="T3" fmla="*/ 49 h 494"/>
              <a:gd name="T4" fmla="*/ 11 w 494"/>
              <a:gd name="T5" fmla="*/ 99 h 494"/>
              <a:gd name="T6" fmla="*/ 23 w 494"/>
              <a:gd name="T7" fmla="*/ 146 h 494"/>
              <a:gd name="T8" fmla="*/ 40 w 494"/>
              <a:gd name="T9" fmla="*/ 191 h 494"/>
              <a:gd name="T10" fmla="*/ 61 w 494"/>
              <a:gd name="T11" fmla="*/ 235 h 494"/>
              <a:gd name="T12" fmla="*/ 85 w 494"/>
              <a:gd name="T13" fmla="*/ 276 h 494"/>
              <a:gd name="T14" fmla="*/ 114 w 494"/>
              <a:gd name="T15" fmla="*/ 313 h 494"/>
              <a:gd name="T16" fmla="*/ 145 w 494"/>
              <a:gd name="T17" fmla="*/ 349 h 494"/>
              <a:gd name="T18" fmla="*/ 181 w 494"/>
              <a:gd name="T19" fmla="*/ 380 h 494"/>
              <a:gd name="T20" fmla="*/ 218 w 494"/>
              <a:gd name="T21" fmla="*/ 409 h 494"/>
              <a:gd name="T22" fmla="*/ 259 w 494"/>
              <a:gd name="T23" fmla="*/ 434 h 494"/>
              <a:gd name="T24" fmla="*/ 302 w 494"/>
              <a:gd name="T25" fmla="*/ 454 h 494"/>
              <a:gd name="T26" fmla="*/ 347 w 494"/>
              <a:gd name="T27" fmla="*/ 471 h 494"/>
              <a:gd name="T28" fmla="*/ 395 w 494"/>
              <a:gd name="T29" fmla="*/ 483 h 494"/>
              <a:gd name="T30" fmla="*/ 445 w 494"/>
              <a:gd name="T31" fmla="*/ 490 h 494"/>
              <a:gd name="T32" fmla="*/ 494 w 494"/>
              <a:gd name="T33" fmla="*/ 494 h 494"/>
              <a:gd name="T34" fmla="*/ 482 w 494"/>
              <a:gd name="T35" fmla="*/ 226 h 494"/>
              <a:gd name="T36" fmla="*/ 459 w 494"/>
              <a:gd name="T37" fmla="*/ 224 h 494"/>
              <a:gd name="T38" fmla="*/ 437 w 494"/>
              <a:gd name="T39" fmla="*/ 220 h 494"/>
              <a:gd name="T40" fmla="*/ 416 w 494"/>
              <a:gd name="T41" fmla="*/ 213 h 494"/>
              <a:gd name="T42" fmla="*/ 395 w 494"/>
              <a:gd name="T43" fmla="*/ 205 h 494"/>
              <a:gd name="T44" fmla="*/ 376 w 494"/>
              <a:gd name="T45" fmla="*/ 194 h 494"/>
              <a:gd name="T46" fmla="*/ 358 w 494"/>
              <a:gd name="T47" fmla="*/ 181 h 494"/>
              <a:gd name="T48" fmla="*/ 342 w 494"/>
              <a:gd name="T49" fmla="*/ 168 h 494"/>
              <a:gd name="T50" fmla="*/ 326 w 494"/>
              <a:gd name="T51" fmla="*/ 152 h 494"/>
              <a:gd name="T52" fmla="*/ 312 w 494"/>
              <a:gd name="T53" fmla="*/ 135 h 494"/>
              <a:gd name="T54" fmla="*/ 300 w 494"/>
              <a:gd name="T55" fmla="*/ 118 h 494"/>
              <a:gd name="T56" fmla="*/ 289 w 494"/>
              <a:gd name="T57" fmla="*/ 97 h 494"/>
              <a:gd name="T58" fmla="*/ 281 w 494"/>
              <a:gd name="T59" fmla="*/ 77 h 494"/>
              <a:gd name="T60" fmla="*/ 274 w 494"/>
              <a:gd name="T61" fmla="*/ 57 h 494"/>
              <a:gd name="T62" fmla="*/ 270 w 494"/>
              <a:gd name="T63" fmla="*/ 34 h 494"/>
              <a:gd name="T64" fmla="*/ 267 w 494"/>
              <a:gd name="T65" fmla="*/ 12 h 494"/>
              <a:gd name="T66" fmla="*/ 267 w 494"/>
              <a:gd name="T67" fmla="*/ 0 h 494"/>
              <a:gd name="T68" fmla="*/ 0 w 494"/>
              <a:gd name="T69" fmla="*/ 0 h 4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4"/>
              <a:gd name="T106" fmla="*/ 0 h 494"/>
              <a:gd name="T107" fmla="*/ 494 w 494"/>
              <a:gd name="T108" fmla="*/ 494 h 4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4" h="494">
                <a:moveTo>
                  <a:pt x="0" y="0"/>
                </a:moveTo>
                <a:lnTo>
                  <a:pt x="0" y="0"/>
                </a:lnTo>
                <a:lnTo>
                  <a:pt x="1" y="24"/>
                </a:lnTo>
                <a:lnTo>
                  <a:pt x="4" y="49"/>
                </a:lnTo>
                <a:lnTo>
                  <a:pt x="7" y="74"/>
                </a:lnTo>
                <a:lnTo>
                  <a:pt x="11" y="99"/>
                </a:lnTo>
                <a:lnTo>
                  <a:pt x="17" y="122"/>
                </a:lnTo>
                <a:lnTo>
                  <a:pt x="23" y="146"/>
                </a:lnTo>
                <a:lnTo>
                  <a:pt x="30" y="169"/>
                </a:lnTo>
                <a:lnTo>
                  <a:pt x="40" y="191"/>
                </a:lnTo>
                <a:lnTo>
                  <a:pt x="50" y="213"/>
                </a:lnTo>
                <a:lnTo>
                  <a:pt x="61" y="235"/>
                </a:lnTo>
                <a:lnTo>
                  <a:pt x="72" y="255"/>
                </a:lnTo>
                <a:lnTo>
                  <a:pt x="85" y="276"/>
                </a:lnTo>
                <a:lnTo>
                  <a:pt x="99" y="295"/>
                </a:lnTo>
                <a:lnTo>
                  <a:pt x="114" y="313"/>
                </a:lnTo>
                <a:lnTo>
                  <a:pt x="129" y="332"/>
                </a:lnTo>
                <a:lnTo>
                  <a:pt x="145" y="349"/>
                </a:lnTo>
                <a:lnTo>
                  <a:pt x="162" y="365"/>
                </a:lnTo>
                <a:lnTo>
                  <a:pt x="181" y="380"/>
                </a:lnTo>
                <a:lnTo>
                  <a:pt x="199" y="395"/>
                </a:lnTo>
                <a:lnTo>
                  <a:pt x="218" y="409"/>
                </a:lnTo>
                <a:lnTo>
                  <a:pt x="239" y="422"/>
                </a:lnTo>
                <a:lnTo>
                  <a:pt x="259" y="434"/>
                </a:lnTo>
                <a:lnTo>
                  <a:pt x="281" y="444"/>
                </a:lnTo>
                <a:lnTo>
                  <a:pt x="302" y="454"/>
                </a:lnTo>
                <a:lnTo>
                  <a:pt x="325" y="464"/>
                </a:lnTo>
                <a:lnTo>
                  <a:pt x="347" y="471"/>
                </a:lnTo>
                <a:lnTo>
                  <a:pt x="372" y="478"/>
                </a:lnTo>
                <a:lnTo>
                  <a:pt x="395" y="483"/>
                </a:lnTo>
                <a:lnTo>
                  <a:pt x="420" y="487"/>
                </a:lnTo>
                <a:lnTo>
                  <a:pt x="445" y="490"/>
                </a:lnTo>
                <a:lnTo>
                  <a:pt x="470" y="493"/>
                </a:lnTo>
                <a:lnTo>
                  <a:pt x="494" y="494"/>
                </a:lnTo>
                <a:lnTo>
                  <a:pt x="494" y="226"/>
                </a:lnTo>
                <a:lnTo>
                  <a:pt x="482" y="226"/>
                </a:lnTo>
                <a:lnTo>
                  <a:pt x="471" y="226"/>
                </a:lnTo>
                <a:lnTo>
                  <a:pt x="459" y="224"/>
                </a:lnTo>
                <a:lnTo>
                  <a:pt x="448" y="223"/>
                </a:lnTo>
                <a:lnTo>
                  <a:pt x="437" y="220"/>
                </a:lnTo>
                <a:lnTo>
                  <a:pt x="427" y="217"/>
                </a:lnTo>
                <a:lnTo>
                  <a:pt x="416" y="213"/>
                </a:lnTo>
                <a:lnTo>
                  <a:pt x="405" y="209"/>
                </a:lnTo>
                <a:lnTo>
                  <a:pt x="395" y="205"/>
                </a:lnTo>
                <a:lnTo>
                  <a:pt x="386" y="199"/>
                </a:lnTo>
                <a:lnTo>
                  <a:pt x="376" y="194"/>
                </a:lnTo>
                <a:lnTo>
                  <a:pt x="368" y="188"/>
                </a:lnTo>
                <a:lnTo>
                  <a:pt x="358" y="181"/>
                </a:lnTo>
                <a:lnTo>
                  <a:pt x="349" y="175"/>
                </a:lnTo>
                <a:lnTo>
                  <a:pt x="342" y="168"/>
                </a:lnTo>
                <a:lnTo>
                  <a:pt x="333" y="160"/>
                </a:lnTo>
                <a:lnTo>
                  <a:pt x="326" y="152"/>
                </a:lnTo>
                <a:lnTo>
                  <a:pt x="319" y="145"/>
                </a:lnTo>
                <a:lnTo>
                  <a:pt x="312" y="135"/>
                </a:lnTo>
                <a:lnTo>
                  <a:pt x="305" y="126"/>
                </a:lnTo>
                <a:lnTo>
                  <a:pt x="300" y="118"/>
                </a:lnTo>
                <a:lnTo>
                  <a:pt x="295" y="108"/>
                </a:lnTo>
                <a:lnTo>
                  <a:pt x="289" y="97"/>
                </a:lnTo>
                <a:lnTo>
                  <a:pt x="285" y="88"/>
                </a:lnTo>
                <a:lnTo>
                  <a:pt x="281" y="77"/>
                </a:lnTo>
                <a:lnTo>
                  <a:pt x="277" y="67"/>
                </a:lnTo>
                <a:lnTo>
                  <a:pt x="274" y="57"/>
                </a:lnTo>
                <a:lnTo>
                  <a:pt x="271" y="46"/>
                </a:lnTo>
                <a:lnTo>
                  <a:pt x="270" y="34"/>
                </a:lnTo>
                <a:lnTo>
                  <a:pt x="268" y="23"/>
                </a:lnTo>
                <a:lnTo>
                  <a:pt x="267" y="12"/>
                </a:lnTo>
                <a:lnTo>
                  <a:pt x="267"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06" name="Freeform 46"/>
          <p:cNvSpPr>
            <a:spLocks/>
          </p:cNvSpPr>
          <p:nvPr/>
        </p:nvSpPr>
        <p:spPr bwMode="auto">
          <a:xfrm>
            <a:off x="5191374" y="3149473"/>
            <a:ext cx="196850" cy="195263"/>
          </a:xfrm>
          <a:custGeom>
            <a:avLst/>
            <a:gdLst>
              <a:gd name="T0" fmla="*/ 494 w 494"/>
              <a:gd name="T1" fmla="*/ 0 h 494"/>
              <a:gd name="T2" fmla="*/ 445 w 494"/>
              <a:gd name="T3" fmla="*/ 2 h 494"/>
              <a:gd name="T4" fmla="*/ 395 w 494"/>
              <a:gd name="T5" fmla="*/ 9 h 494"/>
              <a:gd name="T6" fmla="*/ 347 w 494"/>
              <a:gd name="T7" fmla="*/ 22 h 494"/>
              <a:gd name="T8" fmla="*/ 302 w 494"/>
              <a:gd name="T9" fmla="*/ 38 h 494"/>
              <a:gd name="T10" fmla="*/ 259 w 494"/>
              <a:gd name="T11" fmla="*/ 59 h 494"/>
              <a:gd name="T12" fmla="*/ 218 w 494"/>
              <a:gd name="T13" fmla="*/ 84 h 494"/>
              <a:gd name="T14" fmla="*/ 181 w 494"/>
              <a:gd name="T15" fmla="*/ 113 h 494"/>
              <a:gd name="T16" fmla="*/ 145 w 494"/>
              <a:gd name="T17" fmla="*/ 144 h 494"/>
              <a:gd name="T18" fmla="*/ 114 w 494"/>
              <a:gd name="T19" fmla="*/ 179 h 494"/>
              <a:gd name="T20" fmla="*/ 85 w 494"/>
              <a:gd name="T21" fmla="*/ 218 h 494"/>
              <a:gd name="T22" fmla="*/ 61 w 494"/>
              <a:gd name="T23" fmla="*/ 258 h 494"/>
              <a:gd name="T24" fmla="*/ 40 w 494"/>
              <a:gd name="T25" fmla="*/ 302 h 494"/>
              <a:gd name="T26" fmla="*/ 23 w 494"/>
              <a:gd name="T27" fmla="*/ 347 h 494"/>
              <a:gd name="T28" fmla="*/ 11 w 494"/>
              <a:gd name="T29" fmla="*/ 394 h 494"/>
              <a:gd name="T30" fmla="*/ 4 w 494"/>
              <a:gd name="T31" fmla="*/ 443 h 494"/>
              <a:gd name="T32" fmla="*/ 0 w 494"/>
              <a:gd name="T33" fmla="*/ 494 h 494"/>
              <a:gd name="T34" fmla="*/ 267 w 494"/>
              <a:gd name="T35" fmla="*/ 481 h 494"/>
              <a:gd name="T36" fmla="*/ 270 w 494"/>
              <a:gd name="T37" fmla="*/ 458 h 494"/>
              <a:gd name="T38" fmla="*/ 274 w 494"/>
              <a:gd name="T39" fmla="*/ 436 h 494"/>
              <a:gd name="T40" fmla="*/ 281 w 494"/>
              <a:gd name="T41" fmla="*/ 415 h 494"/>
              <a:gd name="T42" fmla="*/ 289 w 494"/>
              <a:gd name="T43" fmla="*/ 395 h 494"/>
              <a:gd name="T44" fmla="*/ 300 w 494"/>
              <a:gd name="T45" fmla="*/ 375 h 494"/>
              <a:gd name="T46" fmla="*/ 312 w 494"/>
              <a:gd name="T47" fmla="*/ 357 h 494"/>
              <a:gd name="T48" fmla="*/ 326 w 494"/>
              <a:gd name="T49" fmla="*/ 340 h 494"/>
              <a:gd name="T50" fmla="*/ 342 w 494"/>
              <a:gd name="T51" fmla="*/ 325 h 494"/>
              <a:gd name="T52" fmla="*/ 358 w 494"/>
              <a:gd name="T53" fmla="*/ 311 h 494"/>
              <a:gd name="T54" fmla="*/ 376 w 494"/>
              <a:gd name="T55" fmla="*/ 298 h 494"/>
              <a:gd name="T56" fmla="*/ 395 w 494"/>
              <a:gd name="T57" fmla="*/ 288 h 494"/>
              <a:gd name="T58" fmla="*/ 416 w 494"/>
              <a:gd name="T59" fmla="*/ 280 h 494"/>
              <a:gd name="T60" fmla="*/ 437 w 494"/>
              <a:gd name="T61" fmla="*/ 273 h 494"/>
              <a:gd name="T62" fmla="*/ 459 w 494"/>
              <a:gd name="T63" fmla="*/ 268 h 494"/>
              <a:gd name="T64" fmla="*/ 482 w 494"/>
              <a:gd name="T65" fmla="*/ 266 h 494"/>
              <a:gd name="T66" fmla="*/ 494 w 494"/>
              <a:gd name="T67" fmla="*/ 266 h 494"/>
              <a:gd name="T68" fmla="*/ 494 w 494"/>
              <a:gd name="T69" fmla="*/ 0 h 4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4"/>
              <a:gd name="T106" fmla="*/ 0 h 494"/>
              <a:gd name="T107" fmla="*/ 494 w 494"/>
              <a:gd name="T108" fmla="*/ 494 h 4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4" h="494">
                <a:moveTo>
                  <a:pt x="494" y="0"/>
                </a:moveTo>
                <a:lnTo>
                  <a:pt x="494" y="0"/>
                </a:lnTo>
                <a:lnTo>
                  <a:pt x="470" y="1"/>
                </a:lnTo>
                <a:lnTo>
                  <a:pt x="445" y="2"/>
                </a:lnTo>
                <a:lnTo>
                  <a:pt x="420" y="5"/>
                </a:lnTo>
                <a:lnTo>
                  <a:pt x="395" y="9"/>
                </a:lnTo>
                <a:lnTo>
                  <a:pt x="372" y="16"/>
                </a:lnTo>
                <a:lnTo>
                  <a:pt x="347" y="22"/>
                </a:lnTo>
                <a:lnTo>
                  <a:pt x="325" y="30"/>
                </a:lnTo>
                <a:lnTo>
                  <a:pt x="302" y="38"/>
                </a:lnTo>
                <a:lnTo>
                  <a:pt x="281" y="48"/>
                </a:lnTo>
                <a:lnTo>
                  <a:pt x="259" y="59"/>
                </a:lnTo>
                <a:lnTo>
                  <a:pt x="239" y="72"/>
                </a:lnTo>
                <a:lnTo>
                  <a:pt x="218" y="84"/>
                </a:lnTo>
                <a:lnTo>
                  <a:pt x="199" y="98"/>
                </a:lnTo>
                <a:lnTo>
                  <a:pt x="181" y="113"/>
                </a:lnTo>
                <a:lnTo>
                  <a:pt x="162" y="128"/>
                </a:lnTo>
                <a:lnTo>
                  <a:pt x="145" y="144"/>
                </a:lnTo>
                <a:lnTo>
                  <a:pt x="129" y="161"/>
                </a:lnTo>
                <a:lnTo>
                  <a:pt x="114" y="179"/>
                </a:lnTo>
                <a:lnTo>
                  <a:pt x="99" y="198"/>
                </a:lnTo>
                <a:lnTo>
                  <a:pt x="85" y="218"/>
                </a:lnTo>
                <a:lnTo>
                  <a:pt x="72" y="238"/>
                </a:lnTo>
                <a:lnTo>
                  <a:pt x="61" y="258"/>
                </a:lnTo>
                <a:lnTo>
                  <a:pt x="50" y="279"/>
                </a:lnTo>
                <a:lnTo>
                  <a:pt x="40" y="302"/>
                </a:lnTo>
                <a:lnTo>
                  <a:pt x="30" y="324"/>
                </a:lnTo>
                <a:lnTo>
                  <a:pt x="23" y="347"/>
                </a:lnTo>
                <a:lnTo>
                  <a:pt x="17" y="370"/>
                </a:lnTo>
                <a:lnTo>
                  <a:pt x="11" y="394"/>
                </a:lnTo>
                <a:lnTo>
                  <a:pt x="7" y="419"/>
                </a:lnTo>
                <a:lnTo>
                  <a:pt x="4" y="443"/>
                </a:lnTo>
                <a:lnTo>
                  <a:pt x="1" y="469"/>
                </a:lnTo>
                <a:lnTo>
                  <a:pt x="0" y="494"/>
                </a:lnTo>
                <a:lnTo>
                  <a:pt x="267" y="494"/>
                </a:lnTo>
                <a:lnTo>
                  <a:pt x="267" y="481"/>
                </a:lnTo>
                <a:lnTo>
                  <a:pt x="268" y="469"/>
                </a:lnTo>
                <a:lnTo>
                  <a:pt x="270" y="458"/>
                </a:lnTo>
                <a:lnTo>
                  <a:pt x="271" y="448"/>
                </a:lnTo>
                <a:lnTo>
                  <a:pt x="274" y="436"/>
                </a:lnTo>
                <a:lnTo>
                  <a:pt x="277" y="426"/>
                </a:lnTo>
                <a:lnTo>
                  <a:pt x="281" y="415"/>
                </a:lnTo>
                <a:lnTo>
                  <a:pt x="285" y="405"/>
                </a:lnTo>
                <a:lnTo>
                  <a:pt x="289" y="395"/>
                </a:lnTo>
                <a:lnTo>
                  <a:pt x="293" y="385"/>
                </a:lnTo>
                <a:lnTo>
                  <a:pt x="300" y="375"/>
                </a:lnTo>
                <a:lnTo>
                  <a:pt x="305" y="366"/>
                </a:lnTo>
                <a:lnTo>
                  <a:pt x="312" y="357"/>
                </a:lnTo>
                <a:lnTo>
                  <a:pt x="319" y="349"/>
                </a:lnTo>
                <a:lnTo>
                  <a:pt x="326" y="340"/>
                </a:lnTo>
                <a:lnTo>
                  <a:pt x="333" y="333"/>
                </a:lnTo>
                <a:lnTo>
                  <a:pt x="342" y="325"/>
                </a:lnTo>
                <a:lnTo>
                  <a:pt x="349" y="318"/>
                </a:lnTo>
                <a:lnTo>
                  <a:pt x="358" y="311"/>
                </a:lnTo>
                <a:lnTo>
                  <a:pt x="368" y="305"/>
                </a:lnTo>
                <a:lnTo>
                  <a:pt x="376" y="298"/>
                </a:lnTo>
                <a:lnTo>
                  <a:pt x="386" y="293"/>
                </a:lnTo>
                <a:lnTo>
                  <a:pt x="395" y="288"/>
                </a:lnTo>
                <a:lnTo>
                  <a:pt x="405" y="283"/>
                </a:lnTo>
                <a:lnTo>
                  <a:pt x="416" y="280"/>
                </a:lnTo>
                <a:lnTo>
                  <a:pt x="427" y="276"/>
                </a:lnTo>
                <a:lnTo>
                  <a:pt x="437" y="273"/>
                </a:lnTo>
                <a:lnTo>
                  <a:pt x="448" y="270"/>
                </a:lnTo>
                <a:lnTo>
                  <a:pt x="459" y="268"/>
                </a:lnTo>
                <a:lnTo>
                  <a:pt x="471" y="267"/>
                </a:lnTo>
                <a:lnTo>
                  <a:pt x="482" y="266"/>
                </a:lnTo>
                <a:lnTo>
                  <a:pt x="494" y="266"/>
                </a:lnTo>
                <a:lnTo>
                  <a:pt x="49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07" name="Freeform 47"/>
          <p:cNvSpPr>
            <a:spLocks/>
          </p:cNvSpPr>
          <p:nvPr/>
        </p:nvSpPr>
        <p:spPr bwMode="auto">
          <a:xfrm>
            <a:off x="5388224" y="3149473"/>
            <a:ext cx="195262" cy="195263"/>
          </a:xfrm>
          <a:custGeom>
            <a:avLst/>
            <a:gdLst>
              <a:gd name="T0" fmla="*/ 493 w 494"/>
              <a:gd name="T1" fmla="*/ 469 h 494"/>
              <a:gd name="T2" fmla="*/ 489 w 494"/>
              <a:gd name="T3" fmla="*/ 419 h 494"/>
              <a:gd name="T4" fmla="*/ 478 w 494"/>
              <a:gd name="T5" fmla="*/ 370 h 494"/>
              <a:gd name="T6" fmla="*/ 464 w 494"/>
              <a:gd name="T7" fmla="*/ 324 h 494"/>
              <a:gd name="T8" fmla="*/ 445 w 494"/>
              <a:gd name="T9" fmla="*/ 279 h 494"/>
              <a:gd name="T10" fmla="*/ 422 w 494"/>
              <a:gd name="T11" fmla="*/ 238 h 494"/>
              <a:gd name="T12" fmla="*/ 396 w 494"/>
              <a:gd name="T13" fmla="*/ 198 h 494"/>
              <a:gd name="T14" fmla="*/ 365 w 494"/>
              <a:gd name="T15" fmla="*/ 161 h 494"/>
              <a:gd name="T16" fmla="*/ 332 w 494"/>
              <a:gd name="T17" fmla="*/ 128 h 494"/>
              <a:gd name="T18" fmla="*/ 295 w 494"/>
              <a:gd name="T19" fmla="*/ 98 h 494"/>
              <a:gd name="T20" fmla="*/ 256 w 494"/>
              <a:gd name="T21" fmla="*/ 72 h 494"/>
              <a:gd name="T22" fmla="*/ 215 w 494"/>
              <a:gd name="T23" fmla="*/ 48 h 494"/>
              <a:gd name="T24" fmla="*/ 170 w 494"/>
              <a:gd name="T25" fmla="*/ 30 h 494"/>
              <a:gd name="T26" fmla="*/ 124 w 494"/>
              <a:gd name="T27" fmla="*/ 16 h 494"/>
              <a:gd name="T28" fmla="*/ 75 w 494"/>
              <a:gd name="T29" fmla="*/ 5 h 494"/>
              <a:gd name="T30" fmla="*/ 25 w 494"/>
              <a:gd name="T31" fmla="*/ 1 h 494"/>
              <a:gd name="T32" fmla="*/ 0 w 494"/>
              <a:gd name="T33" fmla="*/ 266 h 494"/>
              <a:gd name="T34" fmla="*/ 24 w 494"/>
              <a:gd name="T35" fmla="*/ 267 h 494"/>
              <a:gd name="T36" fmla="*/ 46 w 494"/>
              <a:gd name="T37" fmla="*/ 270 h 494"/>
              <a:gd name="T38" fmla="*/ 69 w 494"/>
              <a:gd name="T39" fmla="*/ 276 h 494"/>
              <a:gd name="T40" fmla="*/ 89 w 494"/>
              <a:gd name="T41" fmla="*/ 283 h 494"/>
              <a:gd name="T42" fmla="*/ 109 w 494"/>
              <a:gd name="T43" fmla="*/ 293 h 494"/>
              <a:gd name="T44" fmla="*/ 128 w 494"/>
              <a:gd name="T45" fmla="*/ 305 h 494"/>
              <a:gd name="T46" fmla="*/ 145 w 494"/>
              <a:gd name="T47" fmla="*/ 318 h 494"/>
              <a:gd name="T48" fmla="*/ 161 w 494"/>
              <a:gd name="T49" fmla="*/ 333 h 494"/>
              <a:gd name="T50" fmla="*/ 176 w 494"/>
              <a:gd name="T51" fmla="*/ 349 h 494"/>
              <a:gd name="T52" fmla="*/ 189 w 494"/>
              <a:gd name="T53" fmla="*/ 366 h 494"/>
              <a:gd name="T54" fmla="*/ 201 w 494"/>
              <a:gd name="T55" fmla="*/ 385 h 494"/>
              <a:gd name="T56" fmla="*/ 211 w 494"/>
              <a:gd name="T57" fmla="*/ 405 h 494"/>
              <a:gd name="T58" fmla="*/ 218 w 494"/>
              <a:gd name="T59" fmla="*/ 426 h 494"/>
              <a:gd name="T60" fmla="*/ 223 w 494"/>
              <a:gd name="T61" fmla="*/ 448 h 494"/>
              <a:gd name="T62" fmla="*/ 227 w 494"/>
              <a:gd name="T63" fmla="*/ 469 h 494"/>
              <a:gd name="T64" fmla="*/ 228 w 494"/>
              <a:gd name="T65" fmla="*/ 494 h 4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4"/>
              <a:gd name="T100" fmla="*/ 0 h 494"/>
              <a:gd name="T101" fmla="*/ 494 w 494"/>
              <a:gd name="T102" fmla="*/ 494 h 4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4" h="494">
                <a:moveTo>
                  <a:pt x="494" y="494"/>
                </a:moveTo>
                <a:lnTo>
                  <a:pt x="493" y="469"/>
                </a:lnTo>
                <a:lnTo>
                  <a:pt x="492" y="443"/>
                </a:lnTo>
                <a:lnTo>
                  <a:pt x="489" y="419"/>
                </a:lnTo>
                <a:lnTo>
                  <a:pt x="483" y="394"/>
                </a:lnTo>
                <a:lnTo>
                  <a:pt x="478" y="370"/>
                </a:lnTo>
                <a:lnTo>
                  <a:pt x="471" y="347"/>
                </a:lnTo>
                <a:lnTo>
                  <a:pt x="464" y="324"/>
                </a:lnTo>
                <a:lnTo>
                  <a:pt x="455" y="302"/>
                </a:lnTo>
                <a:lnTo>
                  <a:pt x="445" y="279"/>
                </a:lnTo>
                <a:lnTo>
                  <a:pt x="434" y="258"/>
                </a:lnTo>
                <a:lnTo>
                  <a:pt x="422" y="238"/>
                </a:lnTo>
                <a:lnTo>
                  <a:pt x="410" y="218"/>
                </a:lnTo>
                <a:lnTo>
                  <a:pt x="396" y="198"/>
                </a:lnTo>
                <a:lnTo>
                  <a:pt x="381" y="179"/>
                </a:lnTo>
                <a:lnTo>
                  <a:pt x="365" y="161"/>
                </a:lnTo>
                <a:lnTo>
                  <a:pt x="349" y="144"/>
                </a:lnTo>
                <a:lnTo>
                  <a:pt x="332" y="128"/>
                </a:lnTo>
                <a:lnTo>
                  <a:pt x="314" y="113"/>
                </a:lnTo>
                <a:lnTo>
                  <a:pt x="295" y="98"/>
                </a:lnTo>
                <a:lnTo>
                  <a:pt x="276" y="84"/>
                </a:lnTo>
                <a:lnTo>
                  <a:pt x="256" y="72"/>
                </a:lnTo>
                <a:lnTo>
                  <a:pt x="235" y="59"/>
                </a:lnTo>
                <a:lnTo>
                  <a:pt x="215" y="48"/>
                </a:lnTo>
                <a:lnTo>
                  <a:pt x="192" y="38"/>
                </a:lnTo>
                <a:lnTo>
                  <a:pt x="170" y="30"/>
                </a:lnTo>
                <a:lnTo>
                  <a:pt x="146" y="22"/>
                </a:lnTo>
                <a:lnTo>
                  <a:pt x="124" y="16"/>
                </a:lnTo>
                <a:lnTo>
                  <a:pt x="100" y="9"/>
                </a:lnTo>
                <a:lnTo>
                  <a:pt x="75" y="5"/>
                </a:lnTo>
                <a:lnTo>
                  <a:pt x="51" y="2"/>
                </a:lnTo>
                <a:lnTo>
                  <a:pt x="25" y="1"/>
                </a:lnTo>
                <a:lnTo>
                  <a:pt x="0" y="0"/>
                </a:lnTo>
                <a:lnTo>
                  <a:pt x="0" y="266"/>
                </a:lnTo>
                <a:lnTo>
                  <a:pt x="13" y="266"/>
                </a:lnTo>
                <a:lnTo>
                  <a:pt x="24" y="267"/>
                </a:lnTo>
                <a:lnTo>
                  <a:pt x="36" y="268"/>
                </a:lnTo>
                <a:lnTo>
                  <a:pt x="46" y="270"/>
                </a:lnTo>
                <a:lnTo>
                  <a:pt x="58" y="273"/>
                </a:lnTo>
                <a:lnTo>
                  <a:pt x="69" y="276"/>
                </a:lnTo>
                <a:lnTo>
                  <a:pt x="80" y="280"/>
                </a:lnTo>
                <a:lnTo>
                  <a:pt x="89" y="283"/>
                </a:lnTo>
                <a:lnTo>
                  <a:pt x="99" y="288"/>
                </a:lnTo>
                <a:lnTo>
                  <a:pt x="109" y="293"/>
                </a:lnTo>
                <a:lnTo>
                  <a:pt x="118" y="298"/>
                </a:lnTo>
                <a:lnTo>
                  <a:pt x="128" y="305"/>
                </a:lnTo>
                <a:lnTo>
                  <a:pt x="137" y="311"/>
                </a:lnTo>
                <a:lnTo>
                  <a:pt x="145" y="318"/>
                </a:lnTo>
                <a:lnTo>
                  <a:pt x="154" y="325"/>
                </a:lnTo>
                <a:lnTo>
                  <a:pt x="161" y="333"/>
                </a:lnTo>
                <a:lnTo>
                  <a:pt x="169" y="340"/>
                </a:lnTo>
                <a:lnTo>
                  <a:pt x="176" y="349"/>
                </a:lnTo>
                <a:lnTo>
                  <a:pt x="183" y="357"/>
                </a:lnTo>
                <a:lnTo>
                  <a:pt x="189" y="366"/>
                </a:lnTo>
                <a:lnTo>
                  <a:pt x="196" y="375"/>
                </a:lnTo>
                <a:lnTo>
                  <a:pt x="201" y="385"/>
                </a:lnTo>
                <a:lnTo>
                  <a:pt x="205" y="395"/>
                </a:lnTo>
                <a:lnTo>
                  <a:pt x="211" y="405"/>
                </a:lnTo>
                <a:lnTo>
                  <a:pt x="214" y="414"/>
                </a:lnTo>
                <a:lnTo>
                  <a:pt x="218" y="426"/>
                </a:lnTo>
                <a:lnTo>
                  <a:pt x="221" y="436"/>
                </a:lnTo>
                <a:lnTo>
                  <a:pt x="223" y="448"/>
                </a:lnTo>
                <a:lnTo>
                  <a:pt x="226" y="458"/>
                </a:lnTo>
                <a:lnTo>
                  <a:pt x="227" y="469"/>
                </a:lnTo>
                <a:lnTo>
                  <a:pt x="228" y="481"/>
                </a:lnTo>
                <a:lnTo>
                  <a:pt x="228" y="494"/>
                </a:lnTo>
                <a:lnTo>
                  <a:pt x="494" y="49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08" name="Rectangle 48"/>
          <p:cNvSpPr>
            <a:spLocks noChangeArrowheads="1"/>
          </p:cNvSpPr>
          <p:nvPr/>
        </p:nvSpPr>
        <p:spPr bwMode="auto">
          <a:xfrm>
            <a:off x="5573961" y="3328861"/>
            <a:ext cx="715963" cy="22225"/>
          </a:xfrm>
          <a:prstGeom prst="rect">
            <a:avLst/>
          </a:prstGeom>
          <a:solidFill>
            <a:srgbClr val="002060"/>
          </a:solidFill>
          <a:ln>
            <a:noFill/>
          </a:ln>
          <a:extLst/>
        </p:spPr>
        <p:txBody>
          <a:bodyPr/>
          <a:lstStyle/>
          <a:p>
            <a:endParaRPr lang="es-MX" dirty="0"/>
          </a:p>
        </p:txBody>
      </p:sp>
      <p:sp>
        <p:nvSpPr>
          <p:cNvPr id="209" name="Freeform 49"/>
          <p:cNvSpPr>
            <a:spLocks/>
          </p:cNvSpPr>
          <p:nvPr/>
        </p:nvSpPr>
        <p:spPr bwMode="auto">
          <a:xfrm>
            <a:off x="1721099" y="5233861"/>
            <a:ext cx="415925" cy="260350"/>
          </a:xfrm>
          <a:custGeom>
            <a:avLst/>
            <a:gdLst>
              <a:gd name="T0" fmla="*/ 0 w 1047"/>
              <a:gd name="T1" fmla="*/ 223 h 660"/>
              <a:gd name="T2" fmla="*/ 315 w 1047"/>
              <a:gd name="T3" fmla="*/ 223 h 660"/>
              <a:gd name="T4" fmla="*/ 315 w 1047"/>
              <a:gd name="T5" fmla="*/ 0 h 660"/>
              <a:gd name="T6" fmla="*/ 1047 w 1047"/>
              <a:gd name="T7" fmla="*/ 316 h 660"/>
              <a:gd name="T8" fmla="*/ 315 w 1047"/>
              <a:gd name="T9" fmla="*/ 660 h 660"/>
              <a:gd name="T10" fmla="*/ 315 w 1047"/>
              <a:gd name="T11" fmla="*/ 450 h 660"/>
              <a:gd name="T12" fmla="*/ 0 w 1047"/>
              <a:gd name="T13" fmla="*/ 450 h 660"/>
              <a:gd name="T14" fmla="*/ 0 w 1047"/>
              <a:gd name="T15" fmla="*/ 223 h 660"/>
              <a:gd name="T16" fmla="*/ 0 60000 65536"/>
              <a:gd name="T17" fmla="*/ 0 60000 65536"/>
              <a:gd name="T18" fmla="*/ 0 60000 65536"/>
              <a:gd name="T19" fmla="*/ 0 60000 65536"/>
              <a:gd name="T20" fmla="*/ 0 60000 65536"/>
              <a:gd name="T21" fmla="*/ 0 60000 65536"/>
              <a:gd name="T22" fmla="*/ 0 60000 65536"/>
              <a:gd name="T23" fmla="*/ 0 60000 65536"/>
              <a:gd name="T24" fmla="*/ 0 w 1047"/>
              <a:gd name="T25" fmla="*/ 0 h 660"/>
              <a:gd name="T26" fmla="*/ 1047 w 1047"/>
              <a:gd name="T27" fmla="*/ 660 h 6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7" h="660">
                <a:moveTo>
                  <a:pt x="0" y="223"/>
                </a:moveTo>
                <a:lnTo>
                  <a:pt x="315" y="223"/>
                </a:lnTo>
                <a:lnTo>
                  <a:pt x="315" y="0"/>
                </a:lnTo>
                <a:lnTo>
                  <a:pt x="1047" y="316"/>
                </a:lnTo>
                <a:lnTo>
                  <a:pt x="315" y="660"/>
                </a:lnTo>
                <a:lnTo>
                  <a:pt x="315" y="450"/>
                </a:lnTo>
                <a:lnTo>
                  <a:pt x="0" y="450"/>
                </a:lnTo>
                <a:lnTo>
                  <a:pt x="0" y="223"/>
                </a:lnTo>
                <a:close/>
              </a:path>
            </a:pathLst>
          </a:custGeom>
          <a:solidFill>
            <a:schemeClr val="bg2"/>
          </a:solidFill>
          <a:ln>
            <a:noFill/>
          </a:ln>
          <a:extLst/>
        </p:spPr>
        <p:txBody>
          <a:bodyPr/>
          <a:lstStyle/>
          <a:p>
            <a:endParaRPr lang="es-MX" dirty="0"/>
          </a:p>
        </p:txBody>
      </p:sp>
      <p:sp>
        <p:nvSpPr>
          <p:cNvPr id="210" name="Freeform 50"/>
          <p:cNvSpPr>
            <a:spLocks/>
          </p:cNvSpPr>
          <p:nvPr/>
        </p:nvSpPr>
        <p:spPr bwMode="auto">
          <a:xfrm>
            <a:off x="1721099" y="5310061"/>
            <a:ext cx="136525" cy="22225"/>
          </a:xfrm>
          <a:custGeom>
            <a:avLst/>
            <a:gdLst>
              <a:gd name="T0" fmla="*/ 342 w 342"/>
              <a:gd name="T1" fmla="*/ 27 h 52"/>
              <a:gd name="T2" fmla="*/ 315 w 342"/>
              <a:gd name="T3" fmla="*/ 0 h 52"/>
              <a:gd name="T4" fmla="*/ 0 w 342"/>
              <a:gd name="T5" fmla="*/ 0 h 52"/>
              <a:gd name="T6" fmla="*/ 0 w 342"/>
              <a:gd name="T7" fmla="*/ 52 h 52"/>
              <a:gd name="T8" fmla="*/ 315 w 342"/>
              <a:gd name="T9" fmla="*/ 52 h 52"/>
              <a:gd name="T10" fmla="*/ 342 w 342"/>
              <a:gd name="T11" fmla="*/ 27 h 52"/>
              <a:gd name="T12" fmla="*/ 315 w 342"/>
              <a:gd name="T13" fmla="*/ 52 h 52"/>
              <a:gd name="T14" fmla="*/ 342 w 342"/>
              <a:gd name="T15" fmla="*/ 52 h 52"/>
              <a:gd name="T16" fmla="*/ 342 w 342"/>
              <a:gd name="T17" fmla="*/ 2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2"/>
              <a:gd name="T28" fmla="*/ 0 h 52"/>
              <a:gd name="T29" fmla="*/ 342 w 342"/>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2" h="52">
                <a:moveTo>
                  <a:pt x="342" y="27"/>
                </a:moveTo>
                <a:lnTo>
                  <a:pt x="315" y="0"/>
                </a:lnTo>
                <a:lnTo>
                  <a:pt x="0" y="0"/>
                </a:lnTo>
                <a:lnTo>
                  <a:pt x="0" y="52"/>
                </a:lnTo>
                <a:lnTo>
                  <a:pt x="315" y="52"/>
                </a:lnTo>
                <a:lnTo>
                  <a:pt x="342" y="27"/>
                </a:lnTo>
                <a:lnTo>
                  <a:pt x="315" y="52"/>
                </a:lnTo>
                <a:lnTo>
                  <a:pt x="342" y="52"/>
                </a:lnTo>
                <a:lnTo>
                  <a:pt x="342"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11" name="Freeform 51"/>
          <p:cNvSpPr>
            <a:spLocks/>
          </p:cNvSpPr>
          <p:nvPr/>
        </p:nvSpPr>
        <p:spPr bwMode="auto">
          <a:xfrm>
            <a:off x="1836986" y="5216398"/>
            <a:ext cx="20638" cy="104775"/>
          </a:xfrm>
          <a:custGeom>
            <a:avLst/>
            <a:gdLst>
              <a:gd name="T0" fmla="*/ 37 w 53"/>
              <a:gd name="T1" fmla="*/ 17 h 264"/>
              <a:gd name="T2" fmla="*/ 0 w 53"/>
              <a:gd name="T3" fmla="*/ 41 h 264"/>
              <a:gd name="T4" fmla="*/ 0 w 53"/>
              <a:gd name="T5" fmla="*/ 264 h 264"/>
              <a:gd name="T6" fmla="*/ 53 w 53"/>
              <a:gd name="T7" fmla="*/ 264 h 264"/>
              <a:gd name="T8" fmla="*/ 53 w 53"/>
              <a:gd name="T9" fmla="*/ 41 h 264"/>
              <a:gd name="T10" fmla="*/ 37 w 53"/>
              <a:gd name="T11" fmla="*/ 17 h 264"/>
              <a:gd name="T12" fmla="*/ 37 w 53"/>
              <a:gd name="T13" fmla="*/ 17 h 264"/>
              <a:gd name="T14" fmla="*/ 0 w 53"/>
              <a:gd name="T15" fmla="*/ 0 h 264"/>
              <a:gd name="T16" fmla="*/ 0 w 53"/>
              <a:gd name="T17" fmla="*/ 41 h 264"/>
              <a:gd name="T18" fmla="*/ 37 w 53"/>
              <a:gd name="T19" fmla="*/ 17 h 2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264"/>
              <a:gd name="T32" fmla="*/ 53 w 53"/>
              <a:gd name="T33" fmla="*/ 264 h 2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264">
                <a:moveTo>
                  <a:pt x="37" y="17"/>
                </a:moveTo>
                <a:lnTo>
                  <a:pt x="0" y="41"/>
                </a:lnTo>
                <a:lnTo>
                  <a:pt x="0" y="264"/>
                </a:lnTo>
                <a:lnTo>
                  <a:pt x="53" y="264"/>
                </a:lnTo>
                <a:lnTo>
                  <a:pt x="53" y="41"/>
                </a:lnTo>
                <a:lnTo>
                  <a:pt x="37" y="17"/>
                </a:lnTo>
                <a:lnTo>
                  <a:pt x="0" y="0"/>
                </a:lnTo>
                <a:lnTo>
                  <a:pt x="0" y="41"/>
                </a:lnTo>
                <a:lnTo>
                  <a:pt x="3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12" name="Freeform 52"/>
          <p:cNvSpPr>
            <a:spLocks/>
          </p:cNvSpPr>
          <p:nvPr/>
        </p:nvSpPr>
        <p:spPr bwMode="auto">
          <a:xfrm>
            <a:off x="1843336" y="5222748"/>
            <a:ext cx="319088" cy="146050"/>
          </a:xfrm>
          <a:custGeom>
            <a:avLst/>
            <a:gdLst>
              <a:gd name="T0" fmla="*/ 754 w 807"/>
              <a:gd name="T1" fmla="*/ 365 h 365"/>
              <a:gd name="T2" fmla="*/ 753 w 807"/>
              <a:gd name="T3" fmla="*/ 315 h 365"/>
              <a:gd name="T4" fmla="*/ 21 w 807"/>
              <a:gd name="T5" fmla="*/ 0 h 365"/>
              <a:gd name="T6" fmla="*/ 0 w 807"/>
              <a:gd name="T7" fmla="*/ 49 h 365"/>
              <a:gd name="T8" fmla="*/ 733 w 807"/>
              <a:gd name="T9" fmla="*/ 365 h 365"/>
              <a:gd name="T10" fmla="*/ 754 w 807"/>
              <a:gd name="T11" fmla="*/ 365 h 365"/>
              <a:gd name="T12" fmla="*/ 754 w 807"/>
              <a:gd name="T13" fmla="*/ 365 h 365"/>
              <a:gd name="T14" fmla="*/ 807 w 807"/>
              <a:gd name="T15" fmla="*/ 339 h 365"/>
              <a:gd name="T16" fmla="*/ 753 w 807"/>
              <a:gd name="T17" fmla="*/ 315 h 365"/>
              <a:gd name="T18" fmla="*/ 754 w 807"/>
              <a:gd name="T19" fmla="*/ 365 h 3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7"/>
              <a:gd name="T31" fmla="*/ 0 h 365"/>
              <a:gd name="T32" fmla="*/ 807 w 807"/>
              <a:gd name="T33" fmla="*/ 365 h 3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7" h="365">
                <a:moveTo>
                  <a:pt x="754" y="365"/>
                </a:moveTo>
                <a:lnTo>
                  <a:pt x="753" y="315"/>
                </a:lnTo>
                <a:lnTo>
                  <a:pt x="21" y="0"/>
                </a:lnTo>
                <a:lnTo>
                  <a:pt x="0" y="49"/>
                </a:lnTo>
                <a:lnTo>
                  <a:pt x="733" y="365"/>
                </a:lnTo>
                <a:lnTo>
                  <a:pt x="754" y="365"/>
                </a:lnTo>
                <a:lnTo>
                  <a:pt x="807" y="339"/>
                </a:lnTo>
                <a:lnTo>
                  <a:pt x="753" y="315"/>
                </a:lnTo>
                <a:lnTo>
                  <a:pt x="754"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13" name="Freeform 53"/>
          <p:cNvSpPr>
            <a:spLocks/>
          </p:cNvSpPr>
          <p:nvPr/>
        </p:nvSpPr>
        <p:spPr bwMode="auto">
          <a:xfrm>
            <a:off x="1836986" y="5349748"/>
            <a:ext cx="304800" cy="161925"/>
          </a:xfrm>
          <a:custGeom>
            <a:avLst/>
            <a:gdLst>
              <a:gd name="T0" fmla="*/ 0 w 770"/>
              <a:gd name="T1" fmla="*/ 368 h 408"/>
              <a:gd name="T2" fmla="*/ 37 w 770"/>
              <a:gd name="T3" fmla="*/ 391 h 408"/>
              <a:gd name="T4" fmla="*/ 770 w 770"/>
              <a:gd name="T5" fmla="*/ 49 h 408"/>
              <a:gd name="T6" fmla="*/ 748 w 770"/>
              <a:gd name="T7" fmla="*/ 0 h 408"/>
              <a:gd name="T8" fmla="*/ 15 w 770"/>
              <a:gd name="T9" fmla="*/ 343 h 408"/>
              <a:gd name="T10" fmla="*/ 0 w 770"/>
              <a:gd name="T11" fmla="*/ 368 h 408"/>
              <a:gd name="T12" fmla="*/ 0 w 770"/>
              <a:gd name="T13" fmla="*/ 368 h 408"/>
              <a:gd name="T14" fmla="*/ 0 w 770"/>
              <a:gd name="T15" fmla="*/ 408 h 408"/>
              <a:gd name="T16" fmla="*/ 37 w 770"/>
              <a:gd name="T17" fmla="*/ 391 h 408"/>
              <a:gd name="T18" fmla="*/ 0 w 770"/>
              <a:gd name="T19" fmla="*/ 368 h 4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0"/>
              <a:gd name="T31" fmla="*/ 0 h 408"/>
              <a:gd name="T32" fmla="*/ 770 w 770"/>
              <a:gd name="T33" fmla="*/ 408 h 4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0" h="408">
                <a:moveTo>
                  <a:pt x="0" y="368"/>
                </a:moveTo>
                <a:lnTo>
                  <a:pt x="37" y="391"/>
                </a:lnTo>
                <a:lnTo>
                  <a:pt x="770" y="49"/>
                </a:lnTo>
                <a:lnTo>
                  <a:pt x="748" y="0"/>
                </a:lnTo>
                <a:lnTo>
                  <a:pt x="15" y="343"/>
                </a:lnTo>
                <a:lnTo>
                  <a:pt x="0" y="368"/>
                </a:lnTo>
                <a:lnTo>
                  <a:pt x="0" y="408"/>
                </a:lnTo>
                <a:lnTo>
                  <a:pt x="37" y="391"/>
                </a:lnTo>
                <a:lnTo>
                  <a:pt x="0" y="3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14" name="Freeform 54"/>
          <p:cNvSpPr>
            <a:spLocks/>
          </p:cNvSpPr>
          <p:nvPr/>
        </p:nvSpPr>
        <p:spPr bwMode="auto">
          <a:xfrm>
            <a:off x="1836986" y="5402136"/>
            <a:ext cx="20638" cy="92075"/>
          </a:xfrm>
          <a:custGeom>
            <a:avLst/>
            <a:gdLst>
              <a:gd name="T0" fmla="*/ 26 w 53"/>
              <a:gd name="T1" fmla="*/ 0 h 236"/>
              <a:gd name="T2" fmla="*/ 0 w 53"/>
              <a:gd name="T3" fmla="*/ 26 h 236"/>
              <a:gd name="T4" fmla="*/ 0 w 53"/>
              <a:gd name="T5" fmla="*/ 236 h 236"/>
              <a:gd name="T6" fmla="*/ 53 w 53"/>
              <a:gd name="T7" fmla="*/ 236 h 236"/>
              <a:gd name="T8" fmla="*/ 53 w 53"/>
              <a:gd name="T9" fmla="*/ 26 h 236"/>
              <a:gd name="T10" fmla="*/ 26 w 53"/>
              <a:gd name="T11" fmla="*/ 0 h 236"/>
              <a:gd name="T12" fmla="*/ 53 w 53"/>
              <a:gd name="T13" fmla="*/ 26 h 236"/>
              <a:gd name="T14" fmla="*/ 53 w 53"/>
              <a:gd name="T15" fmla="*/ 0 h 236"/>
              <a:gd name="T16" fmla="*/ 26 w 53"/>
              <a:gd name="T17" fmla="*/ 0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236"/>
              <a:gd name="T29" fmla="*/ 53 w 53"/>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236">
                <a:moveTo>
                  <a:pt x="26" y="0"/>
                </a:moveTo>
                <a:lnTo>
                  <a:pt x="0" y="26"/>
                </a:lnTo>
                <a:lnTo>
                  <a:pt x="0" y="236"/>
                </a:lnTo>
                <a:lnTo>
                  <a:pt x="53" y="236"/>
                </a:lnTo>
                <a:lnTo>
                  <a:pt x="53" y="26"/>
                </a:lnTo>
                <a:lnTo>
                  <a:pt x="26" y="0"/>
                </a:lnTo>
                <a:lnTo>
                  <a:pt x="53" y="26"/>
                </a:lnTo>
                <a:lnTo>
                  <a:pt x="53" y="0"/>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15" name="Freeform 55"/>
          <p:cNvSpPr>
            <a:spLocks/>
          </p:cNvSpPr>
          <p:nvPr/>
        </p:nvSpPr>
        <p:spPr bwMode="auto">
          <a:xfrm>
            <a:off x="1711574" y="5402136"/>
            <a:ext cx="134937" cy="20637"/>
          </a:xfrm>
          <a:custGeom>
            <a:avLst/>
            <a:gdLst>
              <a:gd name="T0" fmla="*/ 0 w 342"/>
              <a:gd name="T1" fmla="*/ 26 h 53"/>
              <a:gd name="T2" fmla="*/ 27 w 342"/>
              <a:gd name="T3" fmla="*/ 53 h 53"/>
              <a:gd name="T4" fmla="*/ 342 w 342"/>
              <a:gd name="T5" fmla="*/ 53 h 53"/>
              <a:gd name="T6" fmla="*/ 342 w 342"/>
              <a:gd name="T7" fmla="*/ 0 h 53"/>
              <a:gd name="T8" fmla="*/ 27 w 342"/>
              <a:gd name="T9" fmla="*/ 0 h 53"/>
              <a:gd name="T10" fmla="*/ 0 w 342"/>
              <a:gd name="T11" fmla="*/ 26 h 53"/>
              <a:gd name="T12" fmla="*/ 0 w 342"/>
              <a:gd name="T13" fmla="*/ 26 h 53"/>
              <a:gd name="T14" fmla="*/ 0 w 342"/>
              <a:gd name="T15" fmla="*/ 53 h 53"/>
              <a:gd name="T16" fmla="*/ 27 w 342"/>
              <a:gd name="T17" fmla="*/ 53 h 53"/>
              <a:gd name="T18" fmla="*/ 0 w 342"/>
              <a:gd name="T19" fmla="*/ 2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2"/>
              <a:gd name="T31" fmla="*/ 0 h 53"/>
              <a:gd name="T32" fmla="*/ 342 w 342"/>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2" h="53">
                <a:moveTo>
                  <a:pt x="0" y="26"/>
                </a:moveTo>
                <a:lnTo>
                  <a:pt x="27" y="53"/>
                </a:lnTo>
                <a:lnTo>
                  <a:pt x="342" y="53"/>
                </a:lnTo>
                <a:lnTo>
                  <a:pt x="342" y="0"/>
                </a:lnTo>
                <a:lnTo>
                  <a:pt x="27" y="0"/>
                </a:lnTo>
                <a:lnTo>
                  <a:pt x="0" y="26"/>
                </a:lnTo>
                <a:lnTo>
                  <a:pt x="0" y="53"/>
                </a:lnTo>
                <a:lnTo>
                  <a:pt x="27" y="53"/>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16" name="Freeform 56"/>
          <p:cNvSpPr>
            <a:spLocks/>
          </p:cNvSpPr>
          <p:nvPr/>
        </p:nvSpPr>
        <p:spPr bwMode="auto">
          <a:xfrm>
            <a:off x="1711574" y="5310061"/>
            <a:ext cx="20637" cy="101600"/>
          </a:xfrm>
          <a:custGeom>
            <a:avLst/>
            <a:gdLst>
              <a:gd name="T0" fmla="*/ 27 w 53"/>
              <a:gd name="T1" fmla="*/ 0 h 254"/>
              <a:gd name="T2" fmla="*/ 0 w 53"/>
              <a:gd name="T3" fmla="*/ 27 h 254"/>
              <a:gd name="T4" fmla="*/ 0 w 53"/>
              <a:gd name="T5" fmla="*/ 254 h 254"/>
              <a:gd name="T6" fmla="*/ 53 w 53"/>
              <a:gd name="T7" fmla="*/ 254 h 254"/>
              <a:gd name="T8" fmla="*/ 53 w 53"/>
              <a:gd name="T9" fmla="*/ 27 h 254"/>
              <a:gd name="T10" fmla="*/ 27 w 53"/>
              <a:gd name="T11" fmla="*/ 0 h 254"/>
              <a:gd name="T12" fmla="*/ 27 w 53"/>
              <a:gd name="T13" fmla="*/ 0 h 254"/>
              <a:gd name="T14" fmla="*/ 0 w 53"/>
              <a:gd name="T15" fmla="*/ 0 h 254"/>
              <a:gd name="T16" fmla="*/ 0 w 53"/>
              <a:gd name="T17" fmla="*/ 27 h 254"/>
              <a:gd name="T18" fmla="*/ 27 w 53"/>
              <a:gd name="T19" fmla="*/ 0 h 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254"/>
              <a:gd name="T32" fmla="*/ 53 w 53"/>
              <a:gd name="T33" fmla="*/ 254 h 2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254">
                <a:moveTo>
                  <a:pt x="27" y="0"/>
                </a:moveTo>
                <a:lnTo>
                  <a:pt x="0" y="27"/>
                </a:lnTo>
                <a:lnTo>
                  <a:pt x="0" y="254"/>
                </a:lnTo>
                <a:lnTo>
                  <a:pt x="53" y="254"/>
                </a:lnTo>
                <a:lnTo>
                  <a:pt x="53" y="27"/>
                </a:lnTo>
                <a:lnTo>
                  <a:pt x="27" y="0"/>
                </a:lnTo>
                <a:lnTo>
                  <a:pt x="0" y="0"/>
                </a:lnTo>
                <a:lnTo>
                  <a:pt x="0" y="27"/>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17" name="Rectangle 57"/>
          <p:cNvSpPr>
            <a:spLocks noChangeArrowheads="1"/>
          </p:cNvSpPr>
          <p:nvPr/>
        </p:nvSpPr>
        <p:spPr bwMode="auto">
          <a:xfrm>
            <a:off x="3002211" y="5246561"/>
            <a:ext cx="271463" cy="30162"/>
          </a:xfrm>
          <a:prstGeom prst="rect">
            <a:avLst/>
          </a:prstGeom>
          <a:solidFill>
            <a:srgbClr val="002060"/>
          </a:solidFill>
          <a:ln>
            <a:noFill/>
          </a:ln>
          <a:extLst/>
        </p:spPr>
        <p:txBody>
          <a:bodyPr/>
          <a:lstStyle/>
          <a:p>
            <a:endParaRPr lang="es-MX" dirty="0"/>
          </a:p>
        </p:txBody>
      </p:sp>
      <p:sp>
        <p:nvSpPr>
          <p:cNvPr id="218" name="Freeform 58"/>
          <p:cNvSpPr>
            <a:spLocks/>
          </p:cNvSpPr>
          <p:nvPr/>
        </p:nvSpPr>
        <p:spPr bwMode="auto">
          <a:xfrm>
            <a:off x="3235574" y="5205286"/>
            <a:ext cx="206375" cy="111125"/>
          </a:xfrm>
          <a:custGeom>
            <a:avLst/>
            <a:gdLst>
              <a:gd name="T0" fmla="*/ 0 w 520"/>
              <a:gd name="T1" fmla="*/ 278 h 278"/>
              <a:gd name="T2" fmla="*/ 520 w 520"/>
              <a:gd name="T3" fmla="*/ 138 h 278"/>
              <a:gd name="T4" fmla="*/ 0 w 520"/>
              <a:gd name="T5" fmla="*/ 0 h 278"/>
              <a:gd name="T6" fmla="*/ 0 w 520"/>
              <a:gd name="T7" fmla="*/ 278 h 278"/>
              <a:gd name="T8" fmla="*/ 0 60000 65536"/>
              <a:gd name="T9" fmla="*/ 0 60000 65536"/>
              <a:gd name="T10" fmla="*/ 0 60000 65536"/>
              <a:gd name="T11" fmla="*/ 0 60000 65536"/>
              <a:gd name="T12" fmla="*/ 0 w 520"/>
              <a:gd name="T13" fmla="*/ 0 h 278"/>
              <a:gd name="T14" fmla="*/ 520 w 520"/>
              <a:gd name="T15" fmla="*/ 278 h 278"/>
            </a:gdLst>
            <a:ahLst/>
            <a:cxnLst>
              <a:cxn ang="T8">
                <a:pos x="T0" y="T1"/>
              </a:cxn>
              <a:cxn ang="T9">
                <a:pos x="T2" y="T3"/>
              </a:cxn>
              <a:cxn ang="T10">
                <a:pos x="T4" y="T5"/>
              </a:cxn>
              <a:cxn ang="T11">
                <a:pos x="T6" y="T7"/>
              </a:cxn>
            </a:cxnLst>
            <a:rect l="T12" t="T13" r="T14" b="T15"/>
            <a:pathLst>
              <a:path w="520" h="278">
                <a:moveTo>
                  <a:pt x="0" y="278"/>
                </a:moveTo>
                <a:lnTo>
                  <a:pt x="520" y="138"/>
                </a:lnTo>
                <a:lnTo>
                  <a:pt x="0" y="0"/>
                </a:lnTo>
                <a:lnTo>
                  <a:pt x="0" y="278"/>
                </a:lnTo>
                <a:close/>
              </a:path>
            </a:pathLst>
          </a:custGeom>
          <a:solidFill>
            <a:schemeClr val="bg2"/>
          </a:solidFill>
          <a:ln>
            <a:noFill/>
          </a:ln>
          <a:extLst/>
        </p:spPr>
        <p:txBody>
          <a:bodyPr/>
          <a:lstStyle/>
          <a:p>
            <a:endParaRPr lang="es-MX" dirty="0"/>
          </a:p>
        </p:txBody>
      </p:sp>
      <p:sp>
        <p:nvSpPr>
          <p:cNvPr id="219" name="Rectangle 59"/>
          <p:cNvSpPr>
            <a:spLocks noChangeArrowheads="1"/>
          </p:cNvSpPr>
          <p:nvPr/>
        </p:nvSpPr>
        <p:spPr bwMode="auto">
          <a:xfrm>
            <a:off x="4189661" y="5246561"/>
            <a:ext cx="215900" cy="30162"/>
          </a:xfrm>
          <a:prstGeom prst="rect">
            <a:avLst/>
          </a:prstGeom>
          <a:solidFill>
            <a:srgbClr val="002060"/>
          </a:solidFill>
          <a:ln>
            <a:noFill/>
          </a:ln>
          <a:extLst/>
        </p:spPr>
        <p:txBody>
          <a:bodyPr/>
          <a:lstStyle/>
          <a:p>
            <a:endParaRPr lang="es-MX" dirty="0"/>
          </a:p>
        </p:txBody>
      </p:sp>
      <p:sp>
        <p:nvSpPr>
          <p:cNvPr id="220" name="Freeform 60"/>
          <p:cNvSpPr>
            <a:spLocks/>
          </p:cNvSpPr>
          <p:nvPr/>
        </p:nvSpPr>
        <p:spPr bwMode="auto">
          <a:xfrm>
            <a:off x="4369049" y="5205286"/>
            <a:ext cx="206375" cy="111125"/>
          </a:xfrm>
          <a:custGeom>
            <a:avLst/>
            <a:gdLst>
              <a:gd name="T0" fmla="*/ 0 w 521"/>
              <a:gd name="T1" fmla="*/ 278 h 278"/>
              <a:gd name="T2" fmla="*/ 521 w 521"/>
              <a:gd name="T3" fmla="*/ 138 h 278"/>
              <a:gd name="T4" fmla="*/ 0 w 521"/>
              <a:gd name="T5" fmla="*/ 0 h 278"/>
              <a:gd name="T6" fmla="*/ 0 w 521"/>
              <a:gd name="T7" fmla="*/ 278 h 278"/>
              <a:gd name="T8" fmla="*/ 0 60000 65536"/>
              <a:gd name="T9" fmla="*/ 0 60000 65536"/>
              <a:gd name="T10" fmla="*/ 0 60000 65536"/>
              <a:gd name="T11" fmla="*/ 0 60000 65536"/>
              <a:gd name="T12" fmla="*/ 0 w 521"/>
              <a:gd name="T13" fmla="*/ 0 h 278"/>
              <a:gd name="T14" fmla="*/ 521 w 521"/>
              <a:gd name="T15" fmla="*/ 278 h 278"/>
            </a:gdLst>
            <a:ahLst/>
            <a:cxnLst>
              <a:cxn ang="T8">
                <a:pos x="T0" y="T1"/>
              </a:cxn>
              <a:cxn ang="T9">
                <a:pos x="T2" y="T3"/>
              </a:cxn>
              <a:cxn ang="T10">
                <a:pos x="T4" y="T5"/>
              </a:cxn>
              <a:cxn ang="T11">
                <a:pos x="T6" y="T7"/>
              </a:cxn>
            </a:cxnLst>
            <a:rect l="T12" t="T13" r="T14" b="T15"/>
            <a:pathLst>
              <a:path w="521" h="278">
                <a:moveTo>
                  <a:pt x="0" y="278"/>
                </a:moveTo>
                <a:lnTo>
                  <a:pt x="521" y="138"/>
                </a:lnTo>
                <a:lnTo>
                  <a:pt x="0" y="0"/>
                </a:lnTo>
                <a:lnTo>
                  <a:pt x="0" y="278"/>
                </a:lnTo>
                <a:close/>
              </a:path>
            </a:pathLst>
          </a:custGeom>
          <a:solidFill>
            <a:schemeClr val="bg2"/>
          </a:solidFill>
          <a:ln>
            <a:noFill/>
          </a:ln>
          <a:extLst/>
        </p:spPr>
        <p:txBody>
          <a:bodyPr/>
          <a:lstStyle/>
          <a:p>
            <a:endParaRPr lang="es-MX" dirty="0"/>
          </a:p>
        </p:txBody>
      </p:sp>
      <p:sp>
        <p:nvSpPr>
          <p:cNvPr id="221" name="Rectangle 61"/>
          <p:cNvSpPr>
            <a:spLocks noChangeArrowheads="1"/>
          </p:cNvSpPr>
          <p:nvPr/>
        </p:nvSpPr>
        <p:spPr bwMode="auto">
          <a:xfrm>
            <a:off x="5915274" y="5246561"/>
            <a:ext cx="271462" cy="30162"/>
          </a:xfrm>
          <a:prstGeom prst="rect">
            <a:avLst/>
          </a:prstGeom>
          <a:solidFill>
            <a:srgbClr val="002060"/>
          </a:solidFill>
          <a:ln>
            <a:noFill/>
          </a:ln>
          <a:extLst/>
        </p:spPr>
        <p:txBody>
          <a:bodyPr/>
          <a:lstStyle/>
          <a:p>
            <a:endParaRPr lang="es-MX" dirty="0"/>
          </a:p>
        </p:txBody>
      </p:sp>
      <p:sp>
        <p:nvSpPr>
          <p:cNvPr id="222" name="Freeform 62"/>
          <p:cNvSpPr>
            <a:spLocks/>
          </p:cNvSpPr>
          <p:nvPr/>
        </p:nvSpPr>
        <p:spPr bwMode="auto">
          <a:xfrm>
            <a:off x="6148636" y="5205286"/>
            <a:ext cx="206375" cy="111125"/>
          </a:xfrm>
          <a:custGeom>
            <a:avLst/>
            <a:gdLst>
              <a:gd name="T0" fmla="*/ 0 w 521"/>
              <a:gd name="T1" fmla="*/ 278 h 278"/>
              <a:gd name="T2" fmla="*/ 521 w 521"/>
              <a:gd name="T3" fmla="*/ 138 h 278"/>
              <a:gd name="T4" fmla="*/ 0 w 521"/>
              <a:gd name="T5" fmla="*/ 0 h 278"/>
              <a:gd name="T6" fmla="*/ 0 w 521"/>
              <a:gd name="T7" fmla="*/ 278 h 278"/>
              <a:gd name="T8" fmla="*/ 0 60000 65536"/>
              <a:gd name="T9" fmla="*/ 0 60000 65536"/>
              <a:gd name="T10" fmla="*/ 0 60000 65536"/>
              <a:gd name="T11" fmla="*/ 0 60000 65536"/>
              <a:gd name="T12" fmla="*/ 0 w 521"/>
              <a:gd name="T13" fmla="*/ 0 h 278"/>
              <a:gd name="T14" fmla="*/ 521 w 521"/>
              <a:gd name="T15" fmla="*/ 278 h 278"/>
            </a:gdLst>
            <a:ahLst/>
            <a:cxnLst>
              <a:cxn ang="T8">
                <a:pos x="T0" y="T1"/>
              </a:cxn>
              <a:cxn ang="T9">
                <a:pos x="T2" y="T3"/>
              </a:cxn>
              <a:cxn ang="T10">
                <a:pos x="T4" y="T5"/>
              </a:cxn>
              <a:cxn ang="T11">
                <a:pos x="T6" y="T7"/>
              </a:cxn>
            </a:cxnLst>
            <a:rect l="T12" t="T13" r="T14" b="T15"/>
            <a:pathLst>
              <a:path w="521" h="278">
                <a:moveTo>
                  <a:pt x="0" y="278"/>
                </a:moveTo>
                <a:lnTo>
                  <a:pt x="521" y="138"/>
                </a:lnTo>
                <a:lnTo>
                  <a:pt x="0" y="0"/>
                </a:lnTo>
                <a:lnTo>
                  <a:pt x="0" y="278"/>
                </a:lnTo>
                <a:close/>
              </a:path>
            </a:pathLst>
          </a:custGeom>
          <a:solidFill>
            <a:schemeClr val="bg2"/>
          </a:solidFill>
          <a:ln>
            <a:noFill/>
          </a:ln>
          <a:extLst/>
        </p:spPr>
        <p:txBody>
          <a:bodyPr/>
          <a:lstStyle/>
          <a:p>
            <a:endParaRPr lang="es-MX" dirty="0"/>
          </a:p>
        </p:txBody>
      </p:sp>
      <p:sp>
        <p:nvSpPr>
          <p:cNvPr id="223" name="Freeform 63"/>
          <p:cNvSpPr>
            <a:spLocks/>
          </p:cNvSpPr>
          <p:nvPr/>
        </p:nvSpPr>
        <p:spPr bwMode="auto">
          <a:xfrm>
            <a:off x="4122986" y="5079873"/>
            <a:ext cx="115888" cy="115888"/>
          </a:xfrm>
          <a:custGeom>
            <a:avLst/>
            <a:gdLst>
              <a:gd name="T0" fmla="*/ 0 w 292"/>
              <a:gd name="T1" fmla="*/ 293 h 293"/>
              <a:gd name="T2" fmla="*/ 0 w 292"/>
              <a:gd name="T3" fmla="*/ 293 h 293"/>
              <a:gd name="T4" fmla="*/ 14 w 292"/>
              <a:gd name="T5" fmla="*/ 292 h 293"/>
              <a:gd name="T6" fmla="*/ 29 w 292"/>
              <a:gd name="T7" fmla="*/ 291 h 293"/>
              <a:gd name="T8" fmla="*/ 44 w 292"/>
              <a:gd name="T9" fmla="*/ 289 h 293"/>
              <a:gd name="T10" fmla="*/ 60 w 292"/>
              <a:gd name="T11" fmla="*/ 286 h 293"/>
              <a:gd name="T12" fmla="*/ 86 w 292"/>
              <a:gd name="T13" fmla="*/ 279 h 293"/>
              <a:gd name="T14" fmla="*/ 114 w 292"/>
              <a:gd name="T15" fmla="*/ 269 h 293"/>
              <a:gd name="T16" fmla="*/ 140 w 292"/>
              <a:gd name="T17" fmla="*/ 257 h 293"/>
              <a:gd name="T18" fmla="*/ 163 w 292"/>
              <a:gd name="T19" fmla="*/ 242 h 293"/>
              <a:gd name="T20" fmla="*/ 186 w 292"/>
              <a:gd name="T21" fmla="*/ 225 h 293"/>
              <a:gd name="T22" fmla="*/ 206 w 292"/>
              <a:gd name="T23" fmla="*/ 207 h 293"/>
              <a:gd name="T24" fmla="*/ 225 w 292"/>
              <a:gd name="T25" fmla="*/ 185 h 293"/>
              <a:gd name="T26" fmla="*/ 243 w 292"/>
              <a:gd name="T27" fmla="*/ 163 h 293"/>
              <a:gd name="T28" fmla="*/ 257 w 292"/>
              <a:gd name="T29" fmla="*/ 139 h 293"/>
              <a:gd name="T30" fmla="*/ 270 w 292"/>
              <a:gd name="T31" fmla="*/ 113 h 293"/>
              <a:gd name="T32" fmla="*/ 279 w 292"/>
              <a:gd name="T33" fmla="*/ 87 h 293"/>
              <a:gd name="T34" fmla="*/ 286 w 292"/>
              <a:gd name="T35" fmla="*/ 60 h 293"/>
              <a:gd name="T36" fmla="*/ 289 w 292"/>
              <a:gd name="T37" fmla="*/ 44 h 293"/>
              <a:gd name="T38" fmla="*/ 291 w 292"/>
              <a:gd name="T39" fmla="*/ 29 h 293"/>
              <a:gd name="T40" fmla="*/ 292 w 292"/>
              <a:gd name="T41" fmla="*/ 15 h 293"/>
              <a:gd name="T42" fmla="*/ 292 w 292"/>
              <a:gd name="T43" fmla="*/ 0 h 293"/>
              <a:gd name="T44" fmla="*/ 137 w 292"/>
              <a:gd name="T45" fmla="*/ 0 h 293"/>
              <a:gd name="T46" fmla="*/ 137 w 292"/>
              <a:gd name="T47" fmla="*/ 7 h 293"/>
              <a:gd name="T48" fmla="*/ 136 w 292"/>
              <a:gd name="T49" fmla="*/ 14 h 293"/>
              <a:gd name="T50" fmla="*/ 135 w 292"/>
              <a:gd name="T51" fmla="*/ 21 h 293"/>
              <a:gd name="T52" fmla="*/ 134 w 292"/>
              <a:gd name="T53" fmla="*/ 25 h 293"/>
              <a:gd name="T54" fmla="*/ 131 w 292"/>
              <a:gd name="T55" fmla="*/ 40 h 293"/>
              <a:gd name="T56" fmla="*/ 127 w 292"/>
              <a:gd name="T57" fmla="*/ 53 h 293"/>
              <a:gd name="T58" fmla="*/ 120 w 292"/>
              <a:gd name="T59" fmla="*/ 65 h 293"/>
              <a:gd name="T60" fmla="*/ 114 w 292"/>
              <a:gd name="T61" fmla="*/ 76 h 293"/>
              <a:gd name="T62" fmla="*/ 105 w 292"/>
              <a:gd name="T63" fmla="*/ 87 h 293"/>
              <a:gd name="T64" fmla="*/ 97 w 292"/>
              <a:gd name="T65" fmla="*/ 96 h 293"/>
              <a:gd name="T66" fmla="*/ 87 w 292"/>
              <a:gd name="T67" fmla="*/ 106 h 293"/>
              <a:gd name="T68" fmla="*/ 76 w 292"/>
              <a:gd name="T69" fmla="*/ 113 h 293"/>
              <a:gd name="T70" fmla="*/ 66 w 292"/>
              <a:gd name="T71" fmla="*/ 120 h 293"/>
              <a:gd name="T72" fmla="*/ 54 w 292"/>
              <a:gd name="T73" fmla="*/ 126 h 293"/>
              <a:gd name="T74" fmla="*/ 41 w 292"/>
              <a:gd name="T75" fmla="*/ 131 h 293"/>
              <a:gd name="T76" fmla="*/ 26 w 292"/>
              <a:gd name="T77" fmla="*/ 135 h 293"/>
              <a:gd name="T78" fmla="*/ 20 w 292"/>
              <a:gd name="T79" fmla="*/ 135 h 293"/>
              <a:gd name="T80" fmla="*/ 14 w 292"/>
              <a:gd name="T81" fmla="*/ 136 h 293"/>
              <a:gd name="T82" fmla="*/ 7 w 292"/>
              <a:gd name="T83" fmla="*/ 137 h 293"/>
              <a:gd name="T84" fmla="*/ 0 w 292"/>
              <a:gd name="T85" fmla="*/ 137 h 293"/>
              <a:gd name="T86" fmla="*/ 0 w 292"/>
              <a:gd name="T87" fmla="*/ 137 h 293"/>
              <a:gd name="T88" fmla="*/ 0 w 292"/>
              <a:gd name="T89" fmla="*/ 293 h 293"/>
              <a:gd name="T90" fmla="*/ 0 w 292"/>
              <a:gd name="T91" fmla="*/ 293 h 293"/>
              <a:gd name="T92" fmla="*/ 0 w 292"/>
              <a:gd name="T93" fmla="*/ 293 h 2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2"/>
              <a:gd name="T142" fmla="*/ 0 h 293"/>
              <a:gd name="T143" fmla="*/ 292 w 292"/>
              <a:gd name="T144" fmla="*/ 293 h 2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2" h="293">
                <a:moveTo>
                  <a:pt x="0" y="293"/>
                </a:moveTo>
                <a:lnTo>
                  <a:pt x="0" y="293"/>
                </a:lnTo>
                <a:lnTo>
                  <a:pt x="14" y="292"/>
                </a:lnTo>
                <a:lnTo>
                  <a:pt x="29" y="291"/>
                </a:lnTo>
                <a:lnTo>
                  <a:pt x="44" y="289"/>
                </a:lnTo>
                <a:lnTo>
                  <a:pt x="60" y="286"/>
                </a:lnTo>
                <a:lnTo>
                  <a:pt x="86" y="279"/>
                </a:lnTo>
                <a:lnTo>
                  <a:pt x="114" y="269"/>
                </a:lnTo>
                <a:lnTo>
                  <a:pt x="140" y="257"/>
                </a:lnTo>
                <a:lnTo>
                  <a:pt x="163" y="242"/>
                </a:lnTo>
                <a:lnTo>
                  <a:pt x="186" y="225"/>
                </a:lnTo>
                <a:lnTo>
                  <a:pt x="206" y="207"/>
                </a:lnTo>
                <a:lnTo>
                  <a:pt x="225" y="185"/>
                </a:lnTo>
                <a:lnTo>
                  <a:pt x="243" y="163"/>
                </a:lnTo>
                <a:lnTo>
                  <a:pt x="257" y="139"/>
                </a:lnTo>
                <a:lnTo>
                  <a:pt x="270" y="113"/>
                </a:lnTo>
                <a:lnTo>
                  <a:pt x="279" y="87"/>
                </a:lnTo>
                <a:lnTo>
                  <a:pt x="286" y="60"/>
                </a:lnTo>
                <a:lnTo>
                  <a:pt x="289" y="44"/>
                </a:lnTo>
                <a:lnTo>
                  <a:pt x="291" y="29"/>
                </a:lnTo>
                <a:lnTo>
                  <a:pt x="292" y="15"/>
                </a:lnTo>
                <a:lnTo>
                  <a:pt x="292" y="0"/>
                </a:lnTo>
                <a:lnTo>
                  <a:pt x="137" y="0"/>
                </a:lnTo>
                <a:lnTo>
                  <a:pt x="137" y="7"/>
                </a:lnTo>
                <a:lnTo>
                  <a:pt x="136" y="14"/>
                </a:lnTo>
                <a:lnTo>
                  <a:pt x="135" y="21"/>
                </a:lnTo>
                <a:lnTo>
                  <a:pt x="134" y="25"/>
                </a:lnTo>
                <a:lnTo>
                  <a:pt x="131" y="40"/>
                </a:lnTo>
                <a:lnTo>
                  <a:pt x="127" y="53"/>
                </a:lnTo>
                <a:lnTo>
                  <a:pt x="120" y="65"/>
                </a:lnTo>
                <a:lnTo>
                  <a:pt x="114" y="76"/>
                </a:lnTo>
                <a:lnTo>
                  <a:pt x="105" y="87"/>
                </a:lnTo>
                <a:lnTo>
                  <a:pt x="97" y="96"/>
                </a:lnTo>
                <a:lnTo>
                  <a:pt x="87" y="106"/>
                </a:lnTo>
                <a:lnTo>
                  <a:pt x="76" y="113"/>
                </a:lnTo>
                <a:lnTo>
                  <a:pt x="66" y="120"/>
                </a:lnTo>
                <a:lnTo>
                  <a:pt x="54" y="126"/>
                </a:lnTo>
                <a:lnTo>
                  <a:pt x="41" y="131"/>
                </a:lnTo>
                <a:lnTo>
                  <a:pt x="26" y="135"/>
                </a:lnTo>
                <a:lnTo>
                  <a:pt x="20" y="135"/>
                </a:lnTo>
                <a:lnTo>
                  <a:pt x="14" y="136"/>
                </a:lnTo>
                <a:lnTo>
                  <a:pt x="7" y="137"/>
                </a:lnTo>
                <a:lnTo>
                  <a:pt x="0" y="137"/>
                </a:lnTo>
                <a:lnTo>
                  <a:pt x="0" y="29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24" name="Freeform 64"/>
          <p:cNvSpPr>
            <a:spLocks/>
          </p:cNvSpPr>
          <p:nvPr/>
        </p:nvSpPr>
        <p:spPr bwMode="auto">
          <a:xfrm>
            <a:off x="4007099" y="5079873"/>
            <a:ext cx="115887" cy="115888"/>
          </a:xfrm>
          <a:custGeom>
            <a:avLst/>
            <a:gdLst>
              <a:gd name="T0" fmla="*/ 0 w 293"/>
              <a:gd name="T1" fmla="*/ 0 h 293"/>
              <a:gd name="T2" fmla="*/ 0 w 293"/>
              <a:gd name="T3" fmla="*/ 0 h 293"/>
              <a:gd name="T4" fmla="*/ 0 w 293"/>
              <a:gd name="T5" fmla="*/ 15 h 293"/>
              <a:gd name="T6" fmla="*/ 1 w 293"/>
              <a:gd name="T7" fmla="*/ 29 h 293"/>
              <a:gd name="T8" fmla="*/ 3 w 293"/>
              <a:gd name="T9" fmla="*/ 44 h 293"/>
              <a:gd name="T10" fmla="*/ 6 w 293"/>
              <a:gd name="T11" fmla="*/ 60 h 293"/>
              <a:gd name="T12" fmla="*/ 13 w 293"/>
              <a:gd name="T13" fmla="*/ 87 h 293"/>
              <a:gd name="T14" fmla="*/ 24 w 293"/>
              <a:gd name="T15" fmla="*/ 113 h 293"/>
              <a:gd name="T16" fmla="*/ 35 w 293"/>
              <a:gd name="T17" fmla="*/ 139 h 293"/>
              <a:gd name="T18" fmla="*/ 49 w 293"/>
              <a:gd name="T19" fmla="*/ 163 h 293"/>
              <a:gd name="T20" fmla="*/ 67 w 293"/>
              <a:gd name="T21" fmla="*/ 185 h 293"/>
              <a:gd name="T22" fmla="*/ 86 w 293"/>
              <a:gd name="T23" fmla="*/ 207 h 293"/>
              <a:gd name="T24" fmla="*/ 106 w 293"/>
              <a:gd name="T25" fmla="*/ 225 h 293"/>
              <a:gd name="T26" fmla="*/ 129 w 293"/>
              <a:gd name="T27" fmla="*/ 242 h 293"/>
              <a:gd name="T28" fmla="*/ 154 w 293"/>
              <a:gd name="T29" fmla="*/ 257 h 293"/>
              <a:gd name="T30" fmla="*/ 179 w 293"/>
              <a:gd name="T31" fmla="*/ 269 h 293"/>
              <a:gd name="T32" fmla="*/ 206 w 293"/>
              <a:gd name="T33" fmla="*/ 279 h 293"/>
              <a:gd name="T34" fmla="*/ 232 w 293"/>
              <a:gd name="T35" fmla="*/ 286 h 293"/>
              <a:gd name="T36" fmla="*/ 248 w 293"/>
              <a:gd name="T37" fmla="*/ 289 h 293"/>
              <a:gd name="T38" fmla="*/ 263 w 293"/>
              <a:gd name="T39" fmla="*/ 291 h 293"/>
              <a:gd name="T40" fmla="*/ 278 w 293"/>
              <a:gd name="T41" fmla="*/ 292 h 293"/>
              <a:gd name="T42" fmla="*/ 293 w 293"/>
              <a:gd name="T43" fmla="*/ 293 h 293"/>
              <a:gd name="T44" fmla="*/ 293 w 293"/>
              <a:gd name="T45" fmla="*/ 137 h 293"/>
              <a:gd name="T46" fmla="*/ 286 w 293"/>
              <a:gd name="T47" fmla="*/ 137 h 293"/>
              <a:gd name="T48" fmla="*/ 278 w 293"/>
              <a:gd name="T49" fmla="*/ 136 h 293"/>
              <a:gd name="T50" fmla="*/ 272 w 293"/>
              <a:gd name="T51" fmla="*/ 135 h 293"/>
              <a:gd name="T52" fmla="*/ 266 w 293"/>
              <a:gd name="T53" fmla="*/ 135 h 293"/>
              <a:gd name="T54" fmla="*/ 251 w 293"/>
              <a:gd name="T55" fmla="*/ 131 h 293"/>
              <a:gd name="T56" fmla="*/ 239 w 293"/>
              <a:gd name="T57" fmla="*/ 126 h 293"/>
              <a:gd name="T58" fmla="*/ 228 w 293"/>
              <a:gd name="T59" fmla="*/ 120 h 293"/>
              <a:gd name="T60" fmla="*/ 216 w 293"/>
              <a:gd name="T61" fmla="*/ 113 h 293"/>
              <a:gd name="T62" fmla="*/ 205 w 293"/>
              <a:gd name="T63" fmla="*/ 106 h 293"/>
              <a:gd name="T64" fmla="*/ 195 w 293"/>
              <a:gd name="T65" fmla="*/ 96 h 293"/>
              <a:gd name="T66" fmla="*/ 187 w 293"/>
              <a:gd name="T67" fmla="*/ 87 h 293"/>
              <a:gd name="T68" fmla="*/ 178 w 293"/>
              <a:gd name="T69" fmla="*/ 76 h 293"/>
              <a:gd name="T70" fmla="*/ 172 w 293"/>
              <a:gd name="T71" fmla="*/ 65 h 293"/>
              <a:gd name="T72" fmla="*/ 165 w 293"/>
              <a:gd name="T73" fmla="*/ 53 h 293"/>
              <a:gd name="T74" fmla="*/ 161 w 293"/>
              <a:gd name="T75" fmla="*/ 40 h 293"/>
              <a:gd name="T76" fmla="*/ 158 w 293"/>
              <a:gd name="T77" fmla="*/ 25 h 293"/>
              <a:gd name="T78" fmla="*/ 157 w 293"/>
              <a:gd name="T79" fmla="*/ 21 h 293"/>
              <a:gd name="T80" fmla="*/ 156 w 293"/>
              <a:gd name="T81" fmla="*/ 14 h 293"/>
              <a:gd name="T82" fmla="*/ 156 w 293"/>
              <a:gd name="T83" fmla="*/ 7 h 293"/>
              <a:gd name="T84" fmla="*/ 156 w 293"/>
              <a:gd name="T85" fmla="*/ 0 h 293"/>
              <a:gd name="T86" fmla="*/ 156 w 293"/>
              <a:gd name="T87" fmla="*/ 0 h 293"/>
              <a:gd name="T88" fmla="*/ 0 w 293"/>
              <a:gd name="T89" fmla="*/ 0 h 293"/>
              <a:gd name="T90" fmla="*/ 0 w 293"/>
              <a:gd name="T91" fmla="*/ 0 h 293"/>
              <a:gd name="T92" fmla="*/ 0 w 293"/>
              <a:gd name="T93" fmla="*/ 0 h 2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3"/>
              <a:gd name="T142" fmla="*/ 0 h 293"/>
              <a:gd name="T143" fmla="*/ 293 w 293"/>
              <a:gd name="T144" fmla="*/ 293 h 2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3" h="293">
                <a:moveTo>
                  <a:pt x="0" y="0"/>
                </a:moveTo>
                <a:lnTo>
                  <a:pt x="0" y="0"/>
                </a:lnTo>
                <a:lnTo>
                  <a:pt x="0" y="15"/>
                </a:lnTo>
                <a:lnTo>
                  <a:pt x="1" y="29"/>
                </a:lnTo>
                <a:lnTo>
                  <a:pt x="3" y="44"/>
                </a:lnTo>
                <a:lnTo>
                  <a:pt x="6" y="60"/>
                </a:lnTo>
                <a:lnTo>
                  <a:pt x="13" y="87"/>
                </a:lnTo>
                <a:lnTo>
                  <a:pt x="24" y="113"/>
                </a:lnTo>
                <a:lnTo>
                  <a:pt x="35" y="139"/>
                </a:lnTo>
                <a:lnTo>
                  <a:pt x="49" y="163"/>
                </a:lnTo>
                <a:lnTo>
                  <a:pt x="67" y="185"/>
                </a:lnTo>
                <a:lnTo>
                  <a:pt x="86" y="207"/>
                </a:lnTo>
                <a:lnTo>
                  <a:pt x="106" y="225"/>
                </a:lnTo>
                <a:lnTo>
                  <a:pt x="129" y="242"/>
                </a:lnTo>
                <a:lnTo>
                  <a:pt x="154" y="257"/>
                </a:lnTo>
                <a:lnTo>
                  <a:pt x="179" y="269"/>
                </a:lnTo>
                <a:lnTo>
                  <a:pt x="206" y="279"/>
                </a:lnTo>
                <a:lnTo>
                  <a:pt x="232" y="286"/>
                </a:lnTo>
                <a:lnTo>
                  <a:pt x="248" y="289"/>
                </a:lnTo>
                <a:lnTo>
                  <a:pt x="263" y="291"/>
                </a:lnTo>
                <a:lnTo>
                  <a:pt x="278" y="292"/>
                </a:lnTo>
                <a:lnTo>
                  <a:pt x="293" y="293"/>
                </a:lnTo>
                <a:lnTo>
                  <a:pt x="293" y="137"/>
                </a:lnTo>
                <a:lnTo>
                  <a:pt x="286" y="137"/>
                </a:lnTo>
                <a:lnTo>
                  <a:pt x="278" y="136"/>
                </a:lnTo>
                <a:lnTo>
                  <a:pt x="272" y="135"/>
                </a:lnTo>
                <a:lnTo>
                  <a:pt x="266" y="135"/>
                </a:lnTo>
                <a:lnTo>
                  <a:pt x="251" y="131"/>
                </a:lnTo>
                <a:lnTo>
                  <a:pt x="239" y="126"/>
                </a:lnTo>
                <a:lnTo>
                  <a:pt x="228" y="120"/>
                </a:lnTo>
                <a:lnTo>
                  <a:pt x="216" y="113"/>
                </a:lnTo>
                <a:lnTo>
                  <a:pt x="205" y="106"/>
                </a:lnTo>
                <a:lnTo>
                  <a:pt x="195" y="96"/>
                </a:lnTo>
                <a:lnTo>
                  <a:pt x="187" y="87"/>
                </a:lnTo>
                <a:lnTo>
                  <a:pt x="178" y="76"/>
                </a:lnTo>
                <a:lnTo>
                  <a:pt x="172" y="65"/>
                </a:lnTo>
                <a:lnTo>
                  <a:pt x="165" y="53"/>
                </a:lnTo>
                <a:lnTo>
                  <a:pt x="161" y="40"/>
                </a:lnTo>
                <a:lnTo>
                  <a:pt x="158" y="25"/>
                </a:lnTo>
                <a:lnTo>
                  <a:pt x="157" y="21"/>
                </a:lnTo>
                <a:lnTo>
                  <a:pt x="156" y="14"/>
                </a:lnTo>
                <a:lnTo>
                  <a:pt x="156" y="7"/>
                </a:lnTo>
                <a:lnTo>
                  <a:pt x="156"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25" name="Freeform 65"/>
          <p:cNvSpPr>
            <a:spLocks/>
          </p:cNvSpPr>
          <p:nvPr/>
        </p:nvSpPr>
        <p:spPr bwMode="auto">
          <a:xfrm>
            <a:off x="4007099" y="4968748"/>
            <a:ext cx="115887" cy="117475"/>
          </a:xfrm>
          <a:custGeom>
            <a:avLst/>
            <a:gdLst>
              <a:gd name="T0" fmla="*/ 293 w 293"/>
              <a:gd name="T1" fmla="*/ 0 h 293"/>
              <a:gd name="T2" fmla="*/ 293 w 293"/>
              <a:gd name="T3" fmla="*/ 0 h 293"/>
              <a:gd name="T4" fmla="*/ 278 w 293"/>
              <a:gd name="T5" fmla="*/ 1 h 293"/>
              <a:gd name="T6" fmla="*/ 263 w 293"/>
              <a:gd name="T7" fmla="*/ 2 h 293"/>
              <a:gd name="T8" fmla="*/ 248 w 293"/>
              <a:gd name="T9" fmla="*/ 3 h 293"/>
              <a:gd name="T10" fmla="*/ 232 w 293"/>
              <a:gd name="T11" fmla="*/ 6 h 293"/>
              <a:gd name="T12" fmla="*/ 206 w 293"/>
              <a:gd name="T13" fmla="*/ 14 h 293"/>
              <a:gd name="T14" fmla="*/ 179 w 293"/>
              <a:gd name="T15" fmla="*/ 23 h 293"/>
              <a:gd name="T16" fmla="*/ 154 w 293"/>
              <a:gd name="T17" fmla="*/ 35 h 293"/>
              <a:gd name="T18" fmla="*/ 129 w 293"/>
              <a:gd name="T19" fmla="*/ 50 h 293"/>
              <a:gd name="T20" fmla="*/ 106 w 293"/>
              <a:gd name="T21" fmla="*/ 67 h 293"/>
              <a:gd name="T22" fmla="*/ 86 w 293"/>
              <a:gd name="T23" fmla="*/ 85 h 293"/>
              <a:gd name="T24" fmla="*/ 67 w 293"/>
              <a:gd name="T25" fmla="*/ 107 h 293"/>
              <a:gd name="T26" fmla="*/ 49 w 293"/>
              <a:gd name="T27" fmla="*/ 128 h 293"/>
              <a:gd name="T28" fmla="*/ 35 w 293"/>
              <a:gd name="T29" fmla="*/ 153 h 293"/>
              <a:gd name="T30" fmla="*/ 24 w 293"/>
              <a:gd name="T31" fmla="*/ 179 h 293"/>
              <a:gd name="T32" fmla="*/ 13 w 293"/>
              <a:gd name="T33" fmla="*/ 206 h 293"/>
              <a:gd name="T34" fmla="*/ 6 w 293"/>
              <a:gd name="T35" fmla="*/ 231 h 293"/>
              <a:gd name="T36" fmla="*/ 3 w 293"/>
              <a:gd name="T37" fmla="*/ 249 h 293"/>
              <a:gd name="T38" fmla="*/ 1 w 293"/>
              <a:gd name="T39" fmla="*/ 263 h 293"/>
              <a:gd name="T40" fmla="*/ 0 w 293"/>
              <a:gd name="T41" fmla="*/ 278 h 293"/>
              <a:gd name="T42" fmla="*/ 0 w 293"/>
              <a:gd name="T43" fmla="*/ 293 h 293"/>
              <a:gd name="T44" fmla="*/ 156 w 293"/>
              <a:gd name="T45" fmla="*/ 293 h 293"/>
              <a:gd name="T46" fmla="*/ 156 w 293"/>
              <a:gd name="T47" fmla="*/ 285 h 293"/>
              <a:gd name="T48" fmla="*/ 156 w 293"/>
              <a:gd name="T49" fmla="*/ 278 h 293"/>
              <a:gd name="T50" fmla="*/ 157 w 293"/>
              <a:gd name="T51" fmla="*/ 271 h 293"/>
              <a:gd name="T52" fmla="*/ 158 w 293"/>
              <a:gd name="T53" fmla="*/ 267 h 293"/>
              <a:gd name="T54" fmla="*/ 161 w 293"/>
              <a:gd name="T55" fmla="*/ 252 h 293"/>
              <a:gd name="T56" fmla="*/ 165 w 293"/>
              <a:gd name="T57" fmla="*/ 239 h 293"/>
              <a:gd name="T58" fmla="*/ 172 w 293"/>
              <a:gd name="T59" fmla="*/ 227 h 293"/>
              <a:gd name="T60" fmla="*/ 178 w 293"/>
              <a:gd name="T61" fmla="*/ 215 h 293"/>
              <a:gd name="T62" fmla="*/ 187 w 293"/>
              <a:gd name="T63" fmla="*/ 205 h 293"/>
              <a:gd name="T64" fmla="*/ 195 w 293"/>
              <a:gd name="T65" fmla="*/ 195 h 293"/>
              <a:gd name="T66" fmla="*/ 205 w 293"/>
              <a:gd name="T67" fmla="*/ 186 h 293"/>
              <a:gd name="T68" fmla="*/ 216 w 293"/>
              <a:gd name="T69" fmla="*/ 179 h 293"/>
              <a:gd name="T70" fmla="*/ 228 w 293"/>
              <a:gd name="T71" fmla="*/ 171 h 293"/>
              <a:gd name="T72" fmla="*/ 239 w 293"/>
              <a:gd name="T73" fmla="*/ 166 h 293"/>
              <a:gd name="T74" fmla="*/ 251 w 293"/>
              <a:gd name="T75" fmla="*/ 162 h 293"/>
              <a:gd name="T76" fmla="*/ 266 w 293"/>
              <a:gd name="T77" fmla="*/ 157 h 293"/>
              <a:gd name="T78" fmla="*/ 272 w 293"/>
              <a:gd name="T79" fmla="*/ 156 h 293"/>
              <a:gd name="T80" fmla="*/ 278 w 293"/>
              <a:gd name="T81" fmla="*/ 155 h 293"/>
              <a:gd name="T82" fmla="*/ 286 w 293"/>
              <a:gd name="T83" fmla="*/ 155 h 293"/>
              <a:gd name="T84" fmla="*/ 293 w 293"/>
              <a:gd name="T85" fmla="*/ 155 h 293"/>
              <a:gd name="T86" fmla="*/ 293 w 293"/>
              <a:gd name="T87" fmla="*/ 155 h 293"/>
              <a:gd name="T88" fmla="*/ 293 w 293"/>
              <a:gd name="T89" fmla="*/ 0 h 293"/>
              <a:gd name="T90" fmla="*/ 293 w 293"/>
              <a:gd name="T91" fmla="*/ 0 h 293"/>
              <a:gd name="T92" fmla="*/ 293 w 293"/>
              <a:gd name="T93" fmla="*/ 0 h 2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3"/>
              <a:gd name="T142" fmla="*/ 0 h 293"/>
              <a:gd name="T143" fmla="*/ 293 w 293"/>
              <a:gd name="T144" fmla="*/ 293 h 2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3" h="293">
                <a:moveTo>
                  <a:pt x="293" y="0"/>
                </a:moveTo>
                <a:lnTo>
                  <a:pt x="293" y="0"/>
                </a:lnTo>
                <a:lnTo>
                  <a:pt x="278" y="1"/>
                </a:lnTo>
                <a:lnTo>
                  <a:pt x="263" y="2"/>
                </a:lnTo>
                <a:lnTo>
                  <a:pt x="248" y="3"/>
                </a:lnTo>
                <a:lnTo>
                  <a:pt x="232" y="6"/>
                </a:lnTo>
                <a:lnTo>
                  <a:pt x="206" y="14"/>
                </a:lnTo>
                <a:lnTo>
                  <a:pt x="179" y="23"/>
                </a:lnTo>
                <a:lnTo>
                  <a:pt x="154" y="35"/>
                </a:lnTo>
                <a:lnTo>
                  <a:pt x="129" y="50"/>
                </a:lnTo>
                <a:lnTo>
                  <a:pt x="106" y="67"/>
                </a:lnTo>
                <a:lnTo>
                  <a:pt x="86" y="85"/>
                </a:lnTo>
                <a:lnTo>
                  <a:pt x="67" y="107"/>
                </a:lnTo>
                <a:lnTo>
                  <a:pt x="49" y="128"/>
                </a:lnTo>
                <a:lnTo>
                  <a:pt x="35" y="153"/>
                </a:lnTo>
                <a:lnTo>
                  <a:pt x="24" y="179"/>
                </a:lnTo>
                <a:lnTo>
                  <a:pt x="13" y="206"/>
                </a:lnTo>
                <a:lnTo>
                  <a:pt x="6" y="231"/>
                </a:lnTo>
                <a:lnTo>
                  <a:pt x="3" y="249"/>
                </a:lnTo>
                <a:lnTo>
                  <a:pt x="1" y="263"/>
                </a:lnTo>
                <a:lnTo>
                  <a:pt x="0" y="278"/>
                </a:lnTo>
                <a:lnTo>
                  <a:pt x="0" y="293"/>
                </a:lnTo>
                <a:lnTo>
                  <a:pt x="156" y="293"/>
                </a:lnTo>
                <a:lnTo>
                  <a:pt x="156" y="285"/>
                </a:lnTo>
                <a:lnTo>
                  <a:pt x="156" y="278"/>
                </a:lnTo>
                <a:lnTo>
                  <a:pt x="157" y="271"/>
                </a:lnTo>
                <a:lnTo>
                  <a:pt x="158" y="267"/>
                </a:lnTo>
                <a:lnTo>
                  <a:pt x="161" y="252"/>
                </a:lnTo>
                <a:lnTo>
                  <a:pt x="165" y="239"/>
                </a:lnTo>
                <a:lnTo>
                  <a:pt x="172" y="227"/>
                </a:lnTo>
                <a:lnTo>
                  <a:pt x="178" y="215"/>
                </a:lnTo>
                <a:lnTo>
                  <a:pt x="187" y="205"/>
                </a:lnTo>
                <a:lnTo>
                  <a:pt x="195" y="195"/>
                </a:lnTo>
                <a:lnTo>
                  <a:pt x="205" y="186"/>
                </a:lnTo>
                <a:lnTo>
                  <a:pt x="216" y="179"/>
                </a:lnTo>
                <a:lnTo>
                  <a:pt x="228" y="171"/>
                </a:lnTo>
                <a:lnTo>
                  <a:pt x="239" y="166"/>
                </a:lnTo>
                <a:lnTo>
                  <a:pt x="251" y="162"/>
                </a:lnTo>
                <a:lnTo>
                  <a:pt x="266" y="157"/>
                </a:lnTo>
                <a:lnTo>
                  <a:pt x="272" y="156"/>
                </a:lnTo>
                <a:lnTo>
                  <a:pt x="278" y="155"/>
                </a:lnTo>
                <a:lnTo>
                  <a:pt x="286" y="155"/>
                </a:lnTo>
                <a:lnTo>
                  <a:pt x="293" y="155"/>
                </a:lnTo>
                <a:lnTo>
                  <a:pt x="293"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26" name="Freeform 66"/>
          <p:cNvSpPr>
            <a:spLocks/>
          </p:cNvSpPr>
          <p:nvPr/>
        </p:nvSpPr>
        <p:spPr bwMode="auto">
          <a:xfrm>
            <a:off x="4122986" y="4968748"/>
            <a:ext cx="115888" cy="117475"/>
          </a:xfrm>
          <a:custGeom>
            <a:avLst/>
            <a:gdLst>
              <a:gd name="T0" fmla="*/ 292 w 292"/>
              <a:gd name="T1" fmla="*/ 293 h 293"/>
              <a:gd name="T2" fmla="*/ 292 w 292"/>
              <a:gd name="T3" fmla="*/ 278 h 293"/>
              <a:gd name="T4" fmla="*/ 291 w 292"/>
              <a:gd name="T5" fmla="*/ 263 h 293"/>
              <a:gd name="T6" fmla="*/ 289 w 292"/>
              <a:gd name="T7" fmla="*/ 249 h 293"/>
              <a:gd name="T8" fmla="*/ 286 w 292"/>
              <a:gd name="T9" fmla="*/ 231 h 293"/>
              <a:gd name="T10" fmla="*/ 279 w 292"/>
              <a:gd name="T11" fmla="*/ 206 h 293"/>
              <a:gd name="T12" fmla="*/ 270 w 292"/>
              <a:gd name="T13" fmla="*/ 179 h 293"/>
              <a:gd name="T14" fmla="*/ 257 w 292"/>
              <a:gd name="T15" fmla="*/ 153 h 293"/>
              <a:gd name="T16" fmla="*/ 243 w 292"/>
              <a:gd name="T17" fmla="*/ 128 h 293"/>
              <a:gd name="T18" fmla="*/ 225 w 292"/>
              <a:gd name="T19" fmla="*/ 107 h 293"/>
              <a:gd name="T20" fmla="*/ 206 w 292"/>
              <a:gd name="T21" fmla="*/ 85 h 293"/>
              <a:gd name="T22" fmla="*/ 186 w 292"/>
              <a:gd name="T23" fmla="*/ 67 h 293"/>
              <a:gd name="T24" fmla="*/ 163 w 292"/>
              <a:gd name="T25" fmla="*/ 50 h 293"/>
              <a:gd name="T26" fmla="*/ 140 w 292"/>
              <a:gd name="T27" fmla="*/ 35 h 293"/>
              <a:gd name="T28" fmla="*/ 114 w 292"/>
              <a:gd name="T29" fmla="*/ 23 h 293"/>
              <a:gd name="T30" fmla="*/ 86 w 292"/>
              <a:gd name="T31" fmla="*/ 14 h 293"/>
              <a:gd name="T32" fmla="*/ 60 w 292"/>
              <a:gd name="T33" fmla="*/ 6 h 293"/>
              <a:gd name="T34" fmla="*/ 44 w 292"/>
              <a:gd name="T35" fmla="*/ 3 h 293"/>
              <a:gd name="T36" fmla="*/ 29 w 292"/>
              <a:gd name="T37" fmla="*/ 2 h 293"/>
              <a:gd name="T38" fmla="*/ 15 w 292"/>
              <a:gd name="T39" fmla="*/ 1 h 293"/>
              <a:gd name="T40" fmla="*/ 0 w 292"/>
              <a:gd name="T41" fmla="*/ 0 h 293"/>
              <a:gd name="T42" fmla="*/ 0 w 292"/>
              <a:gd name="T43" fmla="*/ 155 h 293"/>
              <a:gd name="T44" fmla="*/ 7 w 292"/>
              <a:gd name="T45" fmla="*/ 155 h 293"/>
              <a:gd name="T46" fmla="*/ 14 w 292"/>
              <a:gd name="T47" fmla="*/ 155 h 293"/>
              <a:gd name="T48" fmla="*/ 20 w 292"/>
              <a:gd name="T49" fmla="*/ 156 h 293"/>
              <a:gd name="T50" fmla="*/ 26 w 292"/>
              <a:gd name="T51" fmla="*/ 157 h 293"/>
              <a:gd name="T52" fmla="*/ 41 w 292"/>
              <a:gd name="T53" fmla="*/ 162 h 293"/>
              <a:gd name="T54" fmla="*/ 54 w 292"/>
              <a:gd name="T55" fmla="*/ 166 h 293"/>
              <a:gd name="T56" fmla="*/ 66 w 292"/>
              <a:gd name="T57" fmla="*/ 171 h 293"/>
              <a:gd name="T58" fmla="*/ 76 w 292"/>
              <a:gd name="T59" fmla="*/ 179 h 293"/>
              <a:gd name="T60" fmla="*/ 87 w 292"/>
              <a:gd name="T61" fmla="*/ 186 h 293"/>
              <a:gd name="T62" fmla="*/ 97 w 292"/>
              <a:gd name="T63" fmla="*/ 195 h 293"/>
              <a:gd name="T64" fmla="*/ 105 w 292"/>
              <a:gd name="T65" fmla="*/ 205 h 293"/>
              <a:gd name="T66" fmla="*/ 114 w 292"/>
              <a:gd name="T67" fmla="*/ 215 h 293"/>
              <a:gd name="T68" fmla="*/ 120 w 292"/>
              <a:gd name="T69" fmla="*/ 227 h 293"/>
              <a:gd name="T70" fmla="*/ 127 w 292"/>
              <a:gd name="T71" fmla="*/ 239 h 293"/>
              <a:gd name="T72" fmla="*/ 131 w 292"/>
              <a:gd name="T73" fmla="*/ 252 h 293"/>
              <a:gd name="T74" fmla="*/ 134 w 292"/>
              <a:gd name="T75" fmla="*/ 267 h 293"/>
              <a:gd name="T76" fmla="*/ 135 w 292"/>
              <a:gd name="T77" fmla="*/ 271 h 293"/>
              <a:gd name="T78" fmla="*/ 136 w 292"/>
              <a:gd name="T79" fmla="*/ 278 h 293"/>
              <a:gd name="T80" fmla="*/ 137 w 292"/>
              <a:gd name="T81" fmla="*/ 285 h 293"/>
              <a:gd name="T82" fmla="*/ 137 w 292"/>
              <a:gd name="T83" fmla="*/ 293 h 293"/>
              <a:gd name="T84" fmla="*/ 292 w 292"/>
              <a:gd name="T85" fmla="*/ 293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2"/>
              <a:gd name="T130" fmla="*/ 0 h 293"/>
              <a:gd name="T131" fmla="*/ 292 w 292"/>
              <a:gd name="T132" fmla="*/ 293 h 2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2" h="293">
                <a:moveTo>
                  <a:pt x="292" y="293"/>
                </a:moveTo>
                <a:lnTo>
                  <a:pt x="292" y="278"/>
                </a:lnTo>
                <a:lnTo>
                  <a:pt x="291" y="263"/>
                </a:lnTo>
                <a:lnTo>
                  <a:pt x="289" y="249"/>
                </a:lnTo>
                <a:lnTo>
                  <a:pt x="286" y="231"/>
                </a:lnTo>
                <a:lnTo>
                  <a:pt x="279" y="206"/>
                </a:lnTo>
                <a:lnTo>
                  <a:pt x="270" y="179"/>
                </a:lnTo>
                <a:lnTo>
                  <a:pt x="257" y="153"/>
                </a:lnTo>
                <a:lnTo>
                  <a:pt x="243" y="128"/>
                </a:lnTo>
                <a:lnTo>
                  <a:pt x="225" y="107"/>
                </a:lnTo>
                <a:lnTo>
                  <a:pt x="206" y="85"/>
                </a:lnTo>
                <a:lnTo>
                  <a:pt x="186" y="67"/>
                </a:lnTo>
                <a:lnTo>
                  <a:pt x="163" y="50"/>
                </a:lnTo>
                <a:lnTo>
                  <a:pt x="140" y="35"/>
                </a:lnTo>
                <a:lnTo>
                  <a:pt x="114" y="23"/>
                </a:lnTo>
                <a:lnTo>
                  <a:pt x="86" y="14"/>
                </a:lnTo>
                <a:lnTo>
                  <a:pt x="60" y="6"/>
                </a:lnTo>
                <a:lnTo>
                  <a:pt x="44" y="3"/>
                </a:lnTo>
                <a:lnTo>
                  <a:pt x="29" y="2"/>
                </a:lnTo>
                <a:lnTo>
                  <a:pt x="15" y="1"/>
                </a:lnTo>
                <a:lnTo>
                  <a:pt x="0" y="0"/>
                </a:lnTo>
                <a:lnTo>
                  <a:pt x="0" y="155"/>
                </a:lnTo>
                <a:lnTo>
                  <a:pt x="7" y="155"/>
                </a:lnTo>
                <a:lnTo>
                  <a:pt x="14" y="155"/>
                </a:lnTo>
                <a:lnTo>
                  <a:pt x="20" y="156"/>
                </a:lnTo>
                <a:lnTo>
                  <a:pt x="26" y="157"/>
                </a:lnTo>
                <a:lnTo>
                  <a:pt x="41" y="162"/>
                </a:lnTo>
                <a:lnTo>
                  <a:pt x="54" y="166"/>
                </a:lnTo>
                <a:lnTo>
                  <a:pt x="66" y="171"/>
                </a:lnTo>
                <a:lnTo>
                  <a:pt x="76" y="179"/>
                </a:lnTo>
                <a:lnTo>
                  <a:pt x="87" y="186"/>
                </a:lnTo>
                <a:lnTo>
                  <a:pt x="97" y="195"/>
                </a:lnTo>
                <a:lnTo>
                  <a:pt x="105" y="205"/>
                </a:lnTo>
                <a:lnTo>
                  <a:pt x="114" y="215"/>
                </a:lnTo>
                <a:lnTo>
                  <a:pt x="120" y="227"/>
                </a:lnTo>
                <a:lnTo>
                  <a:pt x="127" y="239"/>
                </a:lnTo>
                <a:lnTo>
                  <a:pt x="131" y="252"/>
                </a:lnTo>
                <a:lnTo>
                  <a:pt x="134" y="267"/>
                </a:lnTo>
                <a:lnTo>
                  <a:pt x="135" y="271"/>
                </a:lnTo>
                <a:lnTo>
                  <a:pt x="136" y="278"/>
                </a:lnTo>
                <a:lnTo>
                  <a:pt x="137" y="285"/>
                </a:lnTo>
                <a:lnTo>
                  <a:pt x="137" y="293"/>
                </a:lnTo>
                <a:lnTo>
                  <a:pt x="292" y="29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27" name="Rectangle 67"/>
          <p:cNvSpPr>
            <a:spLocks noChangeArrowheads="1"/>
          </p:cNvSpPr>
          <p:nvPr/>
        </p:nvSpPr>
        <p:spPr bwMode="auto">
          <a:xfrm>
            <a:off x="4111874" y="5178298"/>
            <a:ext cx="20637" cy="1825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228" name="Freeform 68"/>
          <p:cNvSpPr>
            <a:spLocks/>
          </p:cNvSpPr>
          <p:nvPr/>
        </p:nvSpPr>
        <p:spPr bwMode="auto">
          <a:xfrm>
            <a:off x="5378699" y="4441698"/>
            <a:ext cx="22225" cy="11113"/>
          </a:xfrm>
          <a:custGeom>
            <a:avLst/>
            <a:gdLst>
              <a:gd name="T0" fmla="*/ 52 w 52"/>
              <a:gd name="T1" fmla="*/ 27 h 27"/>
              <a:gd name="T2" fmla="*/ 52 w 52"/>
              <a:gd name="T3" fmla="*/ 21 h 27"/>
              <a:gd name="T4" fmla="*/ 50 w 52"/>
              <a:gd name="T5" fmla="*/ 16 h 27"/>
              <a:gd name="T6" fmla="*/ 48 w 52"/>
              <a:gd name="T7" fmla="*/ 11 h 27"/>
              <a:gd name="T8" fmla="*/ 45 w 52"/>
              <a:gd name="T9" fmla="*/ 7 h 27"/>
              <a:gd name="T10" fmla="*/ 41 w 52"/>
              <a:gd name="T11" fmla="*/ 5 h 27"/>
              <a:gd name="T12" fmla="*/ 36 w 52"/>
              <a:gd name="T13" fmla="*/ 3 h 27"/>
              <a:gd name="T14" fmla="*/ 31 w 52"/>
              <a:gd name="T15" fmla="*/ 2 h 27"/>
              <a:gd name="T16" fmla="*/ 27 w 52"/>
              <a:gd name="T17" fmla="*/ 0 h 27"/>
              <a:gd name="T18" fmla="*/ 21 w 52"/>
              <a:gd name="T19" fmla="*/ 2 h 27"/>
              <a:gd name="T20" fmla="*/ 16 w 52"/>
              <a:gd name="T21" fmla="*/ 3 h 27"/>
              <a:gd name="T22" fmla="*/ 12 w 52"/>
              <a:gd name="T23" fmla="*/ 5 h 27"/>
              <a:gd name="T24" fmla="*/ 7 w 52"/>
              <a:gd name="T25" fmla="*/ 7 h 27"/>
              <a:gd name="T26" fmla="*/ 4 w 52"/>
              <a:gd name="T27" fmla="*/ 11 h 27"/>
              <a:gd name="T28" fmla="*/ 2 w 52"/>
              <a:gd name="T29" fmla="*/ 16 h 27"/>
              <a:gd name="T30" fmla="*/ 0 w 52"/>
              <a:gd name="T31" fmla="*/ 21 h 27"/>
              <a:gd name="T32" fmla="*/ 0 w 52"/>
              <a:gd name="T33" fmla="*/ 27 h 27"/>
              <a:gd name="T34" fmla="*/ 52 w 52"/>
              <a:gd name="T35" fmla="*/ 27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27"/>
              <a:gd name="T56" fmla="*/ 52 w 52"/>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27">
                <a:moveTo>
                  <a:pt x="52" y="27"/>
                </a:moveTo>
                <a:lnTo>
                  <a:pt x="52" y="21"/>
                </a:lnTo>
                <a:lnTo>
                  <a:pt x="50" y="16"/>
                </a:lnTo>
                <a:lnTo>
                  <a:pt x="48" y="11"/>
                </a:lnTo>
                <a:lnTo>
                  <a:pt x="45" y="7"/>
                </a:lnTo>
                <a:lnTo>
                  <a:pt x="41" y="5"/>
                </a:lnTo>
                <a:lnTo>
                  <a:pt x="36" y="3"/>
                </a:lnTo>
                <a:lnTo>
                  <a:pt x="31" y="2"/>
                </a:lnTo>
                <a:lnTo>
                  <a:pt x="27" y="0"/>
                </a:lnTo>
                <a:lnTo>
                  <a:pt x="21" y="2"/>
                </a:lnTo>
                <a:lnTo>
                  <a:pt x="16" y="3"/>
                </a:lnTo>
                <a:lnTo>
                  <a:pt x="12" y="5"/>
                </a:lnTo>
                <a:lnTo>
                  <a:pt x="7" y="7"/>
                </a:lnTo>
                <a:lnTo>
                  <a:pt x="4" y="11"/>
                </a:lnTo>
                <a:lnTo>
                  <a:pt x="2" y="16"/>
                </a:lnTo>
                <a:lnTo>
                  <a:pt x="0" y="21"/>
                </a:lnTo>
                <a:lnTo>
                  <a:pt x="0" y="27"/>
                </a:lnTo>
                <a:lnTo>
                  <a:pt x="52"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29" name="Freeform 69"/>
          <p:cNvSpPr>
            <a:spLocks/>
          </p:cNvSpPr>
          <p:nvPr/>
        </p:nvSpPr>
        <p:spPr bwMode="auto">
          <a:xfrm>
            <a:off x="5337424" y="4452811"/>
            <a:ext cx="63500" cy="100012"/>
          </a:xfrm>
          <a:custGeom>
            <a:avLst/>
            <a:gdLst>
              <a:gd name="T0" fmla="*/ 32 w 157"/>
              <a:gd name="T1" fmla="*/ 252 h 252"/>
              <a:gd name="T2" fmla="*/ 32 w 157"/>
              <a:gd name="T3" fmla="*/ 252 h 252"/>
              <a:gd name="T4" fmla="*/ 44 w 157"/>
              <a:gd name="T5" fmla="*/ 242 h 252"/>
              <a:gd name="T6" fmla="*/ 55 w 157"/>
              <a:gd name="T7" fmla="*/ 232 h 252"/>
              <a:gd name="T8" fmla="*/ 66 w 157"/>
              <a:gd name="T9" fmla="*/ 222 h 252"/>
              <a:gd name="T10" fmla="*/ 77 w 157"/>
              <a:gd name="T11" fmla="*/ 211 h 252"/>
              <a:gd name="T12" fmla="*/ 86 w 157"/>
              <a:gd name="T13" fmla="*/ 200 h 252"/>
              <a:gd name="T14" fmla="*/ 95 w 157"/>
              <a:gd name="T15" fmla="*/ 188 h 252"/>
              <a:gd name="T16" fmla="*/ 105 w 157"/>
              <a:gd name="T17" fmla="*/ 175 h 252"/>
              <a:gd name="T18" fmla="*/ 112 w 157"/>
              <a:gd name="T19" fmla="*/ 162 h 252"/>
              <a:gd name="T20" fmla="*/ 120 w 157"/>
              <a:gd name="T21" fmla="*/ 150 h 252"/>
              <a:gd name="T22" fmla="*/ 127 w 157"/>
              <a:gd name="T23" fmla="*/ 137 h 252"/>
              <a:gd name="T24" fmla="*/ 133 w 157"/>
              <a:gd name="T25" fmla="*/ 123 h 252"/>
              <a:gd name="T26" fmla="*/ 139 w 157"/>
              <a:gd name="T27" fmla="*/ 108 h 252"/>
              <a:gd name="T28" fmla="*/ 143 w 157"/>
              <a:gd name="T29" fmla="*/ 94 h 252"/>
              <a:gd name="T30" fmla="*/ 148 w 157"/>
              <a:gd name="T31" fmla="*/ 79 h 252"/>
              <a:gd name="T32" fmla="*/ 151 w 157"/>
              <a:gd name="T33" fmla="*/ 64 h 252"/>
              <a:gd name="T34" fmla="*/ 154 w 157"/>
              <a:gd name="T35" fmla="*/ 48 h 252"/>
              <a:gd name="T36" fmla="*/ 156 w 157"/>
              <a:gd name="T37" fmla="*/ 33 h 252"/>
              <a:gd name="T38" fmla="*/ 157 w 157"/>
              <a:gd name="T39" fmla="*/ 16 h 252"/>
              <a:gd name="T40" fmla="*/ 157 w 157"/>
              <a:gd name="T41" fmla="*/ 0 h 252"/>
              <a:gd name="T42" fmla="*/ 105 w 157"/>
              <a:gd name="T43" fmla="*/ 0 h 252"/>
              <a:gd name="T44" fmla="*/ 104 w 157"/>
              <a:gd name="T45" fmla="*/ 14 h 252"/>
              <a:gd name="T46" fmla="*/ 104 w 157"/>
              <a:gd name="T47" fmla="*/ 27 h 252"/>
              <a:gd name="T48" fmla="*/ 102 w 157"/>
              <a:gd name="T49" fmla="*/ 40 h 252"/>
              <a:gd name="T50" fmla="*/ 99 w 157"/>
              <a:gd name="T51" fmla="*/ 53 h 252"/>
              <a:gd name="T52" fmla="*/ 96 w 157"/>
              <a:gd name="T53" fmla="*/ 66 h 252"/>
              <a:gd name="T54" fmla="*/ 93 w 157"/>
              <a:gd name="T55" fmla="*/ 78 h 252"/>
              <a:gd name="T56" fmla="*/ 89 w 157"/>
              <a:gd name="T57" fmla="*/ 89 h 252"/>
              <a:gd name="T58" fmla="*/ 84 w 157"/>
              <a:gd name="T59" fmla="*/ 101 h 252"/>
              <a:gd name="T60" fmla="*/ 79 w 157"/>
              <a:gd name="T61" fmla="*/ 113 h 252"/>
              <a:gd name="T62" fmla="*/ 74 w 157"/>
              <a:gd name="T63" fmla="*/ 124 h 252"/>
              <a:gd name="T64" fmla="*/ 67 w 157"/>
              <a:gd name="T65" fmla="*/ 136 h 252"/>
              <a:gd name="T66" fmla="*/ 60 w 157"/>
              <a:gd name="T67" fmla="*/ 145 h 252"/>
              <a:gd name="T68" fmla="*/ 53 w 157"/>
              <a:gd name="T69" fmla="*/ 156 h 252"/>
              <a:gd name="T70" fmla="*/ 46 w 157"/>
              <a:gd name="T71" fmla="*/ 166 h 252"/>
              <a:gd name="T72" fmla="*/ 37 w 157"/>
              <a:gd name="T73" fmla="*/ 175 h 252"/>
              <a:gd name="T74" fmla="*/ 29 w 157"/>
              <a:gd name="T75" fmla="*/ 184 h 252"/>
              <a:gd name="T76" fmla="*/ 19 w 157"/>
              <a:gd name="T77" fmla="*/ 193 h 252"/>
              <a:gd name="T78" fmla="*/ 10 w 157"/>
              <a:gd name="T79" fmla="*/ 201 h 252"/>
              <a:gd name="T80" fmla="*/ 1 w 157"/>
              <a:gd name="T81" fmla="*/ 209 h 252"/>
              <a:gd name="T82" fmla="*/ 0 w 157"/>
              <a:gd name="T83" fmla="*/ 209 h 252"/>
              <a:gd name="T84" fmla="*/ 32 w 157"/>
              <a:gd name="T85" fmla="*/ 252 h 2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7"/>
              <a:gd name="T130" fmla="*/ 0 h 252"/>
              <a:gd name="T131" fmla="*/ 157 w 157"/>
              <a:gd name="T132" fmla="*/ 252 h 2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7" h="252">
                <a:moveTo>
                  <a:pt x="32" y="252"/>
                </a:moveTo>
                <a:lnTo>
                  <a:pt x="32" y="252"/>
                </a:lnTo>
                <a:lnTo>
                  <a:pt x="44" y="242"/>
                </a:lnTo>
                <a:lnTo>
                  <a:pt x="55" y="232"/>
                </a:lnTo>
                <a:lnTo>
                  <a:pt x="66" y="222"/>
                </a:lnTo>
                <a:lnTo>
                  <a:pt x="77" y="211"/>
                </a:lnTo>
                <a:lnTo>
                  <a:pt x="86" y="200"/>
                </a:lnTo>
                <a:lnTo>
                  <a:pt x="95" y="188"/>
                </a:lnTo>
                <a:lnTo>
                  <a:pt x="105" y="175"/>
                </a:lnTo>
                <a:lnTo>
                  <a:pt x="112" y="162"/>
                </a:lnTo>
                <a:lnTo>
                  <a:pt x="120" y="150"/>
                </a:lnTo>
                <a:lnTo>
                  <a:pt x="127" y="137"/>
                </a:lnTo>
                <a:lnTo>
                  <a:pt x="133" y="123"/>
                </a:lnTo>
                <a:lnTo>
                  <a:pt x="139" y="108"/>
                </a:lnTo>
                <a:lnTo>
                  <a:pt x="143" y="94"/>
                </a:lnTo>
                <a:lnTo>
                  <a:pt x="148" y="79"/>
                </a:lnTo>
                <a:lnTo>
                  <a:pt x="151" y="64"/>
                </a:lnTo>
                <a:lnTo>
                  <a:pt x="154" y="48"/>
                </a:lnTo>
                <a:lnTo>
                  <a:pt x="156" y="33"/>
                </a:lnTo>
                <a:lnTo>
                  <a:pt x="157" y="16"/>
                </a:lnTo>
                <a:lnTo>
                  <a:pt x="157" y="0"/>
                </a:lnTo>
                <a:lnTo>
                  <a:pt x="105" y="0"/>
                </a:lnTo>
                <a:lnTo>
                  <a:pt x="104" y="14"/>
                </a:lnTo>
                <a:lnTo>
                  <a:pt x="104" y="27"/>
                </a:lnTo>
                <a:lnTo>
                  <a:pt x="102" y="40"/>
                </a:lnTo>
                <a:lnTo>
                  <a:pt x="99" y="53"/>
                </a:lnTo>
                <a:lnTo>
                  <a:pt x="96" y="66"/>
                </a:lnTo>
                <a:lnTo>
                  <a:pt x="93" y="78"/>
                </a:lnTo>
                <a:lnTo>
                  <a:pt x="89" y="89"/>
                </a:lnTo>
                <a:lnTo>
                  <a:pt x="84" y="101"/>
                </a:lnTo>
                <a:lnTo>
                  <a:pt x="79" y="113"/>
                </a:lnTo>
                <a:lnTo>
                  <a:pt x="74" y="124"/>
                </a:lnTo>
                <a:lnTo>
                  <a:pt x="67" y="136"/>
                </a:lnTo>
                <a:lnTo>
                  <a:pt x="60" y="145"/>
                </a:lnTo>
                <a:lnTo>
                  <a:pt x="53" y="156"/>
                </a:lnTo>
                <a:lnTo>
                  <a:pt x="46" y="166"/>
                </a:lnTo>
                <a:lnTo>
                  <a:pt x="37" y="175"/>
                </a:lnTo>
                <a:lnTo>
                  <a:pt x="29" y="184"/>
                </a:lnTo>
                <a:lnTo>
                  <a:pt x="19" y="193"/>
                </a:lnTo>
                <a:lnTo>
                  <a:pt x="10" y="201"/>
                </a:lnTo>
                <a:lnTo>
                  <a:pt x="1" y="209"/>
                </a:lnTo>
                <a:lnTo>
                  <a:pt x="0" y="209"/>
                </a:lnTo>
                <a:lnTo>
                  <a:pt x="32" y="252"/>
                </a:lnTo>
                <a:close/>
              </a:path>
            </a:pathLst>
          </a:custGeom>
          <a:solidFill>
            <a:schemeClr val="bg2"/>
          </a:solidFill>
          <a:ln>
            <a:noFill/>
          </a:ln>
          <a:extLst/>
        </p:spPr>
        <p:txBody>
          <a:bodyPr/>
          <a:lstStyle/>
          <a:p>
            <a:endParaRPr lang="es-MX" dirty="0"/>
          </a:p>
        </p:txBody>
      </p:sp>
      <p:sp>
        <p:nvSpPr>
          <p:cNvPr id="230" name="Freeform 70"/>
          <p:cNvSpPr>
            <a:spLocks/>
          </p:cNvSpPr>
          <p:nvPr/>
        </p:nvSpPr>
        <p:spPr bwMode="auto">
          <a:xfrm>
            <a:off x="5332661" y="4535361"/>
            <a:ext cx="17463" cy="19050"/>
          </a:xfrm>
          <a:custGeom>
            <a:avLst/>
            <a:gdLst>
              <a:gd name="T0" fmla="*/ 11 w 43"/>
              <a:gd name="T1" fmla="*/ 0 h 48"/>
              <a:gd name="T2" fmla="*/ 6 w 43"/>
              <a:gd name="T3" fmla="*/ 4 h 48"/>
              <a:gd name="T4" fmla="*/ 3 w 43"/>
              <a:gd name="T5" fmla="*/ 8 h 48"/>
              <a:gd name="T6" fmla="*/ 1 w 43"/>
              <a:gd name="T7" fmla="*/ 14 h 48"/>
              <a:gd name="T8" fmla="*/ 0 w 43"/>
              <a:gd name="T9" fmla="*/ 19 h 48"/>
              <a:gd name="T10" fmla="*/ 0 w 43"/>
              <a:gd name="T11" fmla="*/ 23 h 48"/>
              <a:gd name="T12" fmla="*/ 1 w 43"/>
              <a:gd name="T13" fmla="*/ 29 h 48"/>
              <a:gd name="T14" fmla="*/ 3 w 43"/>
              <a:gd name="T15" fmla="*/ 33 h 48"/>
              <a:gd name="T16" fmla="*/ 5 w 43"/>
              <a:gd name="T17" fmla="*/ 37 h 48"/>
              <a:gd name="T18" fmla="*/ 8 w 43"/>
              <a:gd name="T19" fmla="*/ 40 h 48"/>
              <a:gd name="T20" fmla="*/ 13 w 43"/>
              <a:gd name="T21" fmla="*/ 44 h 48"/>
              <a:gd name="T22" fmla="*/ 17 w 43"/>
              <a:gd name="T23" fmla="*/ 47 h 48"/>
              <a:gd name="T24" fmla="*/ 21 w 43"/>
              <a:gd name="T25" fmla="*/ 48 h 48"/>
              <a:gd name="T26" fmla="*/ 27 w 43"/>
              <a:gd name="T27" fmla="*/ 48 h 48"/>
              <a:gd name="T28" fmla="*/ 32 w 43"/>
              <a:gd name="T29" fmla="*/ 48 h 48"/>
              <a:gd name="T30" fmla="*/ 37 w 43"/>
              <a:gd name="T31" fmla="*/ 46 h 48"/>
              <a:gd name="T32" fmla="*/ 43 w 43"/>
              <a:gd name="T33" fmla="*/ 43 h 48"/>
              <a:gd name="T34" fmla="*/ 11 w 43"/>
              <a:gd name="T35" fmla="*/ 0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48"/>
              <a:gd name="T56" fmla="*/ 43 w 43"/>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48">
                <a:moveTo>
                  <a:pt x="11" y="0"/>
                </a:moveTo>
                <a:lnTo>
                  <a:pt x="6" y="4"/>
                </a:lnTo>
                <a:lnTo>
                  <a:pt x="3" y="8"/>
                </a:lnTo>
                <a:lnTo>
                  <a:pt x="1" y="14"/>
                </a:lnTo>
                <a:lnTo>
                  <a:pt x="0" y="19"/>
                </a:lnTo>
                <a:lnTo>
                  <a:pt x="0" y="23"/>
                </a:lnTo>
                <a:lnTo>
                  <a:pt x="1" y="29"/>
                </a:lnTo>
                <a:lnTo>
                  <a:pt x="3" y="33"/>
                </a:lnTo>
                <a:lnTo>
                  <a:pt x="5" y="37"/>
                </a:lnTo>
                <a:lnTo>
                  <a:pt x="8" y="40"/>
                </a:lnTo>
                <a:lnTo>
                  <a:pt x="13" y="44"/>
                </a:lnTo>
                <a:lnTo>
                  <a:pt x="17" y="47"/>
                </a:lnTo>
                <a:lnTo>
                  <a:pt x="21" y="48"/>
                </a:lnTo>
                <a:lnTo>
                  <a:pt x="27" y="48"/>
                </a:lnTo>
                <a:lnTo>
                  <a:pt x="32" y="48"/>
                </a:lnTo>
                <a:lnTo>
                  <a:pt x="37" y="46"/>
                </a:lnTo>
                <a:lnTo>
                  <a:pt x="43" y="43"/>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31" name="Freeform 71"/>
          <p:cNvSpPr>
            <a:spLocks/>
          </p:cNvSpPr>
          <p:nvPr/>
        </p:nvSpPr>
        <p:spPr bwMode="auto">
          <a:xfrm>
            <a:off x="5285036" y="4555998"/>
            <a:ext cx="11113" cy="20638"/>
          </a:xfrm>
          <a:custGeom>
            <a:avLst/>
            <a:gdLst>
              <a:gd name="T0" fmla="*/ 6 w 29"/>
              <a:gd name="T1" fmla="*/ 54 h 54"/>
              <a:gd name="T2" fmla="*/ 12 w 29"/>
              <a:gd name="T3" fmla="*/ 52 h 54"/>
              <a:gd name="T4" fmla="*/ 18 w 29"/>
              <a:gd name="T5" fmla="*/ 49 h 54"/>
              <a:gd name="T6" fmla="*/ 22 w 29"/>
              <a:gd name="T7" fmla="*/ 47 h 54"/>
              <a:gd name="T8" fmla="*/ 25 w 29"/>
              <a:gd name="T9" fmla="*/ 43 h 54"/>
              <a:gd name="T10" fmla="*/ 27 w 29"/>
              <a:gd name="T11" fmla="*/ 39 h 54"/>
              <a:gd name="T12" fmla="*/ 29 w 29"/>
              <a:gd name="T13" fmla="*/ 34 h 54"/>
              <a:gd name="T14" fmla="*/ 29 w 29"/>
              <a:gd name="T15" fmla="*/ 29 h 54"/>
              <a:gd name="T16" fmla="*/ 29 w 29"/>
              <a:gd name="T17" fmla="*/ 25 h 54"/>
              <a:gd name="T18" fmla="*/ 28 w 29"/>
              <a:gd name="T19" fmla="*/ 19 h 54"/>
              <a:gd name="T20" fmla="*/ 27 w 29"/>
              <a:gd name="T21" fmla="*/ 15 h 54"/>
              <a:gd name="T22" fmla="*/ 24 w 29"/>
              <a:gd name="T23" fmla="*/ 11 h 54"/>
              <a:gd name="T24" fmla="*/ 21 w 29"/>
              <a:gd name="T25" fmla="*/ 7 h 54"/>
              <a:gd name="T26" fmla="*/ 18 w 29"/>
              <a:gd name="T27" fmla="*/ 3 h 54"/>
              <a:gd name="T28" fmla="*/ 12 w 29"/>
              <a:gd name="T29" fmla="*/ 1 h 54"/>
              <a:gd name="T30" fmla="*/ 7 w 29"/>
              <a:gd name="T31" fmla="*/ 0 h 54"/>
              <a:gd name="T32" fmla="*/ 0 w 29"/>
              <a:gd name="T33" fmla="*/ 0 h 54"/>
              <a:gd name="T34" fmla="*/ 6 w 29"/>
              <a:gd name="T35" fmla="*/ 5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54"/>
              <a:gd name="T56" fmla="*/ 29 w 29"/>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54">
                <a:moveTo>
                  <a:pt x="6" y="54"/>
                </a:moveTo>
                <a:lnTo>
                  <a:pt x="12" y="52"/>
                </a:lnTo>
                <a:lnTo>
                  <a:pt x="18" y="49"/>
                </a:lnTo>
                <a:lnTo>
                  <a:pt x="22" y="47"/>
                </a:lnTo>
                <a:lnTo>
                  <a:pt x="25" y="43"/>
                </a:lnTo>
                <a:lnTo>
                  <a:pt x="27" y="39"/>
                </a:lnTo>
                <a:lnTo>
                  <a:pt x="29" y="34"/>
                </a:lnTo>
                <a:lnTo>
                  <a:pt x="29" y="29"/>
                </a:lnTo>
                <a:lnTo>
                  <a:pt x="29" y="25"/>
                </a:lnTo>
                <a:lnTo>
                  <a:pt x="28" y="19"/>
                </a:lnTo>
                <a:lnTo>
                  <a:pt x="27" y="15"/>
                </a:lnTo>
                <a:lnTo>
                  <a:pt x="24" y="11"/>
                </a:lnTo>
                <a:lnTo>
                  <a:pt x="21" y="7"/>
                </a:lnTo>
                <a:lnTo>
                  <a:pt x="18" y="3"/>
                </a:lnTo>
                <a:lnTo>
                  <a:pt x="12" y="1"/>
                </a:lnTo>
                <a:lnTo>
                  <a:pt x="7" y="0"/>
                </a:lnTo>
                <a:lnTo>
                  <a:pt x="0" y="0"/>
                </a:lnTo>
                <a:lnTo>
                  <a:pt x="6"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32" name="Freeform 72"/>
          <p:cNvSpPr>
            <a:spLocks/>
          </p:cNvSpPr>
          <p:nvPr/>
        </p:nvSpPr>
        <p:spPr bwMode="auto">
          <a:xfrm>
            <a:off x="5275511" y="4555998"/>
            <a:ext cx="11113" cy="20638"/>
          </a:xfrm>
          <a:custGeom>
            <a:avLst/>
            <a:gdLst>
              <a:gd name="T0" fmla="*/ 0 w 26"/>
              <a:gd name="T1" fmla="*/ 55 h 55"/>
              <a:gd name="T2" fmla="*/ 0 w 26"/>
              <a:gd name="T3" fmla="*/ 55 h 55"/>
              <a:gd name="T4" fmla="*/ 16 w 26"/>
              <a:gd name="T5" fmla="*/ 54 h 55"/>
              <a:gd name="T6" fmla="*/ 26 w 26"/>
              <a:gd name="T7" fmla="*/ 54 h 55"/>
              <a:gd name="T8" fmla="*/ 20 w 26"/>
              <a:gd name="T9" fmla="*/ 0 h 55"/>
              <a:gd name="T10" fmla="*/ 13 w 26"/>
              <a:gd name="T11" fmla="*/ 1 h 55"/>
              <a:gd name="T12" fmla="*/ 0 w 26"/>
              <a:gd name="T13" fmla="*/ 1 h 55"/>
              <a:gd name="T14" fmla="*/ 0 w 26"/>
              <a:gd name="T15" fmla="*/ 1 h 55"/>
              <a:gd name="T16" fmla="*/ 0 w 26"/>
              <a:gd name="T17" fmla="*/ 55 h 55"/>
              <a:gd name="T18" fmla="*/ 0 w 26"/>
              <a:gd name="T19" fmla="*/ 55 h 55"/>
              <a:gd name="T20" fmla="*/ 0 w 26"/>
              <a:gd name="T21" fmla="*/ 55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55"/>
              <a:gd name="T35" fmla="*/ 26 w 26"/>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55">
                <a:moveTo>
                  <a:pt x="0" y="55"/>
                </a:moveTo>
                <a:lnTo>
                  <a:pt x="0" y="55"/>
                </a:lnTo>
                <a:lnTo>
                  <a:pt x="16" y="54"/>
                </a:lnTo>
                <a:lnTo>
                  <a:pt x="26" y="54"/>
                </a:lnTo>
                <a:lnTo>
                  <a:pt x="20" y="0"/>
                </a:lnTo>
                <a:lnTo>
                  <a:pt x="13" y="1"/>
                </a:lnTo>
                <a:lnTo>
                  <a:pt x="0" y="1"/>
                </a:lnTo>
                <a:lnTo>
                  <a:pt x="0" y="55"/>
                </a:lnTo>
                <a:close/>
              </a:path>
            </a:pathLst>
          </a:custGeom>
          <a:solidFill>
            <a:schemeClr val="bg2"/>
          </a:solidFill>
          <a:ln>
            <a:noFill/>
          </a:ln>
          <a:extLst/>
        </p:spPr>
        <p:txBody>
          <a:bodyPr/>
          <a:lstStyle/>
          <a:p>
            <a:endParaRPr lang="es-MX" dirty="0"/>
          </a:p>
        </p:txBody>
      </p:sp>
      <p:sp>
        <p:nvSpPr>
          <p:cNvPr id="233" name="Freeform 73"/>
          <p:cNvSpPr>
            <a:spLocks/>
          </p:cNvSpPr>
          <p:nvPr/>
        </p:nvSpPr>
        <p:spPr bwMode="auto">
          <a:xfrm>
            <a:off x="5183436" y="4521073"/>
            <a:ext cx="92075" cy="55563"/>
          </a:xfrm>
          <a:custGeom>
            <a:avLst/>
            <a:gdLst>
              <a:gd name="T0" fmla="*/ 0 w 235"/>
              <a:gd name="T1" fmla="*/ 36 h 142"/>
              <a:gd name="T2" fmla="*/ 3 w 235"/>
              <a:gd name="T3" fmla="*/ 39 h 142"/>
              <a:gd name="T4" fmla="*/ 14 w 235"/>
              <a:gd name="T5" fmla="*/ 50 h 142"/>
              <a:gd name="T6" fmla="*/ 25 w 235"/>
              <a:gd name="T7" fmla="*/ 60 h 142"/>
              <a:gd name="T8" fmla="*/ 35 w 235"/>
              <a:gd name="T9" fmla="*/ 70 h 142"/>
              <a:gd name="T10" fmla="*/ 47 w 235"/>
              <a:gd name="T11" fmla="*/ 80 h 142"/>
              <a:gd name="T12" fmla="*/ 60 w 235"/>
              <a:gd name="T13" fmla="*/ 88 h 142"/>
              <a:gd name="T14" fmla="*/ 73 w 235"/>
              <a:gd name="T15" fmla="*/ 96 h 142"/>
              <a:gd name="T16" fmla="*/ 86 w 235"/>
              <a:gd name="T17" fmla="*/ 104 h 142"/>
              <a:gd name="T18" fmla="*/ 99 w 235"/>
              <a:gd name="T19" fmla="*/ 111 h 142"/>
              <a:gd name="T20" fmla="*/ 113 w 235"/>
              <a:gd name="T21" fmla="*/ 117 h 142"/>
              <a:gd name="T22" fmla="*/ 127 w 235"/>
              <a:gd name="T23" fmla="*/ 123 h 142"/>
              <a:gd name="T24" fmla="*/ 142 w 235"/>
              <a:gd name="T25" fmla="*/ 128 h 142"/>
              <a:gd name="T26" fmla="*/ 157 w 235"/>
              <a:gd name="T27" fmla="*/ 132 h 142"/>
              <a:gd name="T28" fmla="*/ 172 w 235"/>
              <a:gd name="T29" fmla="*/ 135 h 142"/>
              <a:gd name="T30" fmla="*/ 187 w 235"/>
              <a:gd name="T31" fmla="*/ 138 h 142"/>
              <a:gd name="T32" fmla="*/ 203 w 235"/>
              <a:gd name="T33" fmla="*/ 140 h 142"/>
              <a:gd name="T34" fmla="*/ 219 w 235"/>
              <a:gd name="T35" fmla="*/ 141 h 142"/>
              <a:gd name="T36" fmla="*/ 235 w 235"/>
              <a:gd name="T37" fmla="*/ 142 h 142"/>
              <a:gd name="T38" fmla="*/ 235 w 235"/>
              <a:gd name="T39" fmla="*/ 88 h 142"/>
              <a:gd name="T40" fmla="*/ 221 w 235"/>
              <a:gd name="T41" fmla="*/ 88 h 142"/>
              <a:gd name="T42" fmla="*/ 208 w 235"/>
              <a:gd name="T43" fmla="*/ 87 h 142"/>
              <a:gd name="T44" fmla="*/ 195 w 235"/>
              <a:gd name="T45" fmla="*/ 85 h 142"/>
              <a:gd name="T46" fmla="*/ 182 w 235"/>
              <a:gd name="T47" fmla="*/ 83 h 142"/>
              <a:gd name="T48" fmla="*/ 169 w 235"/>
              <a:gd name="T49" fmla="*/ 80 h 142"/>
              <a:gd name="T50" fmla="*/ 158 w 235"/>
              <a:gd name="T51" fmla="*/ 76 h 142"/>
              <a:gd name="T52" fmla="*/ 146 w 235"/>
              <a:gd name="T53" fmla="*/ 72 h 142"/>
              <a:gd name="T54" fmla="*/ 133 w 235"/>
              <a:gd name="T55" fmla="*/ 68 h 142"/>
              <a:gd name="T56" fmla="*/ 122 w 235"/>
              <a:gd name="T57" fmla="*/ 62 h 142"/>
              <a:gd name="T58" fmla="*/ 110 w 235"/>
              <a:gd name="T59" fmla="*/ 57 h 142"/>
              <a:gd name="T60" fmla="*/ 100 w 235"/>
              <a:gd name="T61" fmla="*/ 51 h 142"/>
              <a:gd name="T62" fmla="*/ 89 w 235"/>
              <a:gd name="T63" fmla="*/ 44 h 142"/>
              <a:gd name="T64" fmla="*/ 79 w 235"/>
              <a:gd name="T65" fmla="*/ 37 h 142"/>
              <a:gd name="T66" fmla="*/ 70 w 235"/>
              <a:gd name="T67" fmla="*/ 29 h 142"/>
              <a:gd name="T68" fmla="*/ 60 w 235"/>
              <a:gd name="T69" fmla="*/ 21 h 142"/>
              <a:gd name="T70" fmla="*/ 51 w 235"/>
              <a:gd name="T71" fmla="*/ 12 h 142"/>
              <a:gd name="T72" fmla="*/ 43 w 235"/>
              <a:gd name="T73" fmla="*/ 3 h 142"/>
              <a:gd name="T74" fmla="*/ 40 w 235"/>
              <a:gd name="T75" fmla="*/ 0 h 142"/>
              <a:gd name="T76" fmla="*/ 0 w 235"/>
              <a:gd name="T77" fmla="*/ 36 h 1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5"/>
              <a:gd name="T118" fmla="*/ 0 h 142"/>
              <a:gd name="T119" fmla="*/ 235 w 235"/>
              <a:gd name="T120" fmla="*/ 142 h 14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5" h="142">
                <a:moveTo>
                  <a:pt x="0" y="36"/>
                </a:moveTo>
                <a:lnTo>
                  <a:pt x="3" y="39"/>
                </a:lnTo>
                <a:lnTo>
                  <a:pt x="14" y="50"/>
                </a:lnTo>
                <a:lnTo>
                  <a:pt x="25" y="60"/>
                </a:lnTo>
                <a:lnTo>
                  <a:pt x="35" y="70"/>
                </a:lnTo>
                <a:lnTo>
                  <a:pt x="47" y="80"/>
                </a:lnTo>
                <a:lnTo>
                  <a:pt x="60" y="88"/>
                </a:lnTo>
                <a:lnTo>
                  <a:pt x="73" y="96"/>
                </a:lnTo>
                <a:lnTo>
                  <a:pt x="86" y="104"/>
                </a:lnTo>
                <a:lnTo>
                  <a:pt x="99" y="111"/>
                </a:lnTo>
                <a:lnTo>
                  <a:pt x="113" y="117"/>
                </a:lnTo>
                <a:lnTo>
                  <a:pt x="127" y="123"/>
                </a:lnTo>
                <a:lnTo>
                  <a:pt x="142" y="128"/>
                </a:lnTo>
                <a:lnTo>
                  <a:pt x="157" y="132"/>
                </a:lnTo>
                <a:lnTo>
                  <a:pt x="172" y="135"/>
                </a:lnTo>
                <a:lnTo>
                  <a:pt x="187" y="138"/>
                </a:lnTo>
                <a:lnTo>
                  <a:pt x="203" y="140"/>
                </a:lnTo>
                <a:lnTo>
                  <a:pt x="219" y="141"/>
                </a:lnTo>
                <a:lnTo>
                  <a:pt x="235" y="142"/>
                </a:lnTo>
                <a:lnTo>
                  <a:pt x="235" y="88"/>
                </a:lnTo>
                <a:lnTo>
                  <a:pt x="221" y="88"/>
                </a:lnTo>
                <a:lnTo>
                  <a:pt x="208" y="87"/>
                </a:lnTo>
                <a:lnTo>
                  <a:pt x="195" y="85"/>
                </a:lnTo>
                <a:lnTo>
                  <a:pt x="182" y="83"/>
                </a:lnTo>
                <a:lnTo>
                  <a:pt x="169" y="80"/>
                </a:lnTo>
                <a:lnTo>
                  <a:pt x="158" y="76"/>
                </a:lnTo>
                <a:lnTo>
                  <a:pt x="146" y="72"/>
                </a:lnTo>
                <a:lnTo>
                  <a:pt x="133" y="68"/>
                </a:lnTo>
                <a:lnTo>
                  <a:pt x="122" y="62"/>
                </a:lnTo>
                <a:lnTo>
                  <a:pt x="110" y="57"/>
                </a:lnTo>
                <a:lnTo>
                  <a:pt x="100" y="51"/>
                </a:lnTo>
                <a:lnTo>
                  <a:pt x="89" y="44"/>
                </a:lnTo>
                <a:lnTo>
                  <a:pt x="79" y="37"/>
                </a:lnTo>
                <a:lnTo>
                  <a:pt x="70" y="29"/>
                </a:lnTo>
                <a:lnTo>
                  <a:pt x="60" y="21"/>
                </a:lnTo>
                <a:lnTo>
                  <a:pt x="51" y="12"/>
                </a:lnTo>
                <a:lnTo>
                  <a:pt x="43" y="3"/>
                </a:lnTo>
                <a:lnTo>
                  <a:pt x="40" y="0"/>
                </a:lnTo>
                <a:lnTo>
                  <a:pt x="0"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34" name="Freeform 74"/>
          <p:cNvSpPr>
            <a:spLocks/>
          </p:cNvSpPr>
          <p:nvPr/>
        </p:nvSpPr>
        <p:spPr bwMode="auto">
          <a:xfrm>
            <a:off x="5180261" y="4517898"/>
            <a:ext cx="19050" cy="17463"/>
          </a:xfrm>
          <a:custGeom>
            <a:avLst/>
            <a:gdLst>
              <a:gd name="T0" fmla="*/ 48 w 48"/>
              <a:gd name="T1" fmla="*/ 10 h 46"/>
              <a:gd name="T2" fmla="*/ 43 w 48"/>
              <a:gd name="T3" fmla="*/ 6 h 46"/>
              <a:gd name="T4" fmla="*/ 38 w 48"/>
              <a:gd name="T5" fmla="*/ 3 h 46"/>
              <a:gd name="T6" fmla="*/ 33 w 48"/>
              <a:gd name="T7" fmla="*/ 2 h 46"/>
              <a:gd name="T8" fmla="*/ 28 w 48"/>
              <a:gd name="T9" fmla="*/ 0 h 46"/>
              <a:gd name="T10" fmla="*/ 23 w 48"/>
              <a:gd name="T11" fmla="*/ 2 h 46"/>
              <a:gd name="T12" fmla="*/ 19 w 48"/>
              <a:gd name="T13" fmla="*/ 3 h 46"/>
              <a:gd name="T14" fmla="*/ 14 w 48"/>
              <a:gd name="T15" fmla="*/ 5 h 46"/>
              <a:gd name="T16" fmla="*/ 10 w 48"/>
              <a:gd name="T17" fmla="*/ 8 h 46"/>
              <a:gd name="T18" fmla="*/ 7 w 48"/>
              <a:gd name="T19" fmla="*/ 12 h 46"/>
              <a:gd name="T20" fmla="*/ 4 w 48"/>
              <a:gd name="T21" fmla="*/ 15 h 46"/>
              <a:gd name="T22" fmla="*/ 1 w 48"/>
              <a:gd name="T23" fmla="*/ 21 h 46"/>
              <a:gd name="T24" fmla="*/ 0 w 48"/>
              <a:gd name="T25" fmla="*/ 25 h 46"/>
              <a:gd name="T26" fmla="*/ 0 w 48"/>
              <a:gd name="T27" fmla="*/ 31 h 46"/>
              <a:gd name="T28" fmla="*/ 2 w 48"/>
              <a:gd name="T29" fmla="*/ 36 h 46"/>
              <a:gd name="T30" fmla="*/ 5 w 48"/>
              <a:gd name="T31" fmla="*/ 41 h 46"/>
              <a:gd name="T32" fmla="*/ 8 w 48"/>
              <a:gd name="T33" fmla="*/ 46 h 46"/>
              <a:gd name="T34" fmla="*/ 48 w 48"/>
              <a:gd name="T35" fmla="*/ 10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6"/>
              <a:gd name="T56" fmla="*/ 48 w 48"/>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6">
                <a:moveTo>
                  <a:pt x="48" y="10"/>
                </a:moveTo>
                <a:lnTo>
                  <a:pt x="43" y="6"/>
                </a:lnTo>
                <a:lnTo>
                  <a:pt x="38" y="3"/>
                </a:lnTo>
                <a:lnTo>
                  <a:pt x="33" y="2"/>
                </a:lnTo>
                <a:lnTo>
                  <a:pt x="28" y="0"/>
                </a:lnTo>
                <a:lnTo>
                  <a:pt x="23" y="2"/>
                </a:lnTo>
                <a:lnTo>
                  <a:pt x="19" y="3"/>
                </a:lnTo>
                <a:lnTo>
                  <a:pt x="14" y="5"/>
                </a:lnTo>
                <a:lnTo>
                  <a:pt x="10" y="8"/>
                </a:lnTo>
                <a:lnTo>
                  <a:pt x="7" y="12"/>
                </a:lnTo>
                <a:lnTo>
                  <a:pt x="4" y="15"/>
                </a:lnTo>
                <a:lnTo>
                  <a:pt x="1" y="21"/>
                </a:lnTo>
                <a:lnTo>
                  <a:pt x="0" y="25"/>
                </a:lnTo>
                <a:lnTo>
                  <a:pt x="0" y="31"/>
                </a:lnTo>
                <a:lnTo>
                  <a:pt x="2" y="36"/>
                </a:lnTo>
                <a:lnTo>
                  <a:pt x="5" y="41"/>
                </a:lnTo>
                <a:lnTo>
                  <a:pt x="8" y="46"/>
                </a:lnTo>
                <a:lnTo>
                  <a:pt x="4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35" name="Freeform 75"/>
          <p:cNvSpPr>
            <a:spLocks/>
          </p:cNvSpPr>
          <p:nvPr/>
        </p:nvSpPr>
        <p:spPr bwMode="auto">
          <a:xfrm>
            <a:off x="5153274" y="4470273"/>
            <a:ext cx="20637" cy="12700"/>
          </a:xfrm>
          <a:custGeom>
            <a:avLst/>
            <a:gdLst>
              <a:gd name="T0" fmla="*/ 0 w 52"/>
              <a:gd name="T1" fmla="*/ 11 h 32"/>
              <a:gd name="T2" fmla="*/ 2 w 52"/>
              <a:gd name="T3" fmla="*/ 16 h 32"/>
              <a:gd name="T4" fmla="*/ 5 w 52"/>
              <a:gd name="T5" fmla="*/ 22 h 32"/>
              <a:gd name="T6" fmla="*/ 8 w 52"/>
              <a:gd name="T7" fmla="*/ 26 h 32"/>
              <a:gd name="T8" fmla="*/ 13 w 52"/>
              <a:gd name="T9" fmla="*/ 28 h 32"/>
              <a:gd name="T10" fmla="*/ 17 w 52"/>
              <a:gd name="T11" fmla="*/ 30 h 32"/>
              <a:gd name="T12" fmla="*/ 21 w 52"/>
              <a:gd name="T13" fmla="*/ 31 h 32"/>
              <a:gd name="T14" fmla="*/ 27 w 52"/>
              <a:gd name="T15" fmla="*/ 32 h 32"/>
              <a:gd name="T16" fmla="*/ 31 w 52"/>
              <a:gd name="T17" fmla="*/ 31 h 32"/>
              <a:gd name="T18" fmla="*/ 36 w 52"/>
              <a:gd name="T19" fmla="*/ 30 h 32"/>
              <a:gd name="T20" fmla="*/ 41 w 52"/>
              <a:gd name="T21" fmla="*/ 28 h 32"/>
              <a:gd name="T22" fmla="*/ 45 w 52"/>
              <a:gd name="T23" fmla="*/ 25 h 32"/>
              <a:gd name="T24" fmla="*/ 48 w 52"/>
              <a:gd name="T25" fmla="*/ 21 h 32"/>
              <a:gd name="T26" fmla="*/ 50 w 52"/>
              <a:gd name="T27" fmla="*/ 16 h 32"/>
              <a:gd name="T28" fmla="*/ 52 w 52"/>
              <a:gd name="T29" fmla="*/ 12 h 32"/>
              <a:gd name="T30" fmla="*/ 52 w 52"/>
              <a:gd name="T31" fmla="*/ 7 h 32"/>
              <a:gd name="T32" fmla="*/ 52 w 52"/>
              <a:gd name="T33" fmla="*/ 0 h 32"/>
              <a:gd name="T34" fmla="*/ 0 w 52"/>
              <a:gd name="T35" fmla="*/ 1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32"/>
              <a:gd name="T56" fmla="*/ 52 w 52"/>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32">
                <a:moveTo>
                  <a:pt x="0" y="11"/>
                </a:moveTo>
                <a:lnTo>
                  <a:pt x="2" y="16"/>
                </a:lnTo>
                <a:lnTo>
                  <a:pt x="5" y="22"/>
                </a:lnTo>
                <a:lnTo>
                  <a:pt x="8" y="26"/>
                </a:lnTo>
                <a:lnTo>
                  <a:pt x="13" y="28"/>
                </a:lnTo>
                <a:lnTo>
                  <a:pt x="17" y="30"/>
                </a:lnTo>
                <a:lnTo>
                  <a:pt x="21" y="31"/>
                </a:lnTo>
                <a:lnTo>
                  <a:pt x="27" y="32"/>
                </a:lnTo>
                <a:lnTo>
                  <a:pt x="31" y="31"/>
                </a:lnTo>
                <a:lnTo>
                  <a:pt x="36" y="30"/>
                </a:lnTo>
                <a:lnTo>
                  <a:pt x="41" y="28"/>
                </a:lnTo>
                <a:lnTo>
                  <a:pt x="45" y="25"/>
                </a:lnTo>
                <a:lnTo>
                  <a:pt x="48" y="21"/>
                </a:lnTo>
                <a:lnTo>
                  <a:pt x="50" y="16"/>
                </a:lnTo>
                <a:lnTo>
                  <a:pt x="52" y="12"/>
                </a:lnTo>
                <a:lnTo>
                  <a:pt x="52" y="7"/>
                </a:lnTo>
                <a:lnTo>
                  <a:pt x="52"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36" name="Freeform 76"/>
          <p:cNvSpPr>
            <a:spLocks/>
          </p:cNvSpPr>
          <p:nvPr/>
        </p:nvSpPr>
        <p:spPr bwMode="auto">
          <a:xfrm>
            <a:off x="5151686" y="4452811"/>
            <a:ext cx="22225" cy="20637"/>
          </a:xfrm>
          <a:custGeom>
            <a:avLst/>
            <a:gdLst>
              <a:gd name="T0" fmla="*/ 0 w 57"/>
              <a:gd name="T1" fmla="*/ 0 h 53"/>
              <a:gd name="T2" fmla="*/ 0 w 57"/>
              <a:gd name="T3" fmla="*/ 0 h 53"/>
              <a:gd name="T4" fmla="*/ 2 w 57"/>
              <a:gd name="T5" fmla="*/ 16 h 53"/>
              <a:gd name="T6" fmla="*/ 3 w 57"/>
              <a:gd name="T7" fmla="*/ 33 h 53"/>
              <a:gd name="T8" fmla="*/ 4 w 57"/>
              <a:gd name="T9" fmla="*/ 48 h 53"/>
              <a:gd name="T10" fmla="*/ 5 w 57"/>
              <a:gd name="T11" fmla="*/ 53 h 53"/>
              <a:gd name="T12" fmla="*/ 57 w 57"/>
              <a:gd name="T13" fmla="*/ 42 h 53"/>
              <a:gd name="T14" fmla="*/ 57 w 57"/>
              <a:gd name="T15" fmla="*/ 40 h 53"/>
              <a:gd name="T16" fmla="*/ 55 w 57"/>
              <a:gd name="T17" fmla="*/ 27 h 53"/>
              <a:gd name="T18" fmla="*/ 54 w 57"/>
              <a:gd name="T19" fmla="*/ 14 h 53"/>
              <a:gd name="T20" fmla="*/ 54 w 57"/>
              <a:gd name="T21" fmla="*/ 0 h 53"/>
              <a:gd name="T22" fmla="*/ 54 w 57"/>
              <a:gd name="T23" fmla="*/ 0 h 53"/>
              <a:gd name="T24" fmla="*/ 0 w 57"/>
              <a:gd name="T25" fmla="*/ 0 h 53"/>
              <a:gd name="T26" fmla="*/ 0 w 57"/>
              <a:gd name="T27" fmla="*/ 0 h 53"/>
              <a:gd name="T28" fmla="*/ 0 w 57"/>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53"/>
              <a:gd name="T47" fmla="*/ 57 w 57"/>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53">
                <a:moveTo>
                  <a:pt x="0" y="0"/>
                </a:moveTo>
                <a:lnTo>
                  <a:pt x="0" y="0"/>
                </a:lnTo>
                <a:lnTo>
                  <a:pt x="2" y="16"/>
                </a:lnTo>
                <a:lnTo>
                  <a:pt x="3" y="33"/>
                </a:lnTo>
                <a:lnTo>
                  <a:pt x="4" y="48"/>
                </a:lnTo>
                <a:lnTo>
                  <a:pt x="5" y="53"/>
                </a:lnTo>
                <a:lnTo>
                  <a:pt x="57" y="42"/>
                </a:lnTo>
                <a:lnTo>
                  <a:pt x="57" y="40"/>
                </a:lnTo>
                <a:lnTo>
                  <a:pt x="55" y="27"/>
                </a:lnTo>
                <a:lnTo>
                  <a:pt x="54" y="14"/>
                </a:lnTo>
                <a:lnTo>
                  <a:pt x="54" y="0"/>
                </a:lnTo>
                <a:lnTo>
                  <a:pt x="0" y="0"/>
                </a:lnTo>
                <a:close/>
              </a:path>
            </a:pathLst>
          </a:custGeom>
          <a:solidFill>
            <a:schemeClr val="bg2"/>
          </a:solidFill>
          <a:ln>
            <a:noFill/>
          </a:ln>
          <a:extLst/>
        </p:spPr>
        <p:txBody>
          <a:bodyPr/>
          <a:lstStyle/>
          <a:p>
            <a:endParaRPr lang="es-MX" dirty="0"/>
          </a:p>
        </p:txBody>
      </p:sp>
      <p:sp>
        <p:nvSpPr>
          <p:cNvPr id="237" name="Freeform 77"/>
          <p:cNvSpPr>
            <a:spLocks/>
          </p:cNvSpPr>
          <p:nvPr/>
        </p:nvSpPr>
        <p:spPr bwMode="auto">
          <a:xfrm>
            <a:off x="5151686" y="4367086"/>
            <a:ext cx="50800" cy="85725"/>
          </a:xfrm>
          <a:custGeom>
            <a:avLst/>
            <a:gdLst>
              <a:gd name="T0" fmla="*/ 87 w 127"/>
              <a:gd name="T1" fmla="*/ 0 h 217"/>
              <a:gd name="T2" fmla="*/ 82 w 127"/>
              <a:gd name="T3" fmla="*/ 7 h 217"/>
              <a:gd name="T4" fmla="*/ 72 w 127"/>
              <a:gd name="T5" fmla="*/ 19 h 217"/>
              <a:gd name="T6" fmla="*/ 63 w 127"/>
              <a:gd name="T7" fmla="*/ 30 h 217"/>
              <a:gd name="T8" fmla="*/ 54 w 127"/>
              <a:gd name="T9" fmla="*/ 42 h 217"/>
              <a:gd name="T10" fmla="*/ 46 w 127"/>
              <a:gd name="T11" fmla="*/ 55 h 217"/>
              <a:gd name="T12" fmla="*/ 38 w 127"/>
              <a:gd name="T13" fmla="*/ 68 h 217"/>
              <a:gd name="T14" fmla="*/ 32 w 127"/>
              <a:gd name="T15" fmla="*/ 82 h 217"/>
              <a:gd name="T16" fmla="*/ 25 w 127"/>
              <a:gd name="T17" fmla="*/ 96 h 217"/>
              <a:gd name="T18" fmla="*/ 20 w 127"/>
              <a:gd name="T19" fmla="*/ 110 h 217"/>
              <a:gd name="T20" fmla="*/ 14 w 127"/>
              <a:gd name="T21" fmla="*/ 125 h 217"/>
              <a:gd name="T22" fmla="*/ 10 w 127"/>
              <a:gd name="T23" fmla="*/ 139 h 217"/>
              <a:gd name="T24" fmla="*/ 7 w 127"/>
              <a:gd name="T25" fmla="*/ 154 h 217"/>
              <a:gd name="T26" fmla="*/ 4 w 127"/>
              <a:gd name="T27" fmla="*/ 170 h 217"/>
              <a:gd name="T28" fmla="*/ 3 w 127"/>
              <a:gd name="T29" fmla="*/ 185 h 217"/>
              <a:gd name="T30" fmla="*/ 2 w 127"/>
              <a:gd name="T31" fmla="*/ 201 h 217"/>
              <a:gd name="T32" fmla="*/ 0 w 127"/>
              <a:gd name="T33" fmla="*/ 217 h 217"/>
              <a:gd name="T34" fmla="*/ 54 w 127"/>
              <a:gd name="T35" fmla="*/ 217 h 217"/>
              <a:gd name="T36" fmla="*/ 54 w 127"/>
              <a:gd name="T37" fmla="*/ 204 h 217"/>
              <a:gd name="T38" fmla="*/ 55 w 127"/>
              <a:gd name="T39" fmla="*/ 190 h 217"/>
              <a:gd name="T40" fmla="*/ 57 w 127"/>
              <a:gd name="T41" fmla="*/ 178 h 217"/>
              <a:gd name="T42" fmla="*/ 60 w 127"/>
              <a:gd name="T43" fmla="*/ 165 h 217"/>
              <a:gd name="T44" fmla="*/ 62 w 127"/>
              <a:gd name="T45" fmla="*/ 153 h 217"/>
              <a:gd name="T46" fmla="*/ 66 w 127"/>
              <a:gd name="T47" fmla="*/ 140 h 217"/>
              <a:gd name="T48" fmla="*/ 69 w 127"/>
              <a:gd name="T49" fmla="*/ 128 h 217"/>
              <a:gd name="T50" fmla="*/ 75 w 127"/>
              <a:gd name="T51" fmla="*/ 116 h 217"/>
              <a:gd name="T52" fmla="*/ 80 w 127"/>
              <a:gd name="T53" fmla="*/ 105 h 217"/>
              <a:gd name="T54" fmla="*/ 85 w 127"/>
              <a:gd name="T55" fmla="*/ 94 h 217"/>
              <a:gd name="T56" fmla="*/ 92 w 127"/>
              <a:gd name="T57" fmla="*/ 83 h 217"/>
              <a:gd name="T58" fmla="*/ 98 w 127"/>
              <a:gd name="T59" fmla="*/ 72 h 217"/>
              <a:gd name="T60" fmla="*/ 106 w 127"/>
              <a:gd name="T61" fmla="*/ 62 h 217"/>
              <a:gd name="T62" fmla="*/ 113 w 127"/>
              <a:gd name="T63" fmla="*/ 52 h 217"/>
              <a:gd name="T64" fmla="*/ 122 w 127"/>
              <a:gd name="T65" fmla="*/ 42 h 217"/>
              <a:gd name="T66" fmla="*/ 127 w 127"/>
              <a:gd name="T67" fmla="*/ 37 h 217"/>
              <a:gd name="T68" fmla="*/ 87 w 127"/>
              <a:gd name="T69" fmla="*/ 0 h 2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
              <a:gd name="T106" fmla="*/ 0 h 217"/>
              <a:gd name="T107" fmla="*/ 127 w 127"/>
              <a:gd name="T108" fmla="*/ 217 h 2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 h="217">
                <a:moveTo>
                  <a:pt x="87" y="0"/>
                </a:moveTo>
                <a:lnTo>
                  <a:pt x="82" y="7"/>
                </a:lnTo>
                <a:lnTo>
                  <a:pt x="72" y="19"/>
                </a:lnTo>
                <a:lnTo>
                  <a:pt x="63" y="30"/>
                </a:lnTo>
                <a:lnTo>
                  <a:pt x="54" y="42"/>
                </a:lnTo>
                <a:lnTo>
                  <a:pt x="46" y="55"/>
                </a:lnTo>
                <a:lnTo>
                  <a:pt x="38" y="68"/>
                </a:lnTo>
                <a:lnTo>
                  <a:pt x="32" y="82"/>
                </a:lnTo>
                <a:lnTo>
                  <a:pt x="25" y="96"/>
                </a:lnTo>
                <a:lnTo>
                  <a:pt x="20" y="110"/>
                </a:lnTo>
                <a:lnTo>
                  <a:pt x="14" y="125"/>
                </a:lnTo>
                <a:lnTo>
                  <a:pt x="10" y="139"/>
                </a:lnTo>
                <a:lnTo>
                  <a:pt x="7" y="154"/>
                </a:lnTo>
                <a:lnTo>
                  <a:pt x="4" y="170"/>
                </a:lnTo>
                <a:lnTo>
                  <a:pt x="3" y="185"/>
                </a:lnTo>
                <a:lnTo>
                  <a:pt x="2" y="201"/>
                </a:lnTo>
                <a:lnTo>
                  <a:pt x="0" y="217"/>
                </a:lnTo>
                <a:lnTo>
                  <a:pt x="54" y="217"/>
                </a:lnTo>
                <a:lnTo>
                  <a:pt x="54" y="204"/>
                </a:lnTo>
                <a:lnTo>
                  <a:pt x="55" y="190"/>
                </a:lnTo>
                <a:lnTo>
                  <a:pt x="57" y="178"/>
                </a:lnTo>
                <a:lnTo>
                  <a:pt x="60" y="165"/>
                </a:lnTo>
                <a:lnTo>
                  <a:pt x="62" y="153"/>
                </a:lnTo>
                <a:lnTo>
                  <a:pt x="66" y="140"/>
                </a:lnTo>
                <a:lnTo>
                  <a:pt x="69" y="128"/>
                </a:lnTo>
                <a:lnTo>
                  <a:pt x="75" y="116"/>
                </a:lnTo>
                <a:lnTo>
                  <a:pt x="80" y="105"/>
                </a:lnTo>
                <a:lnTo>
                  <a:pt x="85" y="94"/>
                </a:lnTo>
                <a:lnTo>
                  <a:pt x="92" y="83"/>
                </a:lnTo>
                <a:lnTo>
                  <a:pt x="98" y="72"/>
                </a:lnTo>
                <a:lnTo>
                  <a:pt x="106" y="62"/>
                </a:lnTo>
                <a:lnTo>
                  <a:pt x="113" y="52"/>
                </a:lnTo>
                <a:lnTo>
                  <a:pt x="122" y="42"/>
                </a:lnTo>
                <a:lnTo>
                  <a:pt x="127" y="37"/>
                </a:lnTo>
                <a:lnTo>
                  <a:pt x="87"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38" name="Freeform 78"/>
          <p:cNvSpPr>
            <a:spLocks/>
          </p:cNvSpPr>
          <p:nvPr/>
        </p:nvSpPr>
        <p:spPr bwMode="auto">
          <a:xfrm>
            <a:off x="5186611" y="4363911"/>
            <a:ext cx="19050" cy="17462"/>
          </a:xfrm>
          <a:custGeom>
            <a:avLst/>
            <a:gdLst>
              <a:gd name="T0" fmla="*/ 40 w 48"/>
              <a:gd name="T1" fmla="*/ 45 h 45"/>
              <a:gd name="T2" fmla="*/ 43 w 48"/>
              <a:gd name="T3" fmla="*/ 40 h 45"/>
              <a:gd name="T4" fmla="*/ 47 w 48"/>
              <a:gd name="T5" fmla="*/ 34 h 45"/>
              <a:gd name="T6" fmla="*/ 48 w 48"/>
              <a:gd name="T7" fmla="*/ 30 h 45"/>
              <a:gd name="T8" fmla="*/ 48 w 48"/>
              <a:gd name="T9" fmla="*/ 25 h 45"/>
              <a:gd name="T10" fmla="*/ 47 w 48"/>
              <a:gd name="T11" fmla="*/ 19 h 45"/>
              <a:gd name="T12" fmla="*/ 44 w 48"/>
              <a:gd name="T13" fmla="*/ 15 h 45"/>
              <a:gd name="T14" fmla="*/ 41 w 48"/>
              <a:gd name="T15" fmla="*/ 11 h 45"/>
              <a:gd name="T16" fmla="*/ 38 w 48"/>
              <a:gd name="T17" fmla="*/ 7 h 45"/>
              <a:gd name="T18" fmla="*/ 35 w 48"/>
              <a:gd name="T19" fmla="*/ 4 h 45"/>
              <a:gd name="T20" fmla="*/ 29 w 48"/>
              <a:gd name="T21" fmla="*/ 2 h 45"/>
              <a:gd name="T22" fmla="*/ 25 w 48"/>
              <a:gd name="T23" fmla="*/ 0 h 45"/>
              <a:gd name="T24" fmla="*/ 20 w 48"/>
              <a:gd name="T25" fmla="*/ 0 h 45"/>
              <a:gd name="T26" fmla="*/ 15 w 48"/>
              <a:gd name="T27" fmla="*/ 0 h 45"/>
              <a:gd name="T28" fmla="*/ 10 w 48"/>
              <a:gd name="T29" fmla="*/ 2 h 45"/>
              <a:gd name="T30" fmla="*/ 6 w 48"/>
              <a:gd name="T31" fmla="*/ 5 h 45"/>
              <a:gd name="T32" fmla="*/ 0 w 48"/>
              <a:gd name="T33" fmla="*/ 8 h 45"/>
              <a:gd name="T34" fmla="*/ 40 w 48"/>
              <a:gd name="T35" fmla="*/ 45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5"/>
              <a:gd name="T56" fmla="*/ 48 w 48"/>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5">
                <a:moveTo>
                  <a:pt x="40" y="45"/>
                </a:moveTo>
                <a:lnTo>
                  <a:pt x="43" y="40"/>
                </a:lnTo>
                <a:lnTo>
                  <a:pt x="47" y="34"/>
                </a:lnTo>
                <a:lnTo>
                  <a:pt x="48" y="30"/>
                </a:lnTo>
                <a:lnTo>
                  <a:pt x="48" y="25"/>
                </a:lnTo>
                <a:lnTo>
                  <a:pt x="47" y="19"/>
                </a:lnTo>
                <a:lnTo>
                  <a:pt x="44" y="15"/>
                </a:lnTo>
                <a:lnTo>
                  <a:pt x="41" y="11"/>
                </a:lnTo>
                <a:lnTo>
                  <a:pt x="38" y="7"/>
                </a:lnTo>
                <a:lnTo>
                  <a:pt x="35" y="4"/>
                </a:lnTo>
                <a:lnTo>
                  <a:pt x="29" y="2"/>
                </a:lnTo>
                <a:lnTo>
                  <a:pt x="25" y="0"/>
                </a:lnTo>
                <a:lnTo>
                  <a:pt x="20" y="0"/>
                </a:lnTo>
                <a:lnTo>
                  <a:pt x="15" y="0"/>
                </a:lnTo>
                <a:lnTo>
                  <a:pt x="10" y="2"/>
                </a:lnTo>
                <a:lnTo>
                  <a:pt x="6" y="5"/>
                </a:lnTo>
                <a:lnTo>
                  <a:pt x="0" y="8"/>
                </a:lnTo>
                <a:lnTo>
                  <a:pt x="4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39" name="Freeform 79"/>
          <p:cNvSpPr>
            <a:spLocks/>
          </p:cNvSpPr>
          <p:nvPr/>
        </p:nvSpPr>
        <p:spPr bwMode="auto">
          <a:xfrm>
            <a:off x="5237411" y="4332161"/>
            <a:ext cx="14288" cy="20637"/>
          </a:xfrm>
          <a:custGeom>
            <a:avLst/>
            <a:gdLst>
              <a:gd name="T0" fmla="*/ 21 w 34"/>
              <a:gd name="T1" fmla="*/ 0 h 53"/>
              <a:gd name="T2" fmla="*/ 14 w 34"/>
              <a:gd name="T3" fmla="*/ 3 h 53"/>
              <a:gd name="T4" fmla="*/ 10 w 34"/>
              <a:gd name="T5" fmla="*/ 6 h 53"/>
              <a:gd name="T6" fmla="*/ 6 w 34"/>
              <a:gd name="T7" fmla="*/ 10 h 53"/>
              <a:gd name="T8" fmla="*/ 4 w 34"/>
              <a:gd name="T9" fmla="*/ 13 h 53"/>
              <a:gd name="T10" fmla="*/ 1 w 34"/>
              <a:gd name="T11" fmla="*/ 19 h 53"/>
              <a:gd name="T12" fmla="*/ 0 w 34"/>
              <a:gd name="T13" fmla="*/ 23 h 53"/>
              <a:gd name="T14" fmla="*/ 0 w 34"/>
              <a:gd name="T15" fmla="*/ 28 h 53"/>
              <a:gd name="T16" fmla="*/ 1 w 34"/>
              <a:gd name="T17" fmla="*/ 33 h 53"/>
              <a:gd name="T18" fmla="*/ 2 w 34"/>
              <a:gd name="T19" fmla="*/ 38 h 53"/>
              <a:gd name="T20" fmla="*/ 5 w 34"/>
              <a:gd name="T21" fmla="*/ 42 h 53"/>
              <a:gd name="T22" fmla="*/ 8 w 34"/>
              <a:gd name="T23" fmla="*/ 46 h 53"/>
              <a:gd name="T24" fmla="*/ 12 w 34"/>
              <a:gd name="T25" fmla="*/ 49 h 53"/>
              <a:gd name="T26" fmla="*/ 16 w 34"/>
              <a:gd name="T27" fmla="*/ 52 h 53"/>
              <a:gd name="T28" fmla="*/ 22 w 34"/>
              <a:gd name="T29" fmla="*/ 53 h 53"/>
              <a:gd name="T30" fmla="*/ 27 w 34"/>
              <a:gd name="T31" fmla="*/ 53 h 53"/>
              <a:gd name="T32" fmla="*/ 34 w 34"/>
              <a:gd name="T33" fmla="*/ 52 h 53"/>
              <a:gd name="T34" fmla="*/ 21 w 34"/>
              <a:gd name="T35" fmla="*/ 0 h 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53"/>
              <a:gd name="T56" fmla="*/ 34 w 34"/>
              <a:gd name="T57" fmla="*/ 53 h 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53">
                <a:moveTo>
                  <a:pt x="21" y="0"/>
                </a:moveTo>
                <a:lnTo>
                  <a:pt x="14" y="3"/>
                </a:lnTo>
                <a:lnTo>
                  <a:pt x="10" y="6"/>
                </a:lnTo>
                <a:lnTo>
                  <a:pt x="6" y="10"/>
                </a:lnTo>
                <a:lnTo>
                  <a:pt x="4" y="13"/>
                </a:lnTo>
                <a:lnTo>
                  <a:pt x="1" y="19"/>
                </a:lnTo>
                <a:lnTo>
                  <a:pt x="0" y="23"/>
                </a:lnTo>
                <a:lnTo>
                  <a:pt x="0" y="28"/>
                </a:lnTo>
                <a:lnTo>
                  <a:pt x="1" y="33"/>
                </a:lnTo>
                <a:lnTo>
                  <a:pt x="2" y="38"/>
                </a:lnTo>
                <a:lnTo>
                  <a:pt x="5" y="42"/>
                </a:lnTo>
                <a:lnTo>
                  <a:pt x="8" y="46"/>
                </a:lnTo>
                <a:lnTo>
                  <a:pt x="12" y="49"/>
                </a:lnTo>
                <a:lnTo>
                  <a:pt x="16" y="52"/>
                </a:lnTo>
                <a:lnTo>
                  <a:pt x="22" y="53"/>
                </a:lnTo>
                <a:lnTo>
                  <a:pt x="27" y="53"/>
                </a:lnTo>
                <a:lnTo>
                  <a:pt x="34" y="52"/>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40" name="Freeform 80"/>
          <p:cNvSpPr>
            <a:spLocks/>
          </p:cNvSpPr>
          <p:nvPr/>
        </p:nvSpPr>
        <p:spPr bwMode="auto">
          <a:xfrm>
            <a:off x="5245349" y="4328986"/>
            <a:ext cx="30162" cy="23812"/>
          </a:xfrm>
          <a:custGeom>
            <a:avLst/>
            <a:gdLst>
              <a:gd name="T0" fmla="*/ 76 w 76"/>
              <a:gd name="T1" fmla="*/ 0 h 61"/>
              <a:gd name="T2" fmla="*/ 76 w 76"/>
              <a:gd name="T3" fmla="*/ 0 h 61"/>
              <a:gd name="T4" fmla="*/ 60 w 76"/>
              <a:gd name="T5" fmla="*/ 1 h 61"/>
              <a:gd name="T6" fmla="*/ 44 w 76"/>
              <a:gd name="T7" fmla="*/ 2 h 61"/>
              <a:gd name="T8" fmla="*/ 28 w 76"/>
              <a:gd name="T9" fmla="*/ 4 h 61"/>
              <a:gd name="T10" fmla="*/ 13 w 76"/>
              <a:gd name="T11" fmla="*/ 6 h 61"/>
              <a:gd name="T12" fmla="*/ 0 w 76"/>
              <a:gd name="T13" fmla="*/ 9 h 61"/>
              <a:gd name="T14" fmla="*/ 13 w 76"/>
              <a:gd name="T15" fmla="*/ 61 h 61"/>
              <a:gd name="T16" fmla="*/ 23 w 76"/>
              <a:gd name="T17" fmla="*/ 59 h 61"/>
              <a:gd name="T18" fmla="*/ 36 w 76"/>
              <a:gd name="T19" fmla="*/ 57 h 61"/>
              <a:gd name="T20" fmla="*/ 49 w 76"/>
              <a:gd name="T21" fmla="*/ 55 h 61"/>
              <a:gd name="T22" fmla="*/ 62 w 76"/>
              <a:gd name="T23" fmla="*/ 53 h 61"/>
              <a:gd name="T24" fmla="*/ 76 w 76"/>
              <a:gd name="T25" fmla="*/ 53 h 61"/>
              <a:gd name="T26" fmla="*/ 76 w 76"/>
              <a:gd name="T27" fmla="*/ 53 h 61"/>
              <a:gd name="T28" fmla="*/ 76 w 76"/>
              <a:gd name="T29" fmla="*/ 0 h 61"/>
              <a:gd name="T30" fmla="*/ 76 w 76"/>
              <a:gd name="T31" fmla="*/ 0 h 61"/>
              <a:gd name="T32" fmla="*/ 76 w 76"/>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61"/>
              <a:gd name="T53" fmla="*/ 76 w 76"/>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61">
                <a:moveTo>
                  <a:pt x="76" y="0"/>
                </a:moveTo>
                <a:lnTo>
                  <a:pt x="76" y="0"/>
                </a:lnTo>
                <a:lnTo>
                  <a:pt x="60" y="1"/>
                </a:lnTo>
                <a:lnTo>
                  <a:pt x="44" y="2"/>
                </a:lnTo>
                <a:lnTo>
                  <a:pt x="28" y="4"/>
                </a:lnTo>
                <a:lnTo>
                  <a:pt x="13" y="6"/>
                </a:lnTo>
                <a:lnTo>
                  <a:pt x="0" y="9"/>
                </a:lnTo>
                <a:lnTo>
                  <a:pt x="13" y="61"/>
                </a:lnTo>
                <a:lnTo>
                  <a:pt x="23" y="59"/>
                </a:lnTo>
                <a:lnTo>
                  <a:pt x="36" y="57"/>
                </a:lnTo>
                <a:lnTo>
                  <a:pt x="49" y="55"/>
                </a:lnTo>
                <a:lnTo>
                  <a:pt x="62" y="53"/>
                </a:lnTo>
                <a:lnTo>
                  <a:pt x="76" y="53"/>
                </a:lnTo>
                <a:lnTo>
                  <a:pt x="7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41" name="Freeform 81"/>
          <p:cNvSpPr>
            <a:spLocks/>
          </p:cNvSpPr>
          <p:nvPr/>
        </p:nvSpPr>
        <p:spPr bwMode="auto">
          <a:xfrm>
            <a:off x="5275511" y="4328986"/>
            <a:ext cx="79375" cy="44450"/>
          </a:xfrm>
          <a:custGeom>
            <a:avLst/>
            <a:gdLst>
              <a:gd name="T0" fmla="*/ 196 w 196"/>
              <a:gd name="T1" fmla="*/ 71 h 113"/>
              <a:gd name="T2" fmla="*/ 187 w 196"/>
              <a:gd name="T3" fmla="*/ 62 h 113"/>
              <a:gd name="T4" fmla="*/ 175 w 196"/>
              <a:gd name="T5" fmla="*/ 53 h 113"/>
              <a:gd name="T6" fmla="*/ 162 w 196"/>
              <a:gd name="T7" fmla="*/ 46 h 113"/>
              <a:gd name="T8" fmla="*/ 149 w 196"/>
              <a:gd name="T9" fmla="*/ 38 h 113"/>
              <a:gd name="T10" fmla="*/ 135 w 196"/>
              <a:gd name="T11" fmla="*/ 31 h 113"/>
              <a:gd name="T12" fmla="*/ 121 w 196"/>
              <a:gd name="T13" fmla="*/ 24 h 113"/>
              <a:gd name="T14" fmla="*/ 107 w 196"/>
              <a:gd name="T15" fmla="*/ 19 h 113"/>
              <a:gd name="T16" fmla="*/ 92 w 196"/>
              <a:gd name="T17" fmla="*/ 15 h 113"/>
              <a:gd name="T18" fmla="*/ 78 w 196"/>
              <a:gd name="T19" fmla="*/ 11 h 113"/>
              <a:gd name="T20" fmla="*/ 62 w 196"/>
              <a:gd name="T21" fmla="*/ 6 h 113"/>
              <a:gd name="T22" fmla="*/ 47 w 196"/>
              <a:gd name="T23" fmla="*/ 4 h 113"/>
              <a:gd name="T24" fmla="*/ 31 w 196"/>
              <a:gd name="T25" fmla="*/ 2 h 113"/>
              <a:gd name="T26" fmla="*/ 16 w 196"/>
              <a:gd name="T27" fmla="*/ 1 h 113"/>
              <a:gd name="T28" fmla="*/ 0 w 196"/>
              <a:gd name="T29" fmla="*/ 0 h 113"/>
              <a:gd name="T30" fmla="*/ 0 w 196"/>
              <a:gd name="T31" fmla="*/ 53 h 113"/>
              <a:gd name="T32" fmla="*/ 13 w 196"/>
              <a:gd name="T33" fmla="*/ 53 h 113"/>
              <a:gd name="T34" fmla="*/ 27 w 196"/>
              <a:gd name="T35" fmla="*/ 55 h 113"/>
              <a:gd name="T36" fmla="*/ 40 w 196"/>
              <a:gd name="T37" fmla="*/ 57 h 113"/>
              <a:gd name="T38" fmla="*/ 53 w 196"/>
              <a:gd name="T39" fmla="*/ 59 h 113"/>
              <a:gd name="T40" fmla="*/ 64 w 196"/>
              <a:gd name="T41" fmla="*/ 62 h 113"/>
              <a:gd name="T42" fmla="*/ 77 w 196"/>
              <a:gd name="T43" fmla="*/ 65 h 113"/>
              <a:gd name="T44" fmla="*/ 89 w 196"/>
              <a:gd name="T45" fmla="*/ 70 h 113"/>
              <a:gd name="T46" fmla="*/ 101 w 196"/>
              <a:gd name="T47" fmla="*/ 74 h 113"/>
              <a:gd name="T48" fmla="*/ 113 w 196"/>
              <a:gd name="T49" fmla="*/ 79 h 113"/>
              <a:gd name="T50" fmla="*/ 123 w 196"/>
              <a:gd name="T51" fmla="*/ 85 h 113"/>
              <a:gd name="T52" fmla="*/ 134 w 196"/>
              <a:gd name="T53" fmla="*/ 91 h 113"/>
              <a:gd name="T54" fmla="*/ 145 w 196"/>
              <a:gd name="T55" fmla="*/ 98 h 113"/>
              <a:gd name="T56" fmla="*/ 156 w 196"/>
              <a:gd name="T57" fmla="*/ 105 h 113"/>
              <a:gd name="T58" fmla="*/ 165 w 196"/>
              <a:gd name="T59" fmla="*/ 113 h 113"/>
              <a:gd name="T60" fmla="*/ 196 w 196"/>
              <a:gd name="T61" fmla="*/ 71 h 1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6"/>
              <a:gd name="T94" fmla="*/ 0 h 113"/>
              <a:gd name="T95" fmla="*/ 196 w 196"/>
              <a:gd name="T96" fmla="*/ 113 h 1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6" h="113">
                <a:moveTo>
                  <a:pt x="196" y="71"/>
                </a:moveTo>
                <a:lnTo>
                  <a:pt x="187" y="62"/>
                </a:lnTo>
                <a:lnTo>
                  <a:pt x="175" y="53"/>
                </a:lnTo>
                <a:lnTo>
                  <a:pt x="162" y="46"/>
                </a:lnTo>
                <a:lnTo>
                  <a:pt x="149" y="38"/>
                </a:lnTo>
                <a:lnTo>
                  <a:pt x="135" y="31"/>
                </a:lnTo>
                <a:lnTo>
                  <a:pt x="121" y="24"/>
                </a:lnTo>
                <a:lnTo>
                  <a:pt x="107" y="19"/>
                </a:lnTo>
                <a:lnTo>
                  <a:pt x="92" y="15"/>
                </a:lnTo>
                <a:lnTo>
                  <a:pt x="78" y="11"/>
                </a:lnTo>
                <a:lnTo>
                  <a:pt x="62" y="6"/>
                </a:lnTo>
                <a:lnTo>
                  <a:pt x="47" y="4"/>
                </a:lnTo>
                <a:lnTo>
                  <a:pt x="31" y="2"/>
                </a:lnTo>
                <a:lnTo>
                  <a:pt x="16" y="1"/>
                </a:lnTo>
                <a:lnTo>
                  <a:pt x="0" y="0"/>
                </a:lnTo>
                <a:lnTo>
                  <a:pt x="0" y="53"/>
                </a:lnTo>
                <a:lnTo>
                  <a:pt x="13" y="53"/>
                </a:lnTo>
                <a:lnTo>
                  <a:pt x="27" y="55"/>
                </a:lnTo>
                <a:lnTo>
                  <a:pt x="40" y="57"/>
                </a:lnTo>
                <a:lnTo>
                  <a:pt x="53" y="59"/>
                </a:lnTo>
                <a:lnTo>
                  <a:pt x="64" y="62"/>
                </a:lnTo>
                <a:lnTo>
                  <a:pt x="77" y="65"/>
                </a:lnTo>
                <a:lnTo>
                  <a:pt x="89" y="70"/>
                </a:lnTo>
                <a:lnTo>
                  <a:pt x="101" y="74"/>
                </a:lnTo>
                <a:lnTo>
                  <a:pt x="113" y="79"/>
                </a:lnTo>
                <a:lnTo>
                  <a:pt x="123" y="85"/>
                </a:lnTo>
                <a:lnTo>
                  <a:pt x="134" y="91"/>
                </a:lnTo>
                <a:lnTo>
                  <a:pt x="145" y="98"/>
                </a:lnTo>
                <a:lnTo>
                  <a:pt x="156" y="105"/>
                </a:lnTo>
                <a:lnTo>
                  <a:pt x="165" y="113"/>
                </a:lnTo>
                <a:lnTo>
                  <a:pt x="196" y="7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42" name="Freeform 82"/>
          <p:cNvSpPr>
            <a:spLocks/>
          </p:cNvSpPr>
          <p:nvPr/>
        </p:nvSpPr>
        <p:spPr bwMode="auto">
          <a:xfrm>
            <a:off x="5342186" y="4355973"/>
            <a:ext cx="15875" cy="19050"/>
          </a:xfrm>
          <a:custGeom>
            <a:avLst/>
            <a:gdLst>
              <a:gd name="T0" fmla="*/ 0 w 42"/>
              <a:gd name="T1" fmla="*/ 42 h 48"/>
              <a:gd name="T2" fmla="*/ 6 w 42"/>
              <a:gd name="T3" fmla="*/ 45 h 48"/>
              <a:gd name="T4" fmla="*/ 11 w 42"/>
              <a:gd name="T5" fmla="*/ 47 h 48"/>
              <a:gd name="T6" fmla="*/ 15 w 42"/>
              <a:gd name="T7" fmla="*/ 48 h 48"/>
              <a:gd name="T8" fmla="*/ 21 w 42"/>
              <a:gd name="T9" fmla="*/ 47 h 48"/>
              <a:gd name="T10" fmla="*/ 26 w 42"/>
              <a:gd name="T11" fmla="*/ 46 h 48"/>
              <a:gd name="T12" fmla="*/ 30 w 42"/>
              <a:gd name="T13" fmla="*/ 44 h 48"/>
              <a:gd name="T14" fmla="*/ 34 w 42"/>
              <a:gd name="T15" fmla="*/ 40 h 48"/>
              <a:gd name="T16" fmla="*/ 37 w 42"/>
              <a:gd name="T17" fmla="*/ 36 h 48"/>
              <a:gd name="T18" fmla="*/ 40 w 42"/>
              <a:gd name="T19" fmla="*/ 32 h 48"/>
              <a:gd name="T20" fmla="*/ 41 w 42"/>
              <a:gd name="T21" fmla="*/ 28 h 48"/>
              <a:gd name="T22" fmla="*/ 42 w 42"/>
              <a:gd name="T23" fmla="*/ 23 h 48"/>
              <a:gd name="T24" fmla="*/ 42 w 42"/>
              <a:gd name="T25" fmla="*/ 18 h 48"/>
              <a:gd name="T26" fmla="*/ 42 w 42"/>
              <a:gd name="T27" fmla="*/ 13 h 48"/>
              <a:gd name="T28" fmla="*/ 40 w 42"/>
              <a:gd name="T29" fmla="*/ 8 h 48"/>
              <a:gd name="T30" fmla="*/ 37 w 42"/>
              <a:gd name="T31" fmla="*/ 3 h 48"/>
              <a:gd name="T32" fmla="*/ 31 w 42"/>
              <a:gd name="T33" fmla="*/ 0 h 48"/>
              <a:gd name="T34" fmla="*/ 0 w 42"/>
              <a:gd name="T35" fmla="*/ 42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8"/>
              <a:gd name="T56" fmla="*/ 42 w 42"/>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8">
                <a:moveTo>
                  <a:pt x="0" y="42"/>
                </a:moveTo>
                <a:lnTo>
                  <a:pt x="6" y="45"/>
                </a:lnTo>
                <a:lnTo>
                  <a:pt x="11" y="47"/>
                </a:lnTo>
                <a:lnTo>
                  <a:pt x="15" y="48"/>
                </a:lnTo>
                <a:lnTo>
                  <a:pt x="21" y="47"/>
                </a:lnTo>
                <a:lnTo>
                  <a:pt x="26" y="46"/>
                </a:lnTo>
                <a:lnTo>
                  <a:pt x="30" y="44"/>
                </a:lnTo>
                <a:lnTo>
                  <a:pt x="34" y="40"/>
                </a:lnTo>
                <a:lnTo>
                  <a:pt x="37" y="36"/>
                </a:lnTo>
                <a:lnTo>
                  <a:pt x="40" y="32"/>
                </a:lnTo>
                <a:lnTo>
                  <a:pt x="41" y="28"/>
                </a:lnTo>
                <a:lnTo>
                  <a:pt x="42" y="23"/>
                </a:lnTo>
                <a:lnTo>
                  <a:pt x="42" y="18"/>
                </a:lnTo>
                <a:lnTo>
                  <a:pt x="42" y="13"/>
                </a:lnTo>
                <a:lnTo>
                  <a:pt x="40" y="8"/>
                </a:lnTo>
                <a:lnTo>
                  <a:pt x="37" y="3"/>
                </a:lnTo>
                <a:lnTo>
                  <a:pt x="31" y="0"/>
                </a:lnTo>
                <a:lnTo>
                  <a:pt x="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43" name="Freeform 83"/>
          <p:cNvSpPr>
            <a:spLocks/>
          </p:cNvSpPr>
          <p:nvPr/>
        </p:nvSpPr>
        <p:spPr bwMode="auto">
          <a:xfrm>
            <a:off x="5372349" y="4405186"/>
            <a:ext cx="22225" cy="14287"/>
          </a:xfrm>
          <a:custGeom>
            <a:avLst/>
            <a:gdLst>
              <a:gd name="T0" fmla="*/ 52 w 52"/>
              <a:gd name="T1" fmla="*/ 18 h 37"/>
              <a:gd name="T2" fmla="*/ 49 w 52"/>
              <a:gd name="T3" fmla="*/ 12 h 37"/>
              <a:gd name="T4" fmla="*/ 46 w 52"/>
              <a:gd name="T5" fmla="*/ 8 h 37"/>
              <a:gd name="T6" fmla="*/ 42 w 52"/>
              <a:gd name="T7" fmla="*/ 4 h 37"/>
              <a:gd name="T8" fmla="*/ 37 w 52"/>
              <a:gd name="T9" fmla="*/ 2 h 37"/>
              <a:gd name="T10" fmla="*/ 33 w 52"/>
              <a:gd name="T11" fmla="*/ 1 h 37"/>
              <a:gd name="T12" fmla="*/ 28 w 52"/>
              <a:gd name="T13" fmla="*/ 0 h 37"/>
              <a:gd name="T14" fmla="*/ 22 w 52"/>
              <a:gd name="T15" fmla="*/ 1 h 37"/>
              <a:gd name="T16" fmla="*/ 18 w 52"/>
              <a:gd name="T17" fmla="*/ 2 h 37"/>
              <a:gd name="T18" fmla="*/ 14 w 52"/>
              <a:gd name="T19" fmla="*/ 4 h 37"/>
              <a:gd name="T20" fmla="*/ 9 w 52"/>
              <a:gd name="T21" fmla="*/ 7 h 37"/>
              <a:gd name="T22" fmla="*/ 6 w 52"/>
              <a:gd name="T23" fmla="*/ 11 h 37"/>
              <a:gd name="T24" fmla="*/ 3 w 52"/>
              <a:gd name="T25" fmla="*/ 14 h 37"/>
              <a:gd name="T26" fmla="*/ 1 w 52"/>
              <a:gd name="T27" fmla="*/ 19 h 37"/>
              <a:gd name="T28" fmla="*/ 0 w 52"/>
              <a:gd name="T29" fmla="*/ 25 h 37"/>
              <a:gd name="T30" fmla="*/ 1 w 52"/>
              <a:gd name="T31" fmla="*/ 30 h 37"/>
              <a:gd name="T32" fmla="*/ 2 w 52"/>
              <a:gd name="T33" fmla="*/ 37 h 37"/>
              <a:gd name="T34" fmla="*/ 52 w 52"/>
              <a:gd name="T35" fmla="*/ 18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37"/>
              <a:gd name="T56" fmla="*/ 52 w 52"/>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37">
                <a:moveTo>
                  <a:pt x="52" y="18"/>
                </a:moveTo>
                <a:lnTo>
                  <a:pt x="49" y="12"/>
                </a:lnTo>
                <a:lnTo>
                  <a:pt x="46" y="8"/>
                </a:lnTo>
                <a:lnTo>
                  <a:pt x="42" y="4"/>
                </a:lnTo>
                <a:lnTo>
                  <a:pt x="37" y="2"/>
                </a:lnTo>
                <a:lnTo>
                  <a:pt x="33" y="1"/>
                </a:lnTo>
                <a:lnTo>
                  <a:pt x="28" y="0"/>
                </a:lnTo>
                <a:lnTo>
                  <a:pt x="22" y="1"/>
                </a:lnTo>
                <a:lnTo>
                  <a:pt x="18" y="2"/>
                </a:lnTo>
                <a:lnTo>
                  <a:pt x="14" y="4"/>
                </a:lnTo>
                <a:lnTo>
                  <a:pt x="9" y="7"/>
                </a:lnTo>
                <a:lnTo>
                  <a:pt x="6" y="11"/>
                </a:lnTo>
                <a:lnTo>
                  <a:pt x="3" y="14"/>
                </a:lnTo>
                <a:lnTo>
                  <a:pt x="1" y="19"/>
                </a:lnTo>
                <a:lnTo>
                  <a:pt x="0" y="25"/>
                </a:lnTo>
                <a:lnTo>
                  <a:pt x="1" y="30"/>
                </a:lnTo>
                <a:lnTo>
                  <a:pt x="2" y="37"/>
                </a:lnTo>
                <a:lnTo>
                  <a:pt x="5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44" name="Freeform 84"/>
          <p:cNvSpPr>
            <a:spLocks/>
          </p:cNvSpPr>
          <p:nvPr/>
        </p:nvSpPr>
        <p:spPr bwMode="auto">
          <a:xfrm>
            <a:off x="5373936" y="4413123"/>
            <a:ext cx="26988" cy="39688"/>
          </a:xfrm>
          <a:custGeom>
            <a:avLst/>
            <a:gdLst>
              <a:gd name="T0" fmla="*/ 66 w 66"/>
              <a:gd name="T1" fmla="*/ 101 h 101"/>
              <a:gd name="T2" fmla="*/ 66 w 66"/>
              <a:gd name="T3" fmla="*/ 85 h 101"/>
              <a:gd name="T4" fmla="*/ 65 w 66"/>
              <a:gd name="T5" fmla="*/ 69 h 101"/>
              <a:gd name="T6" fmla="*/ 63 w 66"/>
              <a:gd name="T7" fmla="*/ 54 h 101"/>
              <a:gd name="T8" fmla="*/ 60 w 66"/>
              <a:gd name="T9" fmla="*/ 38 h 101"/>
              <a:gd name="T10" fmla="*/ 57 w 66"/>
              <a:gd name="T11" fmla="*/ 23 h 101"/>
              <a:gd name="T12" fmla="*/ 52 w 66"/>
              <a:gd name="T13" fmla="*/ 9 h 101"/>
              <a:gd name="T14" fmla="*/ 50 w 66"/>
              <a:gd name="T15" fmla="*/ 0 h 101"/>
              <a:gd name="T16" fmla="*/ 0 w 66"/>
              <a:gd name="T17" fmla="*/ 19 h 101"/>
              <a:gd name="T18" fmla="*/ 2 w 66"/>
              <a:gd name="T19" fmla="*/ 24 h 101"/>
              <a:gd name="T20" fmla="*/ 5 w 66"/>
              <a:gd name="T21" fmla="*/ 37 h 101"/>
              <a:gd name="T22" fmla="*/ 8 w 66"/>
              <a:gd name="T23" fmla="*/ 49 h 101"/>
              <a:gd name="T24" fmla="*/ 11 w 66"/>
              <a:gd name="T25" fmla="*/ 62 h 101"/>
              <a:gd name="T26" fmla="*/ 13 w 66"/>
              <a:gd name="T27" fmla="*/ 74 h 101"/>
              <a:gd name="T28" fmla="*/ 13 w 66"/>
              <a:gd name="T29" fmla="*/ 88 h 101"/>
              <a:gd name="T30" fmla="*/ 14 w 66"/>
              <a:gd name="T31" fmla="*/ 101 h 101"/>
              <a:gd name="T32" fmla="*/ 66 w 66"/>
              <a:gd name="T33" fmla="*/ 101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01"/>
              <a:gd name="T53" fmla="*/ 66 w 66"/>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01">
                <a:moveTo>
                  <a:pt x="66" y="101"/>
                </a:moveTo>
                <a:lnTo>
                  <a:pt x="66" y="85"/>
                </a:lnTo>
                <a:lnTo>
                  <a:pt x="65" y="69"/>
                </a:lnTo>
                <a:lnTo>
                  <a:pt x="63" y="54"/>
                </a:lnTo>
                <a:lnTo>
                  <a:pt x="60" y="38"/>
                </a:lnTo>
                <a:lnTo>
                  <a:pt x="57" y="23"/>
                </a:lnTo>
                <a:lnTo>
                  <a:pt x="52" y="9"/>
                </a:lnTo>
                <a:lnTo>
                  <a:pt x="50" y="0"/>
                </a:lnTo>
                <a:lnTo>
                  <a:pt x="0" y="19"/>
                </a:lnTo>
                <a:lnTo>
                  <a:pt x="2" y="24"/>
                </a:lnTo>
                <a:lnTo>
                  <a:pt x="5" y="37"/>
                </a:lnTo>
                <a:lnTo>
                  <a:pt x="8" y="49"/>
                </a:lnTo>
                <a:lnTo>
                  <a:pt x="11" y="62"/>
                </a:lnTo>
                <a:lnTo>
                  <a:pt x="13" y="74"/>
                </a:lnTo>
                <a:lnTo>
                  <a:pt x="13" y="88"/>
                </a:lnTo>
                <a:lnTo>
                  <a:pt x="14" y="101"/>
                </a:lnTo>
                <a:lnTo>
                  <a:pt x="66" y="10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45" name="Freeform 85"/>
          <p:cNvSpPr>
            <a:spLocks/>
          </p:cNvSpPr>
          <p:nvPr/>
        </p:nvSpPr>
        <p:spPr bwMode="auto">
          <a:xfrm>
            <a:off x="5378699" y="4452811"/>
            <a:ext cx="22225" cy="11112"/>
          </a:xfrm>
          <a:custGeom>
            <a:avLst/>
            <a:gdLst>
              <a:gd name="T0" fmla="*/ 0 w 52"/>
              <a:gd name="T1" fmla="*/ 0 h 27"/>
              <a:gd name="T2" fmla="*/ 0 w 52"/>
              <a:gd name="T3" fmla="*/ 7 h 27"/>
              <a:gd name="T4" fmla="*/ 2 w 52"/>
              <a:gd name="T5" fmla="*/ 12 h 27"/>
              <a:gd name="T6" fmla="*/ 4 w 52"/>
              <a:gd name="T7" fmla="*/ 16 h 27"/>
              <a:gd name="T8" fmla="*/ 7 w 52"/>
              <a:gd name="T9" fmla="*/ 21 h 27"/>
              <a:gd name="T10" fmla="*/ 12 w 52"/>
              <a:gd name="T11" fmla="*/ 23 h 27"/>
              <a:gd name="T12" fmla="*/ 16 w 52"/>
              <a:gd name="T13" fmla="*/ 25 h 27"/>
              <a:gd name="T14" fmla="*/ 21 w 52"/>
              <a:gd name="T15" fmla="*/ 27 h 27"/>
              <a:gd name="T16" fmla="*/ 27 w 52"/>
              <a:gd name="T17" fmla="*/ 27 h 27"/>
              <a:gd name="T18" fmla="*/ 31 w 52"/>
              <a:gd name="T19" fmla="*/ 27 h 27"/>
              <a:gd name="T20" fmla="*/ 36 w 52"/>
              <a:gd name="T21" fmla="*/ 25 h 27"/>
              <a:gd name="T22" fmla="*/ 41 w 52"/>
              <a:gd name="T23" fmla="*/ 23 h 27"/>
              <a:gd name="T24" fmla="*/ 45 w 52"/>
              <a:gd name="T25" fmla="*/ 21 h 27"/>
              <a:gd name="T26" fmla="*/ 48 w 52"/>
              <a:gd name="T27" fmla="*/ 16 h 27"/>
              <a:gd name="T28" fmla="*/ 50 w 52"/>
              <a:gd name="T29" fmla="*/ 12 h 27"/>
              <a:gd name="T30" fmla="*/ 52 w 52"/>
              <a:gd name="T31" fmla="*/ 7 h 27"/>
              <a:gd name="T32" fmla="*/ 52 w 52"/>
              <a:gd name="T33" fmla="*/ 0 h 27"/>
              <a:gd name="T34" fmla="*/ 0 w 52"/>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27"/>
              <a:gd name="T56" fmla="*/ 52 w 52"/>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27">
                <a:moveTo>
                  <a:pt x="0" y="0"/>
                </a:moveTo>
                <a:lnTo>
                  <a:pt x="0" y="7"/>
                </a:lnTo>
                <a:lnTo>
                  <a:pt x="2" y="12"/>
                </a:lnTo>
                <a:lnTo>
                  <a:pt x="4" y="16"/>
                </a:lnTo>
                <a:lnTo>
                  <a:pt x="7" y="21"/>
                </a:lnTo>
                <a:lnTo>
                  <a:pt x="12" y="23"/>
                </a:lnTo>
                <a:lnTo>
                  <a:pt x="16" y="25"/>
                </a:lnTo>
                <a:lnTo>
                  <a:pt x="21" y="27"/>
                </a:lnTo>
                <a:lnTo>
                  <a:pt x="27" y="27"/>
                </a:lnTo>
                <a:lnTo>
                  <a:pt x="31" y="27"/>
                </a:lnTo>
                <a:lnTo>
                  <a:pt x="36" y="25"/>
                </a:lnTo>
                <a:lnTo>
                  <a:pt x="41" y="23"/>
                </a:lnTo>
                <a:lnTo>
                  <a:pt x="45" y="21"/>
                </a:lnTo>
                <a:lnTo>
                  <a:pt x="48" y="16"/>
                </a:lnTo>
                <a:lnTo>
                  <a:pt x="50" y="12"/>
                </a:lnTo>
                <a:lnTo>
                  <a:pt x="52" y="7"/>
                </a:lnTo>
                <a:lnTo>
                  <a:pt x="5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46" name="Freeform 86"/>
          <p:cNvSpPr>
            <a:spLocks/>
          </p:cNvSpPr>
          <p:nvPr/>
        </p:nvSpPr>
        <p:spPr bwMode="auto">
          <a:xfrm>
            <a:off x="5258049" y="4570286"/>
            <a:ext cx="20637" cy="11112"/>
          </a:xfrm>
          <a:custGeom>
            <a:avLst/>
            <a:gdLst>
              <a:gd name="T0" fmla="*/ 53 w 53"/>
              <a:gd name="T1" fmla="*/ 26 h 26"/>
              <a:gd name="T2" fmla="*/ 52 w 53"/>
              <a:gd name="T3" fmla="*/ 20 h 26"/>
              <a:gd name="T4" fmla="*/ 51 w 53"/>
              <a:gd name="T5" fmla="*/ 15 h 26"/>
              <a:gd name="T6" fmla="*/ 48 w 53"/>
              <a:gd name="T7" fmla="*/ 10 h 26"/>
              <a:gd name="T8" fmla="*/ 45 w 53"/>
              <a:gd name="T9" fmla="*/ 7 h 26"/>
              <a:gd name="T10" fmla="*/ 41 w 53"/>
              <a:gd name="T11" fmla="*/ 4 h 26"/>
              <a:gd name="T12" fmla="*/ 36 w 53"/>
              <a:gd name="T13" fmla="*/ 2 h 26"/>
              <a:gd name="T14" fmla="*/ 32 w 53"/>
              <a:gd name="T15" fmla="*/ 1 h 26"/>
              <a:gd name="T16" fmla="*/ 27 w 53"/>
              <a:gd name="T17" fmla="*/ 0 h 26"/>
              <a:gd name="T18" fmla="*/ 21 w 53"/>
              <a:gd name="T19" fmla="*/ 1 h 26"/>
              <a:gd name="T20" fmla="*/ 17 w 53"/>
              <a:gd name="T21" fmla="*/ 2 h 26"/>
              <a:gd name="T22" fmla="*/ 13 w 53"/>
              <a:gd name="T23" fmla="*/ 4 h 26"/>
              <a:gd name="T24" fmla="*/ 8 w 53"/>
              <a:gd name="T25" fmla="*/ 7 h 26"/>
              <a:gd name="T26" fmla="*/ 5 w 53"/>
              <a:gd name="T27" fmla="*/ 10 h 26"/>
              <a:gd name="T28" fmla="*/ 2 w 53"/>
              <a:gd name="T29" fmla="*/ 15 h 26"/>
              <a:gd name="T30" fmla="*/ 1 w 53"/>
              <a:gd name="T31" fmla="*/ 20 h 26"/>
              <a:gd name="T32" fmla="*/ 0 w 53"/>
              <a:gd name="T33" fmla="*/ 26 h 26"/>
              <a:gd name="T34" fmla="*/ 53 w 53"/>
              <a:gd name="T35" fmla="*/ 26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26"/>
              <a:gd name="T56" fmla="*/ 53 w 53"/>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26">
                <a:moveTo>
                  <a:pt x="53" y="26"/>
                </a:moveTo>
                <a:lnTo>
                  <a:pt x="52" y="20"/>
                </a:lnTo>
                <a:lnTo>
                  <a:pt x="51" y="15"/>
                </a:lnTo>
                <a:lnTo>
                  <a:pt x="48" y="10"/>
                </a:lnTo>
                <a:lnTo>
                  <a:pt x="45" y="7"/>
                </a:lnTo>
                <a:lnTo>
                  <a:pt x="41" y="4"/>
                </a:lnTo>
                <a:lnTo>
                  <a:pt x="36" y="2"/>
                </a:lnTo>
                <a:lnTo>
                  <a:pt x="32" y="1"/>
                </a:lnTo>
                <a:lnTo>
                  <a:pt x="27" y="0"/>
                </a:lnTo>
                <a:lnTo>
                  <a:pt x="21" y="1"/>
                </a:lnTo>
                <a:lnTo>
                  <a:pt x="17" y="2"/>
                </a:lnTo>
                <a:lnTo>
                  <a:pt x="13" y="4"/>
                </a:lnTo>
                <a:lnTo>
                  <a:pt x="8" y="7"/>
                </a:lnTo>
                <a:lnTo>
                  <a:pt x="5" y="10"/>
                </a:lnTo>
                <a:lnTo>
                  <a:pt x="2" y="15"/>
                </a:lnTo>
                <a:lnTo>
                  <a:pt x="1" y="20"/>
                </a:lnTo>
                <a:lnTo>
                  <a:pt x="0" y="26"/>
                </a:lnTo>
                <a:lnTo>
                  <a:pt x="5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47" name="Rectangle 87"/>
          <p:cNvSpPr>
            <a:spLocks noChangeArrowheads="1"/>
          </p:cNvSpPr>
          <p:nvPr/>
        </p:nvSpPr>
        <p:spPr bwMode="auto">
          <a:xfrm>
            <a:off x="5258049" y="4581398"/>
            <a:ext cx="20637" cy="104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248" name="Freeform 88"/>
          <p:cNvSpPr>
            <a:spLocks/>
          </p:cNvSpPr>
          <p:nvPr/>
        </p:nvSpPr>
        <p:spPr bwMode="auto">
          <a:xfrm>
            <a:off x="5258049" y="4686173"/>
            <a:ext cx="20637" cy="11113"/>
          </a:xfrm>
          <a:custGeom>
            <a:avLst/>
            <a:gdLst>
              <a:gd name="T0" fmla="*/ 0 w 53"/>
              <a:gd name="T1" fmla="*/ 0 h 27"/>
              <a:gd name="T2" fmla="*/ 1 w 53"/>
              <a:gd name="T3" fmla="*/ 6 h 27"/>
              <a:gd name="T4" fmla="*/ 2 w 53"/>
              <a:gd name="T5" fmla="*/ 12 h 27"/>
              <a:gd name="T6" fmla="*/ 5 w 53"/>
              <a:gd name="T7" fmla="*/ 17 h 27"/>
              <a:gd name="T8" fmla="*/ 8 w 53"/>
              <a:gd name="T9" fmla="*/ 20 h 27"/>
              <a:gd name="T10" fmla="*/ 13 w 53"/>
              <a:gd name="T11" fmla="*/ 23 h 27"/>
              <a:gd name="T12" fmla="*/ 17 w 53"/>
              <a:gd name="T13" fmla="*/ 25 h 27"/>
              <a:gd name="T14" fmla="*/ 21 w 53"/>
              <a:gd name="T15" fmla="*/ 27 h 27"/>
              <a:gd name="T16" fmla="*/ 27 w 53"/>
              <a:gd name="T17" fmla="*/ 27 h 27"/>
              <a:gd name="T18" fmla="*/ 32 w 53"/>
              <a:gd name="T19" fmla="*/ 27 h 27"/>
              <a:gd name="T20" fmla="*/ 36 w 53"/>
              <a:gd name="T21" fmla="*/ 25 h 27"/>
              <a:gd name="T22" fmla="*/ 41 w 53"/>
              <a:gd name="T23" fmla="*/ 23 h 27"/>
              <a:gd name="T24" fmla="*/ 45 w 53"/>
              <a:gd name="T25" fmla="*/ 20 h 27"/>
              <a:gd name="T26" fmla="*/ 48 w 53"/>
              <a:gd name="T27" fmla="*/ 17 h 27"/>
              <a:gd name="T28" fmla="*/ 51 w 53"/>
              <a:gd name="T29" fmla="*/ 12 h 27"/>
              <a:gd name="T30" fmla="*/ 52 w 53"/>
              <a:gd name="T31" fmla="*/ 6 h 27"/>
              <a:gd name="T32" fmla="*/ 53 w 53"/>
              <a:gd name="T33" fmla="*/ 0 h 27"/>
              <a:gd name="T34" fmla="*/ 0 w 5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27"/>
              <a:gd name="T56" fmla="*/ 53 w 5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27">
                <a:moveTo>
                  <a:pt x="0" y="0"/>
                </a:moveTo>
                <a:lnTo>
                  <a:pt x="1" y="6"/>
                </a:lnTo>
                <a:lnTo>
                  <a:pt x="2" y="12"/>
                </a:lnTo>
                <a:lnTo>
                  <a:pt x="5" y="17"/>
                </a:lnTo>
                <a:lnTo>
                  <a:pt x="8" y="20"/>
                </a:lnTo>
                <a:lnTo>
                  <a:pt x="13" y="23"/>
                </a:lnTo>
                <a:lnTo>
                  <a:pt x="17" y="25"/>
                </a:lnTo>
                <a:lnTo>
                  <a:pt x="21" y="27"/>
                </a:lnTo>
                <a:lnTo>
                  <a:pt x="27" y="27"/>
                </a:lnTo>
                <a:lnTo>
                  <a:pt x="32" y="27"/>
                </a:lnTo>
                <a:lnTo>
                  <a:pt x="36" y="25"/>
                </a:lnTo>
                <a:lnTo>
                  <a:pt x="41" y="23"/>
                </a:lnTo>
                <a:lnTo>
                  <a:pt x="45" y="20"/>
                </a:lnTo>
                <a:lnTo>
                  <a:pt x="48" y="17"/>
                </a:lnTo>
                <a:lnTo>
                  <a:pt x="51" y="12"/>
                </a:lnTo>
                <a:lnTo>
                  <a:pt x="52" y="6"/>
                </a:lnTo>
                <a:lnTo>
                  <a:pt x="5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49" name="Freeform 89"/>
          <p:cNvSpPr>
            <a:spLocks/>
          </p:cNvSpPr>
          <p:nvPr/>
        </p:nvSpPr>
        <p:spPr bwMode="auto">
          <a:xfrm>
            <a:off x="5258049" y="4738561"/>
            <a:ext cx="20637" cy="11112"/>
          </a:xfrm>
          <a:custGeom>
            <a:avLst/>
            <a:gdLst>
              <a:gd name="T0" fmla="*/ 53 w 53"/>
              <a:gd name="T1" fmla="*/ 27 h 27"/>
              <a:gd name="T2" fmla="*/ 52 w 53"/>
              <a:gd name="T3" fmla="*/ 21 h 27"/>
              <a:gd name="T4" fmla="*/ 51 w 53"/>
              <a:gd name="T5" fmla="*/ 15 h 27"/>
              <a:gd name="T6" fmla="*/ 48 w 53"/>
              <a:gd name="T7" fmla="*/ 11 h 27"/>
              <a:gd name="T8" fmla="*/ 45 w 53"/>
              <a:gd name="T9" fmla="*/ 7 h 27"/>
              <a:gd name="T10" fmla="*/ 41 w 53"/>
              <a:gd name="T11" fmla="*/ 4 h 27"/>
              <a:gd name="T12" fmla="*/ 36 w 53"/>
              <a:gd name="T13" fmla="*/ 2 h 27"/>
              <a:gd name="T14" fmla="*/ 32 w 53"/>
              <a:gd name="T15" fmla="*/ 1 h 27"/>
              <a:gd name="T16" fmla="*/ 27 w 53"/>
              <a:gd name="T17" fmla="*/ 0 h 27"/>
              <a:gd name="T18" fmla="*/ 21 w 53"/>
              <a:gd name="T19" fmla="*/ 1 h 27"/>
              <a:gd name="T20" fmla="*/ 17 w 53"/>
              <a:gd name="T21" fmla="*/ 2 h 27"/>
              <a:gd name="T22" fmla="*/ 13 w 53"/>
              <a:gd name="T23" fmla="*/ 4 h 27"/>
              <a:gd name="T24" fmla="*/ 8 w 53"/>
              <a:gd name="T25" fmla="*/ 7 h 27"/>
              <a:gd name="T26" fmla="*/ 5 w 53"/>
              <a:gd name="T27" fmla="*/ 11 h 27"/>
              <a:gd name="T28" fmla="*/ 2 w 53"/>
              <a:gd name="T29" fmla="*/ 15 h 27"/>
              <a:gd name="T30" fmla="*/ 1 w 53"/>
              <a:gd name="T31" fmla="*/ 21 h 27"/>
              <a:gd name="T32" fmla="*/ 0 w 53"/>
              <a:gd name="T33" fmla="*/ 27 h 27"/>
              <a:gd name="T34" fmla="*/ 53 w 53"/>
              <a:gd name="T35" fmla="*/ 27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27"/>
              <a:gd name="T56" fmla="*/ 53 w 5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27">
                <a:moveTo>
                  <a:pt x="53" y="27"/>
                </a:moveTo>
                <a:lnTo>
                  <a:pt x="52" y="21"/>
                </a:lnTo>
                <a:lnTo>
                  <a:pt x="51" y="15"/>
                </a:lnTo>
                <a:lnTo>
                  <a:pt x="48" y="11"/>
                </a:lnTo>
                <a:lnTo>
                  <a:pt x="45" y="7"/>
                </a:lnTo>
                <a:lnTo>
                  <a:pt x="41" y="4"/>
                </a:lnTo>
                <a:lnTo>
                  <a:pt x="36" y="2"/>
                </a:lnTo>
                <a:lnTo>
                  <a:pt x="32" y="1"/>
                </a:lnTo>
                <a:lnTo>
                  <a:pt x="27" y="0"/>
                </a:lnTo>
                <a:lnTo>
                  <a:pt x="21" y="1"/>
                </a:lnTo>
                <a:lnTo>
                  <a:pt x="17" y="2"/>
                </a:lnTo>
                <a:lnTo>
                  <a:pt x="13" y="4"/>
                </a:lnTo>
                <a:lnTo>
                  <a:pt x="8" y="7"/>
                </a:lnTo>
                <a:lnTo>
                  <a:pt x="5" y="11"/>
                </a:lnTo>
                <a:lnTo>
                  <a:pt x="2" y="15"/>
                </a:lnTo>
                <a:lnTo>
                  <a:pt x="1" y="21"/>
                </a:lnTo>
                <a:lnTo>
                  <a:pt x="0" y="27"/>
                </a:lnTo>
                <a:lnTo>
                  <a:pt x="53"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50" name="Rectangle 90"/>
          <p:cNvSpPr>
            <a:spLocks noChangeArrowheads="1"/>
          </p:cNvSpPr>
          <p:nvPr/>
        </p:nvSpPr>
        <p:spPr bwMode="auto">
          <a:xfrm>
            <a:off x="5258049" y="4749673"/>
            <a:ext cx="20637" cy="1063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251" name="Freeform 91"/>
          <p:cNvSpPr>
            <a:spLocks/>
          </p:cNvSpPr>
          <p:nvPr/>
        </p:nvSpPr>
        <p:spPr bwMode="auto">
          <a:xfrm>
            <a:off x="5258049" y="4856036"/>
            <a:ext cx="20637" cy="9525"/>
          </a:xfrm>
          <a:custGeom>
            <a:avLst/>
            <a:gdLst>
              <a:gd name="T0" fmla="*/ 0 w 53"/>
              <a:gd name="T1" fmla="*/ 0 h 26"/>
              <a:gd name="T2" fmla="*/ 1 w 53"/>
              <a:gd name="T3" fmla="*/ 5 h 26"/>
              <a:gd name="T4" fmla="*/ 2 w 53"/>
              <a:gd name="T5" fmla="*/ 11 h 26"/>
              <a:gd name="T6" fmla="*/ 5 w 53"/>
              <a:gd name="T7" fmla="*/ 16 h 26"/>
              <a:gd name="T8" fmla="*/ 8 w 53"/>
              <a:gd name="T9" fmla="*/ 19 h 26"/>
              <a:gd name="T10" fmla="*/ 13 w 53"/>
              <a:gd name="T11" fmla="*/ 23 h 26"/>
              <a:gd name="T12" fmla="*/ 17 w 53"/>
              <a:gd name="T13" fmla="*/ 25 h 26"/>
              <a:gd name="T14" fmla="*/ 21 w 53"/>
              <a:gd name="T15" fmla="*/ 26 h 26"/>
              <a:gd name="T16" fmla="*/ 27 w 53"/>
              <a:gd name="T17" fmla="*/ 26 h 26"/>
              <a:gd name="T18" fmla="*/ 32 w 53"/>
              <a:gd name="T19" fmla="*/ 26 h 26"/>
              <a:gd name="T20" fmla="*/ 36 w 53"/>
              <a:gd name="T21" fmla="*/ 25 h 26"/>
              <a:gd name="T22" fmla="*/ 41 w 53"/>
              <a:gd name="T23" fmla="*/ 23 h 26"/>
              <a:gd name="T24" fmla="*/ 45 w 53"/>
              <a:gd name="T25" fmla="*/ 19 h 26"/>
              <a:gd name="T26" fmla="*/ 48 w 53"/>
              <a:gd name="T27" fmla="*/ 16 h 26"/>
              <a:gd name="T28" fmla="*/ 51 w 53"/>
              <a:gd name="T29" fmla="*/ 11 h 26"/>
              <a:gd name="T30" fmla="*/ 52 w 53"/>
              <a:gd name="T31" fmla="*/ 5 h 26"/>
              <a:gd name="T32" fmla="*/ 53 w 53"/>
              <a:gd name="T33" fmla="*/ 0 h 26"/>
              <a:gd name="T34" fmla="*/ 0 w 53"/>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26"/>
              <a:gd name="T56" fmla="*/ 53 w 53"/>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26">
                <a:moveTo>
                  <a:pt x="0" y="0"/>
                </a:moveTo>
                <a:lnTo>
                  <a:pt x="1" y="5"/>
                </a:lnTo>
                <a:lnTo>
                  <a:pt x="2" y="11"/>
                </a:lnTo>
                <a:lnTo>
                  <a:pt x="5" y="16"/>
                </a:lnTo>
                <a:lnTo>
                  <a:pt x="8" y="19"/>
                </a:lnTo>
                <a:lnTo>
                  <a:pt x="13" y="23"/>
                </a:lnTo>
                <a:lnTo>
                  <a:pt x="17" y="25"/>
                </a:lnTo>
                <a:lnTo>
                  <a:pt x="21" y="26"/>
                </a:lnTo>
                <a:lnTo>
                  <a:pt x="27" y="26"/>
                </a:lnTo>
                <a:lnTo>
                  <a:pt x="32" y="26"/>
                </a:lnTo>
                <a:lnTo>
                  <a:pt x="36" y="25"/>
                </a:lnTo>
                <a:lnTo>
                  <a:pt x="41" y="23"/>
                </a:lnTo>
                <a:lnTo>
                  <a:pt x="45" y="19"/>
                </a:lnTo>
                <a:lnTo>
                  <a:pt x="48" y="16"/>
                </a:lnTo>
                <a:lnTo>
                  <a:pt x="51" y="11"/>
                </a:lnTo>
                <a:lnTo>
                  <a:pt x="52" y="5"/>
                </a:lnTo>
                <a:lnTo>
                  <a:pt x="5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52" name="Freeform 92"/>
          <p:cNvSpPr>
            <a:spLocks/>
          </p:cNvSpPr>
          <p:nvPr/>
        </p:nvSpPr>
        <p:spPr bwMode="auto">
          <a:xfrm>
            <a:off x="5258049" y="4908423"/>
            <a:ext cx="20637" cy="11113"/>
          </a:xfrm>
          <a:custGeom>
            <a:avLst/>
            <a:gdLst>
              <a:gd name="T0" fmla="*/ 53 w 53"/>
              <a:gd name="T1" fmla="*/ 26 h 26"/>
              <a:gd name="T2" fmla="*/ 52 w 53"/>
              <a:gd name="T3" fmla="*/ 21 h 26"/>
              <a:gd name="T4" fmla="*/ 51 w 53"/>
              <a:gd name="T5" fmla="*/ 15 h 26"/>
              <a:gd name="T6" fmla="*/ 48 w 53"/>
              <a:gd name="T7" fmla="*/ 10 h 26"/>
              <a:gd name="T8" fmla="*/ 45 w 53"/>
              <a:gd name="T9" fmla="*/ 7 h 26"/>
              <a:gd name="T10" fmla="*/ 41 w 53"/>
              <a:gd name="T11" fmla="*/ 3 h 26"/>
              <a:gd name="T12" fmla="*/ 36 w 53"/>
              <a:gd name="T13" fmla="*/ 1 h 26"/>
              <a:gd name="T14" fmla="*/ 32 w 53"/>
              <a:gd name="T15" fmla="*/ 0 h 26"/>
              <a:gd name="T16" fmla="*/ 27 w 53"/>
              <a:gd name="T17" fmla="*/ 0 h 26"/>
              <a:gd name="T18" fmla="*/ 21 w 53"/>
              <a:gd name="T19" fmla="*/ 0 h 26"/>
              <a:gd name="T20" fmla="*/ 17 w 53"/>
              <a:gd name="T21" fmla="*/ 1 h 26"/>
              <a:gd name="T22" fmla="*/ 13 w 53"/>
              <a:gd name="T23" fmla="*/ 3 h 26"/>
              <a:gd name="T24" fmla="*/ 8 w 53"/>
              <a:gd name="T25" fmla="*/ 7 h 26"/>
              <a:gd name="T26" fmla="*/ 5 w 53"/>
              <a:gd name="T27" fmla="*/ 10 h 26"/>
              <a:gd name="T28" fmla="*/ 2 w 53"/>
              <a:gd name="T29" fmla="*/ 15 h 26"/>
              <a:gd name="T30" fmla="*/ 1 w 53"/>
              <a:gd name="T31" fmla="*/ 21 h 26"/>
              <a:gd name="T32" fmla="*/ 0 w 53"/>
              <a:gd name="T33" fmla="*/ 26 h 26"/>
              <a:gd name="T34" fmla="*/ 53 w 53"/>
              <a:gd name="T35" fmla="*/ 26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26"/>
              <a:gd name="T56" fmla="*/ 53 w 53"/>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26">
                <a:moveTo>
                  <a:pt x="53" y="26"/>
                </a:moveTo>
                <a:lnTo>
                  <a:pt x="52" y="21"/>
                </a:lnTo>
                <a:lnTo>
                  <a:pt x="51" y="15"/>
                </a:lnTo>
                <a:lnTo>
                  <a:pt x="48" y="10"/>
                </a:lnTo>
                <a:lnTo>
                  <a:pt x="45" y="7"/>
                </a:lnTo>
                <a:lnTo>
                  <a:pt x="41" y="3"/>
                </a:lnTo>
                <a:lnTo>
                  <a:pt x="36" y="1"/>
                </a:lnTo>
                <a:lnTo>
                  <a:pt x="32" y="0"/>
                </a:lnTo>
                <a:lnTo>
                  <a:pt x="27" y="0"/>
                </a:lnTo>
                <a:lnTo>
                  <a:pt x="21" y="0"/>
                </a:lnTo>
                <a:lnTo>
                  <a:pt x="17" y="1"/>
                </a:lnTo>
                <a:lnTo>
                  <a:pt x="13" y="3"/>
                </a:lnTo>
                <a:lnTo>
                  <a:pt x="8" y="7"/>
                </a:lnTo>
                <a:lnTo>
                  <a:pt x="5" y="10"/>
                </a:lnTo>
                <a:lnTo>
                  <a:pt x="2" y="15"/>
                </a:lnTo>
                <a:lnTo>
                  <a:pt x="1" y="21"/>
                </a:lnTo>
                <a:lnTo>
                  <a:pt x="0" y="26"/>
                </a:lnTo>
                <a:lnTo>
                  <a:pt x="5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53" name="Rectangle 93"/>
          <p:cNvSpPr>
            <a:spLocks noChangeArrowheads="1"/>
          </p:cNvSpPr>
          <p:nvPr/>
        </p:nvSpPr>
        <p:spPr bwMode="auto">
          <a:xfrm>
            <a:off x="5258049" y="4919536"/>
            <a:ext cx="20637" cy="1063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254" name="Freeform 94"/>
          <p:cNvSpPr>
            <a:spLocks/>
          </p:cNvSpPr>
          <p:nvPr/>
        </p:nvSpPr>
        <p:spPr bwMode="auto">
          <a:xfrm>
            <a:off x="5258049" y="5025898"/>
            <a:ext cx="20637" cy="9525"/>
          </a:xfrm>
          <a:custGeom>
            <a:avLst/>
            <a:gdLst>
              <a:gd name="T0" fmla="*/ 0 w 53"/>
              <a:gd name="T1" fmla="*/ 0 h 26"/>
              <a:gd name="T2" fmla="*/ 1 w 53"/>
              <a:gd name="T3" fmla="*/ 6 h 26"/>
              <a:gd name="T4" fmla="*/ 2 w 53"/>
              <a:gd name="T5" fmla="*/ 12 h 26"/>
              <a:gd name="T6" fmla="*/ 5 w 53"/>
              <a:gd name="T7" fmla="*/ 16 h 26"/>
              <a:gd name="T8" fmla="*/ 8 w 53"/>
              <a:gd name="T9" fmla="*/ 20 h 26"/>
              <a:gd name="T10" fmla="*/ 13 w 53"/>
              <a:gd name="T11" fmla="*/ 23 h 26"/>
              <a:gd name="T12" fmla="*/ 17 w 53"/>
              <a:gd name="T13" fmla="*/ 25 h 26"/>
              <a:gd name="T14" fmla="*/ 21 w 53"/>
              <a:gd name="T15" fmla="*/ 26 h 26"/>
              <a:gd name="T16" fmla="*/ 27 w 53"/>
              <a:gd name="T17" fmla="*/ 26 h 26"/>
              <a:gd name="T18" fmla="*/ 32 w 53"/>
              <a:gd name="T19" fmla="*/ 26 h 26"/>
              <a:gd name="T20" fmla="*/ 36 w 53"/>
              <a:gd name="T21" fmla="*/ 25 h 26"/>
              <a:gd name="T22" fmla="*/ 41 w 53"/>
              <a:gd name="T23" fmla="*/ 23 h 26"/>
              <a:gd name="T24" fmla="*/ 45 w 53"/>
              <a:gd name="T25" fmla="*/ 20 h 26"/>
              <a:gd name="T26" fmla="*/ 48 w 53"/>
              <a:gd name="T27" fmla="*/ 16 h 26"/>
              <a:gd name="T28" fmla="*/ 51 w 53"/>
              <a:gd name="T29" fmla="*/ 12 h 26"/>
              <a:gd name="T30" fmla="*/ 52 w 53"/>
              <a:gd name="T31" fmla="*/ 6 h 26"/>
              <a:gd name="T32" fmla="*/ 53 w 53"/>
              <a:gd name="T33" fmla="*/ 0 h 26"/>
              <a:gd name="T34" fmla="*/ 0 w 53"/>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26"/>
              <a:gd name="T56" fmla="*/ 53 w 53"/>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26">
                <a:moveTo>
                  <a:pt x="0" y="0"/>
                </a:moveTo>
                <a:lnTo>
                  <a:pt x="1" y="6"/>
                </a:lnTo>
                <a:lnTo>
                  <a:pt x="2" y="12"/>
                </a:lnTo>
                <a:lnTo>
                  <a:pt x="5" y="16"/>
                </a:lnTo>
                <a:lnTo>
                  <a:pt x="8" y="20"/>
                </a:lnTo>
                <a:lnTo>
                  <a:pt x="13" y="23"/>
                </a:lnTo>
                <a:lnTo>
                  <a:pt x="17" y="25"/>
                </a:lnTo>
                <a:lnTo>
                  <a:pt x="21" y="26"/>
                </a:lnTo>
                <a:lnTo>
                  <a:pt x="27" y="26"/>
                </a:lnTo>
                <a:lnTo>
                  <a:pt x="32" y="26"/>
                </a:lnTo>
                <a:lnTo>
                  <a:pt x="36" y="25"/>
                </a:lnTo>
                <a:lnTo>
                  <a:pt x="41" y="23"/>
                </a:lnTo>
                <a:lnTo>
                  <a:pt x="45" y="20"/>
                </a:lnTo>
                <a:lnTo>
                  <a:pt x="48" y="16"/>
                </a:lnTo>
                <a:lnTo>
                  <a:pt x="51" y="12"/>
                </a:lnTo>
                <a:lnTo>
                  <a:pt x="52" y="6"/>
                </a:lnTo>
                <a:lnTo>
                  <a:pt x="5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55" name="Freeform 95"/>
          <p:cNvSpPr>
            <a:spLocks/>
          </p:cNvSpPr>
          <p:nvPr/>
        </p:nvSpPr>
        <p:spPr bwMode="auto">
          <a:xfrm>
            <a:off x="5242174" y="5076698"/>
            <a:ext cx="20637" cy="12700"/>
          </a:xfrm>
          <a:custGeom>
            <a:avLst/>
            <a:gdLst>
              <a:gd name="T0" fmla="*/ 52 w 53"/>
              <a:gd name="T1" fmla="*/ 33 h 33"/>
              <a:gd name="T2" fmla="*/ 53 w 53"/>
              <a:gd name="T3" fmla="*/ 27 h 33"/>
              <a:gd name="T4" fmla="*/ 53 w 53"/>
              <a:gd name="T5" fmla="*/ 22 h 33"/>
              <a:gd name="T6" fmla="*/ 52 w 53"/>
              <a:gd name="T7" fmla="*/ 16 h 33"/>
              <a:gd name="T8" fmla="*/ 50 w 53"/>
              <a:gd name="T9" fmla="*/ 12 h 33"/>
              <a:gd name="T10" fmla="*/ 46 w 53"/>
              <a:gd name="T11" fmla="*/ 9 h 33"/>
              <a:gd name="T12" fmla="*/ 42 w 53"/>
              <a:gd name="T13" fmla="*/ 5 h 33"/>
              <a:gd name="T14" fmla="*/ 38 w 53"/>
              <a:gd name="T15" fmla="*/ 2 h 33"/>
              <a:gd name="T16" fmla="*/ 33 w 53"/>
              <a:gd name="T17" fmla="*/ 1 h 33"/>
              <a:gd name="T18" fmla="*/ 28 w 53"/>
              <a:gd name="T19" fmla="*/ 0 h 33"/>
              <a:gd name="T20" fmla="*/ 24 w 53"/>
              <a:gd name="T21" fmla="*/ 0 h 33"/>
              <a:gd name="T22" fmla="*/ 18 w 53"/>
              <a:gd name="T23" fmla="*/ 1 h 33"/>
              <a:gd name="T24" fmla="*/ 14 w 53"/>
              <a:gd name="T25" fmla="*/ 2 h 33"/>
              <a:gd name="T26" fmla="*/ 10 w 53"/>
              <a:gd name="T27" fmla="*/ 5 h 33"/>
              <a:gd name="T28" fmla="*/ 6 w 53"/>
              <a:gd name="T29" fmla="*/ 9 h 33"/>
              <a:gd name="T30" fmla="*/ 2 w 53"/>
              <a:gd name="T31" fmla="*/ 14 h 33"/>
              <a:gd name="T32" fmla="*/ 0 w 53"/>
              <a:gd name="T33" fmla="*/ 19 h 33"/>
              <a:gd name="T34" fmla="*/ 52 w 53"/>
              <a:gd name="T35" fmla="*/ 33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33"/>
              <a:gd name="T56" fmla="*/ 53 w 5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33">
                <a:moveTo>
                  <a:pt x="52" y="33"/>
                </a:moveTo>
                <a:lnTo>
                  <a:pt x="53" y="27"/>
                </a:lnTo>
                <a:lnTo>
                  <a:pt x="53" y="22"/>
                </a:lnTo>
                <a:lnTo>
                  <a:pt x="52" y="16"/>
                </a:lnTo>
                <a:lnTo>
                  <a:pt x="50" y="12"/>
                </a:lnTo>
                <a:lnTo>
                  <a:pt x="46" y="9"/>
                </a:lnTo>
                <a:lnTo>
                  <a:pt x="42" y="5"/>
                </a:lnTo>
                <a:lnTo>
                  <a:pt x="38" y="2"/>
                </a:lnTo>
                <a:lnTo>
                  <a:pt x="33" y="1"/>
                </a:lnTo>
                <a:lnTo>
                  <a:pt x="28" y="0"/>
                </a:lnTo>
                <a:lnTo>
                  <a:pt x="24" y="0"/>
                </a:lnTo>
                <a:lnTo>
                  <a:pt x="18" y="1"/>
                </a:lnTo>
                <a:lnTo>
                  <a:pt x="14" y="2"/>
                </a:lnTo>
                <a:lnTo>
                  <a:pt x="10" y="5"/>
                </a:lnTo>
                <a:lnTo>
                  <a:pt x="6" y="9"/>
                </a:lnTo>
                <a:lnTo>
                  <a:pt x="2" y="14"/>
                </a:lnTo>
                <a:lnTo>
                  <a:pt x="0" y="19"/>
                </a:lnTo>
                <a:lnTo>
                  <a:pt x="5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56" name="Freeform 96"/>
          <p:cNvSpPr>
            <a:spLocks/>
          </p:cNvSpPr>
          <p:nvPr/>
        </p:nvSpPr>
        <p:spPr bwMode="auto">
          <a:xfrm>
            <a:off x="5215186" y="5083048"/>
            <a:ext cx="47625" cy="107950"/>
          </a:xfrm>
          <a:custGeom>
            <a:avLst/>
            <a:gdLst>
              <a:gd name="T0" fmla="*/ 52 w 123"/>
              <a:gd name="T1" fmla="*/ 271 h 271"/>
              <a:gd name="T2" fmla="*/ 0 w 123"/>
              <a:gd name="T3" fmla="*/ 257 h 271"/>
              <a:gd name="T4" fmla="*/ 71 w 123"/>
              <a:gd name="T5" fmla="*/ 0 h 271"/>
              <a:gd name="T6" fmla="*/ 123 w 123"/>
              <a:gd name="T7" fmla="*/ 14 h 271"/>
              <a:gd name="T8" fmla="*/ 52 w 123"/>
              <a:gd name="T9" fmla="*/ 271 h 271"/>
              <a:gd name="T10" fmla="*/ 0 60000 65536"/>
              <a:gd name="T11" fmla="*/ 0 60000 65536"/>
              <a:gd name="T12" fmla="*/ 0 60000 65536"/>
              <a:gd name="T13" fmla="*/ 0 60000 65536"/>
              <a:gd name="T14" fmla="*/ 0 60000 65536"/>
              <a:gd name="T15" fmla="*/ 0 w 123"/>
              <a:gd name="T16" fmla="*/ 0 h 271"/>
              <a:gd name="T17" fmla="*/ 123 w 123"/>
              <a:gd name="T18" fmla="*/ 271 h 271"/>
            </a:gdLst>
            <a:ahLst/>
            <a:cxnLst>
              <a:cxn ang="T10">
                <a:pos x="T0" y="T1"/>
              </a:cxn>
              <a:cxn ang="T11">
                <a:pos x="T2" y="T3"/>
              </a:cxn>
              <a:cxn ang="T12">
                <a:pos x="T4" y="T5"/>
              </a:cxn>
              <a:cxn ang="T13">
                <a:pos x="T6" y="T7"/>
              </a:cxn>
              <a:cxn ang="T14">
                <a:pos x="T8" y="T9"/>
              </a:cxn>
            </a:cxnLst>
            <a:rect l="T15" t="T16" r="T17" b="T18"/>
            <a:pathLst>
              <a:path w="123" h="271">
                <a:moveTo>
                  <a:pt x="52" y="271"/>
                </a:moveTo>
                <a:lnTo>
                  <a:pt x="0" y="257"/>
                </a:lnTo>
                <a:lnTo>
                  <a:pt x="71" y="0"/>
                </a:lnTo>
                <a:lnTo>
                  <a:pt x="123" y="14"/>
                </a:lnTo>
                <a:lnTo>
                  <a:pt x="52" y="27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57" name="Freeform 97"/>
          <p:cNvSpPr>
            <a:spLocks/>
          </p:cNvSpPr>
          <p:nvPr/>
        </p:nvSpPr>
        <p:spPr bwMode="auto">
          <a:xfrm>
            <a:off x="5213599" y="5186236"/>
            <a:ext cx="20637" cy="12700"/>
          </a:xfrm>
          <a:custGeom>
            <a:avLst/>
            <a:gdLst>
              <a:gd name="T0" fmla="*/ 1 w 53"/>
              <a:gd name="T1" fmla="*/ 0 h 34"/>
              <a:gd name="T2" fmla="*/ 0 w 53"/>
              <a:gd name="T3" fmla="*/ 6 h 34"/>
              <a:gd name="T4" fmla="*/ 0 w 53"/>
              <a:gd name="T5" fmla="*/ 12 h 34"/>
              <a:gd name="T6" fmla="*/ 1 w 53"/>
              <a:gd name="T7" fmla="*/ 17 h 34"/>
              <a:gd name="T8" fmla="*/ 3 w 53"/>
              <a:gd name="T9" fmla="*/ 22 h 34"/>
              <a:gd name="T10" fmla="*/ 7 w 53"/>
              <a:gd name="T11" fmla="*/ 26 h 34"/>
              <a:gd name="T12" fmla="*/ 11 w 53"/>
              <a:gd name="T13" fmla="*/ 29 h 34"/>
              <a:gd name="T14" fmla="*/ 15 w 53"/>
              <a:gd name="T15" fmla="*/ 31 h 34"/>
              <a:gd name="T16" fmla="*/ 20 w 53"/>
              <a:gd name="T17" fmla="*/ 33 h 34"/>
              <a:gd name="T18" fmla="*/ 25 w 53"/>
              <a:gd name="T19" fmla="*/ 33 h 34"/>
              <a:gd name="T20" fmla="*/ 29 w 53"/>
              <a:gd name="T21" fmla="*/ 34 h 34"/>
              <a:gd name="T22" fmla="*/ 35 w 53"/>
              <a:gd name="T23" fmla="*/ 33 h 34"/>
              <a:gd name="T24" fmla="*/ 39 w 53"/>
              <a:gd name="T25" fmla="*/ 31 h 34"/>
              <a:gd name="T26" fmla="*/ 43 w 53"/>
              <a:gd name="T27" fmla="*/ 29 h 34"/>
              <a:gd name="T28" fmla="*/ 47 w 53"/>
              <a:gd name="T29" fmla="*/ 25 h 34"/>
              <a:gd name="T30" fmla="*/ 51 w 53"/>
              <a:gd name="T31" fmla="*/ 20 h 34"/>
              <a:gd name="T32" fmla="*/ 53 w 53"/>
              <a:gd name="T33" fmla="*/ 14 h 34"/>
              <a:gd name="T34" fmla="*/ 1 w 53"/>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34"/>
              <a:gd name="T56" fmla="*/ 53 w 53"/>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34">
                <a:moveTo>
                  <a:pt x="1" y="0"/>
                </a:moveTo>
                <a:lnTo>
                  <a:pt x="0" y="6"/>
                </a:lnTo>
                <a:lnTo>
                  <a:pt x="0" y="12"/>
                </a:lnTo>
                <a:lnTo>
                  <a:pt x="1" y="17"/>
                </a:lnTo>
                <a:lnTo>
                  <a:pt x="3" y="22"/>
                </a:lnTo>
                <a:lnTo>
                  <a:pt x="7" y="26"/>
                </a:lnTo>
                <a:lnTo>
                  <a:pt x="11" y="29"/>
                </a:lnTo>
                <a:lnTo>
                  <a:pt x="15" y="31"/>
                </a:lnTo>
                <a:lnTo>
                  <a:pt x="20" y="33"/>
                </a:lnTo>
                <a:lnTo>
                  <a:pt x="25" y="33"/>
                </a:lnTo>
                <a:lnTo>
                  <a:pt x="29" y="34"/>
                </a:lnTo>
                <a:lnTo>
                  <a:pt x="35" y="33"/>
                </a:lnTo>
                <a:lnTo>
                  <a:pt x="39" y="31"/>
                </a:lnTo>
                <a:lnTo>
                  <a:pt x="43" y="29"/>
                </a:lnTo>
                <a:lnTo>
                  <a:pt x="47" y="25"/>
                </a:lnTo>
                <a:lnTo>
                  <a:pt x="51" y="20"/>
                </a:lnTo>
                <a:lnTo>
                  <a:pt x="53" y="14"/>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58" name="Freeform 98"/>
          <p:cNvSpPr>
            <a:spLocks/>
          </p:cNvSpPr>
          <p:nvPr/>
        </p:nvSpPr>
        <p:spPr bwMode="auto">
          <a:xfrm>
            <a:off x="5258049" y="5160836"/>
            <a:ext cx="15875" cy="20637"/>
          </a:xfrm>
          <a:custGeom>
            <a:avLst/>
            <a:gdLst>
              <a:gd name="T0" fmla="*/ 14 w 41"/>
              <a:gd name="T1" fmla="*/ 0 h 49"/>
              <a:gd name="T2" fmla="*/ 8 w 41"/>
              <a:gd name="T3" fmla="*/ 3 h 49"/>
              <a:gd name="T4" fmla="*/ 4 w 41"/>
              <a:gd name="T5" fmla="*/ 7 h 49"/>
              <a:gd name="T6" fmla="*/ 2 w 41"/>
              <a:gd name="T7" fmla="*/ 13 h 49"/>
              <a:gd name="T8" fmla="*/ 1 w 41"/>
              <a:gd name="T9" fmla="*/ 17 h 49"/>
              <a:gd name="T10" fmla="*/ 0 w 41"/>
              <a:gd name="T11" fmla="*/ 22 h 49"/>
              <a:gd name="T12" fmla="*/ 1 w 41"/>
              <a:gd name="T13" fmla="*/ 27 h 49"/>
              <a:gd name="T14" fmla="*/ 2 w 41"/>
              <a:gd name="T15" fmla="*/ 32 h 49"/>
              <a:gd name="T16" fmla="*/ 4 w 41"/>
              <a:gd name="T17" fmla="*/ 36 h 49"/>
              <a:gd name="T18" fmla="*/ 7 w 41"/>
              <a:gd name="T19" fmla="*/ 41 h 49"/>
              <a:gd name="T20" fmla="*/ 10 w 41"/>
              <a:gd name="T21" fmla="*/ 44 h 49"/>
              <a:gd name="T22" fmla="*/ 15 w 41"/>
              <a:gd name="T23" fmla="*/ 47 h 49"/>
              <a:gd name="T24" fmla="*/ 19 w 41"/>
              <a:gd name="T25" fmla="*/ 49 h 49"/>
              <a:gd name="T26" fmla="*/ 24 w 41"/>
              <a:gd name="T27" fmla="*/ 49 h 49"/>
              <a:gd name="T28" fmla="*/ 29 w 41"/>
              <a:gd name="T29" fmla="*/ 49 h 49"/>
              <a:gd name="T30" fmla="*/ 35 w 41"/>
              <a:gd name="T31" fmla="*/ 48 h 49"/>
              <a:gd name="T32" fmla="*/ 41 w 41"/>
              <a:gd name="T33" fmla="*/ 46 h 49"/>
              <a:gd name="T34" fmla="*/ 14 w 41"/>
              <a:gd name="T35" fmla="*/ 0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9"/>
              <a:gd name="T56" fmla="*/ 41 w 41"/>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9">
                <a:moveTo>
                  <a:pt x="14" y="0"/>
                </a:moveTo>
                <a:lnTo>
                  <a:pt x="8" y="3"/>
                </a:lnTo>
                <a:lnTo>
                  <a:pt x="4" y="7"/>
                </a:lnTo>
                <a:lnTo>
                  <a:pt x="2" y="13"/>
                </a:lnTo>
                <a:lnTo>
                  <a:pt x="1" y="17"/>
                </a:lnTo>
                <a:lnTo>
                  <a:pt x="0" y="22"/>
                </a:lnTo>
                <a:lnTo>
                  <a:pt x="1" y="27"/>
                </a:lnTo>
                <a:lnTo>
                  <a:pt x="2" y="32"/>
                </a:lnTo>
                <a:lnTo>
                  <a:pt x="4" y="36"/>
                </a:lnTo>
                <a:lnTo>
                  <a:pt x="7" y="41"/>
                </a:lnTo>
                <a:lnTo>
                  <a:pt x="10" y="44"/>
                </a:lnTo>
                <a:lnTo>
                  <a:pt x="15" y="47"/>
                </a:lnTo>
                <a:lnTo>
                  <a:pt x="19" y="49"/>
                </a:lnTo>
                <a:lnTo>
                  <a:pt x="24" y="49"/>
                </a:lnTo>
                <a:lnTo>
                  <a:pt x="29" y="49"/>
                </a:lnTo>
                <a:lnTo>
                  <a:pt x="35" y="48"/>
                </a:lnTo>
                <a:lnTo>
                  <a:pt x="41" y="46"/>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59" name="Freeform 99"/>
          <p:cNvSpPr>
            <a:spLocks/>
          </p:cNvSpPr>
          <p:nvPr/>
        </p:nvSpPr>
        <p:spPr bwMode="auto">
          <a:xfrm>
            <a:off x="5262811" y="5106861"/>
            <a:ext cx="101600" cy="73025"/>
          </a:xfrm>
          <a:custGeom>
            <a:avLst/>
            <a:gdLst>
              <a:gd name="T0" fmla="*/ 228 w 255"/>
              <a:gd name="T1" fmla="*/ 0 h 181"/>
              <a:gd name="T2" fmla="*/ 255 w 255"/>
              <a:gd name="T3" fmla="*/ 45 h 181"/>
              <a:gd name="T4" fmla="*/ 27 w 255"/>
              <a:gd name="T5" fmla="*/ 181 h 181"/>
              <a:gd name="T6" fmla="*/ 0 w 255"/>
              <a:gd name="T7" fmla="*/ 135 h 181"/>
              <a:gd name="T8" fmla="*/ 228 w 255"/>
              <a:gd name="T9" fmla="*/ 0 h 181"/>
              <a:gd name="T10" fmla="*/ 0 60000 65536"/>
              <a:gd name="T11" fmla="*/ 0 60000 65536"/>
              <a:gd name="T12" fmla="*/ 0 60000 65536"/>
              <a:gd name="T13" fmla="*/ 0 60000 65536"/>
              <a:gd name="T14" fmla="*/ 0 60000 65536"/>
              <a:gd name="T15" fmla="*/ 0 w 255"/>
              <a:gd name="T16" fmla="*/ 0 h 181"/>
              <a:gd name="T17" fmla="*/ 255 w 255"/>
              <a:gd name="T18" fmla="*/ 181 h 181"/>
            </a:gdLst>
            <a:ahLst/>
            <a:cxnLst>
              <a:cxn ang="T10">
                <a:pos x="T0" y="T1"/>
              </a:cxn>
              <a:cxn ang="T11">
                <a:pos x="T2" y="T3"/>
              </a:cxn>
              <a:cxn ang="T12">
                <a:pos x="T4" y="T5"/>
              </a:cxn>
              <a:cxn ang="T13">
                <a:pos x="T6" y="T7"/>
              </a:cxn>
              <a:cxn ang="T14">
                <a:pos x="T8" y="T9"/>
              </a:cxn>
            </a:cxnLst>
            <a:rect l="T15" t="T16" r="T17" b="T18"/>
            <a:pathLst>
              <a:path w="255" h="181">
                <a:moveTo>
                  <a:pt x="228" y="0"/>
                </a:moveTo>
                <a:lnTo>
                  <a:pt x="255" y="45"/>
                </a:lnTo>
                <a:lnTo>
                  <a:pt x="27" y="181"/>
                </a:lnTo>
                <a:lnTo>
                  <a:pt x="0" y="135"/>
                </a:lnTo>
                <a:lnTo>
                  <a:pt x="22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60" name="Freeform 100"/>
          <p:cNvSpPr>
            <a:spLocks/>
          </p:cNvSpPr>
          <p:nvPr/>
        </p:nvSpPr>
        <p:spPr bwMode="auto">
          <a:xfrm>
            <a:off x="5353299" y="5105273"/>
            <a:ext cx="17462" cy="20638"/>
          </a:xfrm>
          <a:custGeom>
            <a:avLst/>
            <a:gdLst>
              <a:gd name="T0" fmla="*/ 27 w 41"/>
              <a:gd name="T1" fmla="*/ 50 h 50"/>
              <a:gd name="T2" fmla="*/ 33 w 41"/>
              <a:gd name="T3" fmla="*/ 46 h 50"/>
              <a:gd name="T4" fmla="*/ 37 w 41"/>
              <a:gd name="T5" fmla="*/ 42 h 50"/>
              <a:gd name="T6" fmla="*/ 39 w 41"/>
              <a:gd name="T7" fmla="*/ 38 h 50"/>
              <a:gd name="T8" fmla="*/ 41 w 41"/>
              <a:gd name="T9" fmla="*/ 32 h 50"/>
              <a:gd name="T10" fmla="*/ 41 w 41"/>
              <a:gd name="T11" fmla="*/ 28 h 50"/>
              <a:gd name="T12" fmla="*/ 40 w 41"/>
              <a:gd name="T13" fmla="*/ 23 h 50"/>
              <a:gd name="T14" fmla="*/ 39 w 41"/>
              <a:gd name="T15" fmla="*/ 19 h 50"/>
              <a:gd name="T16" fmla="*/ 37 w 41"/>
              <a:gd name="T17" fmla="*/ 13 h 50"/>
              <a:gd name="T18" fmla="*/ 35 w 41"/>
              <a:gd name="T19" fmla="*/ 10 h 50"/>
              <a:gd name="T20" fmla="*/ 30 w 41"/>
              <a:gd name="T21" fmla="*/ 6 h 50"/>
              <a:gd name="T22" fmla="*/ 26 w 41"/>
              <a:gd name="T23" fmla="*/ 3 h 50"/>
              <a:gd name="T24" fmla="*/ 22 w 41"/>
              <a:gd name="T25" fmla="*/ 1 h 50"/>
              <a:gd name="T26" fmla="*/ 18 w 41"/>
              <a:gd name="T27" fmla="*/ 0 h 50"/>
              <a:gd name="T28" fmla="*/ 12 w 41"/>
              <a:gd name="T29" fmla="*/ 0 h 50"/>
              <a:gd name="T30" fmla="*/ 7 w 41"/>
              <a:gd name="T31" fmla="*/ 1 h 50"/>
              <a:gd name="T32" fmla="*/ 0 w 41"/>
              <a:gd name="T33" fmla="*/ 5 h 50"/>
              <a:gd name="T34" fmla="*/ 27 w 41"/>
              <a:gd name="T35" fmla="*/ 50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50"/>
              <a:gd name="T56" fmla="*/ 41 w 41"/>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50">
                <a:moveTo>
                  <a:pt x="27" y="50"/>
                </a:moveTo>
                <a:lnTo>
                  <a:pt x="33" y="46"/>
                </a:lnTo>
                <a:lnTo>
                  <a:pt x="37" y="42"/>
                </a:lnTo>
                <a:lnTo>
                  <a:pt x="39" y="38"/>
                </a:lnTo>
                <a:lnTo>
                  <a:pt x="41" y="32"/>
                </a:lnTo>
                <a:lnTo>
                  <a:pt x="41" y="28"/>
                </a:lnTo>
                <a:lnTo>
                  <a:pt x="40" y="23"/>
                </a:lnTo>
                <a:lnTo>
                  <a:pt x="39" y="19"/>
                </a:lnTo>
                <a:lnTo>
                  <a:pt x="37" y="13"/>
                </a:lnTo>
                <a:lnTo>
                  <a:pt x="35" y="10"/>
                </a:lnTo>
                <a:lnTo>
                  <a:pt x="30" y="6"/>
                </a:lnTo>
                <a:lnTo>
                  <a:pt x="26" y="3"/>
                </a:lnTo>
                <a:lnTo>
                  <a:pt x="22" y="1"/>
                </a:lnTo>
                <a:lnTo>
                  <a:pt x="18" y="0"/>
                </a:lnTo>
                <a:lnTo>
                  <a:pt x="12" y="0"/>
                </a:lnTo>
                <a:lnTo>
                  <a:pt x="7" y="1"/>
                </a:lnTo>
                <a:lnTo>
                  <a:pt x="0" y="5"/>
                </a:lnTo>
                <a:lnTo>
                  <a:pt x="27"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61" name="Freeform 101"/>
          <p:cNvSpPr>
            <a:spLocks/>
          </p:cNvSpPr>
          <p:nvPr/>
        </p:nvSpPr>
        <p:spPr bwMode="auto">
          <a:xfrm>
            <a:off x="5389811" y="5075111"/>
            <a:ext cx="15875" cy="20637"/>
          </a:xfrm>
          <a:custGeom>
            <a:avLst/>
            <a:gdLst>
              <a:gd name="T0" fmla="*/ 0 w 37"/>
              <a:gd name="T1" fmla="*/ 47 h 50"/>
              <a:gd name="T2" fmla="*/ 5 w 37"/>
              <a:gd name="T3" fmla="*/ 49 h 50"/>
              <a:gd name="T4" fmla="*/ 10 w 37"/>
              <a:gd name="T5" fmla="*/ 50 h 50"/>
              <a:gd name="T6" fmla="*/ 16 w 37"/>
              <a:gd name="T7" fmla="*/ 50 h 50"/>
              <a:gd name="T8" fmla="*/ 21 w 37"/>
              <a:gd name="T9" fmla="*/ 48 h 50"/>
              <a:gd name="T10" fmla="*/ 25 w 37"/>
              <a:gd name="T11" fmla="*/ 46 h 50"/>
              <a:gd name="T12" fmla="*/ 29 w 37"/>
              <a:gd name="T13" fmla="*/ 43 h 50"/>
              <a:gd name="T14" fmla="*/ 32 w 37"/>
              <a:gd name="T15" fmla="*/ 40 h 50"/>
              <a:gd name="T16" fmla="*/ 35 w 37"/>
              <a:gd name="T17" fmla="*/ 35 h 50"/>
              <a:gd name="T18" fmla="*/ 36 w 37"/>
              <a:gd name="T19" fmla="*/ 30 h 50"/>
              <a:gd name="T20" fmla="*/ 37 w 37"/>
              <a:gd name="T21" fmla="*/ 26 h 50"/>
              <a:gd name="T22" fmla="*/ 37 w 37"/>
              <a:gd name="T23" fmla="*/ 20 h 50"/>
              <a:gd name="T24" fmla="*/ 37 w 37"/>
              <a:gd name="T25" fmla="*/ 16 h 50"/>
              <a:gd name="T26" fmla="*/ 35 w 37"/>
              <a:gd name="T27" fmla="*/ 11 h 50"/>
              <a:gd name="T28" fmla="*/ 32 w 37"/>
              <a:gd name="T29" fmla="*/ 6 h 50"/>
              <a:gd name="T30" fmla="*/ 28 w 37"/>
              <a:gd name="T31" fmla="*/ 3 h 50"/>
              <a:gd name="T32" fmla="*/ 22 w 37"/>
              <a:gd name="T33" fmla="*/ 0 h 50"/>
              <a:gd name="T34" fmla="*/ 0 w 37"/>
              <a:gd name="T35" fmla="*/ 47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50"/>
              <a:gd name="T56" fmla="*/ 37 w 37"/>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50">
                <a:moveTo>
                  <a:pt x="0" y="47"/>
                </a:moveTo>
                <a:lnTo>
                  <a:pt x="5" y="49"/>
                </a:lnTo>
                <a:lnTo>
                  <a:pt x="10" y="50"/>
                </a:lnTo>
                <a:lnTo>
                  <a:pt x="16" y="50"/>
                </a:lnTo>
                <a:lnTo>
                  <a:pt x="21" y="48"/>
                </a:lnTo>
                <a:lnTo>
                  <a:pt x="25" y="46"/>
                </a:lnTo>
                <a:lnTo>
                  <a:pt x="29" y="43"/>
                </a:lnTo>
                <a:lnTo>
                  <a:pt x="32" y="40"/>
                </a:lnTo>
                <a:lnTo>
                  <a:pt x="35" y="35"/>
                </a:lnTo>
                <a:lnTo>
                  <a:pt x="36" y="30"/>
                </a:lnTo>
                <a:lnTo>
                  <a:pt x="37" y="26"/>
                </a:lnTo>
                <a:lnTo>
                  <a:pt x="37" y="20"/>
                </a:lnTo>
                <a:lnTo>
                  <a:pt x="37" y="16"/>
                </a:lnTo>
                <a:lnTo>
                  <a:pt x="35" y="11"/>
                </a:lnTo>
                <a:lnTo>
                  <a:pt x="32" y="6"/>
                </a:lnTo>
                <a:lnTo>
                  <a:pt x="28" y="3"/>
                </a:lnTo>
                <a:lnTo>
                  <a:pt x="22" y="0"/>
                </a:lnTo>
                <a:lnTo>
                  <a:pt x="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62" name="Freeform 102"/>
          <p:cNvSpPr>
            <a:spLocks/>
          </p:cNvSpPr>
          <p:nvPr/>
        </p:nvSpPr>
        <p:spPr bwMode="auto">
          <a:xfrm>
            <a:off x="5294561" y="5029073"/>
            <a:ext cx="104775" cy="65088"/>
          </a:xfrm>
          <a:custGeom>
            <a:avLst/>
            <a:gdLst>
              <a:gd name="T0" fmla="*/ 0 w 263"/>
              <a:gd name="T1" fmla="*/ 47 h 163"/>
              <a:gd name="T2" fmla="*/ 24 w 263"/>
              <a:gd name="T3" fmla="*/ 0 h 163"/>
              <a:gd name="T4" fmla="*/ 263 w 263"/>
              <a:gd name="T5" fmla="*/ 116 h 163"/>
              <a:gd name="T6" fmla="*/ 241 w 263"/>
              <a:gd name="T7" fmla="*/ 163 h 163"/>
              <a:gd name="T8" fmla="*/ 0 w 263"/>
              <a:gd name="T9" fmla="*/ 47 h 163"/>
              <a:gd name="T10" fmla="*/ 0 60000 65536"/>
              <a:gd name="T11" fmla="*/ 0 60000 65536"/>
              <a:gd name="T12" fmla="*/ 0 60000 65536"/>
              <a:gd name="T13" fmla="*/ 0 60000 65536"/>
              <a:gd name="T14" fmla="*/ 0 60000 65536"/>
              <a:gd name="T15" fmla="*/ 0 w 263"/>
              <a:gd name="T16" fmla="*/ 0 h 163"/>
              <a:gd name="T17" fmla="*/ 263 w 263"/>
              <a:gd name="T18" fmla="*/ 163 h 163"/>
            </a:gdLst>
            <a:ahLst/>
            <a:cxnLst>
              <a:cxn ang="T10">
                <a:pos x="T0" y="T1"/>
              </a:cxn>
              <a:cxn ang="T11">
                <a:pos x="T2" y="T3"/>
              </a:cxn>
              <a:cxn ang="T12">
                <a:pos x="T4" y="T5"/>
              </a:cxn>
              <a:cxn ang="T13">
                <a:pos x="T6" y="T7"/>
              </a:cxn>
              <a:cxn ang="T14">
                <a:pos x="T8" y="T9"/>
              </a:cxn>
            </a:cxnLst>
            <a:rect l="T15" t="T16" r="T17" b="T18"/>
            <a:pathLst>
              <a:path w="263" h="163">
                <a:moveTo>
                  <a:pt x="0" y="47"/>
                </a:moveTo>
                <a:lnTo>
                  <a:pt x="24" y="0"/>
                </a:lnTo>
                <a:lnTo>
                  <a:pt x="263" y="116"/>
                </a:lnTo>
                <a:lnTo>
                  <a:pt x="241" y="163"/>
                </a:lnTo>
                <a:lnTo>
                  <a:pt x="0" y="47"/>
                </a:lnTo>
                <a:close/>
              </a:path>
            </a:pathLst>
          </a:custGeom>
          <a:solidFill>
            <a:schemeClr val="bg2"/>
          </a:solidFill>
          <a:ln>
            <a:noFill/>
          </a:ln>
          <a:extLst/>
        </p:spPr>
        <p:txBody>
          <a:bodyPr/>
          <a:lstStyle/>
          <a:p>
            <a:endParaRPr lang="es-MX" dirty="0"/>
          </a:p>
        </p:txBody>
      </p:sp>
      <p:sp>
        <p:nvSpPr>
          <p:cNvPr id="263" name="Freeform 103"/>
          <p:cNvSpPr>
            <a:spLocks/>
          </p:cNvSpPr>
          <p:nvPr/>
        </p:nvSpPr>
        <p:spPr bwMode="auto">
          <a:xfrm>
            <a:off x="5289799" y="5027486"/>
            <a:ext cx="14287" cy="20637"/>
          </a:xfrm>
          <a:custGeom>
            <a:avLst/>
            <a:gdLst>
              <a:gd name="T0" fmla="*/ 39 w 39"/>
              <a:gd name="T1" fmla="*/ 3 h 50"/>
              <a:gd name="T2" fmla="*/ 32 w 39"/>
              <a:gd name="T3" fmla="*/ 1 h 50"/>
              <a:gd name="T4" fmla="*/ 27 w 39"/>
              <a:gd name="T5" fmla="*/ 0 h 50"/>
              <a:gd name="T6" fmla="*/ 22 w 39"/>
              <a:gd name="T7" fmla="*/ 0 h 50"/>
              <a:gd name="T8" fmla="*/ 17 w 39"/>
              <a:gd name="T9" fmla="*/ 2 h 50"/>
              <a:gd name="T10" fmla="*/ 13 w 39"/>
              <a:gd name="T11" fmla="*/ 4 h 50"/>
              <a:gd name="T12" fmla="*/ 9 w 39"/>
              <a:gd name="T13" fmla="*/ 7 h 50"/>
              <a:gd name="T14" fmla="*/ 6 w 39"/>
              <a:gd name="T15" fmla="*/ 11 h 50"/>
              <a:gd name="T16" fmla="*/ 3 w 39"/>
              <a:gd name="T17" fmla="*/ 15 h 50"/>
              <a:gd name="T18" fmla="*/ 1 w 39"/>
              <a:gd name="T19" fmla="*/ 20 h 50"/>
              <a:gd name="T20" fmla="*/ 0 w 39"/>
              <a:gd name="T21" fmla="*/ 25 h 50"/>
              <a:gd name="T22" fmla="*/ 0 w 39"/>
              <a:gd name="T23" fmla="*/ 30 h 50"/>
              <a:gd name="T24" fmla="*/ 1 w 39"/>
              <a:gd name="T25" fmla="*/ 34 h 50"/>
              <a:gd name="T26" fmla="*/ 3 w 39"/>
              <a:gd name="T27" fmla="*/ 40 h 50"/>
              <a:gd name="T28" fmla="*/ 6 w 39"/>
              <a:gd name="T29" fmla="*/ 44 h 50"/>
              <a:gd name="T30" fmla="*/ 10 w 39"/>
              <a:gd name="T31" fmla="*/ 47 h 50"/>
              <a:gd name="T32" fmla="*/ 15 w 39"/>
              <a:gd name="T33" fmla="*/ 50 h 50"/>
              <a:gd name="T34" fmla="*/ 39 w 39"/>
              <a:gd name="T35" fmla="*/ 3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50"/>
              <a:gd name="T56" fmla="*/ 39 w 39"/>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50">
                <a:moveTo>
                  <a:pt x="39" y="3"/>
                </a:moveTo>
                <a:lnTo>
                  <a:pt x="32" y="1"/>
                </a:lnTo>
                <a:lnTo>
                  <a:pt x="27" y="0"/>
                </a:lnTo>
                <a:lnTo>
                  <a:pt x="22" y="0"/>
                </a:lnTo>
                <a:lnTo>
                  <a:pt x="17" y="2"/>
                </a:lnTo>
                <a:lnTo>
                  <a:pt x="13" y="4"/>
                </a:lnTo>
                <a:lnTo>
                  <a:pt x="9" y="7"/>
                </a:lnTo>
                <a:lnTo>
                  <a:pt x="6" y="11"/>
                </a:lnTo>
                <a:lnTo>
                  <a:pt x="3" y="15"/>
                </a:lnTo>
                <a:lnTo>
                  <a:pt x="1" y="20"/>
                </a:lnTo>
                <a:lnTo>
                  <a:pt x="0" y="25"/>
                </a:lnTo>
                <a:lnTo>
                  <a:pt x="0" y="30"/>
                </a:lnTo>
                <a:lnTo>
                  <a:pt x="1" y="34"/>
                </a:lnTo>
                <a:lnTo>
                  <a:pt x="3" y="40"/>
                </a:lnTo>
                <a:lnTo>
                  <a:pt x="6" y="44"/>
                </a:lnTo>
                <a:lnTo>
                  <a:pt x="10" y="47"/>
                </a:lnTo>
                <a:lnTo>
                  <a:pt x="15" y="50"/>
                </a:lnTo>
                <a:lnTo>
                  <a:pt x="39"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64" name="Freeform 104"/>
          <p:cNvSpPr>
            <a:spLocks/>
          </p:cNvSpPr>
          <p:nvPr/>
        </p:nvSpPr>
        <p:spPr bwMode="auto">
          <a:xfrm>
            <a:off x="5234236" y="4935411"/>
            <a:ext cx="17463" cy="19050"/>
          </a:xfrm>
          <a:custGeom>
            <a:avLst/>
            <a:gdLst>
              <a:gd name="T0" fmla="*/ 34 w 45"/>
              <a:gd name="T1" fmla="*/ 47 h 47"/>
              <a:gd name="T2" fmla="*/ 38 w 45"/>
              <a:gd name="T3" fmla="*/ 43 h 47"/>
              <a:gd name="T4" fmla="*/ 41 w 45"/>
              <a:gd name="T5" fmla="*/ 38 h 47"/>
              <a:gd name="T6" fmla="*/ 44 w 45"/>
              <a:gd name="T7" fmla="*/ 33 h 47"/>
              <a:gd name="T8" fmla="*/ 45 w 45"/>
              <a:gd name="T9" fmla="*/ 28 h 47"/>
              <a:gd name="T10" fmla="*/ 44 w 45"/>
              <a:gd name="T11" fmla="*/ 23 h 47"/>
              <a:gd name="T12" fmla="*/ 43 w 45"/>
              <a:gd name="T13" fmla="*/ 18 h 47"/>
              <a:gd name="T14" fmla="*/ 40 w 45"/>
              <a:gd name="T15" fmla="*/ 14 h 47"/>
              <a:gd name="T16" fmla="*/ 37 w 45"/>
              <a:gd name="T17" fmla="*/ 9 h 47"/>
              <a:gd name="T18" fmla="*/ 34 w 45"/>
              <a:gd name="T19" fmla="*/ 6 h 47"/>
              <a:gd name="T20" fmla="*/ 30 w 45"/>
              <a:gd name="T21" fmla="*/ 3 h 47"/>
              <a:gd name="T22" fmla="*/ 25 w 45"/>
              <a:gd name="T23" fmla="*/ 1 h 47"/>
              <a:gd name="T24" fmla="*/ 21 w 45"/>
              <a:gd name="T25" fmla="*/ 0 h 47"/>
              <a:gd name="T26" fmla="*/ 16 w 45"/>
              <a:gd name="T27" fmla="*/ 0 h 47"/>
              <a:gd name="T28" fmla="*/ 10 w 45"/>
              <a:gd name="T29" fmla="*/ 1 h 47"/>
              <a:gd name="T30" fmla="*/ 5 w 45"/>
              <a:gd name="T31" fmla="*/ 3 h 47"/>
              <a:gd name="T32" fmla="*/ 0 w 45"/>
              <a:gd name="T33" fmla="*/ 6 h 47"/>
              <a:gd name="T34" fmla="*/ 34 w 45"/>
              <a:gd name="T35" fmla="*/ 47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47"/>
              <a:gd name="T56" fmla="*/ 45 w 45"/>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47">
                <a:moveTo>
                  <a:pt x="34" y="47"/>
                </a:moveTo>
                <a:lnTo>
                  <a:pt x="38" y="43"/>
                </a:lnTo>
                <a:lnTo>
                  <a:pt x="41" y="38"/>
                </a:lnTo>
                <a:lnTo>
                  <a:pt x="44" y="33"/>
                </a:lnTo>
                <a:lnTo>
                  <a:pt x="45" y="28"/>
                </a:lnTo>
                <a:lnTo>
                  <a:pt x="44" y="23"/>
                </a:lnTo>
                <a:lnTo>
                  <a:pt x="43" y="18"/>
                </a:lnTo>
                <a:lnTo>
                  <a:pt x="40" y="14"/>
                </a:lnTo>
                <a:lnTo>
                  <a:pt x="37" y="9"/>
                </a:lnTo>
                <a:lnTo>
                  <a:pt x="34" y="6"/>
                </a:lnTo>
                <a:lnTo>
                  <a:pt x="30" y="3"/>
                </a:lnTo>
                <a:lnTo>
                  <a:pt x="25" y="1"/>
                </a:lnTo>
                <a:lnTo>
                  <a:pt x="21" y="0"/>
                </a:lnTo>
                <a:lnTo>
                  <a:pt x="16" y="0"/>
                </a:lnTo>
                <a:lnTo>
                  <a:pt x="10" y="1"/>
                </a:lnTo>
                <a:lnTo>
                  <a:pt x="5" y="3"/>
                </a:lnTo>
                <a:lnTo>
                  <a:pt x="0" y="6"/>
                </a:lnTo>
                <a:lnTo>
                  <a:pt x="34"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65" name="Freeform 105"/>
          <p:cNvSpPr>
            <a:spLocks/>
          </p:cNvSpPr>
          <p:nvPr/>
        </p:nvSpPr>
        <p:spPr bwMode="auto">
          <a:xfrm>
            <a:off x="5153274" y="4938586"/>
            <a:ext cx="93662" cy="84137"/>
          </a:xfrm>
          <a:custGeom>
            <a:avLst/>
            <a:gdLst>
              <a:gd name="T0" fmla="*/ 34 w 237"/>
              <a:gd name="T1" fmla="*/ 214 h 214"/>
              <a:gd name="T2" fmla="*/ 0 w 237"/>
              <a:gd name="T3" fmla="*/ 173 h 214"/>
              <a:gd name="T4" fmla="*/ 203 w 237"/>
              <a:gd name="T5" fmla="*/ 0 h 214"/>
              <a:gd name="T6" fmla="*/ 237 w 237"/>
              <a:gd name="T7" fmla="*/ 41 h 214"/>
              <a:gd name="T8" fmla="*/ 34 w 237"/>
              <a:gd name="T9" fmla="*/ 214 h 214"/>
              <a:gd name="T10" fmla="*/ 0 60000 65536"/>
              <a:gd name="T11" fmla="*/ 0 60000 65536"/>
              <a:gd name="T12" fmla="*/ 0 60000 65536"/>
              <a:gd name="T13" fmla="*/ 0 60000 65536"/>
              <a:gd name="T14" fmla="*/ 0 60000 65536"/>
              <a:gd name="T15" fmla="*/ 0 w 237"/>
              <a:gd name="T16" fmla="*/ 0 h 214"/>
              <a:gd name="T17" fmla="*/ 237 w 237"/>
              <a:gd name="T18" fmla="*/ 214 h 214"/>
            </a:gdLst>
            <a:ahLst/>
            <a:cxnLst>
              <a:cxn ang="T10">
                <a:pos x="T0" y="T1"/>
              </a:cxn>
              <a:cxn ang="T11">
                <a:pos x="T2" y="T3"/>
              </a:cxn>
              <a:cxn ang="T12">
                <a:pos x="T4" y="T5"/>
              </a:cxn>
              <a:cxn ang="T13">
                <a:pos x="T6" y="T7"/>
              </a:cxn>
              <a:cxn ang="T14">
                <a:pos x="T8" y="T9"/>
              </a:cxn>
            </a:cxnLst>
            <a:rect l="T15" t="T16" r="T17" b="T18"/>
            <a:pathLst>
              <a:path w="237" h="214">
                <a:moveTo>
                  <a:pt x="34" y="214"/>
                </a:moveTo>
                <a:lnTo>
                  <a:pt x="0" y="173"/>
                </a:lnTo>
                <a:lnTo>
                  <a:pt x="203" y="0"/>
                </a:lnTo>
                <a:lnTo>
                  <a:pt x="237" y="41"/>
                </a:lnTo>
                <a:lnTo>
                  <a:pt x="34" y="214"/>
                </a:lnTo>
                <a:close/>
              </a:path>
            </a:pathLst>
          </a:custGeom>
          <a:solidFill>
            <a:schemeClr val="bg2"/>
          </a:solidFill>
          <a:ln>
            <a:noFill/>
          </a:ln>
          <a:extLst/>
        </p:spPr>
        <p:txBody>
          <a:bodyPr/>
          <a:lstStyle/>
          <a:p>
            <a:endParaRPr lang="es-MX" dirty="0"/>
          </a:p>
        </p:txBody>
      </p:sp>
      <p:sp>
        <p:nvSpPr>
          <p:cNvPr id="266" name="Freeform 106"/>
          <p:cNvSpPr>
            <a:spLocks/>
          </p:cNvSpPr>
          <p:nvPr/>
        </p:nvSpPr>
        <p:spPr bwMode="auto">
          <a:xfrm>
            <a:off x="5150099" y="5006848"/>
            <a:ext cx="17462" cy="19050"/>
          </a:xfrm>
          <a:custGeom>
            <a:avLst/>
            <a:gdLst>
              <a:gd name="T0" fmla="*/ 10 w 44"/>
              <a:gd name="T1" fmla="*/ 0 h 47"/>
              <a:gd name="T2" fmla="*/ 5 w 44"/>
              <a:gd name="T3" fmla="*/ 4 h 47"/>
              <a:gd name="T4" fmla="*/ 2 w 44"/>
              <a:gd name="T5" fmla="*/ 9 h 47"/>
              <a:gd name="T6" fmla="*/ 0 w 44"/>
              <a:gd name="T7" fmla="*/ 14 h 47"/>
              <a:gd name="T8" fmla="*/ 0 w 44"/>
              <a:gd name="T9" fmla="*/ 19 h 47"/>
              <a:gd name="T10" fmla="*/ 0 w 44"/>
              <a:gd name="T11" fmla="*/ 24 h 47"/>
              <a:gd name="T12" fmla="*/ 1 w 44"/>
              <a:gd name="T13" fmla="*/ 29 h 47"/>
              <a:gd name="T14" fmla="*/ 3 w 44"/>
              <a:gd name="T15" fmla="*/ 33 h 47"/>
              <a:gd name="T16" fmla="*/ 6 w 44"/>
              <a:gd name="T17" fmla="*/ 38 h 47"/>
              <a:gd name="T18" fmla="*/ 10 w 44"/>
              <a:gd name="T19" fmla="*/ 41 h 47"/>
              <a:gd name="T20" fmla="*/ 14 w 44"/>
              <a:gd name="T21" fmla="*/ 44 h 47"/>
              <a:gd name="T22" fmla="*/ 18 w 44"/>
              <a:gd name="T23" fmla="*/ 46 h 47"/>
              <a:gd name="T24" fmla="*/ 24 w 44"/>
              <a:gd name="T25" fmla="*/ 47 h 47"/>
              <a:gd name="T26" fmla="*/ 29 w 44"/>
              <a:gd name="T27" fmla="*/ 47 h 47"/>
              <a:gd name="T28" fmla="*/ 33 w 44"/>
              <a:gd name="T29" fmla="*/ 46 h 47"/>
              <a:gd name="T30" fmla="*/ 39 w 44"/>
              <a:gd name="T31" fmla="*/ 44 h 47"/>
              <a:gd name="T32" fmla="*/ 44 w 44"/>
              <a:gd name="T33" fmla="*/ 41 h 47"/>
              <a:gd name="T34" fmla="*/ 10 w 44"/>
              <a:gd name="T35" fmla="*/ 0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47"/>
              <a:gd name="T56" fmla="*/ 44 w 44"/>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47">
                <a:moveTo>
                  <a:pt x="10" y="0"/>
                </a:moveTo>
                <a:lnTo>
                  <a:pt x="5" y="4"/>
                </a:lnTo>
                <a:lnTo>
                  <a:pt x="2" y="9"/>
                </a:lnTo>
                <a:lnTo>
                  <a:pt x="0" y="14"/>
                </a:lnTo>
                <a:lnTo>
                  <a:pt x="0" y="19"/>
                </a:lnTo>
                <a:lnTo>
                  <a:pt x="0" y="24"/>
                </a:lnTo>
                <a:lnTo>
                  <a:pt x="1" y="29"/>
                </a:lnTo>
                <a:lnTo>
                  <a:pt x="3" y="33"/>
                </a:lnTo>
                <a:lnTo>
                  <a:pt x="6" y="38"/>
                </a:lnTo>
                <a:lnTo>
                  <a:pt x="10" y="41"/>
                </a:lnTo>
                <a:lnTo>
                  <a:pt x="14" y="44"/>
                </a:lnTo>
                <a:lnTo>
                  <a:pt x="18" y="46"/>
                </a:lnTo>
                <a:lnTo>
                  <a:pt x="24" y="47"/>
                </a:lnTo>
                <a:lnTo>
                  <a:pt x="29" y="47"/>
                </a:lnTo>
                <a:lnTo>
                  <a:pt x="33" y="46"/>
                </a:lnTo>
                <a:lnTo>
                  <a:pt x="39" y="44"/>
                </a:lnTo>
                <a:lnTo>
                  <a:pt x="44" y="41"/>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67" name="Freeform 107"/>
          <p:cNvSpPr>
            <a:spLocks/>
          </p:cNvSpPr>
          <p:nvPr/>
        </p:nvSpPr>
        <p:spPr bwMode="auto">
          <a:xfrm>
            <a:off x="5104061" y="5044948"/>
            <a:ext cx="19050" cy="19050"/>
          </a:xfrm>
          <a:custGeom>
            <a:avLst/>
            <a:gdLst>
              <a:gd name="T0" fmla="*/ 35 w 45"/>
              <a:gd name="T1" fmla="*/ 47 h 47"/>
              <a:gd name="T2" fmla="*/ 39 w 45"/>
              <a:gd name="T3" fmla="*/ 43 h 47"/>
              <a:gd name="T4" fmla="*/ 42 w 45"/>
              <a:gd name="T5" fmla="*/ 37 h 47"/>
              <a:gd name="T6" fmla="*/ 44 w 45"/>
              <a:gd name="T7" fmla="*/ 33 h 47"/>
              <a:gd name="T8" fmla="*/ 45 w 45"/>
              <a:gd name="T9" fmla="*/ 28 h 47"/>
              <a:gd name="T10" fmla="*/ 44 w 45"/>
              <a:gd name="T11" fmla="*/ 22 h 47"/>
              <a:gd name="T12" fmla="*/ 43 w 45"/>
              <a:gd name="T13" fmla="*/ 18 h 47"/>
              <a:gd name="T14" fmla="*/ 41 w 45"/>
              <a:gd name="T15" fmla="*/ 14 h 47"/>
              <a:gd name="T16" fmla="*/ 38 w 45"/>
              <a:gd name="T17" fmla="*/ 9 h 47"/>
              <a:gd name="T18" fmla="*/ 35 w 45"/>
              <a:gd name="T19" fmla="*/ 6 h 47"/>
              <a:gd name="T20" fmla="*/ 30 w 45"/>
              <a:gd name="T21" fmla="*/ 3 h 47"/>
              <a:gd name="T22" fmla="*/ 26 w 45"/>
              <a:gd name="T23" fmla="*/ 1 h 47"/>
              <a:gd name="T24" fmla="*/ 22 w 45"/>
              <a:gd name="T25" fmla="*/ 0 h 47"/>
              <a:gd name="T26" fmla="*/ 16 w 45"/>
              <a:gd name="T27" fmla="*/ 0 h 47"/>
              <a:gd name="T28" fmla="*/ 11 w 45"/>
              <a:gd name="T29" fmla="*/ 1 h 47"/>
              <a:gd name="T30" fmla="*/ 6 w 45"/>
              <a:gd name="T31" fmla="*/ 3 h 47"/>
              <a:gd name="T32" fmla="*/ 0 w 45"/>
              <a:gd name="T33" fmla="*/ 6 h 47"/>
              <a:gd name="T34" fmla="*/ 35 w 45"/>
              <a:gd name="T35" fmla="*/ 47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47"/>
              <a:gd name="T56" fmla="*/ 45 w 45"/>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47">
                <a:moveTo>
                  <a:pt x="35" y="47"/>
                </a:moveTo>
                <a:lnTo>
                  <a:pt x="39" y="43"/>
                </a:lnTo>
                <a:lnTo>
                  <a:pt x="42" y="37"/>
                </a:lnTo>
                <a:lnTo>
                  <a:pt x="44" y="33"/>
                </a:lnTo>
                <a:lnTo>
                  <a:pt x="45" y="28"/>
                </a:lnTo>
                <a:lnTo>
                  <a:pt x="44" y="22"/>
                </a:lnTo>
                <a:lnTo>
                  <a:pt x="43" y="18"/>
                </a:lnTo>
                <a:lnTo>
                  <a:pt x="41" y="14"/>
                </a:lnTo>
                <a:lnTo>
                  <a:pt x="38" y="9"/>
                </a:lnTo>
                <a:lnTo>
                  <a:pt x="35" y="6"/>
                </a:lnTo>
                <a:lnTo>
                  <a:pt x="30" y="3"/>
                </a:lnTo>
                <a:lnTo>
                  <a:pt x="26" y="1"/>
                </a:lnTo>
                <a:lnTo>
                  <a:pt x="22" y="0"/>
                </a:lnTo>
                <a:lnTo>
                  <a:pt x="16" y="0"/>
                </a:lnTo>
                <a:lnTo>
                  <a:pt x="11" y="1"/>
                </a:lnTo>
                <a:lnTo>
                  <a:pt x="6" y="3"/>
                </a:lnTo>
                <a:lnTo>
                  <a:pt x="0" y="6"/>
                </a:lnTo>
                <a:lnTo>
                  <a:pt x="35"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68" name="Freeform 108"/>
          <p:cNvSpPr>
            <a:spLocks/>
          </p:cNvSpPr>
          <p:nvPr/>
        </p:nvSpPr>
        <p:spPr bwMode="auto">
          <a:xfrm>
            <a:off x="5024686" y="5048123"/>
            <a:ext cx="93663" cy="84138"/>
          </a:xfrm>
          <a:custGeom>
            <a:avLst/>
            <a:gdLst>
              <a:gd name="T0" fmla="*/ 35 w 238"/>
              <a:gd name="T1" fmla="*/ 213 h 213"/>
              <a:gd name="T2" fmla="*/ 0 w 238"/>
              <a:gd name="T3" fmla="*/ 173 h 213"/>
              <a:gd name="T4" fmla="*/ 203 w 238"/>
              <a:gd name="T5" fmla="*/ 0 h 213"/>
              <a:gd name="T6" fmla="*/ 238 w 238"/>
              <a:gd name="T7" fmla="*/ 41 h 213"/>
              <a:gd name="T8" fmla="*/ 35 w 238"/>
              <a:gd name="T9" fmla="*/ 213 h 213"/>
              <a:gd name="T10" fmla="*/ 0 60000 65536"/>
              <a:gd name="T11" fmla="*/ 0 60000 65536"/>
              <a:gd name="T12" fmla="*/ 0 60000 65536"/>
              <a:gd name="T13" fmla="*/ 0 60000 65536"/>
              <a:gd name="T14" fmla="*/ 0 60000 65536"/>
              <a:gd name="T15" fmla="*/ 0 w 238"/>
              <a:gd name="T16" fmla="*/ 0 h 213"/>
              <a:gd name="T17" fmla="*/ 238 w 238"/>
              <a:gd name="T18" fmla="*/ 213 h 213"/>
            </a:gdLst>
            <a:ahLst/>
            <a:cxnLst>
              <a:cxn ang="T10">
                <a:pos x="T0" y="T1"/>
              </a:cxn>
              <a:cxn ang="T11">
                <a:pos x="T2" y="T3"/>
              </a:cxn>
              <a:cxn ang="T12">
                <a:pos x="T4" y="T5"/>
              </a:cxn>
              <a:cxn ang="T13">
                <a:pos x="T6" y="T7"/>
              </a:cxn>
              <a:cxn ang="T14">
                <a:pos x="T8" y="T9"/>
              </a:cxn>
            </a:cxnLst>
            <a:rect l="T15" t="T16" r="T17" b="T18"/>
            <a:pathLst>
              <a:path w="238" h="213">
                <a:moveTo>
                  <a:pt x="35" y="213"/>
                </a:moveTo>
                <a:lnTo>
                  <a:pt x="0" y="173"/>
                </a:lnTo>
                <a:lnTo>
                  <a:pt x="203" y="0"/>
                </a:lnTo>
                <a:lnTo>
                  <a:pt x="238" y="41"/>
                </a:lnTo>
                <a:lnTo>
                  <a:pt x="35" y="213"/>
                </a:lnTo>
                <a:close/>
              </a:path>
            </a:pathLst>
          </a:custGeom>
          <a:solidFill>
            <a:schemeClr val="bg2"/>
          </a:solidFill>
          <a:ln>
            <a:noFill/>
          </a:ln>
          <a:extLst/>
        </p:spPr>
        <p:txBody>
          <a:bodyPr/>
          <a:lstStyle/>
          <a:p>
            <a:endParaRPr lang="es-MX" dirty="0"/>
          </a:p>
        </p:txBody>
      </p:sp>
      <p:sp>
        <p:nvSpPr>
          <p:cNvPr id="269" name="Freeform 109"/>
          <p:cNvSpPr>
            <a:spLocks/>
          </p:cNvSpPr>
          <p:nvPr/>
        </p:nvSpPr>
        <p:spPr bwMode="auto">
          <a:xfrm>
            <a:off x="5019924" y="5116386"/>
            <a:ext cx="17462" cy="19050"/>
          </a:xfrm>
          <a:custGeom>
            <a:avLst/>
            <a:gdLst>
              <a:gd name="T0" fmla="*/ 9 w 44"/>
              <a:gd name="T1" fmla="*/ 0 h 47"/>
              <a:gd name="T2" fmla="*/ 5 w 44"/>
              <a:gd name="T3" fmla="*/ 4 h 47"/>
              <a:gd name="T4" fmla="*/ 2 w 44"/>
              <a:gd name="T5" fmla="*/ 9 h 47"/>
              <a:gd name="T6" fmla="*/ 0 w 44"/>
              <a:gd name="T7" fmla="*/ 14 h 47"/>
              <a:gd name="T8" fmla="*/ 0 w 44"/>
              <a:gd name="T9" fmla="*/ 19 h 47"/>
              <a:gd name="T10" fmla="*/ 0 w 44"/>
              <a:gd name="T11" fmla="*/ 24 h 47"/>
              <a:gd name="T12" fmla="*/ 1 w 44"/>
              <a:gd name="T13" fmla="*/ 29 h 47"/>
              <a:gd name="T14" fmla="*/ 3 w 44"/>
              <a:gd name="T15" fmla="*/ 33 h 47"/>
              <a:gd name="T16" fmla="*/ 6 w 44"/>
              <a:gd name="T17" fmla="*/ 38 h 47"/>
              <a:gd name="T18" fmla="*/ 9 w 44"/>
              <a:gd name="T19" fmla="*/ 41 h 47"/>
              <a:gd name="T20" fmla="*/ 14 w 44"/>
              <a:gd name="T21" fmla="*/ 43 h 47"/>
              <a:gd name="T22" fmla="*/ 18 w 44"/>
              <a:gd name="T23" fmla="*/ 45 h 47"/>
              <a:gd name="T24" fmla="*/ 23 w 44"/>
              <a:gd name="T25" fmla="*/ 47 h 47"/>
              <a:gd name="T26" fmla="*/ 29 w 44"/>
              <a:gd name="T27" fmla="*/ 47 h 47"/>
              <a:gd name="T28" fmla="*/ 33 w 44"/>
              <a:gd name="T29" fmla="*/ 46 h 47"/>
              <a:gd name="T30" fmla="*/ 38 w 44"/>
              <a:gd name="T31" fmla="*/ 44 h 47"/>
              <a:gd name="T32" fmla="*/ 44 w 44"/>
              <a:gd name="T33" fmla="*/ 40 h 47"/>
              <a:gd name="T34" fmla="*/ 9 w 44"/>
              <a:gd name="T35" fmla="*/ 0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47"/>
              <a:gd name="T56" fmla="*/ 44 w 44"/>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47">
                <a:moveTo>
                  <a:pt x="9" y="0"/>
                </a:moveTo>
                <a:lnTo>
                  <a:pt x="5" y="4"/>
                </a:lnTo>
                <a:lnTo>
                  <a:pt x="2" y="9"/>
                </a:lnTo>
                <a:lnTo>
                  <a:pt x="0" y="14"/>
                </a:lnTo>
                <a:lnTo>
                  <a:pt x="0" y="19"/>
                </a:lnTo>
                <a:lnTo>
                  <a:pt x="0" y="24"/>
                </a:lnTo>
                <a:lnTo>
                  <a:pt x="1" y="29"/>
                </a:lnTo>
                <a:lnTo>
                  <a:pt x="3" y="33"/>
                </a:lnTo>
                <a:lnTo>
                  <a:pt x="6" y="38"/>
                </a:lnTo>
                <a:lnTo>
                  <a:pt x="9" y="41"/>
                </a:lnTo>
                <a:lnTo>
                  <a:pt x="14" y="43"/>
                </a:lnTo>
                <a:lnTo>
                  <a:pt x="18" y="45"/>
                </a:lnTo>
                <a:lnTo>
                  <a:pt x="23" y="47"/>
                </a:lnTo>
                <a:lnTo>
                  <a:pt x="29" y="47"/>
                </a:lnTo>
                <a:lnTo>
                  <a:pt x="33" y="46"/>
                </a:lnTo>
                <a:lnTo>
                  <a:pt x="38" y="44"/>
                </a:lnTo>
                <a:lnTo>
                  <a:pt x="44" y="40"/>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70" name="Freeform 110"/>
          <p:cNvSpPr>
            <a:spLocks/>
          </p:cNvSpPr>
          <p:nvPr/>
        </p:nvSpPr>
        <p:spPr bwMode="auto">
          <a:xfrm>
            <a:off x="4975474" y="5154486"/>
            <a:ext cx="17462" cy="19050"/>
          </a:xfrm>
          <a:custGeom>
            <a:avLst/>
            <a:gdLst>
              <a:gd name="T0" fmla="*/ 34 w 45"/>
              <a:gd name="T1" fmla="*/ 47 h 47"/>
              <a:gd name="T2" fmla="*/ 40 w 45"/>
              <a:gd name="T3" fmla="*/ 43 h 47"/>
              <a:gd name="T4" fmla="*/ 42 w 45"/>
              <a:gd name="T5" fmla="*/ 37 h 47"/>
              <a:gd name="T6" fmla="*/ 44 w 45"/>
              <a:gd name="T7" fmla="*/ 32 h 47"/>
              <a:gd name="T8" fmla="*/ 45 w 45"/>
              <a:gd name="T9" fmla="*/ 28 h 47"/>
              <a:gd name="T10" fmla="*/ 44 w 45"/>
              <a:gd name="T11" fmla="*/ 22 h 47"/>
              <a:gd name="T12" fmla="*/ 43 w 45"/>
              <a:gd name="T13" fmla="*/ 18 h 47"/>
              <a:gd name="T14" fmla="*/ 41 w 45"/>
              <a:gd name="T15" fmla="*/ 14 h 47"/>
              <a:gd name="T16" fmla="*/ 38 w 45"/>
              <a:gd name="T17" fmla="*/ 9 h 47"/>
              <a:gd name="T18" fmla="*/ 34 w 45"/>
              <a:gd name="T19" fmla="*/ 6 h 47"/>
              <a:gd name="T20" fmla="*/ 30 w 45"/>
              <a:gd name="T21" fmla="*/ 3 h 47"/>
              <a:gd name="T22" fmla="*/ 26 w 45"/>
              <a:gd name="T23" fmla="*/ 1 h 47"/>
              <a:gd name="T24" fmla="*/ 22 w 45"/>
              <a:gd name="T25" fmla="*/ 0 h 47"/>
              <a:gd name="T26" fmla="*/ 16 w 45"/>
              <a:gd name="T27" fmla="*/ 0 h 47"/>
              <a:gd name="T28" fmla="*/ 11 w 45"/>
              <a:gd name="T29" fmla="*/ 1 h 47"/>
              <a:gd name="T30" fmla="*/ 5 w 45"/>
              <a:gd name="T31" fmla="*/ 3 h 47"/>
              <a:gd name="T32" fmla="*/ 0 w 45"/>
              <a:gd name="T33" fmla="*/ 6 h 47"/>
              <a:gd name="T34" fmla="*/ 34 w 45"/>
              <a:gd name="T35" fmla="*/ 47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47"/>
              <a:gd name="T56" fmla="*/ 45 w 45"/>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47">
                <a:moveTo>
                  <a:pt x="34" y="47"/>
                </a:moveTo>
                <a:lnTo>
                  <a:pt x="40" y="43"/>
                </a:lnTo>
                <a:lnTo>
                  <a:pt x="42" y="37"/>
                </a:lnTo>
                <a:lnTo>
                  <a:pt x="44" y="32"/>
                </a:lnTo>
                <a:lnTo>
                  <a:pt x="45" y="28"/>
                </a:lnTo>
                <a:lnTo>
                  <a:pt x="44" y="22"/>
                </a:lnTo>
                <a:lnTo>
                  <a:pt x="43" y="18"/>
                </a:lnTo>
                <a:lnTo>
                  <a:pt x="41" y="14"/>
                </a:lnTo>
                <a:lnTo>
                  <a:pt x="38" y="9"/>
                </a:lnTo>
                <a:lnTo>
                  <a:pt x="34" y="6"/>
                </a:lnTo>
                <a:lnTo>
                  <a:pt x="30" y="3"/>
                </a:lnTo>
                <a:lnTo>
                  <a:pt x="26" y="1"/>
                </a:lnTo>
                <a:lnTo>
                  <a:pt x="22" y="0"/>
                </a:lnTo>
                <a:lnTo>
                  <a:pt x="16" y="0"/>
                </a:lnTo>
                <a:lnTo>
                  <a:pt x="11" y="1"/>
                </a:lnTo>
                <a:lnTo>
                  <a:pt x="5" y="3"/>
                </a:lnTo>
                <a:lnTo>
                  <a:pt x="0" y="6"/>
                </a:lnTo>
                <a:lnTo>
                  <a:pt x="34"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71" name="Freeform 111"/>
          <p:cNvSpPr>
            <a:spLocks/>
          </p:cNvSpPr>
          <p:nvPr/>
        </p:nvSpPr>
        <p:spPr bwMode="auto">
          <a:xfrm>
            <a:off x="4894511" y="5157661"/>
            <a:ext cx="95250" cy="84137"/>
          </a:xfrm>
          <a:custGeom>
            <a:avLst/>
            <a:gdLst>
              <a:gd name="T0" fmla="*/ 35 w 237"/>
              <a:gd name="T1" fmla="*/ 213 h 213"/>
              <a:gd name="T2" fmla="*/ 0 w 237"/>
              <a:gd name="T3" fmla="*/ 172 h 213"/>
              <a:gd name="T4" fmla="*/ 203 w 237"/>
              <a:gd name="T5" fmla="*/ 0 h 213"/>
              <a:gd name="T6" fmla="*/ 237 w 237"/>
              <a:gd name="T7" fmla="*/ 41 h 213"/>
              <a:gd name="T8" fmla="*/ 35 w 237"/>
              <a:gd name="T9" fmla="*/ 213 h 213"/>
              <a:gd name="T10" fmla="*/ 0 60000 65536"/>
              <a:gd name="T11" fmla="*/ 0 60000 65536"/>
              <a:gd name="T12" fmla="*/ 0 60000 65536"/>
              <a:gd name="T13" fmla="*/ 0 60000 65536"/>
              <a:gd name="T14" fmla="*/ 0 60000 65536"/>
              <a:gd name="T15" fmla="*/ 0 w 237"/>
              <a:gd name="T16" fmla="*/ 0 h 213"/>
              <a:gd name="T17" fmla="*/ 237 w 237"/>
              <a:gd name="T18" fmla="*/ 213 h 213"/>
            </a:gdLst>
            <a:ahLst/>
            <a:cxnLst>
              <a:cxn ang="T10">
                <a:pos x="T0" y="T1"/>
              </a:cxn>
              <a:cxn ang="T11">
                <a:pos x="T2" y="T3"/>
              </a:cxn>
              <a:cxn ang="T12">
                <a:pos x="T4" y="T5"/>
              </a:cxn>
              <a:cxn ang="T13">
                <a:pos x="T6" y="T7"/>
              </a:cxn>
              <a:cxn ang="T14">
                <a:pos x="T8" y="T9"/>
              </a:cxn>
            </a:cxnLst>
            <a:rect l="T15" t="T16" r="T17" b="T18"/>
            <a:pathLst>
              <a:path w="237" h="213">
                <a:moveTo>
                  <a:pt x="35" y="213"/>
                </a:moveTo>
                <a:lnTo>
                  <a:pt x="0" y="172"/>
                </a:lnTo>
                <a:lnTo>
                  <a:pt x="203" y="0"/>
                </a:lnTo>
                <a:lnTo>
                  <a:pt x="237" y="41"/>
                </a:lnTo>
                <a:lnTo>
                  <a:pt x="35" y="213"/>
                </a:lnTo>
                <a:close/>
              </a:path>
            </a:pathLst>
          </a:custGeom>
          <a:solidFill>
            <a:schemeClr val="bg2"/>
          </a:solidFill>
          <a:ln>
            <a:noFill/>
          </a:ln>
          <a:extLst/>
        </p:spPr>
        <p:txBody>
          <a:bodyPr/>
          <a:lstStyle/>
          <a:p>
            <a:endParaRPr lang="es-MX" dirty="0"/>
          </a:p>
        </p:txBody>
      </p:sp>
      <p:sp>
        <p:nvSpPr>
          <p:cNvPr id="272" name="Freeform 112"/>
          <p:cNvSpPr>
            <a:spLocks/>
          </p:cNvSpPr>
          <p:nvPr/>
        </p:nvSpPr>
        <p:spPr bwMode="auto">
          <a:xfrm>
            <a:off x="4891336" y="5224336"/>
            <a:ext cx="17463" cy="19050"/>
          </a:xfrm>
          <a:custGeom>
            <a:avLst/>
            <a:gdLst>
              <a:gd name="T0" fmla="*/ 9 w 44"/>
              <a:gd name="T1" fmla="*/ 0 h 47"/>
              <a:gd name="T2" fmla="*/ 5 w 44"/>
              <a:gd name="T3" fmla="*/ 5 h 47"/>
              <a:gd name="T4" fmla="*/ 2 w 44"/>
              <a:gd name="T5" fmla="*/ 10 h 47"/>
              <a:gd name="T6" fmla="*/ 0 w 44"/>
              <a:gd name="T7" fmla="*/ 15 h 47"/>
              <a:gd name="T8" fmla="*/ 0 w 44"/>
              <a:gd name="T9" fmla="*/ 19 h 47"/>
              <a:gd name="T10" fmla="*/ 0 w 44"/>
              <a:gd name="T11" fmla="*/ 25 h 47"/>
              <a:gd name="T12" fmla="*/ 1 w 44"/>
              <a:gd name="T13" fmla="*/ 29 h 47"/>
              <a:gd name="T14" fmla="*/ 3 w 44"/>
              <a:gd name="T15" fmla="*/ 34 h 47"/>
              <a:gd name="T16" fmla="*/ 6 w 44"/>
              <a:gd name="T17" fmla="*/ 37 h 47"/>
              <a:gd name="T18" fmla="*/ 9 w 44"/>
              <a:gd name="T19" fmla="*/ 42 h 47"/>
              <a:gd name="T20" fmla="*/ 13 w 44"/>
              <a:gd name="T21" fmla="*/ 44 h 47"/>
              <a:gd name="T22" fmla="*/ 18 w 44"/>
              <a:gd name="T23" fmla="*/ 46 h 47"/>
              <a:gd name="T24" fmla="*/ 23 w 44"/>
              <a:gd name="T25" fmla="*/ 47 h 47"/>
              <a:gd name="T26" fmla="*/ 28 w 44"/>
              <a:gd name="T27" fmla="*/ 47 h 47"/>
              <a:gd name="T28" fmla="*/ 33 w 44"/>
              <a:gd name="T29" fmla="*/ 47 h 47"/>
              <a:gd name="T30" fmla="*/ 38 w 44"/>
              <a:gd name="T31" fmla="*/ 45 h 47"/>
              <a:gd name="T32" fmla="*/ 44 w 44"/>
              <a:gd name="T33" fmla="*/ 41 h 47"/>
              <a:gd name="T34" fmla="*/ 9 w 44"/>
              <a:gd name="T35" fmla="*/ 0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47"/>
              <a:gd name="T56" fmla="*/ 44 w 44"/>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47">
                <a:moveTo>
                  <a:pt x="9" y="0"/>
                </a:moveTo>
                <a:lnTo>
                  <a:pt x="5" y="5"/>
                </a:lnTo>
                <a:lnTo>
                  <a:pt x="2" y="10"/>
                </a:lnTo>
                <a:lnTo>
                  <a:pt x="0" y="15"/>
                </a:lnTo>
                <a:lnTo>
                  <a:pt x="0" y="19"/>
                </a:lnTo>
                <a:lnTo>
                  <a:pt x="0" y="25"/>
                </a:lnTo>
                <a:lnTo>
                  <a:pt x="1" y="29"/>
                </a:lnTo>
                <a:lnTo>
                  <a:pt x="3" y="34"/>
                </a:lnTo>
                <a:lnTo>
                  <a:pt x="6" y="37"/>
                </a:lnTo>
                <a:lnTo>
                  <a:pt x="9" y="42"/>
                </a:lnTo>
                <a:lnTo>
                  <a:pt x="13" y="44"/>
                </a:lnTo>
                <a:lnTo>
                  <a:pt x="18" y="46"/>
                </a:lnTo>
                <a:lnTo>
                  <a:pt x="23" y="47"/>
                </a:lnTo>
                <a:lnTo>
                  <a:pt x="28" y="47"/>
                </a:lnTo>
                <a:lnTo>
                  <a:pt x="33" y="47"/>
                </a:lnTo>
                <a:lnTo>
                  <a:pt x="38" y="45"/>
                </a:lnTo>
                <a:lnTo>
                  <a:pt x="44" y="41"/>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73" name="Freeform 113"/>
          <p:cNvSpPr>
            <a:spLocks/>
          </p:cNvSpPr>
          <p:nvPr/>
        </p:nvSpPr>
        <p:spPr bwMode="auto">
          <a:xfrm>
            <a:off x="4846886" y="5264023"/>
            <a:ext cx="17463" cy="17463"/>
          </a:xfrm>
          <a:custGeom>
            <a:avLst/>
            <a:gdLst>
              <a:gd name="T0" fmla="*/ 34 w 45"/>
              <a:gd name="T1" fmla="*/ 47 h 47"/>
              <a:gd name="T2" fmla="*/ 40 w 45"/>
              <a:gd name="T3" fmla="*/ 42 h 47"/>
              <a:gd name="T4" fmla="*/ 42 w 45"/>
              <a:gd name="T5" fmla="*/ 38 h 47"/>
              <a:gd name="T6" fmla="*/ 44 w 45"/>
              <a:gd name="T7" fmla="*/ 33 h 47"/>
              <a:gd name="T8" fmla="*/ 45 w 45"/>
              <a:gd name="T9" fmla="*/ 29 h 47"/>
              <a:gd name="T10" fmla="*/ 44 w 45"/>
              <a:gd name="T11" fmla="*/ 23 h 47"/>
              <a:gd name="T12" fmla="*/ 43 w 45"/>
              <a:gd name="T13" fmla="*/ 19 h 47"/>
              <a:gd name="T14" fmla="*/ 41 w 45"/>
              <a:gd name="T15" fmla="*/ 13 h 47"/>
              <a:gd name="T16" fmla="*/ 37 w 45"/>
              <a:gd name="T17" fmla="*/ 10 h 47"/>
              <a:gd name="T18" fmla="*/ 34 w 45"/>
              <a:gd name="T19" fmla="*/ 6 h 47"/>
              <a:gd name="T20" fmla="*/ 30 w 45"/>
              <a:gd name="T21" fmla="*/ 4 h 47"/>
              <a:gd name="T22" fmla="*/ 26 w 45"/>
              <a:gd name="T23" fmla="*/ 2 h 47"/>
              <a:gd name="T24" fmla="*/ 21 w 45"/>
              <a:gd name="T25" fmla="*/ 1 h 47"/>
              <a:gd name="T26" fmla="*/ 16 w 45"/>
              <a:gd name="T27" fmla="*/ 0 h 47"/>
              <a:gd name="T28" fmla="*/ 11 w 45"/>
              <a:gd name="T29" fmla="*/ 1 h 47"/>
              <a:gd name="T30" fmla="*/ 5 w 45"/>
              <a:gd name="T31" fmla="*/ 3 h 47"/>
              <a:gd name="T32" fmla="*/ 0 w 45"/>
              <a:gd name="T33" fmla="*/ 7 h 47"/>
              <a:gd name="T34" fmla="*/ 34 w 45"/>
              <a:gd name="T35" fmla="*/ 47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47"/>
              <a:gd name="T56" fmla="*/ 45 w 45"/>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47">
                <a:moveTo>
                  <a:pt x="34" y="47"/>
                </a:moveTo>
                <a:lnTo>
                  <a:pt x="40" y="42"/>
                </a:lnTo>
                <a:lnTo>
                  <a:pt x="42" y="38"/>
                </a:lnTo>
                <a:lnTo>
                  <a:pt x="44" y="33"/>
                </a:lnTo>
                <a:lnTo>
                  <a:pt x="45" y="29"/>
                </a:lnTo>
                <a:lnTo>
                  <a:pt x="44" y="23"/>
                </a:lnTo>
                <a:lnTo>
                  <a:pt x="43" y="19"/>
                </a:lnTo>
                <a:lnTo>
                  <a:pt x="41" y="13"/>
                </a:lnTo>
                <a:lnTo>
                  <a:pt x="37" y="10"/>
                </a:lnTo>
                <a:lnTo>
                  <a:pt x="34" y="6"/>
                </a:lnTo>
                <a:lnTo>
                  <a:pt x="30" y="4"/>
                </a:lnTo>
                <a:lnTo>
                  <a:pt x="26" y="2"/>
                </a:lnTo>
                <a:lnTo>
                  <a:pt x="21" y="1"/>
                </a:lnTo>
                <a:lnTo>
                  <a:pt x="16" y="0"/>
                </a:lnTo>
                <a:lnTo>
                  <a:pt x="11" y="1"/>
                </a:lnTo>
                <a:lnTo>
                  <a:pt x="5" y="3"/>
                </a:lnTo>
                <a:lnTo>
                  <a:pt x="0" y="7"/>
                </a:lnTo>
                <a:lnTo>
                  <a:pt x="34"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74" name="Freeform 114"/>
          <p:cNvSpPr>
            <a:spLocks/>
          </p:cNvSpPr>
          <p:nvPr/>
        </p:nvSpPr>
        <p:spPr bwMode="auto">
          <a:xfrm>
            <a:off x="4772274" y="5267198"/>
            <a:ext cx="87312" cy="61913"/>
          </a:xfrm>
          <a:custGeom>
            <a:avLst/>
            <a:gdLst>
              <a:gd name="T0" fmla="*/ 72 w 221"/>
              <a:gd name="T1" fmla="*/ 159 h 159"/>
              <a:gd name="T2" fmla="*/ 89 w 221"/>
              <a:gd name="T3" fmla="*/ 153 h 159"/>
              <a:gd name="T4" fmla="*/ 221 w 221"/>
              <a:gd name="T5" fmla="*/ 40 h 159"/>
              <a:gd name="T6" fmla="*/ 187 w 221"/>
              <a:gd name="T7" fmla="*/ 0 h 159"/>
              <a:gd name="T8" fmla="*/ 55 w 221"/>
              <a:gd name="T9" fmla="*/ 112 h 159"/>
              <a:gd name="T10" fmla="*/ 72 w 221"/>
              <a:gd name="T11" fmla="*/ 159 h 159"/>
              <a:gd name="T12" fmla="*/ 55 w 221"/>
              <a:gd name="T13" fmla="*/ 112 h 159"/>
              <a:gd name="T14" fmla="*/ 0 w 221"/>
              <a:gd name="T15" fmla="*/ 159 h 159"/>
              <a:gd name="T16" fmla="*/ 72 w 221"/>
              <a:gd name="T17" fmla="*/ 159 h 1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1"/>
              <a:gd name="T28" fmla="*/ 0 h 159"/>
              <a:gd name="T29" fmla="*/ 221 w 221"/>
              <a:gd name="T30" fmla="*/ 159 h 1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1" h="159">
                <a:moveTo>
                  <a:pt x="72" y="159"/>
                </a:moveTo>
                <a:lnTo>
                  <a:pt x="89" y="153"/>
                </a:lnTo>
                <a:lnTo>
                  <a:pt x="221" y="40"/>
                </a:lnTo>
                <a:lnTo>
                  <a:pt x="187" y="0"/>
                </a:lnTo>
                <a:lnTo>
                  <a:pt x="55" y="112"/>
                </a:lnTo>
                <a:lnTo>
                  <a:pt x="72" y="159"/>
                </a:lnTo>
                <a:lnTo>
                  <a:pt x="55" y="112"/>
                </a:lnTo>
                <a:lnTo>
                  <a:pt x="0" y="159"/>
                </a:lnTo>
                <a:lnTo>
                  <a:pt x="72" y="15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75" name="Rectangle 115"/>
          <p:cNvSpPr>
            <a:spLocks noChangeArrowheads="1"/>
          </p:cNvSpPr>
          <p:nvPr/>
        </p:nvSpPr>
        <p:spPr bwMode="auto">
          <a:xfrm>
            <a:off x="4800849" y="5308473"/>
            <a:ext cx="36512" cy="206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276" name="Freeform 116"/>
          <p:cNvSpPr>
            <a:spLocks/>
          </p:cNvSpPr>
          <p:nvPr/>
        </p:nvSpPr>
        <p:spPr bwMode="auto">
          <a:xfrm>
            <a:off x="4837361" y="5308473"/>
            <a:ext cx="11113" cy="20638"/>
          </a:xfrm>
          <a:custGeom>
            <a:avLst/>
            <a:gdLst>
              <a:gd name="T0" fmla="*/ 0 w 27"/>
              <a:gd name="T1" fmla="*/ 54 h 54"/>
              <a:gd name="T2" fmla="*/ 7 w 27"/>
              <a:gd name="T3" fmla="*/ 53 h 54"/>
              <a:gd name="T4" fmla="*/ 12 w 27"/>
              <a:gd name="T5" fmla="*/ 52 h 54"/>
              <a:gd name="T6" fmla="*/ 16 w 27"/>
              <a:gd name="T7" fmla="*/ 49 h 54"/>
              <a:gd name="T8" fmla="*/ 21 w 27"/>
              <a:gd name="T9" fmla="*/ 45 h 54"/>
              <a:gd name="T10" fmla="*/ 24 w 27"/>
              <a:gd name="T11" fmla="*/ 41 h 54"/>
              <a:gd name="T12" fmla="*/ 26 w 27"/>
              <a:gd name="T13" fmla="*/ 37 h 54"/>
              <a:gd name="T14" fmla="*/ 27 w 27"/>
              <a:gd name="T15" fmla="*/ 32 h 54"/>
              <a:gd name="T16" fmla="*/ 27 w 27"/>
              <a:gd name="T17" fmla="*/ 27 h 54"/>
              <a:gd name="T18" fmla="*/ 27 w 27"/>
              <a:gd name="T19" fmla="*/ 22 h 54"/>
              <a:gd name="T20" fmla="*/ 26 w 27"/>
              <a:gd name="T21" fmla="*/ 17 h 54"/>
              <a:gd name="T22" fmla="*/ 24 w 27"/>
              <a:gd name="T23" fmla="*/ 13 h 54"/>
              <a:gd name="T24" fmla="*/ 21 w 27"/>
              <a:gd name="T25" fmla="*/ 9 h 54"/>
              <a:gd name="T26" fmla="*/ 16 w 27"/>
              <a:gd name="T27" fmla="*/ 6 h 54"/>
              <a:gd name="T28" fmla="*/ 12 w 27"/>
              <a:gd name="T29" fmla="*/ 2 h 54"/>
              <a:gd name="T30" fmla="*/ 7 w 27"/>
              <a:gd name="T31" fmla="*/ 1 h 54"/>
              <a:gd name="T32" fmla="*/ 0 w 27"/>
              <a:gd name="T33" fmla="*/ 0 h 54"/>
              <a:gd name="T34" fmla="*/ 0 w 27"/>
              <a:gd name="T35" fmla="*/ 5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54"/>
              <a:gd name="T56" fmla="*/ 27 w 27"/>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54">
                <a:moveTo>
                  <a:pt x="0" y="54"/>
                </a:moveTo>
                <a:lnTo>
                  <a:pt x="7" y="53"/>
                </a:lnTo>
                <a:lnTo>
                  <a:pt x="12" y="52"/>
                </a:lnTo>
                <a:lnTo>
                  <a:pt x="16" y="49"/>
                </a:lnTo>
                <a:lnTo>
                  <a:pt x="21" y="45"/>
                </a:lnTo>
                <a:lnTo>
                  <a:pt x="24" y="41"/>
                </a:lnTo>
                <a:lnTo>
                  <a:pt x="26" y="37"/>
                </a:lnTo>
                <a:lnTo>
                  <a:pt x="27" y="32"/>
                </a:lnTo>
                <a:lnTo>
                  <a:pt x="27" y="27"/>
                </a:lnTo>
                <a:lnTo>
                  <a:pt x="27" y="22"/>
                </a:lnTo>
                <a:lnTo>
                  <a:pt x="26" y="17"/>
                </a:lnTo>
                <a:lnTo>
                  <a:pt x="24" y="13"/>
                </a:lnTo>
                <a:lnTo>
                  <a:pt x="21" y="9"/>
                </a:lnTo>
                <a:lnTo>
                  <a:pt x="16" y="6"/>
                </a:lnTo>
                <a:lnTo>
                  <a:pt x="12" y="2"/>
                </a:lnTo>
                <a:lnTo>
                  <a:pt x="7" y="1"/>
                </a:lnTo>
                <a:lnTo>
                  <a:pt x="0" y="0"/>
                </a:lnTo>
                <a:lnTo>
                  <a:pt x="0" y="5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77" name="Freeform 117"/>
          <p:cNvSpPr>
            <a:spLocks/>
          </p:cNvSpPr>
          <p:nvPr/>
        </p:nvSpPr>
        <p:spPr bwMode="auto">
          <a:xfrm>
            <a:off x="4891336" y="5308473"/>
            <a:ext cx="9525" cy="20638"/>
          </a:xfrm>
          <a:custGeom>
            <a:avLst/>
            <a:gdLst>
              <a:gd name="T0" fmla="*/ 27 w 27"/>
              <a:gd name="T1" fmla="*/ 0 h 54"/>
              <a:gd name="T2" fmla="*/ 21 w 27"/>
              <a:gd name="T3" fmla="*/ 1 h 54"/>
              <a:gd name="T4" fmla="*/ 15 w 27"/>
              <a:gd name="T5" fmla="*/ 2 h 54"/>
              <a:gd name="T6" fmla="*/ 11 w 27"/>
              <a:gd name="T7" fmla="*/ 6 h 54"/>
              <a:gd name="T8" fmla="*/ 8 w 27"/>
              <a:gd name="T9" fmla="*/ 9 h 54"/>
              <a:gd name="T10" fmla="*/ 5 w 27"/>
              <a:gd name="T11" fmla="*/ 13 h 54"/>
              <a:gd name="T12" fmla="*/ 3 w 27"/>
              <a:gd name="T13" fmla="*/ 17 h 54"/>
              <a:gd name="T14" fmla="*/ 2 w 27"/>
              <a:gd name="T15" fmla="*/ 22 h 54"/>
              <a:gd name="T16" fmla="*/ 0 w 27"/>
              <a:gd name="T17" fmla="*/ 27 h 54"/>
              <a:gd name="T18" fmla="*/ 2 w 27"/>
              <a:gd name="T19" fmla="*/ 32 h 54"/>
              <a:gd name="T20" fmla="*/ 3 w 27"/>
              <a:gd name="T21" fmla="*/ 37 h 54"/>
              <a:gd name="T22" fmla="*/ 5 w 27"/>
              <a:gd name="T23" fmla="*/ 41 h 54"/>
              <a:gd name="T24" fmla="*/ 8 w 27"/>
              <a:gd name="T25" fmla="*/ 45 h 54"/>
              <a:gd name="T26" fmla="*/ 11 w 27"/>
              <a:gd name="T27" fmla="*/ 49 h 54"/>
              <a:gd name="T28" fmla="*/ 15 w 27"/>
              <a:gd name="T29" fmla="*/ 52 h 54"/>
              <a:gd name="T30" fmla="*/ 21 w 27"/>
              <a:gd name="T31" fmla="*/ 53 h 54"/>
              <a:gd name="T32" fmla="*/ 27 w 27"/>
              <a:gd name="T33" fmla="*/ 54 h 54"/>
              <a:gd name="T34" fmla="*/ 27 w 27"/>
              <a:gd name="T35" fmla="*/ 0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54"/>
              <a:gd name="T56" fmla="*/ 27 w 27"/>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54">
                <a:moveTo>
                  <a:pt x="27" y="0"/>
                </a:moveTo>
                <a:lnTo>
                  <a:pt x="21" y="1"/>
                </a:lnTo>
                <a:lnTo>
                  <a:pt x="15" y="2"/>
                </a:lnTo>
                <a:lnTo>
                  <a:pt x="11" y="6"/>
                </a:lnTo>
                <a:lnTo>
                  <a:pt x="8" y="9"/>
                </a:lnTo>
                <a:lnTo>
                  <a:pt x="5" y="13"/>
                </a:lnTo>
                <a:lnTo>
                  <a:pt x="3" y="17"/>
                </a:lnTo>
                <a:lnTo>
                  <a:pt x="2" y="22"/>
                </a:lnTo>
                <a:lnTo>
                  <a:pt x="0" y="27"/>
                </a:lnTo>
                <a:lnTo>
                  <a:pt x="2" y="32"/>
                </a:lnTo>
                <a:lnTo>
                  <a:pt x="3" y="37"/>
                </a:lnTo>
                <a:lnTo>
                  <a:pt x="5" y="41"/>
                </a:lnTo>
                <a:lnTo>
                  <a:pt x="8" y="45"/>
                </a:lnTo>
                <a:lnTo>
                  <a:pt x="11" y="49"/>
                </a:lnTo>
                <a:lnTo>
                  <a:pt x="15" y="52"/>
                </a:lnTo>
                <a:lnTo>
                  <a:pt x="21" y="53"/>
                </a:lnTo>
                <a:lnTo>
                  <a:pt x="27" y="54"/>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78" name="Freeform 118"/>
          <p:cNvSpPr>
            <a:spLocks/>
          </p:cNvSpPr>
          <p:nvPr/>
        </p:nvSpPr>
        <p:spPr bwMode="auto">
          <a:xfrm>
            <a:off x="4900861" y="5308473"/>
            <a:ext cx="106363" cy="20638"/>
          </a:xfrm>
          <a:custGeom>
            <a:avLst/>
            <a:gdLst>
              <a:gd name="T0" fmla="*/ 216 w 265"/>
              <a:gd name="T1" fmla="*/ 8 h 54"/>
              <a:gd name="T2" fmla="*/ 198 w 265"/>
              <a:gd name="T3" fmla="*/ 0 h 54"/>
              <a:gd name="T4" fmla="*/ 0 w 265"/>
              <a:gd name="T5" fmla="*/ 0 h 54"/>
              <a:gd name="T6" fmla="*/ 0 w 265"/>
              <a:gd name="T7" fmla="*/ 54 h 54"/>
              <a:gd name="T8" fmla="*/ 198 w 265"/>
              <a:gd name="T9" fmla="*/ 54 h 54"/>
              <a:gd name="T10" fmla="*/ 216 w 265"/>
              <a:gd name="T11" fmla="*/ 8 h 54"/>
              <a:gd name="T12" fmla="*/ 198 w 265"/>
              <a:gd name="T13" fmla="*/ 54 h 54"/>
              <a:gd name="T14" fmla="*/ 265 w 265"/>
              <a:gd name="T15" fmla="*/ 54 h 54"/>
              <a:gd name="T16" fmla="*/ 216 w 265"/>
              <a:gd name="T17" fmla="*/ 8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5"/>
              <a:gd name="T28" fmla="*/ 0 h 54"/>
              <a:gd name="T29" fmla="*/ 265 w 265"/>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5" h="54">
                <a:moveTo>
                  <a:pt x="216" y="8"/>
                </a:moveTo>
                <a:lnTo>
                  <a:pt x="198" y="0"/>
                </a:lnTo>
                <a:lnTo>
                  <a:pt x="0" y="0"/>
                </a:lnTo>
                <a:lnTo>
                  <a:pt x="0" y="54"/>
                </a:lnTo>
                <a:lnTo>
                  <a:pt x="198" y="54"/>
                </a:lnTo>
                <a:lnTo>
                  <a:pt x="216" y="8"/>
                </a:lnTo>
                <a:lnTo>
                  <a:pt x="198" y="54"/>
                </a:lnTo>
                <a:lnTo>
                  <a:pt x="265" y="54"/>
                </a:lnTo>
                <a:lnTo>
                  <a:pt x="216" y="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79" name="Freeform 119"/>
          <p:cNvSpPr>
            <a:spLocks/>
          </p:cNvSpPr>
          <p:nvPr/>
        </p:nvSpPr>
        <p:spPr bwMode="auto">
          <a:xfrm>
            <a:off x="4953249" y="5292598"/>
            <a:ext cx="33337" cy="33338"/>
          </a:xfrm>
          <a:custGeom>
            <a:avLst/>
            <a:gdLst>
              <a:gd name="T0" fmla="*/ 0 w 87"/>
              <a:gd name="T1" fmla="*/ 39 h 85"/>
              <a:gd name="T2" fmla="*/ 37 w 87"/>
              <a:gd name="T3" fmla="*/ 0 h 85"/>
              <a:gd name="T4" fmla="*/ 87 w 87"/>
              <a:gd name="T5" fmla="*/ 47 h 85"/>
              <a:gd name="T6" fmla="*/ 51 w 87"/>
              <a:gd name="T7" fmla="*/ 85 h 85"/>
              <a:gd name="T8" fmla="*/ 0 w 87"/>
              <a:gd name="T9" fmla="*/ 39 h 85"/>
              <a:gd name="T10" fmla="*/ 0 60000 65536"/>
              <a:gd name="T11" fmla="*/ 0 60000 65536"/>
              <a:gd name="T12" fmla="*/ 0 60000 65536"/>
              <a:gd name="T13" fmla="*/ 0 60000 65536"/>
              <a:gd name="T14" fmla="*/ 0 60000 65536"/>
              <a:gd name="T15" fmla="*/ 0 w 87"/>
              <a:gd name="T16" fmla="*/ 0 h 85"/>
              <a:gd name="T17" fmla="*/ 87 w 87"/>
              <a:gd name="T18" fmla="*/ 85 h 85"/>
            </a:gdLst>
            <a:ahLst/>
            <a:cxnLst>
              <a:cxn ang="T10">
                <a:pos x="T0" y="T1"/>
              </a:cxn>
              <a:cxn ang="T11">
                <a:pos x="T2" y="T3"/>
              </a:cxn>
              <a:cxn ang="T12">
                <a:pos x="T4" y="T5"/>
              </a:cxn>
              <a:cxn ang="T13">
                <a:pos x="T6" y="T7"/>
              </a:cxn>
              <a:cxn ang="T14">
                <a:pos x="T8" y="T9"/>
              </a:cxn>
            </a:cxnLst>
            <a:rect l="T15" t="T16" r="T17" b="T18"/>
            <a:pathLst>
              <a:path w="87" h="85">
                <a:moveTo>
                  <a:pt x="0" y="39"/>
                </a:moveTo>
                <a:lnTo>
                  <a:pt x="37" y="0"/>
                </a:lnTo>
                <a:lnTo>
                  <a:pt x="87" y="47"/>
                </a:lnTo>
                <a:lnTo>
                  <a:pt x="51" y="85"/>
                </a:lnTo>
                <a:lnTo>
                  <a:pt x="0" y="3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80" name="Freeform 120"/>
          <p:cNvSpPr>
            <a:spLocks/>
          </p:cNvSpPr>
          <p:nvPr/>
        </p:nvSpPr>
        <p:spPr bwMode="auto">
          <a:xfrm>
            <a:off x="4948486" y="5289423"/>
            <a:ext cx="19050" cy="19050"/>
          </a:xfrm>
          <a:custGeom>
            <a:avLst/>
            <a:gdLst>
              <a:gd name="T0" fmla="*/ 45 w 45"/>
              <a:gd name="T1" fmla="*/ 8 h 47"/>
              <a:gd name="T2" fmla="*/ 39 w 45"/>
              <a:gd name="T3" fmla="*/ 4 h 47"/>
              <a:gd name="T4" fmla="*/ 34 w 45"/>
              <a:gd name="T5" fmla="*/ 1 h 47"/>
              <a:gd name="T6" fmla="*/ 30 w 45"/>
              <a:gd name="T7" fmla="*/ 0 h 47"/>
              <a:gd name="T8" fmla="*/ 24 w 45"/>
              <a:gd name="T9" fmla="*/ 0 h 47"/>
              <a:gd name="T10" fmla="*/ 19 w 45"/>
              <a:gd name="T11" fmla="*/ 1 h 47"/>
              <a:gd name="T12" fmla="*/ 15 w 45"/>
              <a:gd name="T13" fmla="*/ 3 h 47"/>
              <a:gd name="T14" fmla="*/ 10 w 45"/>
              <a:gd name="T15" fmla="*/ 5 h 47"/>
              <a:gd name="T16" fmla="*/ 7 w 45"/>
              <a:gd name="T17" fmla="*/ 10 h 47"/>
              <a:gd name="T18" fmla="*/ 4 w 45"/>
              <a:gd name="T19" fmla="*/ 13 h 47"/>
              <a:gd name="T20" fmla="*/ 2 w 45"/>
              <a:gd name="T21" fmla="*/ 17 h 47"/>
              <a:gd name="T22" fmla="*/ 0 w 45"/>
              <a:gd name="T23" fmla="*/ 23 h 47"/>
              <a:gd name="T24" fmla="*/ 0 w 45"/>
              <a:gd name="T25" fmla="*/ 27 h 47"/>
              <a:gd name="T26" fmla="*/ 0 w 45"/>
              <a:gd name="T27" fmla="*/ 32 h 47"/>
              <a:gd name="T28" fmla="*/ 2 w 45"/>
              <a:gd name="T29" fmla="*/ 38 h 47"/>
              <a:gd name="T30" fmla="*/ 4 w 45"/>
              <a:gd name="T31" fmla="*/ 42 h 47"/>
              <a:gd name="T32" fmla="*/ 8 w 45"/>
              <a:gd name="T33" fmla="*/ 47 h 47"/>
              <a:gd name="T34" fmla="*/ 45 w 45"/>
              <a:gd name="T35" fmla="*/ 8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47"/>
              <a:gd name="T56" fmla="*/ 45 w 45"/>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47">
                <a:moveTo>
                  <a:pt x="45" y="8"/>
                </a:moveTo>
                <a:lnTo>
                  <a:pt x="39" y="4"/>
                </a:lnTo>
                <a:lnTo>
                  <a:pt x="34" y="1"/>
                </a:lnTo>
                <a:lnTo>
                  <a:pt x="30" y="0"/>
                </a:lnTo>
                <a:lnTo>
                  <a:pt x="24" y="0"/>
                </a:lnTo>
                <a:lnTo>
                  <a:pt x="19" y="1"/>
                </a:lnTo>
                <a:lnTo>
                  <a:pt x="15" y="3"/>
                </a:lnTo>
                <a:lnTo>
                  <a:pt x="10" y="5"/>
                </a:lnTo>
                <a:lnTo>
                  <a:pt x="7" y="10"/>
                </a:lnTo>
                <a:lnTo>
                  <a:pt x="4" y="13"/>
                </a:lnTo>
                <a:lnTo>
                  <a:pt x="2" y="17"/>
                </a:lnTo>
                <a:lnTo>
                  <a:pt x="0" y="23"/>
                </a:lnTo>
                <a:lnTo>
                  <a:pt x="0" y="27"/>
                </a:lnTo>
                <a:lnTo>
                  <a:pt x="0" y="32"/>
                </a:lnTo>
                <a:lnTo>
                  <a:pt x="2" y="38"/>
                </a:lnTo>
                <a:lnTo>
                  <a:pt x="4" y="42"/>
                </a:lnTo>
                <a:lnTo>
                  <a:pt x="8" y="47"/>
                </a:lnTo>
                <a:lnTo>
                  <a:pt x="45"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81" name="Freeform 121"/>
          <p:cNvSpPr>
            <a:spLocks/>
          </p:cNvSpPr>
          <p:nvPr/>
        </p:nvSpPr>
        <p:spPr bwMode="auto">
          <a:xfrm>
            <a:off x="4905624" y="5249736"/>
            <a:ext cx="19050" cy="19050"/>
          </a:xfrm>
          <a:custGeom>
            <a:avLst/>
            <a:gdLst>
              <a:gd name="T0" fmla="*/ 0 w 45"/>
              <a:gd name="T1" fmla="*/ 40 h 47"/>
              <a:gd name="T2" fmla="*/ 4 w 45"/>
              <a:gd name="T3" fmla="*/ 43 h 47"/>
              <a:gd name="T4" fmla="*/ 10 w 45"/>
              <a:gd name="T5" fmla="*/ 45 h 47"/>
              <a:gd name="T6" fmla="*/ 15 w 45"/>
              <a:gd name="T7" fmla="*/ 47 h 47"/>
              <a:gd name="T8" fmla="*/ 20 w 45"/>
              <a:gd name="T9" fmla="*/ 47 h 47"/>
              <a:gd name="T10" fmla="*/ 25 w 45"/>
              <a:gd name="T11" fmla="*/ 46 h 47"/>
              <a:gd name="T12" fmla="*/ 29 w 45"/>
              <a:gd name="T13" fmla="*/ 44 h 47"/>
              <a:gd name="T14" fmla="*/ 33 w 45"/>
              <a:gd name="T15" fmla="*/ 41 h 47"/>
              <a:gd name="T16" fmla="*/ 38 w 45"/>
              <a:gd name="T17" fmla="*/ 38 h 47"/>
              <a:gd name="T18" fmla="*/ 40 w 45"/>
              <a:gd name="T19" fmla="*/ 34 h 47"/>
              <a:gd name="T20" fmla="*/ 43 w 45"/>
              <a:gd name="T21" fmla="*/ 30 h 47"/>
              <a:gd name="T22" fmla="*/ 44 w 45"/>
              <a:gd name="T23" fmla="*/ 25 h 47"/>
              <a:gd name="T24" fmla="*/ 45 w 45"/>
              <a:gd name="T25" fmla="*/ 20 h 47"/>
              <a:gd name="T26" fmla="*/ 44 w 45"/>
              <a:gd name="T27" fmla="*/ 15 h 47"/>
              <a:gd name="T28" fmla="*/ 43 w 45"/>
              <a:gd name="T29" fmla="*/ 10 h 47"/>
              <a:gd name="T30" fmla="*/ 40 w 45"/>
              <a:gd name="T31" fmla="*/ 5 h 47"/>
              <a:gd name="T32" fmla="*/ 36 w 45"/>
              <a:gd name="T33" fmla="*/ 0 h 47"/>
              <a:gd name="T34" fmla="*/ 0 w 45"/>
              <a:gd name="T35" fmla="*/ 40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47"/>
              <a:gd name="T56" fmla="*/ 45 w 45"/>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47">
                <a:moveTo>
                  <a:pt x="0" y="40"/>
                </a:moveTo>
                <a:lnTo>
                  <a:pt x="4" y="43"/>
                </a:lnTo>
                <a:lnTo>
                  <a:pt x="10" y="45"/>
                </a:lnTo>
                <a:lnTo>
                  <a:pt x="15" y="47"/>
                </a:lnTo>
                <a:lnTo>
                  <a:pt x="20" y="47"/>
                </a:lnTo>
                <a:lnTo>
                  <a:pt x="25" y="46"/>
                </a:lnTo>
                <a:lnTo>
                  <a:pt x="29" y="44"/>
                </a:lnTo>
                <a:lnTo>
                  <a:pt x="33" y="41"/>
                </a:lnTo>
                <a:lnTo>
                  <a:pt x="38" y="38"/>
                </a:lnTo>
                <a:lnTo>
                  <a:pt x="40" y="34"/>
                </a:lnTo>
                <a:lnTo>
                  <a:pt x="43" y="30"/>
                </a:lnTo>
                <a:lnTo>
                  <a:pt x="44" y="25"/>
                </a:lnTo>
                <a:lnTo>
                  <a:pt x="45" y="20"/>
                </a:lnTo>
                <a:lnTo>
                  <a:pt x="44" y="15"/>
                </a:lnTo>
                <a:lnTo>
                  <a:pt x="43" y="10"/>
                </a:lnTo>
                <a:lnTo>
                  <a:pt x="40" y="5"/>
                </a:lnTo>
                <a:lnTo>
                  <a:pt x="36" y="0"/>
                </a:lnTo>
                <a:lnTo>
                  <a:pt x="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82" name="Freeform 122"/>
          <p:cNvSpPr>
            <a:spLocks/>
          </p:cNvSpPr>
          <p:nvPr/>
        </p:nvSpPr>
        <p:spPr bwMode="auto">
          <a:xfrm>
            <a:off x="4902449" y="5246561"/>
            <a:ext cx="17462" cy="19050"/>
          </a:xfrm>
          <a:custGeom>
            <a:avLst/>
            <a:gdLst>
              <a:gd name="T0" fmla="*/ 0 w 47"/>
              <a:gd name="T1" fmla="*/ 38 h 48"/>
              <a:gd name="T2" fmla="*/ 11 w 47"/>
              <a:gd name="T3" fmla="*/ 48 h 48"/>
              <a:gd name="T4" fmla="*/ 47 w 47"/>
              <a:gd name="T5" fmla="*/ 8 h 48"/>
              <a:gd name="T6" fmla="*/ 37 w 47"/>
              <a:gd name="T7" fmla="*/ 0 h 48"/>
              <a:gd name="T8" fmla="*/ 0 w 47"/>
              <a:gd name="T9" fmla="*/ 38 h 48"/>
              <a:gd name="T10" fmla="*/ 0 60000 65536"/>
              <a:gd name="T11" fmla="*/ 0 60000 65536"/>
              <a:gd name="T12" fmla="*/ 0 60000 65536"/>
              <a:gd name="T13" fmla="*/ 0 60000 65536"/>
              <a:gd name="T14" fmla="*/ 0 60000 65536"/>
              <a:gd name="T15" fmla="*/ 0 w 47"/>
              <a:gd name="T16" fmla="*/ 0 h 48"/>
              <a:gd name="T17" fmla="*/ 47 w 47"/>
              <a:gd name="T18" fmla="*/ 48 h 48"/>
            </a:gdLst>
            <a:ahLst/>
            <a:cxnLst>
              <a:cxn ang="T10">
                <a:pos x="T0" y="T1"/>
              </a:cxn>
              <a:cxn ang="T11">
                <a:pos x="T2" y="T3"/>
              </a:cxn>
              <a:cxn ang="T12">
                <a:pos x="T4" y="T5"/>
              </a:cxn>
              <a:cxn ang="T13">
                <a:pos x="T6" y="T7"/>
              </a:cxn>
              <a:cxn ang="T14">
                <a:pos x="T8" y="T9"/>
              </a:cxn>
            </a:cxnLst>
            <a:rect l="T15" t="T16" r="T17" b="T18"/>
            <a:pathLst>
              <a:path w="47" h="48">
                <a:moveTo>
                  <a:pt x="0" y="38"/>
                </a:moveTo>
                <a:lnTo>
                  <a:pt x="11" y="48"/>
                </a:lnTo>
                <a:lnTo>
                  <a:pt x="47" y="8"/>
                </a:lnTo>
                <a:lnTo>
                  <a:pt x="37" y="0"/>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83" name="Freeform 123"/>
          <p:cNvSpPr>
            <a:spLocks/>
          </p:cNvSpPr>
          <p:nvPr/>
        </p:nvSpPr>
        <p:spPr bwMode="auto">
          <a:xfrm>
            <a:off x="4897686" y="5243386"/>
            <a:ext cx="19050" cy="17462"/>
          </a:xfrm>
          <a:custGeom>
            <a:avLst/>
            <a:gdLst>
              <a:gd name="T0" fmla="*/ 45 w 45"/>
              <a:gd name="T1" fmla="*/ 8 h 46"/>
              <a:gd name="T2" fmla="*/ 39 w 45"/>
              <a:gd name="T3" fmla="*/ 3 h 46"/>
              <a:gd name="T4" fmla="*/ 34 w 45"/>
              <a:gd name="T5" fmla="*/ 1 h 46"/>
              <a:gd name="T6" fmla="*/ 30 w 45"/>
              <a:gd name="T7" fmla="*/ 0 h 46"/>
              <a:gd name="T8" fmla="*/ 24 w 45"/>
              <a:gd name="T9" fmla="*/ 0 h 46"/>
              <a:gd name="T10" fmla="*/ 19 w 45"/>
              <a:gd name="T11" fmla="*/ 1 h 46"/>
              <a:gd name="T12" fmla="*/ 15 w 45"/>
              <a:gd name="T13" fmla="*/ 2 h 46"/>
              <a:gd name="T14" fmla="*/ 10 w 45"/>
              <a:gd name="T15" fmla="*/ 5 h 46"/>
              <a:gd name="T16" fmla="*/ 7 w 45"/>
              <a:gd name="T17" fmla="*/ 9 h 46"/>
              <a:gd name="T18" fmla="*/ 4 w 45"/>
              <a:gd name="T19" fmla="*/ 13 h 46"/>
              <a:gd name="T20" fmla="*/ 2 w 45"/>
              <a:gd name="T21" fmla="*/ 17 h 46"/>
              <a:gd name="T22" fmla="*/ 0 w 45"/>
              <a:gd name="T23" fmla="*/ 21 h 46"/>
              <a:gd name="T24" fmla="*/ 0 w 45"/>
              <a:gd name="T25" fmla="*/ 27 h 46"/>
              <a:gd name="T26" fmla="*/ 0 w 45"/>
              <a:gd name="T27" fmla="*/ 31 h 46"/>
              <a:gd name="T28" fmla="*/ 2 w 45"/>
              <a:gd name="T29" fmla="*/ 36 h 46"/>
              <a:gd name="T30" fmla="*/ 4 w 45"/>
              <a:gd name="T31" fmla="*/ 42 h 46"/>
              <a:gd name="T32" fmla="*/ 8 w 45"/>
              <a:gd name="T33" fmla="*/ 46 h 46"/>
              <a:gd name="T34" fmla="*/ 45 w 45"/>
              <a:gd name="T35" fmla="*/ 8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46"/>
              <a:gd name="T56" fmla="*/ 45 w 4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46">
                <a:moveTo>
                  <a:pt x="45" y="8"/>
                </a:moveTo>
                <a:lnTo>
                  <a:pt x="39" y="3"/>
                </a:lnTo>
                <a:lnTo>
                  <a:pt x="34" y="1"/>
                </a:lnTo>
                <a:lnTo>
                  <a:pt x="30" y="0"/>
                </a:lnTo>
                <a:lnTo>
                  <a:pt x="24" y="0"/>
                </a:lnTo>
                <a:lnTo>
                  <a:pt x="19" y="1"/>
                </a:lnTo>
                <a:lnTo>
                  <a:pt x="15" y="2"/>
                </a:lnTo>
                <a:lnTo>
                  <a:pt x="10" y="5"/>
                </a:lnTo>
                <a:lnTo>
                  <a:pt x="7" y="9"/>
                </a:lnTo>
                <a:lnTo>
                  <a:pt x="4" y="13"/>
                </a:lnTo>
                <a:lnTo>
                  <a:pt x="2" y="17"/>
                </a:lnTo>
                <a:lnTo>
                  <a:pt x="0" y="21"/>
                </a:lnTo>
                <a:lnTo>
                  <a:pt x="0" y="27"/>
                </a:lnTo>
                <a:lnTo>
                  <a:pt x="0" y="31"/>
                </a:lnTo>
                <a:lnTo>
                  <a:pt x="2" y="36"/>
                </a:lnTo>
                <a:lnTo>
                  <a:pt x="4" y="42"/>
                </a:lnTo>
                <a:lnTo>
                  <a:pt x="8" y="46"/>
                </a:lnTo>
                <a:lnTo>
                  <a:pt x="45" y="8"/>
                </a:lnTo>
                <a:close/>
              </a:path>
            </a:pathLst>
          </a:custGeom>
          <a:solidFill>
            <a:srgbClr val="002060"/>
          </a:solidFill>
          <a:ln>
            <a:noFill/>
          </a:ln>
          <a:extLst/>
        </p:spPr>
        <p:txBody>
          <a:bodyPr/>
          <a:lstStyle/>
          <a:p>
            <a:endParaRPr lang="es-MX" dirty="0"/>
          </a:p>
        </p:txBody>
      </p:sp>
      <p:sp>
        <p:nvSpPr>
          <p:cNvPr id="284" name="Rectangle 124"/>
          <p:cNvSpPr>
            <a:spLocks noChangeArrowheads="1"/>
          </p:cNvSpPr>
          <p:nvPr/>
        </p:nvSpPr>
        <p:spPr bwMode="auto">
          <a:xfrm>
            <a:off x="5831136" y="4230561"/>
            <a:ext cx="22225" cy="1063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285" name="Rectangle 125"/>
          <p:cNvSpPr>
            <a:spLocks noChangeArrowheads="1"/>
          </p:cNvSpPr>
          <p:nvPr/>
        </p:nvSpPr>
        <p:spPr bwMode="auto">
          <a:xfrm>
            <a:off x="5831136" y="4400423"/>
            <a:ext cx="22225" cy="104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286" name="Rectangle 126"/>
          <p:cNvSpPr>
            <a:spLocks noChangeArrowheads="1"/>
          </p:cNvSpPr>
          <p:nvPr/>
        </p:nvSpPr>
        <p:spPr bwMode="auto">
          <a:xfrm>
            <a:off x="5831136" y="4568698"/>
            <a:ext cx="22225" cy="106363"/>
          </a:xfrm>
          <a:prstGeom prst="rect">
            <a:avLst/>
          </a:prstGeom>
          <a:solidFill>
            <a:schemeClr val="bg2"/>
          </a:solidFill>
          <a:ln>
            <a:noFill/>
          </a:ln>
          <a:extLst/>
        </p:spPr>
        <p:txBody>
          <a:bodyPr/>
          <a:lstStyle/>
          <a:p>
            <a:endParaRPr lang="es-MX" dirty="0"/>
          </a:p>
        </p:txBody>
      </p:sp>
      <p:sp>
        <p:nvSpPr>
          <p:cNvPr id="287" name="Rectangle 127"/>
          <p:cNvSpPr>
            <a:spLocks noChangeArrowheads="1"/>
          </p:cNvSpPr>
          <p:nvPr/>
        </p:nvSpPr>
        <p:spPr bwMode="auto">
          <a:xfrm>
            <a:off x="5831136" y="4738561"/>
            <a:ext cx="22225" cy="104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288" name="Rectangle 128"/>
          <p:cNvSpPr>
            <a:spLocks noChangeArrowheads="1"/>
          </p:cNvSpPr>
          <p:nvPr/>
        </p:nvSpPr>
        <p:spPr bwMode="auto">
          <a:xfrm>
            <a:off x="5831136" y="4906836"/>
            <a:ext cx="22225" cy="106362"/>
          </a:xfrm>
          <a:prstGeom prst="rect">
            <a:avLst/>
          </a:prstGeom>
          <a:solidFill>
            <a:schemeClr val="bg2"/>
          </a:solidFill>
          <a:ln>
            <a:noFill/>
          </a:ln>
          <a:extLst/>
        </p:spPr>
        <p:txBody>
          <a:bodyPr/>
          <a:lstStyle/>
          <a:p>
            <a:endParaRPr lang="es-MX" dirty="0"/>
          </a:p>
        </p:txBody>
      </p:sp>
      <p:sp>
        <p:nvSpPr>
          <p:cNvPr id="289" name="Rectangle 129"/>
          <p:cNvSpPr>
            <a:spLocks noChangeArrowheads="1"/>
          </p:cNvSpPr>
          <p:nvPr/>
        </p:nvSpPr>
        <p:spPr bwMode="auto">
          <a:xfrm>
            <a:off x="5831136" y="5076698"/>
            <a:ext cx="22225" cy="1063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290" name="Freeform 130"/>
          <p:cNvSpPr>
            <a:spLocks/>
          </p:cNvSpPr>
          <p:nvPr/>
        </p:nvSpPr>
        <p:spPr bwMode="auto">
          <a:xfrm>
            <a:off x="5751761" y="5141786"/>
            <a:ext cx="88900" cy="88900"/>
          </a:xfrm>
          <a:custGeom>
            <a:avLst/>
            <a:gdLst>
              <a:gd name="T0" fmla="*/ 0 w 224"/>
              <a:gd name="T1" fmla="*/ 37 h 228"/>
              <a:gd name="T2" fmla="*/ 39 w 224"/>
              <a:gd name="T3" fmla="*/ 0 h 228"/>
              <a:gd name="T4" fmla="*/ 224 w 224"/>
              <a:gd name="T5" fmla="*/ 190 h 228"/>
              <a:gd name="T6" fmla="*/ 187 w 224"/>
              <a:gd name="T7" fmla="*/ 228 h 228"/>
              <a:gd name="T8" fmla="*/ 0 w 224"/>
              <a:gd name="T9" fmla="*/ 37 h 228"/>
              <a:gd name="T10" fmla="*/ 0 60000 65536"/>
              <a:gd name="T11" fmla="*/ 0 60000 65536"/>
              <a:gd name="T12" fmla="*/ 0 60000 65536"/>
              <a:gd name="T13" fmla="*/ 0 60000 65536"/>
              <a:gd name="T14" fmla="*/ 0 60000 65536"/>
              <a:gd name="T15" fmla="*/ 0 w 224"/>
              <a:gd name="T16" fmla="*/ 0 h 228"/>
              <a:gd name="T17" fmla="*/ 224 w 224"/>
              <a:gd name="T18" fmla="*/ 228 h 228"/>
            </a:gdLst>
            <a:ahLst/>
            <a:cxnLst>
              <a:cxn ang="T10">
                <a:pos x="T0" y="T1"/>
              </a:cxn>
              <a:cxn ang="T11">
                <a:pos x="T2" y="T3"/>
              </a:cxn>
              <a:cxn ang="T12">
                <a:pos x="T4" y="T5"/>
              </a:cxn>
              <a:cxn ang="T13">
                <a:pos x="T6" y="T7"/>
              </a:cxn>
              <a:cxn ang="T14">
                <a:pos x="T8" y="T9"/>
              </a:cxn>
            </a:cxnLst>
            <a:rect l="T15" t="T16" r="T17" b="T18"/>
            <a:pathLst>
              <a:path w="224" h="228">
                <a:moveTo>
                  <a:pt x="0" y="37"/>
                </a:moveTo>
                <a:lnTo>
                  <a:pt x="39" y="0"/>
                </a:lnTo>
                <a:lnTo>
                  <a:pt x="224" y="190"/>
                </a:lnTo>
                <a:lnTo>
                  <a:pt x="187" y="228"/>
                </a:lnTo>
                <a:lnTo>
                  <a:pt x="0" y="3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91" name="Freeform 131"/>
          <p:cNvSpPr>
            <a:spLocks/>
          </p:cNvSpPr>
          <p:nvPr/>
        </p:nvSpPr>
        <p:spPr bwMode="auto">
          <a:xfrm>
            <a:off x="5621586" y="5022723"/>
            <a:ext cx="100013" cy="87313"/>
          </a:xfrm>
          <a:custGeom>
            <a:avLst/>
            <a:gdLst>
              <a:gd name="T0" fmla="*/ 63 w 253"/>
              <a:gd name="T1" fmla="*/ 0 h 220"/>
              <a:gd name="T2" fmla="*/ 44 w 253"/>
              <a:gd name="T3" fmla="*/ 45 h 220"/>
              <a:gd name="T4" fmla="*/ 215 w 253"/>
              <a:gd name="T5" fmla="*/ 220 h 220"/>
              <a:gd name="T6" fmla="*/ 253 w 253"/>
              <a:gd name="T7" fmla="*/ 182 h 220"/>
              <a:gd name="T8" fmla="*/ 81 w 253"/>
              <a:gd name="T9" fmla="*/ 7 h 220"/>
              <a:gd name="T10" fmla="*/ 63 w 253"/>
              <a:gd name="T11" fmla="*/ 0 h 220"/>
              <a:gd name="T12" fmla="*/ 63 w 253"/>
              <a:gd name="T13" fmla="*/ 0 h 220"/>
              <a:gd name="T14" fmla="*/ 0 w 253"/>
              <a:gd name="T15" fmla="*/ 0 h 220"/>
              <a:gd name="T16" fmla="*/ 44 w 253"/>
              <a:gd name="T17" fmla="*/ 45 h 220"/>
              <a:gd name="T18" fmla="*/ 63 w 253"/>
              <a:gd name="T19" fmla="*/ 0 h 2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20"/>
              <a:gd name="T32" fmla="*/ 253 w 253"/>
              <a:gd name="T33" fmla="*/ 220 h 2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20">
                <a:moveTo>
                  <a:pt x="63" y="0"/>
                </a:moveTo>
                <a:lnTo>
                  <a:pt x="44" y="45"/>
                </a:lnTo>
                <a:lnTo>
                  <a:pt x="215" y="220"/>
                </a:lnTo>
                <a:lnTo>
                  <a:pt x="253" y="182"/>
                </a:lnTo>
                <a:lnTo>
                  <a:pt x="81" y="7"/>
                </a:lnTo>
                <a:lnTo>
                  <a:pt x="63" y="0"/>
                </a:lnTo>
                <a:lnTo>
                  <a:pt x="0" y="0"/>
                </a:lnTo>
                <a:lnTo>
                  <a:pt x="44" y="45"/>
                </a:lnTo>
                <a:lnTo>
                  <a:pt x="63"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92" name="Rectangle 132"/>
          <p:cNvSpPr>
            <a:spLocks noChangeArrowheads="1"/>
          </p:cNvSpPr>
          <p:nvPr/>
        </p:nvSpPr>
        <p:spPr bwMode="auto">
          <a:xfrm>
            <a:off x="5646986" y="5022723"/>
            <a:ext cx="7938"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293" name="Rectangle 133"/>
          <p:cNvSpPr>
            <a:spLocks noChangeArrowheads="1"/>
          </p:cNvSpPr>
          <p:nvPr/>
        </p:nvSpPr>
        <p:spPr bwMode="auto">
          <a:xfrm>
            <a:off x="5718424" y="5022723"/>
            <a:ext cx="103187" cy="222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294" name="Freeform 134"/>
          <p:cNvSpPr>
            <a:spLocks/>
          </p:cNvSpPr>
          <p:nvPr/>
        </p:nvSpPr>
        <p:spPr bwMode="auto">
          <a:xfrm>
            <a:off x="5385049" y="5186236"/>
            <a:ext cx="138112" cy="95250"/>
          </a:xfrm>
          <a:custGeom>
            <a:avLst/>
            <a:gdLst>
              <a:gd name="T0" fmla="*/ 327 w 349"/>
              <a:gd name="T1" fmla="*/ 0 h 244"/>
              <a:gd name="T2" fmla="*/ 314 w 349"/>
              <a:gd name="T3" fmla="*/ 1 h 244"/>
              <a:gd name="T4" fmla="*/ 0 w 349"/>
              <a:gd name="T5" fmla="*/ 222 h 244"/>
              <a:gd name="T6" fmla="*/ 15 w 349"/>
              <a:gd name="T7" fmla="*/ 244 h 244"/>
              <a:gd name="T8" fmla="*/ 329 w 349"/>
              <a:gd name="T9" fmla="*/ 23 h 244"/>
              <a:gd name="T10" fmla="*/ 327 w 349"/>
              <a:gd name="T11" fmla="*/ 0 h 244"/>
              <a:gd name="T12" fmla="*/ 329 w 349"/>
              <a:gd name="T13" fmla="*/ 23 h 244"/>
              <a:gd name="T14" fmla="*/ 349 w 349"/>
              <a:gd name="T15" fmla="*/ 10 h 244"/>
              <a:gd name="T16" fmla="*/ 327 w 349"/>
              <a:gd name="T17" fmla="*/ 0 h 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9"/>
              <a:gd name="T28" fmla="*/ 0 h 244"/>
              <a:gd name="T29" fmla="*/ 349 w 349"/>
              <a:gd name="T30" fmla="*/ 244 h 2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9" h="244">
                <a:moveTo>
                  <a:pt x="327" y="0"/>
                </a:moveTo>
                <a:lnTo>
                  <a:pt x="314" y="1"/>
                </a:lnTo>
                <a:lnTo>
                  <a:pt x="0" y="222"/>
                </a:lnTo>
                <a:lnTo>
                  <a:pt x="15" y="244"/>
                </a:lnTo>
                <a:lnTo>
                  <a:pt x="329" y="23"/>
                </a:lnTo>
                <a:lnTo>
                  <a:pt x="327" y="0"/>
                </a:lnTo>
                <a:lnTo>
                  <a:pt x="329" y="23"/>
                </a:lnTo>
                <a:lnTo>
                  <a:pt x="349" y="10"/>
                </a:lnTo>
                <a:lnTo>
                  <a:pt x="3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95" name="Freeform 135"/>
          <p:cNvSpPr>
            <a:spLocks/>
          </p:cNvSpPr>
          <p:nvPr/>
        </p:nvSpPr>
        <p:spPr bwMode="auto">
          <a:xfrm>
            <a:off x="5383461" y="5291011"/>
            <a:ext cx="17463" cy="165100"/>
          </a:xfrm>
          <a:custGeom>
            <a:avLst/>
            <a:gdLst>
              <a:gd name="T0" fmla="*/ 27 w 46"/>
              <a:gd name="T1" fmla="*/ 413 h 418"/>
              <a:gd name="T2" fmla="*/ 45 w 46"/>
              <a:gd name="T3" fmla="*/ 399 h 418"/>
              <a:gd name="T4" fmla="*/ 26 w 46"/>
              <a:gd name="T5" fmla="*/ 0 h 418"/>
              <a:gd name="T6" fmla="*/ 0 w 46"/>
              <a:gd name="T7" fmla="*/ 1 h 418"/>
              <a:gd name="T8" fmla="*/ 19 w 46"/>
              <a:gd name="T9" fmla="*/ 401 h 418"/>
              <a:gd name="T10" fmla="*/ 27 w 46"/>
              <a:gd name="T11" fmla="*/ 413 h 418"/>
              <a:gd name="T12" fmla="*/ 27 w 46"/>
              <a:gd name="T13" fmla="*/ 413 h 418"/>
              <a:gd name="T14" fmla="*/ 46 w 46"/>
              <a:gd name="T15" fmla="*/ 418 h 418"/>
              <a:gd name="T16" fmla="*/ 45 w 46"/>
              <a:gd name="T17" fmla="*/ 399 h 418"/>
              <a:gd name="T18" fmla="*/ 27 w 46"/>
              <a:gd name="T19" fmla="*/ 413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418"/>
              <a:gd name="T32" fmla="*/ 46 w 46"/>
              <a:gd name="T33" fmla="*/ 418 h 4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418">
                <a:moveTo>
                  <a:pt x="27" y="413"/>
                </a:moveTo>
                <a:lnTo>
                  <a:pt x="45" y="399"/>
                </a:lnTo>
                <a:lnTo>
                  <a:pt x="26" y="0"/>
                </a:lnTo>
                <a:lnTo>
                  <a:pt x="0" y="1"/>
                </a:lnTo>
                <a:lnTo>
                  <a:pt x="19" y="401"/>
                </a:lnTo>
                <a:lnTo>
                  <a:pt x="27" y="413"/>
                </a:lnTo>
                <a:lnTo>
                  <a:pt x="46" y="418"/>
                </a:lnTo>
                <a:lnTo>
                  <a:pt x="45" y="399"/>
                </a:lnTo>
                <a:lnTo>
                  <a:pt x="27" y="4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296" name="Freeform 136"/>
          <p:cNvSpPr>
            <a:spLocks/>
          </p:cNvSpPr>
          <p:nvPr/>
        </p:nvSpPr>
        <p:spPr bwMode="auto">
          <a:xfrm>
            <a:off x="5400924" y="5456111"/>
            <a:ext cx="141287" cy="173037"/>
          </a:xfrm>
          <a:custGeom>
            <a:avLst/>
            <a:gdLst>
              <a:gd name="T0" fmla="*/ 0 w 354"/>
              <a:gd name="T1" fmla="*/ 0 h 439"/>
              <a:gd name="T2" fmla="*/ 10 w 354"/>
              <a:gd name="T3" fmla="*/ 439 h 439"/>
              <a:gd name="T4" fmla="*/ 354 w 354"/>
              <a:gd name="T5" fmla="*/ 176 h 439"/>
              <a:gd name="T6" fmla="*/ 0 w 354"/>
              <a:gd name="T7" fmla="*/ 0 h 439"/>
              <a:gd name="T8" fmla="*/ 0 60000 65536"/>
              <a:gd name="T9" fmla="*/ 0 60000 65536"/>
              <a:gd name="T10" fmla="*/ 0 60000 65536"/>
              <a:gd name="T11" fmla="*/ 0 60000 65536"/>
              <a:gd name="T12" fmla="*/ 0 w 354"/>
              <a:gd name="T13" fmla="*/ 0 h 439"/>
              <a:gd name="T14" fmla="*/ 354 w 354"/>
              <a:gd name="T15" fmla="*/ 439 h 439"/>
            </a:gdLst>
            <a:ahLst/>
            <a:cxnLst>
              <a:cxn ang="T8">
                <a:pos x="T0" y="T1"/>
              </a:cxn>
              <a:cxn ang="T9">
                <a:pos x="T2" y="T3"/>
              </a:cxn>
              <a:cxn ang="T10">
                <a:pos x="T4" y="T5"/>
              </a:cxn>
              <a:cxn ang="T11">
                <a:pos x="T6" y="T7"/>
              </a:cxn>
            </a:cxnLst>
            <a:rect l="T12" t="T13" r="T14" b="T15"/>
            <a:pathLst>
              <a:path w="354" h="439">
                <a:moveTo>
                  <a:pt x="0" y="0"/>
                </a:moveTo>
                <a:lnTo>
                  <a:pt x="10" y="439"/>
                </a:lnTo>
                <a:lnTo>
                  <a:pt x="354" y="176"/>
                </a:lnTo>
                <a:lnTo>
                  <a:pt x="0" y="0"/>
                </a:lnTo>
                <a:close/>
              </a:path>
            </a:pathLst>
          </a:custGeom>
          <a:solidFill>
            <a:srgbClr val="DDBB30"/>
          </a:solidFill>
          <a:ln>
            <a:noFill/>
          </a:ln>
          <a:extLst/>
        </p:spPr>
        <p:txBody>
          <a:bodyPr/>
          <a:lstStyle/>
          <a:p>
            <a:endParaRPr lang="es-MX" dirty="0"/>
          </a:p>
        </p:txBody>
      </p:sp>
      <p:sp>
        <p:nvSpPr>
          <p:cNvPr id="297" name="Rectangle 137"/>
          <p:cNvSpPr>
            <a:spLocks noChangeArrowheads="1"/>
          </p:cNvSpPr>
          <p:nvPr/>
        </p:nvSpPr>
        <p:spPr bwMode="auto">
          <a:xfrm>
            <a:off x="5231061" y="2549398"/>
            <a:ext cx="22225" cy="487363"/>
          </a:xfrm>
          <a:prstGeom prst="rect">
            <a:avLst/>
          </a:prstGeom>
          <a:solidFill>
            <a:schemeClr val="accent6"/>
          </a:solidFill>
          <a:ln w="9525">
            <a:solidFill>
              <a:srgbClr val="FF9933"/>
            </a:solidFill>
            <a:miter lim="800000"/>
            <a:headEnd/>
            <a:tailEnd/>
          </a:ln>
        </p:spPr>
        <p:txBody>
          <a:bodyPr/>
          <a:lstStyle/>
          <a:p>
            <a:endParaRPr lang="es-MX" dirty="0"/>
          </a:p>
        </p:txBody>
      </p:sp>
      <p:sp>
        <p:nvSpPr>
          <p:cNvPr id="298" name="Freeform 138"/>
          <p:cNvSpPr>
            <a:spLocks/>
          </p:cNvSpPr>
          <p:nvPr/>
        </p:nvSpPr>
        <p:spPr bwMode="auto">
          <a:xfrm>
            <a:off x="5189786" y="3008186"/>
            <a:ext cx="209550" cy="177800"/>
          </a:xfrm>
          <a:custGeom>
            <a:avLst/>
            <a:gdLst>
              <a:gd name="T0" fmla="*/ 530 w 530"/>
              <a:gd name="T1" fmla="*/ 139 h 449"/>
              <a:gd name="T2" fmla="*/ 0 w 530"/>
              <a:gd name="T3" fmla="*/ 449 h 449"/>
              <a:gd name="T4" fmla="*/ 118 w 530"/>
              <a:gd name="T5" fmla="*/ 0 h 449"/>
              <a:gd name="T6" fmla="*/ 530 w 530"/>
              <a:gd name="T7" fmla="*/ 139 h 449"/>
              <a:gd name="T8" fmla="*/ 0 60000 65536"/>
              <a:gd name="T9" fmla="*/ 0 60000 65536"/>
              <a:gd name="T10" fmla="*/ 0 60000 65536"/>
              <a:gd name="T11" fmla="*/ 0 60000 65536"/>
              <a:gd name="T12" fmla="*/ 0 w 530"/>
              <a:gd name="T13" fmla="*/ 0 h 449"/>
              <a:gd name="T14" fmla="*/ 530 w 530"/>
              <a:gd name="T15" fmla="*/ 449 h 449"/>
            </a:gdLst>
            <a:ahLst/>
            <a:cxnLst>
              <a:cxn ang="T8">
                <a:pos x="T0" y="T1"/>
              </a:cxn>
              <a:cxn ang="T9">
                <a:pos x="T2" y="T3"/>
              </a:cxn>
              <a:cxn ang="T10">
                <a:pos x="T4" y="T5"/>
              </a:cxn>
              <a:cxn ang="T11">
                <a:pos x="T6" y="T7"/>
              </a:cxn>
            </a:cxnLst>
            <a:rect l="T12" t="T13" r="T14" b="T15"/>
            <a:pathLst>
              <a:path w="530" h="449">
                <a:moveTo>
                  <a:pt x="530" y="139"/>
                </a:moveTo>
                <a:lnTo>
                  <a:pt x="0" y="449"/>
                </a:lnTo>
                <a:lnTo>
                  <a:pt x="118" y="0"/>
                </a:lnTo>
                <a:lnTo>
                  <a:pt x="530" y="139"/>
                </a:lnTo>
                <a:close/>
              </a:path>
            </a:pathLst>
          </a:custGeom>
          <a:solidFill>
            <a:schemeClr val="accent6"/>
          </a:solidFill>
          <a:ln w="9525">
            <a:solidFill>
              <a:srgbClr val="FF9933"/>
            </a:solidFill>
            <a:round/>
            <a:headEnd/>
            <a:tailEnd/>
          </a:ln>
        </p:spPr>
        <p:txBody>
          <a:bodyPr/>
          <a:lstStyle/>
          <a:p>
            <a:endParaRPr lang="es-MX" dirty="0"/>
          </a:p>
        </p:txBody>
      </p:sp>
      <p:sp>
        <p:nvSpPr>
          <p:cNvPr id="299" name="Freeform 139"/>
          <p:cNvSpPr>
            <a:spLocks/>
          </p:cNvSpPr>
          <p:nvPr/>
        </p:nvSpPr>
        <p:spPr bwMode="auto">
          <a:xfrm>
            <a:off x="5534274" y="3090736"/>
            <a:ext cx="174625" cy="193675"/>
          </a:xfrm>
          <a:custGeom>
            <a:avLst/>
            <a:gdLst>
              <a:gd name="T0" fmla="*/ 0 w 440"/>
              <a:gd name="T1" fmla="*/ 0 h 487"/>
              <a:gd name="T2" fmla="*/ 440 w 440"/>
              <a:gd name="T3" fmla="*/ 0 h 487"/>
              <a:gd name="T4" fmla="*/ 440 w 440"/>
              <a:gd name="T5" fmla="*/ 487 h 487"/>
              <a:gd name="T6" fmla="*/ 0 w 440"/>
              <a:gd name="T7" fmla="*/ 0 h 487"/>
              <a:gd name="T8" fmla="*/ 0 60000 65536"/>
              <a:gd name="T9" fmla="*/ 0 60000 65536"/>
              <a:gd name="T10" fmla="*/ 0 60000 65536"/>
              <a:gd name="T11" fmla="*/ 0 60000 65536"/>
              <a:gd name="T12" fmla="*/ 0 w 440"/>
              <a:gd name="T13" fmla="*/ 0 h 487"/>
              <a:gd name="T14" fmla="*/ 440 w 440"/>
              <a:gd name="T15" fmla="*/ 487 h 487"/>
            </a:gdLst>
            <a:ahLst/>
            <a:cxnLst>
              <a:cxn ang="T8">
                <a:pos x="T0" y="T1"/>
              </a:cxn>
              <a:cxn ang="T9">
                <a:pos x="T2" y="T3"/>
              </a:cxn>
              <a:cxn ang="T10">
                <a:pos x="T4" y="T5"/>
              </a:cxn>
              <a:cxn ang="T11">
                <a:pos x="T6" y="T7"/>
              </a:cxn>
            </a:cxnLst>
            <a:rect l="T12" t="T13" r="T14" b="T15"/>
            <a:pathLst>
              <a:path w="440" h="487">
                <a:moveTo>
                  <a:pt x="0" y="0"/>
                </a:moveTo>
                <a:lnTo>
                  <a:pt x="440" y="0"/>
                </a:lnTo>
                <a:lnTo>
                  <a:pt x="440" y="487"/>
                </a:lnTo>
                <a:lnTo>
                  <a:pt x="0" y="0"/>
                </a:lnTo>
                <a:close/>
              </a:path>
            </a:pathLst>
          </a:custGeom>
          <a:solidFill>
            <a:schemeClr val="accent6"/>
          </a:solidFill>
          <a:ln w="9525">
            <a:solidFill>
              <a:srgbClr val="FF9933"/>
            </a:solidFill>
            <a:round/>
            <a:headEnd/>
            <a:tailEnd/>
          </a:ln>
        </p:spPr>
        <p:txBody>
          <a:bodyPr/>
          <a:lstStyle/>
          <a:p>
            <a:endParaRPr lang="es-MX" dirty="0"/>
          </a:p>
        </p:txBody>
      </p:sp>
      <p:sp>
        <p:nvSpPr>
          <p:cNvPr id="300" name="Freeform 140"/>
          <p:cNvSpPr>
            <a:spLocks/>
          </p:cNvSpPr>
          <p:nvPr/>
        </p:nvSpPr>
        <p:spPr bwMode="auto">
          <a:xfrm>
            <a:off x="4759574" y="3198686"/>
            <a:ext cx="173037" cy="98425"/>
          </a:xfrm>
          <a:custGeom>
            <a:avLst/>
            <a:gdLst>
              <a:gd name="T0" fmla="*/ 0 w 436"/>
              <a:gd name="T1" fmla="*/ 248 h 248"/>
              <a:gd name="T2" fmla="*/ 436 w 436"/>
              <a:gd name="T3" fmla="*/ 248 h 248"/>
              <a:gd name="T4" fmla="*/ 243 w 436"/>
              <a:gd name="T5" fmla="*/ 0 h 248"/>
              <a:gd name="T6" fmla="*/ 0 w 436"/>
              <a:gd name="T7" fmla="*/ 248 h 248"/>
              <a:gd name="T8" fmla="*/ 0 60000 65536"/>
              <a:gd name="T9" fmla="*/ 0 60000 65536"/>
              <a:gd name="T10" fmla="*/ 0 60000 65536"/>
              <a:gd name="T11" fmla="*/ 0 60000 65536"/>
              <a:gd name="T12" fmla="*/ 0 w 436"/>
              <a:gd name="T13" fmla="*/ 0 h 248"/>
              <a:gd name="T14" fmla="*/ 436 w 436"/>
              <a:gd name="T15" fmla="*/ 248 h 248"/>
            </a:gdLst>
            <a:ahLst/>
            <a:cxnLst>
              <a:cxn ang="T8">
                <a:pos x="T0" y="T1"/>
              </a:cxn>
              <a:cxn ang="T9">
                <a:pos x="T2" y="T3"/>
              </a:cxn>
              <a:cxn ang="T10">
                <a:pos x="T4" y="T5"/>
              </a:cxn>
              <a:cxn ang="T11">
                <a:pos x="T6" y="T7"/>
              </a:cxn>
            </a:cxnLst>
            <a:rect l="T12" t="T13" r="T14" b="T15"/>
            <a:pathLst>
              <a:path w="436" h="248">
                <a:moveTo>
                  <a:pt x="0" y="248"/>
                </a:moveTo>
                <a:lnTo>
                  <a:pt x="436" y="248"/>
                </a:lnTo>
                <a:lnTo>
                  <a:pt x="243" y="0"/>
                </a:lnTo>
                <a:lnTo>
                  <a:pt x="0" y="248"/>
                </a:lnTo>
                <a:close/>
              </a:path>
            </a:pathLst>
          </a:custGeom>
          <a:solidFill>
            <a:schemeClr val="folHlink"/>
          </a:solidFill>
          <a:ln w="9525">
            <a:solidFill>
              <a:schemeClr val="folHlink"/>
            </a:solidFill>
            <a:round/>
            <a:headEnd/>
            <a:tailEnd/>
          </a:ln>
        </p:spPr>
        <p:txBody>
          <a:bodyPr/>
          <a:lstStyle/>
          <a:p>
            <a:endParaRPr lang="es-MX" dirty="0"/>
          </a:p>
        </p:txBody>
      </p:sp>
      <p:sp>
        <p:nvSpPr>
          <p:cNvPr id="301" name="Freeform 141"/>
          <p:cNvSpPr>
            <a:spLocks/>
          </p:cNvSpPr>
          <p:nvPr/>
        </p:nvSpPr>
        <p:spPr bwMode="auto">
          <a:xfrm>
            <a:off x="4856411" y="2884361"/>
            <a:ext cx="388938" cy="330200"/>
          </a:xfrm>
          <a:custGeom>
            <a:avLst/>
            <a:gdLst>
              <a:gd name="T0" fmla="*/ 946 w 980"/>
              <a:gd name="T1" fmla="*/ 0 h 832"/>
              <a:gd name="T2" fmla="*/ 0 w 980"/>
              <a:gd name="T3" fmla="*/ 791 h 832"/>
              <a:gd name="T4" fmla="*/ 35 w 980"/>
              <a:gd name="T5" fmla="*/ 832 h 832"/>
              <a:gd name="T6" fmla="*/ 980 w 980"/>
              <a:gd name="T7" fmla="*/ 41 h 832"/>
              <a:gd name="T8" fmla="*/ 946 w 980"/>
              <a:gd name="T9" fmla="*/ 0 h 832"/>
              <a:gd name="T10" fmla="*/ 0 60000 65536"/>
              <a:gd name="T11" fmla="*/ 0 60000 65536"/>
              <a:gd name="T12" fmla="*/ 0 60000 65536"/>
              <a:gd name="T13" fmla="*/ 0 60000 65536"/>
              <a:gd name="T14" fmla="*/ 0 60000 65536"/>
              <a:gd name="T15" fmla="*/ 0 w 980"/>
              <a:gd name="T16" fmla="*/ 0 h 832"/>
              <a:gd name="T17" fmla="*/ 980 w 980"/>
              <a:gd name="T18" fmla="*/ 832 h 832"/>
            </a:gdLst>
            <a:ahLst/>
            <a:cxnLst>
              <a:cxn ang="T10">
                <a:pos x="T0" y="T1"/>
              </a:cxn>
              <a:cxn ang="T11">
                <a:pos x="T2" y="T3"/>
              </a:cxn>
              <a:cxn ang="T12">
                <a:pos x="T4" y="T5"/>
              </a:cxn>
              <a:cxn ang="T13">
                <a:pos x="T6" y="T7"/>
              </a:cxn>
              <a:cxn ang="T14">
                <a:pos x="T8" y="T9"/>
              </a:cxn>
            </a:cxnLst>
            <a:rect l="T15" t="T16" r="T17" b="T18"/>
            <a:pathLst>
              <a:path w="980" h="832">
                <a:moveTo>
                  <a:pt x="946" y="0"/>
                </a:moveTo>
                <a:lnTo>
                  <a:pt x="0" y="791"/>
                </a:lnTo>
                <a:lnTo>
                  <a:pt x="35" y="832"/>
                </a:lnTo>
                <a:lnTo>
                  <a:pt x="980" y="41"/>
                </a:lnTo>
                <a:lnTo>
                  <a:pt x="946" y="0"/>
                </a:lnTo>
                <a:close/>
              </a:path>
            </a:pathLst>
          </a:custGeom>
          <a:solidFill>
            <a:schemeClr val="accent6"/>
          </a:solidFill>
          <a:ln w="9525">
            <a:solidFill>
              <a:srgbClr val="FF9933"/>
            </a:solidFill>
            <a:round/>
            <a:headEnd/>
            <a:tailEnd/>
          </a:ln>
        </p:spPr>
        <p:txBody>
          <a:bodyPr/>
          <a:lstStyle/>
          <a:p>
            <a:endParaRPr lang="es-MX" dirty="0"/>
          </a:p>
        </p:txBody>
      </p:sp>
      <p:sp>
        <p:nvSpPr>
          <p:cNvPr id="302" name="Rectangle 142"/>
          <p:cNvSpPr>
            <a:spLocks noChangeArrowheads="1"/>
          </p:cNvSpPr>
          <p:nvPr/>
        </p:nvSpPr>
        <p:spPr bwMode="auto">
          <a:xfrm>
            <a:off x="5699374" y="2289048"/>
            <a:ext cx="20637" cy="990600"/>
          </a:xfrm>
          <a:prstGeom prst="rect">
            <a:avLst/>
          </a:prstGeom>
          <a:solidFill>
            <a:schemeClr val="accent6"/>
          </a:solidFill>
          <a:ln w="9525">
            <a:solidFill>
              <a:srgbClr val="FF9933"/>
            </a:solidFill>
            <a:miter lim="800000"/>
            <a:headEnd/>
            <a:tailEnd/>
          </a:ln>
        </p:spPr>
        <p:txBody>
          <a:bodyPr/>
          <a:lstStyle/>
          <a:p>
            <a:endParaRPr lang="es-MX" dirty="0"/>
          </a:p>
        </p:txBody>
      </p:sp>
      <p:sp>
        <p:nvSpPr>
          <p:cNvPr id="303" name="Freeform 143"/>
          <p:cNvSpPr>
            <a:spLocks/>
          </p:cNvSpPr>
          <p:nvPr/>
        </p:nvSpPr>
        <p:spPr bwMode="auto">
          <a:xfrm>
            <a:off x="5396161" y="5446586"/>
            <a:ext cx="149225" cy="84137"/>
          </a:xfrm>
          <a:custGeom>
            <a:avLst/>
            <a:gdLst>
              <a:gd name="T0" fmla="*/ 0 w 374"/>
              <a:gd name="T1" fmla="*/ 22 h 210"/>
              <a:gd name="T2" fmla="*/ 7 w 374"/>
              <a:gd name="T3" fmla="*/ 34 h 210"/>
              <a:gd name="T4" fmla="*/ 361 w 374"/>
              <a:gd name="T5" fmla="*/ 210 h 210"/>
              <a:gd name="T6" fmla="*/ 374 w 374"/>
              <a:gd name="T7" fmla="*/ 186 h 210"/>
              <a:gd name="T8" fmla="*/ 19 w 374"/>
              <a:gd name="T9" fmla="*/ 10 h 210"/>
              <a:gd name="T10" fmla="*/ 0 w 374"/>
              <a:gd name="T11" fmla="*/ 22 h 210"/>
              <a:gd name="T12" fmla="*/ 19 w 374"/>
              <a:gd name="T13" fmla="*/ 10 h 210"/>
              <a:gd name="T14" fmla="*/ 0 w 374"/>
              <a:gd name="T15" fmla="*/ 0 h 210"/>
              <a:gd name="T16" fmla="*/ 0 w 374"/>
              <a:gd name="T17" fmla="*/ 22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4"/>
              <a:gd name="T28" fmla="*/ 0 h 210"/>
              <a:gd name="T29" fmla="*/ 374 w 37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4" h="210">
                <a:moveTo>
                  <a:pt x="0" y="22"/>
                </a:moveTo>
                <a:lnTo>
                  <a:pt x="7" y="34"/>
                </a:lnTo>
                <a:lnTo>
                  <a:pt x="361" y="210"/>
                </a:lnTo>
                <a:lnTo>
                  <a:pt x="374" y="186"/>
                </a:lnTo>
                <a:lnTo>
                  <a:pt x="19" y="10"/>
                </a:lnTo>
                <a:lnTo>
                  <a:pt x="0" y="22"/>
                </a:lnTo>
                <a:lnTo>
                  <a:pt x="19" y="10"/>
                </a:lnTo>
                <a:lnTo>
                  <a:pt x="0" y="0"/>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304" name="Freeform 144"/>
          <p:cNvSpPr>
            <a:spLocks/>
          </p:cNvSpPr>
          <p:nvPr/>
        </p:nvSpPr>
        <p:spPr bwMode="auto">
          <a:xfrm>
            <a:off x="5548561" y="5425948"/>
            <a:ext cx="152400" cy="111125"/>
          </a:xfrm>
          <a:custGeom>
            <a:avLst/>
            <a:gdLst>
              <a:gd name="T0" fmla="*/ 44 w 384"/>
              <a:gd name="T1" fmla="*/ 281 h 281"/>
              <a:gd name="T2" fmla="*/ 70 w 384"/>
              <a:gd name="T3" fmla="*/ 278 h 281"/>
              <a:gd name="T4" fmla="*/ 384 w 384"/>
              <a:gd name="T5" fmla="*/ 43 h 281"/>
              <a:gd name="T6" fmla="*/ 353 w 384"/>
              <a:gd name="T7" fmla="*/ 0 h 281"/>
              <a:gd name="T8" fmla="*/ 39 w 384"/>
              <a:gd name="T9" fmla="*/ 235 h 281"/>
              <a:gd name="T10" fmla="*/ 44 w 384"/>
              <a:gd name="T11" fmla="*/ 281 h 281"/>
              <a:gd name="T12" fmla="*/ 39 w 384"/>
              <a:gd name="T13" fmla="*/ 235 h 281"/>
              <a:gd name="T14" fmla="*/ 0 w 384"/>
              <a:gd name="T15" fmla="*/ 263 h 281"/>
              <a:gd name="T16" fmla="*/ 44 w 384"/>
              <a:gd name="T17" fmla="*/ 281 h 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281"/>
              <a:gd name="T29" fmla="*/ 384 w 384"/>
              <a:gd name="T30" fmla="*/ 281 h 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281">
                <a:moveTo>
                  <a:pt x="44" y="281"/>
                </a:moveTo>
                <a:lnTo>
                  <a:pt x="70" y="278"/>
                </a:lnTo>
                <a:lnTo>
                  <a:pt x="384" y="43"/>
                </a:lnTo>
                <a:lnTo>
                  <a:pt x="353" y="0"/>
                </a:lnTo>
                <a:lnTo>
                  <a:pt x="39" y="235"/>
                </a:lnTo>
                <a:lnTo>
                  <a:pt x="44" y="281"/>
                </a:lnTo>
                <a:lnTo>
                  <a:pt x="39" y="235"/>
                </a:lnTo>
                <a:lnTo>
                  <a:pt x="0" y="263"/>
                </a:lnTo>
                <a:lnTo>
                  <a:pt x="44" y="2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305" name="Freeform 145"/>
          <p:cNvSpPr>
            <a:spLocks/>
          </p:cNvSpPr>
          <p:nvPr/>
        </p:nvSpPr>
        <p:spPr bwMode="auto">
          <a:xfrm>
            <a:off x="5543799" y="5183061"/>
            <a:ext cx="136525" cy="100012"/>
          </a:xfrm>
          <a:custGeom>
            <a:avLst/>
            <a:gdLst>
              <a:gd name="T0" fmla="*/ 29 w 347"/>
              <a:gd name="T1" fmla="*/ 1 h 250"/>
              <a:gd name="T2" fmla="*/ 29 w 347"/>
              <a:gd name="T3" fmla="*/ 44 h 250"/>
              <a:gd name="T4" fmla="*/ 316 w 347"/>
              <a:gd name="T5" fmla="*/ 250 h 250"/>
              <a:gd name="T6" fmla="*/ 347 w 347"/>
              <a:gd name="T7" fmla="*/ 207 h 250"/>
              <a:gd name="T8" fmla="*/ 60 w 347"/>
              <a:gd name="T9" fmla="*/ 0 h 250"/>
              <a:gd name="T10" fmla="*/ 29 w 347"/>
              <a:gd name="T11" fmla="*/ 1 h 250"/>
              <a:gd name="T12" fmla="*/ 29 w 347"/>
              <a:gd name="T13" fmla="*/ 1 h 250"/>
              <a:gd name="T14" fmla="*/ 0 w 347"/>
              <a:gd name="T15" fmla="*/ 22 h 250"/>
              <a:gd name="T16" fmla="*/ 29 w 347"/>
              <a:gd name="T17" fmla="*/ 44 h 250"/>
              <a:gd name="T18" fmla="*/ 29 w 347"/>
              <a:gd name="T19" fmla="*/ 1 h 2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250"/>
              <a:gd name="T32" fmla="*/ 347 w 347"/>
              <a:gd name="T33" fmla="*/ 250 h 2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250">
                <a:moveTo>
                  <a:pt x="29" y="1"/>
                </a:moveTo>
                <a:lnTo>
                  <a:pt x="29" y="44"/>
                </a:lnTo>
                <a:lnTo>
                  <a:pt x="316" y="250"/>
                </a:lnTo>
                <a:lnTo>
                  <a:pt x="347" y="207"/>
                </a:lnTo>
                <a:lnTo>
                  <a:pt x="60" y="0"/>
                </a:lnTo>
                <a:lnTo>
                  <a:pt x="29" y="1"/>
                </a:lnTo>
                <a:lnTo>
                  <a:pt x="0" y="22"/>
                </a:lnTo>
                <a:lnTo>
                  <a:pt x="29" y="44"/>
                </a:ln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306" name="Freeform 146"/>
          <p:cNvSpPr>
            <a:spLocks/>
          </p:cNvSpPr>
          <p:nvPr/>
        </p:nvSpPr>
        <p:spPr bwMode="auto">
          <a:xfrm>
            <a:off x="5650161" y="5238623"/>
            <a:ext cx="79375" cy="176213"/>
          </a:xfrm>
          <a:custGeom>
            <a:avLst/>
            <a:gdLst>
              <a:gd name="T0" fmla="*/ 67 w 198"/>
              <a:gd name="T1" fmla="*/ 52 h 447"/>
              <a:gd name="T2" fmla="*/ 25 w 198"/>
              <a:gd name="T3" fmla="*/ 81 h 447"/>
              <a:gd name="T4" fmla="*/ 148 w 198"/>
              <a:gd name="T5" fmla="*/ 447 h 447"/>
              <a:gd name="T6" fmla="*/ 198 w 198"/>
              <a:gd name="T7" fmla="*/ 431 h 447"/>
              <a:gd name="T8" fmla="*/ 76 w 198"/>
              <a:gd name="T9" fmla="*/ 65 h 447"/>
              <a:gd name="T10" fmla="*/ 67 w 198"/>
              <a:gd name="T11" fmla="*/ 52 h 447"/>
              <a:gd name="T12" fmla="*/ 67 w 198"/>
              <a:gd name="T13" fmla="*/ 52 h 447"/>
              <a:gd name="T14" fmla="*/ 0 w 198"/>
              <a:gd name="T15" fmla="*/ 0 h 447"/>
              <a:gd name="T16" fmla="*/ 25 w 198"/>
              <a:gd name="T17" fmla="*/ 81 h 447"/>
              <a:gd name="T18" fmla="*/ 67 w 198"/>
              <a:gd name="T19" fmla="*/ 52 h 4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8"/>
              <a:gd name="T31" fmla="*/ 0 h 447"/>
              <a:gd name="T32" fmla="*/ 198 w 198"/>
              <a:gd name="T33" fmla="*/ 447 h 4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8" h="447">
                <a:moveTo>
                  <a:pt x="67" y="52"/>
                </a:moveTo>
                <a:lnTo>
                  <a:pt x="25" y="81"/>
                </a:lnTo>
                <a:lnTo>
                  <a:pt x="148" y="447"/>
                </a:lnTo>
                <a:lnTo>
                  <a:pt x="198" y="431"/>
                </a:lnTo>
                <a:lnTo>
                  <a:pt x="76" y="65"/>
                </a:lnTo>
                <a:lnTo>
                  <a:pt x="67" y="52"/>
                </a:lnTo>
                <a:lnTo>
                  <a:pt x="0" y="0"/>
                </a:lnTo>
                <a:lnTo>
                  <a:pt x="25" y="81"/>
                </a:lnTo>
                <a:lnTo>
                  <a:pt x="67"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307" name="Freeform 147"/>
          <p:cNvSpPr>
            <a:spLocks noEditPoints="1"/>
          </p:cNvSpPr>
          <p:nvPr/>
        </p:nvSpPr>
        <p:spPr bwMode="auto">
          <a:xfrm>
            <a:off x="5353299" y="5175123"/>
            <a:ext cx="379412" cy="379413"/>
          </a:xfrm>
          <a:custGeom>
            <a:avLst/>
            <a:gdLst>
              <a:gd name="T0" fmla="*/ 406 w 958"/>
              <a:gd name="T1" fmla="*/ 5 h 958"/>
              <a:gd name="T2" fmla="*/ 315 w 958"/>
              <a:gd name="T3" fmla="*/ 29 h 958"/>
              <a:gd name="T4" fmla="*/ 231 w 958"/>
              <a:gd name="T5" fmla="*/ 70 h 958"/>
              <a:gd name="T6" fmla="*/ 157 w 958"/>
              <a:gd name="T7" fmla="*/ 125 h 958"/>
              <a:gd name="T8" fmla="*/ 96 w 958"/>
              <a:gd name="T9" fmla="*/ 192 h 958"/>
              <a:gd name="T10" fmla="*/ 47 w 958"/>
              <a:gd name="T11" fmla="*/ 272 h 958"/>
              <a:gd name="T12" fmla="*/ 15 w 958"/>
              <a:gd name="T13" fmla="*/ 360 h 958"/>
              <a:gd name="T14" fmla="*/ 1 w 958"/>
              <a:gd name="T15" fmla="*/ 454 h 958"/>
              <a:gd name="T16" fmla="*/ 6 w 958"/>
              <a:gd name="T17" fmla="*/ 552 h 958"/>
              <a:gd name="T18" fmla="*/ 29 w 958"/>
              <a:gd name="T19" fmla="*/ 643 h 958"/>
              <a:gd name="T20" fmla="*/ 70 w 958"/>
              <a:gd name="T21" fmla="*/ 727 h 958"/>
              <a:gd name="T22" fmla="*/ 125 w 958"/>
              <a:gd name="T23" fmla="*/ 801 h 958"/>
              <a:gd name="T24" fmla="*/ 192 w 958"/>
              <a:gd name="T25" fmla="*/ 862 h 958"/>
              <a:gd name="T26" fmla="*/ 272 w 958"/>
              <a:gd name="T27" fmla="*/ 911 h 958"/>
              <a:gd name="T28" fmla="*/ 360 w 958"/>
              <a:gd name="T29" fmla="*/ 943 h 958"/>
              <a:gd name="T30" fmla="*/ 454 w 958"/>
              <a:gd name="T31" fmla="*/ 958 h 958"/>
              <a:gd name="T32" fmla="*/ 552 w 958"/>
              <a:gd name="T33" fmla="*/ 953 h 958"/>
              <a:gd name="T34" fmla="*/ 643 w 958"/>
              <a:gd name="T35" fmla="*/ 929 h 958"/>
              <a:gd name="T36" fmla="*/ 727 w 958"/>
              <a:gd name="T37" fmla="*/ 889 h 958"/>
              <a:gd name="T38" fmla="*/ 801 w 958"/>
              <a:gd name="T39" fmla="*/ 833 h 958"/>
              <a:gd name="T40" fmla="*/ 862 w 958"/>
              <a:gd name="T41" fmla="*/ 766 h 958"/>
              <a:gd name="T42" fmla="*/ 911 w 958"/>
              <a:gd name="T43" fmla="*/ 686 h 958"/>
              <a:gd name="T44" fmla="*/ 943 w 958"/>
              <a:gd name="T45" fmla="*/ 599 h 958"/>
              <a:gd name="T46" fmla="*/ 958 w 958"/>
              <a:gd name="T47" fmla="*/ 504 h 958"/>
              <a:gd name="T48" fmla="*/ 952 w 958"/>
              <a:gd name="T49" fmla="*/ 406 h 958"/>
              <a:gd name="T50" fmla="*/ 929 w 958"/>
              <a:gd name="T51" fmla="*/ 315 h 958"/>
              <a:gd name="T52" fmla="*/ 889 w 958"/>
              <a:gd name="T53" fmla="*/ 231 h 958"/>
              <a:gd name="T54" fmla="*/ 833 w 958"/>
              <a:gd name="T55" fmla="*/ 157 h 958"/>
              <a:gd name="T56" fmla="*/ 766 w 958"/>
              <a:gd name="T57" fmla="*/ 96 h 958"/>
              <a:gd name="T58" fmla="*/ 686 w 958"/>
              <a:gd name="T59" fmla="*/ 47 h 958"/>
              <a:gd name="T60" fmla="*/ 599 w 958"/>
              <a:gd name="T61" fmla="*/ 15 h 958"/>
              <a:gd name="T62" fmla="*/ 504 w 958"/>
              <a:gd name="T63" fmla="*/ 1 h 958"/>
              <a:gd name="T64" fmla="*/ 456 w 958"/>
              <a:gd name="T65" fmla="*/ 694 h 958"/>
              <a:gd name="T66" fmla="*/ 395 w 958"/>
              <a:gd name="T67" fmla="*/ 678 h 958"/>
              <a:gd name="T68" fmla="*/ 327 w 958"/>
              <a:gd name="T69" fmla="*/ 631 h 958"/>
              <a:gd name="T70" fmla="*/ 280 w 958"/>
              <a:gd name="T71" fmla="*/ 563 h 958"/>
              <a:gd name="T72" fmla="*/ 264 w 958"/>
              <a:gd name="T73" fmla="*/ 502 h 958"/>
              <a:gd name="T74" fmla="*/ 264 w 958"/>
              <a:gd name="T75" fmla="*/ 456 h 958"/>
              <a:gd name="T76" fmla="*/ 280 w 958"/>
              <a:gd name="T77" fmla="*/ 395 h 958"/>
              <a:gd name="T78" fmla="*/ 327 w 958"/>
              <a:gd name="T79" fmla="*/ 327 h 958"/>
              <a:gd name="T80" fmla="*/ 395 w 958"/>
              <a:gd name="T81" fmla="*/ 280 h 958"/>
              <a:gd name="T82" fmla="*/ 456 w 958"/>
              <a:gd name="T83" fmla="*/ 264 h 958"/>
              <a:gd name="T84" fmla="*/ 502 w 958"/>
              <a:gd name="T85" fmla="*/ 264 h 958"/>
              <a:gd name="T86" fmla="*/ 563 w 958"/>
              <a:gd name="T87" fmla="*/ 280 h 958"/>
              <a:gd name="T88" fmla="*/ 631 w 958"/>
              <a:gd name="T89" fmla="*/ 327 h 958"/>
              <a:gd name="T90" fmla="*/ 678 w 958"/>
              <a:gd name="T91" fmla="*/ 395 h 958"/>
              <a:gd name="T92" fmla="*/ 694 w 958"/>
              <a:gd name="T93" fmla="*/ 456 h 958"/>
              <a:gd name="T94" fmla="*/ 694 w 958"/>
              <a:gd name="T95" fmla="*/ 502 h 958"/>
              <a:gd name="T96" fmla="*/ 678 w 958"/>
              <a:gd name="T97" fmla="*/ 563 h 958"/>
              <a:gd name="T98" fmla="*/ 631 w 958"/>
              <a:gd name="T99" fmla="*/ 631 h 958"/>
              <a:gd name="T100" fmla="*/ 563 w 958"/>
              <a:gd name="T101" fmla="*/ 678 h 958"/>
              <a:gd name="T102" fmla="*/ 502 w 958"/>
              <a:gd name="T103" fmla="*/ 694 h 9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58"/>
              <a:gd name="T157" fmla="*/ 0 h 958"/>
              <a:gd name="T158" fmla="*/ 958 w 958"/>
              <a:gd name="T159" fmla="*/ 958 h 9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58" h="958">
                <a:moveTo>
                  <a:pt x="479" y="0"/>
                </a:moveTo>
                <a:lnTo>
                  <a:pt x="454" y="1"/>
                </a:lnTo>
                <a:lnTo>
                  <a:pt x="430" y="2"/>
                </a:lnTo>
                <a:lnTo>
                  <a:pt x="406" y="5"/>
                </a:lnTo>
                <a:lnTo>
                  <a:pt x="382" y="10"/>
                </a:lnTo>
                <a:lnTo>
                  <a:pt x="360" y="15"/>
                </a:lnTo>
                <a:lnTo>
                  <a:pt x="336" y="22"/>
                </a:lnTo>
                <a:lnTo>
                  <a:pt x="315" y="29"/>
                </a:lnTo>
                <a:lnTo>
                  <a:pt x="292" y="38"/>
                </a:lnTo>
                <a:lnTo>
                  <a:pt x="272" y="47"/>
                </a:lnTo>
                <a:lnTo>
                  <a:pt x="250" y="58"/>
                </a:lnTo>
                <a:lnTo>
                  <a:pt x="231" y="70"/>
                </a:lnTo>
                <a:lnTo>
                  <a:pt x="212" y="82"/>
                </a:lnTo>
                <a:lnTo>
                  <a:pt x="192" y="96"/>
                </a:lnTo>
                <a:lnTo>
                  <a:pt x="174" y="110"/>
                </a:lnTo>
                <a:lnTo>
                  <a:pt x="157" y="125"/>
                </a:lnTo>
                <a:lnTo>
                  <a:pt x="141" y="141"/>
                </a:lnTo>
                <a:lnTo>
                  <a:pt x="125" y="157"/>
                </a:lnTo>
                <a:lnTo>
                  <a:pt x="110" y="174"/>
                </a:lnTo>
                <a:lnTo>
                  <a:pt x="96" y="192"/>
                </a:lnTo>
                <a:lnTo>
                  <a:pt x="82" y="212"/>
                </a:lnTo>
                <a:lnTo>
                  <a:pt x="70" y="231"/>
                </a:lnTo>
                <a:lnTo>
                  <a:pt x="58" y="250"/>
                </a:lnTo>
                <a:lnTo>
                  <a:pt x="47" y="272"/>
                </a:lnTo>
                <a:lnTo>
                  <a:pt x="38" y="292"/>
                </a:lnTo>
                <a:lnTo>
                  <a:pt x="29" y="315"/>
                </a:lnTo>
                <a:lnTo>
                  <a:pt x="22" y="336"/>
                </a:lnTo>
                <a:lnTo>
                  <a:pt x="15" y="360"/>
                </a:lnTo>
                <a:lnTo>
                  <a:pt x="10" y="382"/>
                </a:lnTo>
                <a:lnTo>
                  <a:pt x="6" y="406"/>
                </a:lnTo>
                <a:lnTo>
                  <a:pt x="2" y="430"/>
                </a:lnTo>
                <a:lnTo>
                  <a:pt x="1" y="454"/>
                </a:lnTo>
                <a:lnTo>
                  <a:pt x="0" y="479"/>
                </a:lnTo>
                <a:lnTo>
                  <a:pt x="1" y="504"/>
                </a:lnTo>
                <a:lnTo>
                  <a:pt x="2" y="528"/>
                </a:lnTo>
                <a:lnTo>
                  <a:pt x="6" y="552"/>
                </a:lnTo>
                <a:lnTo>
                  <a:pt x="10" y="576"/>
                </a:lnTo>
                <a:lnTo>
                  <a:pt x="15" y="599"/>
                </a:lnTo>
                <a:lnTo>
                  <a:pt x="22" y="622"/>
                </a:lnTo>
                <a:lnTo>
                  <a:pt x="29" y="643"/>
                </a:lnTo>
                <a:lnTo>
                  <a:pt x="38" y="666"/>
                </a:lnTo>
                <a:lnTo>
                  <a:pt x="47" y="686"/>
                </a:lnTo>
                <a:lnTo>
                  <a:pt x="58" y="708"/>
                </a:lnTo>
                <a:lnTo>
                  <a:pt x="70" y="727"/>
                </a:lnTo>
                <a:lnTo>
                  <a:pt x="82" y="746"/>
                </a:lnTo>
                <a:lnTo>
                  <a:pt x="96" y="766"/>
                </a:lnTo>
                <a:lnTo>
                  <a:pt x="110" y="784"/>
                </a:lnTo>
                <a:lnTo>
                  <a:pt x="125" y="801"/>
                </a:lnTo>
                <a:lnTo>
                  <a:pt x="141" y="817"/>
                </a:lnTo>
                <a:lnTo>
                  <a:pt x="157" y="833"/>
                </a:lnTo>
                <a:lnTo>
                  <a:pt x="174" y="848"/>
                </a:lnTo>
                <a:lnTo>
                  <a:pt x="192" y="862"/>
                </a:lnTo>
                <a:lnTo>
                  <a:pt x="212" y="876"/>
                </a:lnTo>
                <a:lnTo>
                  <a:pt x="231" y="889"/>
                </a:lnTo>
                <a:lnTo>
                  <a:pt x="250" y="900"/>
                </a:lnTo>
                <a:lnTo>
                  <a:pt x="272" y="911"/>
                </a:lnTo>
                <a:lnTo>
                  <a:pt x="292" y="920"/>
                </a:lnTo>
                <a:lnTo>
                  <a:pt x="315" y="929"/>
                </a:lnTo>
                <a:lnTo>
                  <a:pt x="336" y="936"/>
                </a:lnTo>
                <a:lnTo>
                  <a:pt x="360" y="943"/>
                </a:lnTo>
                <a:lnTo>
                  <a:pt x="382" y="948"/>
                </a:lnTo>
                <a:lnTo>
                  <a:pt x="406" y="953"/>
                </a:lnTo>
                <a:lnTo>
                  <a:pt x="430" y="956"/>
                </a:lnTo>
                <a:lnTo>
                  <a:pt x="454" y="958"/>
                </a:lnTo>
                <a:lnTo>
                  <a:pt x="479" y="958"/>
                </a:lnTo>
                <a:lnTo>
                  <a:pt x="504" y="958"/>
                </a:lnTo>
                <a:lnTo>
                  <a:pt x="528" y="956"/>
                </a:lnTo>
                <a:lnTo>
                  <a:pt x="552" y="953"/>
                </a:lnTo>
                <a:lnTo>
                  <a:pt x="576" y="948"/>
                </a:lnTo>
                <a:lnTo>
                  <a:pt x="599" y="943"/>
                </a:lnTo>
                <a:lnTo>
                  <a:pt x="622" y="936"/>
                </a:lnTo>
                <a:lnTo>
                  <a:pt x="643" y="929"/>
                </a:lnTo>
                <a:lnTo>
                  <a:pt x="666" y="920"/>
                </a:lnTo>
                <a:lnTo>
                  <a:pt x="686" y="911"/>
                </a:lnTo>
                <a:lnTo>
                  <a:pt x="708" y="900"/>
                </a:lnTo>
                <a:lnTo>
                  <a:pt x="727" y="889"/>
                </a:lnTo>
                <a:lnTo>
                  <a:pt x="746" y="876"/>
                </a:lnTo>
                <a:lnTo>
                  <a:pt x="766" y="862"/>
                </a:lnTo>
                <a:lnTo>
                  <a:pt x="784" y="848"/>
                </a:lnTo>
                <a:lnTo>
                  <a:pt x="801" y="833"/>
                </a:lnTo>
                <a:lnTo>
                  <a:pt x="817" y="817"/>
                </a:lnTo>
                <a:lnTo>
                  <a:pt x="833" y="801"/>
                </a:lnTo>
                <a:lnTo>
                  <a:pt x="848" y="784"/>
                </a:lnTo>
                <a:lnTo>
                  <a:pt x="862" y="766"/>
                </a:lnTo>
                <a:lnTo>
                  <a:pt x="876" y="746"/>
                </a:lnTo>
                <a:lnTo>
                  <a:pt x="889" y="727"/>
                </a:lnTo>
                <a:lnTo>
                  <a:pt x="900" y="708"/>
                </a:lnTo>
                <a:lnTo>
                  <a:pt x="911" y="686"/>
                </a:lnTo>
                <a:lnTo>
                  <a:pt x="920" y="666"/>
                </a:lnTo>
                <a:lnTo>
                  <a:pt x="929" y="643"/>
                </a:lnTo>
                <a:lnTo>
                  <a:pt x="936" y="622"/>
                </a:lnTo>
                <a:lnTo>
                  <a:pt x="943" y="599"/>
                </a:lnTo>
                <a:lnTo>
                  <a:pt x="948" y="576"/>
                </a:lnTo>
                <a:lnTo>
                  <a:pt x="952" y="552"/>
                </a:lnTo>
                <a:lnTo>
                  <a:pt x="956" y="528"/>
                </a:lnTo>
                <a:lnTo>
                  <a:pt x="958" y="504"/>
                </a:lnTo>
                <a:lnTo>
                  <a:pt x="958" y="479"/>
                </a:lnTo>
                <a:lnTo>
                  <a:pt x="958" y="454"/>
                </a:lnTo>
                <a:lnTo>
                  <a:pt x="956" y="430"/>
                </a:lnTo>
                <a:lnTo>
                  <a:pt x="952" y="406"/>
                </a:lnTo>
                <a:lnTo>
                  <a:pt x="948" y="382"/>
                </a:lnTo>
                <a:lnTo>
                  <a:pt x="943" y="360"/>
                </a:lnTo>
                <a:lnTo>
                  <a:pt x="936" y="336"/>
                </a:lnTo>
                <a:lnTo>
                  <a:pt x="929" y="315"/>
                </a:lnTo>
                <a:lnTo>
                  <a:pt x="920" y="292"/>
                </a:lnTo>
                <a:lnTo>
                  <a:pt x="911" y="272"/>
                </a:lnTo>
                <a:lnTo>
                  <a:pt x="900" y="250"/>
                </a:lnTo>
                <a:lnTo>
                  <a:pt x="889" y="231"/>
                </a:lnTo>
                <a:lnTo>
                  <a:pt x="876" y="212"/>
                </a:lnTo>
                <a:lnTo>
                  <a:pt x="862" y="192"/>
                </a:lnTo>
                <a:lnTo>
                  <a:pt x="848" y="174"/>
                </a:lnTo>
                <a:lnTo>
                  <a:pt x="833" y="157"/>
                </a:lnTo>
                <a:lnTo>
                  <a:pt x="817" y="141"/>
                </a:lnTo>
                <a:lnTo>
                  <a:pt x="801" y="125"/>
                </a:lnTo>
                <a:lnTo>
                  <a:pt x="784" y="110"/>
                </a:lnTo>
                <a:lnTo>
                  <a:pt x="766" y="96"/>
                </a:lnTo>
                <a:lnTo>
                  <a:pt x="746" y="82"/>
                </a:lnTo>
                <a:lnTo>
                  <a:pt x="727" y="70"/>
                </a:lnTo>
                <a:lnTo>
                  <a:pt x="708" y="58"/>
                </a:lnTo>
                <a:lnTo>
                  <a:pt x="686" y="47"/>
                </a:lnTo>
                <a:lnTo>
                  <a:pt x="666" y="38"/>
                </a:lnTo>
                <a:lnTo>
                  <a:pt x="643" y="29"/>
                </a:lnTo>
                <a:lnTo>
                  <a:pt x="622" y="22"/>
                </a:lnTo>
                <a:lnTo>
                  <a:pt x="599" y="15"/>
                </a:lnTo>
                <a:lnTo>
                  <a:pt x="576" y="10"/>
                </a:lnTo>
                <a:lnTo>
                  <a:pt x="552" y="5"/>
                </a:lnTo>
                <a:lnTo>
                  <a:pt x="528" y="2"/>
                </a:lnTo>
                <a:lnTo>
                  <a:pt x="504" y="1"/>
                </a:lnTo>
                <a:lnTo>
                  <a:pt x="479" y="0"/>
                </a:lnTo>
                <a:close/>
                <a:moveTo>
                  <a:pt x="479" y="695"/>
                </a:moveTo>
                <a:lnTo>
                  <a:pt x="468" y="695"/>
                </a:lnTo>
                <a:lnTo>
                  <a:pt x="456" y="694"/>
                </a:lnTo>
                <a:lnTo>
                  <a:pt x="446" y="693"/>
                </a:lnTo>
                <a:lnTo>
                  <a:pt x="435" y="691"/>
                </a:lnTo>
                <a:lnTo>
                  <a:pt x="415" y="685"/>
                </a:lnTo>
                <a:lnTo>
                  <a:pt x="395" y="678"/>
                </a:lnTo>
                <a:lnTo>
                  <a:pt x="376" y="669"/>
                </a:lnTo>
                <a:lnTo>
                  <a:pt x="359" y="658"/>
                </a:lnTo>
                <a:lnTo>
                  <a:pt x="342" y="645"/>
                </a:lnTo>
                <a:lnTo>
                  <a:pt x="327" y="631"/>
                </a:lnTo>
                <a:lnTo>
                  <a:pt x="313" y="616"/>
                </a:lnTo>
                <a:lnTo>
                  <a:pt x="300" y="600"/>
                </a:lnTo>
                <a:lnTo>
                  <a:pt x="289" y="582"/>
                </a:lnTo>
                <a:lnTo>
                  <a:pt x="280" y="563"/>
                </a:lnTo>
                <a:lnTo>
                  <a:pt x="273" y="543"/>
                </a:lnTo>
                <a:lnTo>
                  <a:pt x="268" y="523"/>
                </a:lnTo>
                <a:lnTo>
                  <a:pt x="265" y="512"/>
                </a:lnTo>
                <a:lnTo>
                  <a:pt x="264" y="502"/>
                </a:lnTo>
                <a:lnTo>
                  <a:pt x="263" y="490"/>
                </a:lnTo>
                <a:lnTo>
                  <a:pt x="263" y="479"/>
                </a:lnTo>
                <a:lnTo>
                  <a:pt x="263" y="468"/>
                </a:lnTo>
                <a:lnTo>
                  <a:pt x="264" y="456"/>
                </a:lnTo>
                <a:lnTo>
                  <a:pt x="265" y="446"/>
                </a:lnTo>
                <a:lnTo>
                  <a:pt x="268" y="436"/>
                </a:lnTo>
                <a:lnTo>
                  <a:pt x="273" y="415"/>
                </a:lnTo>
                <a:lnTo>
                  <a:pt x="280" y="395"/>
                </a:lnTo>
                <a:lnTo>
                  <a:pt x="289" y="376"/>
                </a:lnTo>
                <a:lnTo>
                  <a:pt x="300" y="359"/>
                </a:lnTo>
                <a:lnTo>
                  <a:pt x="313" y="342"/>
                </a:lnTo>
                <a:lnTo>
                  <a:pt x="327" y="327"/>
                </a:lnTo>
                <a:lnTo>
                  <a:pt x="342" y="313"/>
                </a:lnTo>
                <a:lnTo>
                  <a:pt x="359" y="300"/>
                </a:lnTo>
                <a:lnTo>
                  <a:pt x="376" y="289"/>
                </a:lnTo>
                <a:lnTo>
                  <a:pt x="395" y="280"/>
                </a:lnTo>
                <a:lnTo>
                  <a:pt x="415" y="273"/>
                </a:lnTo>
                <a:lnTo>
                  <a:pt x="435" y="267"/>
                </a:lnTo>
                <a:lnTo>
                  <a:pt x="446" y="265"/>
                </a:lnTo>
                <a:lnTo>
                  <a:pt x="456" y="264"/>
                </a:lnTo>
                <a:lnTo>
                  <a:pt x="468" y="263"/>
                </a:lnTo>
                <a:lnTo>
                  <a:pt x="479" y="263"/>
                </a:lnTo>
                <a:lnTo>
                  <a:pt x="490" y="263"/>
                </a:lnTo>
                <a:lnTo>
                  <a:pt x="502" y="264"/>
                </a:lnTo>
                <a:lnTo>
                  <a:pt x="512" y="265"/>
                </a:lnTo>
                <a:lnTo>
                  <a:pt x="523" y="267"/>
                </a:lnTo>
                <a:lnTo>
                  <a:pt x="543" y="273"/>
                </a:lnTo>
                <a:lnTo>
                  <a:pt x="563" y="280"/>
                </a:lnTo>
                <a:lnTo>
                  <a:pt x="582" y="289"/>
                </a:lnTo>
                <a:lnTo>
                  <a:pt x="600" y="300"/>
                </a:lnTo>
                <a:lnTo>
                  <a:pt x="616" y="313"/>
                </a:lnTo>
                <a:lnTo>
                  <a:pt x="631" y="327"/>
                </a:lnTo>
                <a:lnTo>
                  <a:pt x="645" y="342"/>
                </a:lnTo>
                <a:lnTo>
                  <a:pt x="658" y="359"/>
                </a:lnTo>
                <a:lnTo>
                  <a:pt x="669" y="376"/>
                </a:lnTo>
                <a:lnTo>
                  <a:pt x="678" y="395"/>
                </a:lnTo>
                <a:lnTo>
                  <a:pt x="685" y="415"/>
                </a:lnTo>
                <a:lnTo>
                  <a:pt x="691" y="436"/>
                </a:lnTo>
                <a:lnTo>
                  <a:pt x="693" y="446"/>
                </a:lnTo>
                <a:lnTo>
                  <a:pt x="694" y="456"/>
                </a:lnTo>
                <a:lnTo>
                  <a:pt x="695" y="468"/>
                </a:lnTo>
                <a:lnTo>
                  <a:pt x="695" y="479"/>
                </a:lnTo>
                <a:lnTo>
                  <a:pt x="695" y="490"/>
                </a:lnTo>
                <a:lnTo>
                  <a:pt x="694" y="502"/>
                </a:lnTo>
                <a:lnTo>
                  <a:pt x="693" y="512"/>
                </a:lnTo>
                <a:lnTo>
                  <a:pt x="691" y="523"/>
                </a:lnTo>
                <a:lnTo>
                  <a:pt x="685" y="543"/>
                </a:lnTo>
                <a:lnTo>
                  <a:pt x="678" y="563"/>
                </a:lnTo>
                <a:lnTo>
                  <a:pt x="669" y="582"/>
                </a:lnTo>
                <a:lnTo>
                  <a:pt x="658" y="600"/>
                </a:lnTo>
                <a:lnTo>
                  <a:pt x="645" y="616"/>
                </a:lnTo>
                <a:lnTo>
                  <a:pt x="631" y="631"/>
                </a:lnTo>
                <a:lnTo>
                  <a:pt x="616" y="645"/>
                </a:lnTo>
                <a:lnTo>
                  <a:pt x="600" y="658"/>
                </a:lnTo>
                <a:lnTo>
                  <a:pt x="582" y="669"/>
                </a:lnTo>
                <a:lnTo>
                  <a:pt x="563" y="678"/>
                </a:lnTo>
                <a:lnTo>
                  <a:pt x="543" y="685"/>
                </a:lnTo>
                <a:lnTo>
                  <a:pt x="523" y="691"/>
                </a:lnTo>
                <a:lnTo>
                  <a:pt x="512" y="693"/>
                </a:lnTo>
                <a:lnTo>
                  <a:pt x="502" y="694"/>
                </a:lnTo>
                <a:lnTo>
                  <a:pt x="490" y="695"/>
                </a:lnTo>
                <a:lnTo>
                  <a:pt x="479" y="695"/>
                </a:lnTo>
                <a:close/>
              </a:path>
            </a:pathLst>
          </a:custGeom>
          <a:solidFill>
            <a:srgbClr val="DDBB30"/>
          </a:solidFill>
          <a:ln>
            <a:noFill/>
          </a:ln>
          <a:extLst/>
        </p:spPr>
        <p:txBody>
          <a:bodyPr/>
          <a:lstStyle/>
          <a:p>
            <a:endParaRPr lang="es-MX" dirty="0"/>
          </a:p>
        </p:txBody>
      </p:sp>
      <p:sp>
        <p:nvSpPr>
          <p:cNvPr id="308" name="Rectangle 148"/>
          <p:cNvSpPr txBox="1">
            <a:spLocks noChangeArrowheads="1"/>
          </p:cNvSpPr>
          <p:nvPr/>
        </p:nvSpPr>
        <p:spPr>
          <a:xfrm>
            <a:off x="360218"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s-MX" sz="4000" b="0" i="0" u="none" strike="noStrike" kern="1200" cap="none" spc="0" normalizeH="0" baseline="0" noProof="0" dirty="0" smtClean="0">
                <a:ln>
                  <a:noFill/>
                </a:ln>
                <a:solidFill>
                  <a:srgbClr val="002060"/>
                </a:solidFill>
                <a:effectLst/>
                <a:uLnTx/>
                <a:uFillTx/>
                <a:latin typeface="+mj-lt"/>
                <a:ea typeface="+mj-ea"/>
                <a:cs typeface="+mj-cs"/>
              </a:rPr>
              <a:t>Pérdida de controles inhibitorios</a:t>
            </a:r>
            <a:endParaRPr kumimoji="0" lang="es-MX" sz="3800" b="0" i="0" u="none" strike="noStrike" kern="1200" cap="none" spc="0" normalizeH="0" baseline="0" noProof="0" dirty="0" smtClean="0">
              <a:ln>
                <a:noFill/>
              </a:ln>
              <a:solidFill>
                <a:srgbClr val="002060"/>
              </a:solidFill>
              <a:effectLst/>
              <a:uLnTx/>
              <a:uFillTx/>
              <a:latin typeface="+mj-lt"/>
              <a:ea typeface="+mj-ea"/>
              <a:cs typeface="+mj-cs"/>
            </a:endParaRPr>
          </a:p>
        </p:txBody>
      </p:sp>
      <p:sp>
        <p:nvSpPr>
          <p:cNvPr id="309" name="Text Box 149"/>
          <p:cNvSpPr txBox="1">
            <a:spLocks noChangeArrowheads="1"/>
          </p:cNvSpPr>
          <p:nvPr/>
        </p:nvSpPr>
        <p:spPr bwMode="auto">
          <a:xfrm>
            <a:off x="395536" y="3181223"/>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r>
              <a:rPr lang="es-MX" sz="1800" b="1" dirty="0" smtClean="0">
                <a:solidFill>
                  <a:srgbClr val="002060"/>
                </a:solidFill>
                <a:ea typeface="PMingLiU" pitchFamily="18" charset="-120"/>
              </a:rPr>
              <a:t>Normal</a:t>
            </a:r>
            <a:endParaRPr lang="es-MX" sz="1800" b="1" dirty="0">
              <a:solidFill>
                <a:srgbClr val="002060"/>
              </a:solidFill>
              <a:ea typeface="PMingLiU" pitchFamily="18" charset="-120"/>
            </a:endParaRPr>
          </a:p>
        </p:txBody>
      </p:sp>
      <p:sp>
        <p:nvSpPr>
          <p:cNvPr id="310" name="Text Box 150"/>
          <p:cNvSpPr txBox="1">
            <a:spLocks noChangeArrowheads="1"/>
          </p:cNvSpPr>
          <p:nvPr/>
        </p:nvSpPr>
        <p:spPr bwMode="auto">
          <a:xfrm>
            <a:off x="368964" y="5175123"/>
            <a:ext cx="10310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r>
              <a:rPr lang="es-MX" sz="1800" b="1" dirty="0" smtClean="0">
                <a:solidFill>
                  <a:srgbClr val="002060"/>
                </a:solidFill>
                <a:ea typeface="PMingLiU" pitchFamily="18" charset="-120"/>
              </a:rPr>
              <a:t>Dañado</a:t>
            </a:r>
            <a:endParaRPr lang="es-MX" sz="1800" b="1" dirty="0">
              <a:solidFill>
                <a:srgbClr val="002060"/>
              </a:solidFill>
              <a:ea typeface="PMingLiU" pitchFamily="18" charset="-120"/>
            </a:endParaRPr>
          </a:p>
        </p:txBody>
      </p:sp>
      <p:sp>
        <p:nvSpPr>
          <p:cNvPr id="311" name="Text Box 151"/>
          <p:cNvSpPr txBox="1">
            <a:spLocks noChangeArrowheads="1"/>
          </p:cNvSpPr>
          <p:nvPr/>
        </p:nvSpPr>
        <p:spPr bwMode="auto">
          <a:xfrm>
            <a:off x="668243" y="4066254"/>
            <a:ext cx="1959541" cy="56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5000"/>
              </a:lnSpc>
            </a:pPr>
            <a:r>
              <a:rPr lang="es-MX" b="1" dirty="0" smtClean="0">
                <a:solidFill>
                  <a:srgbClr val="002060"/>
                </a:solidFill>
                <a:ea typeface="PMingLiU" pitchFamily="18" charset="-120"/>
              </a:rPr>
              <a:t>Estímulo Innocuo o Nocivo</a:t>
            </a:r>
            <a:endParaRPr lang="es-MX" b="1" dirty="0">
              <a:solidFill>
                <a:srgbClr val="002060"/>
              </a:solidFill>
              <a:ea typeface="PMingLiU" pitchFamily="18" charset="-120"/>
            </a:endParaRPr>
          </a:p>
        </p:txBody>
      </p:sp>
      <p:sp>
        <p:nvSpPr>
          <p:cNvPr id="312" name="Text Box 152"/>
          <p:cNvSpPr txBox="1">
            <a:spLocks noChangeArrowheads="1"/>
          </p:cNvSpPr>
          <p:nvPr/>
        </p:nvSpPr>
        <p:spPr bwMode="auto">
          <a:xfrm>
            <a:off x="7193211" y="4808411"/>
            <a:ext cx="1619250" cy="881780"/>
          </a:xfrm>
          <a:prstGeom prst="rect">
            <a:avLst/>
          </a:prstGeom>
          <a:noFill/>
          <a:ln w="38100">
            <a:noFill/>
            <a:miter lim="800000"/>
            <a:headEnd/>
            <a:tailEnd/>
          </a:ln>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5000"/>
              </a:lnSpc>
            </a:pPr>
            <a:r>
              <a:rPr lang="es-MX" sz="1800" b="1" dirty="0" smtClean="0">
                <a:solidFill>
                  <a:schemeClr val="accent2"/>
                </a:solidFill>
                <a:ea typeface="PMingLiU" pitchFamily="18" charset="-120"/>
              </a:rPr>
              <a:t>Respuesta de dolor exagerada</a:t>
            </a:r>
            <a:endParaRPr lang="es-MX" sz="1800" b="1" dirty="0">
              <a:solidFill>
                <a:schemeClr val="accent2"/>
              </a:solidFill>
              <a:ea typeface="PMingLiU" pitchFamily="18" charset="-120"/>
            </a:endParaRPr>
          </a:p>
        </p:txBody>
      </p:sp>
      <p:sp>
        <p:nvSpPr>
          <p:cNvPr id="313" name="Text Box 153"/>
          <p:cNvSpPr txBox="1">
            <a:spLocks noChangeArrowheads="1"/>
          </p:cNvSpPr>
          <p:nvPr/>
        </p:nvSpPr>
        <p:spPr bwMode="auto">
          <a:xfrm>
            <a:off x="6305712" y="4981448"/>
            <a:ext cx="970137" cy="56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5000"/>
              </a:lnSpc>
            </a:pPr>
            <a:r>
              <a:rPr lang="es-MX" b="1" dirty="0" smtClean="0">
                <a:solidFill>
                  <a:srgbClr val="002060"/>
                </a:solidFill>
                <a:ea typeface="PMingLiU" pitchFamily="18" charset="-120"/>
              </a:rPr>
              <a:t>Al</a:t>
            </a:r>
          </a:p>
          <a:p>
            <a:pPr algn="ctr">
              <a:lnSpc>
                <a:spcPct val="95000"/>
              </a:lnSpc>
            </a:pPr>
            <a:r>
              <a:rPr lang="es-MX" b="1" dirty="0" smtClean="0">
                <a:solidFill>
                  <a:srgbClr val="002060"/>
                </a:solidFill>
                <a:ea typeface="PMingLiU" pitchFamily="18" charset="-120"/>
              </a:rPr>
              <a:t>Cerebro</a:t>
            </a:r>
            <a:endParaRPr lang="es-MX" b="1" dirty="0">
              <a:solidFill>
                <a:srgbClr val="002060"/>
              </a:solidFill>
              <a:ea typeface="PMingLiU" pitchFamily="18" charset="-120"/>
            </a:endParaRPr>
          </a:p>
        </p:txBody>
      </p:sp>
      <p:sp>
        <p:nvSpPr>
          <p:cNvPr id="314" name="Text Box 154"/>
          <p:cNvSpPr txBox="1">
            <a:spLocks noChangeArrowheads="1"/>
          </p:cNvSpPr>
          <p:nvPr/>
        </p:nvSpPr>
        <p:spPr bwMode="auto">
          <a:xfrm>
            <a:off x="6065605" y="3871786"/>
            <a:ext cx="1544012" cy="340863"/>
          </a:xfrm>
          <a:prstGeom prst="rect">
            <a:avLst/>
          </a:prstGeom>
          <a:noFill/>
          <a:ln w="38100">
            <a:noFill/>
            <a:miter lim="800000"/>
            <a:headEnd/>
            <a:tailEnd/>
          </a:ln>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5000"/>
              </a:lnSpc>
            </a:pPr>
            <a:r>
              <a:rPr lang="es-MX" sz="1700" b="1" dirty="0" smtClean="0">
                <a:solidFill>
                  <a:schemeClr val="accent4"/>
                </a:solidFill>
                <a:ea typeface="PMingLiU" pitchFamily="18" charset="-120"/>
              </a:rPr>
              <a:t>Descendente</a:t>
            </a:r>
            <a:endParaRPr lang="es-MX" sz="1700" b="1" dirty="0">
              <a:solidFill>
                <a:schemeClr val="accent4"/>
              </a:solidFill>
              <a:ea typeface="PMingLiU" pitchFamily="18" charset="-120"/>
            </a:endParaRPr>
          </a:p>
        </p:txBody>
      </p:sp>
      <p:sp>
        <p:nvSpPr>
          <p:cNvPr id="315" name="Text Box 155"/>
          <p:cNvSpPr txBox="1">
            <a:spLocks noChangeArrowheads="1"/>
          </p:cNvSpPr>
          <p:nvPr/>
        </p:nvSpPr>
        <p:spPr bwMode="auto">
          <a:xfrm>
            <a:off x="4210377" y="4205161"/>
            <a:ext cx="720570"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5000"/>
              </a:lnSpc>
            </a:pPr>
            <a:r>
              <a:rPr lang="es-MX" b="1" dirty="0" smtClean="0">
                <a:solidFill>
                  <a:srgbClr val="002060"/>
                </a:solidFill>
                <a:ea typeface="PMingLiU" pitchFamily="18" charset="-120"/>
              </a:rPr>
              <a:t>Local</a:t>
            </a:r>
            <a:endParaRPr lang="es-MX" b="1" dirty="0">
              <a:solidFill>
                <a:srgbClr val="002060"/>
              </a:solidFill>
              <a:ea typeface="PMingLiU" pitchFamily="18" charset="-120"/>
            </a:endParaRPr>
          </a:p>
        </p:txBody>
      </p:sp>
      <p:sp>
        <p:nvSpPr>
          <p:cNvPr id="316" name="Text Box 156"/>
          <p:cNvSpPr txBox="1">
            <a:spLocks noChangeArrowheads="1"/>
          </p:cNvSpPr>
          <p:nvPr/>
        </p:nvSpPr>
        <p:spPr bwMode="auto">
          <a:xfrm>
            <a:off x="4509273" y="1412776"/>
            <a:ext cx="2484976" cy="32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5000"/>
              </a:lnSpc>
            </a:pPr>
            <a:r>
              <a:rPr lang="es-MX" b="1" dirty="0" smtClean="0">
                <a:solidFill>
                  <a:srgbClr val="002060"/>
                </a:solidFill>
                <a:ea typeface="PMingLiU" pitchFamily="18" charset="-120"/>
              </a:rPr>
              <a:t>Neurona Cuerno Dorsal</a:t>
            </a:r>
            <a:endParaRPr lang="es-MX" b="1" dirty="0">
              <a:solidFill>
                <a:srgbClr val="002060"/>
              </a:solidFill>
              <a:ea typeface="PMingLiU" pitchFamily="18" charset="-120"/>
            </a:endParaRPr>
          </a:p>
        </p:txBody>
      </p:sp>
      <p:sp>
        <p:nvSpPr>
          <p:cNvPr id="317" name="Text Box 157"/>
          <p:cNvSpPr txBox="1">
            <a:spLocks noChangeArrowheads="1"/>
          </p:cNvSpPr>
          <p:nvPr/>
        </p:nvSpPr>
        <p:spPr bwMode="auto">
          <a:xfrm>
            <a:off x="5841768" y="1855661"/>
            <a:ext cx="1544012" cy="340863"/>
          </a:xfrm>
          <a:prstGeom prst="rect">
            <a:avLst/>
          </a:prstGeom>
          <a:noFill/>
          <a:ln w="38100">
            <a:noFill/>
            <a:miter lim="800000"/>
            <a:headEnd/>
            <a:tailEnd/>
          </a:ln>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5000"/>
              </a:lnSpc>
            </a:pPr>
            <a:r>
              <a:rPr lang="es-MX" sz="1700" b="1" dirty="0" smtClean="0">
                <a:solidFill>
                  <a:schemeClr val="accent4"/>
                </a:solidFill>
                <a:ea typeface="PMingLiU" pitchFamily="18" charset="-120"/>
              </a:rPr>
              <a:t>Descendente</a:t>
            </a:r>
            <a:endParaRPr lang="es-MX" sz="1700" b="1" dirty="0">
              <a:solidFill>
                <a:schemeClr val="accent4"/>
              </a:solidFill>
              <a:ea typeface="PMingLiU" pitchFamily="18" charset="-120"/>
            </a:endParaRPr>
          </a:p>
        </p:txBody>
      </p:sp>
      <p:sp>
        <p:nvSpPr>
          <p:cNvPr id="318" name="Text Box 158"/>
          <p:cNvSpPr txBox="1">
            <a:spLocks noChangeArrowheads="1"/>
          </p:cNvSpPr>
          <p:nvPr/>
        </p:nvSpPr>
        <p:spPr bwMode="auto">
          <a:xfrm>
            <a:off x="4210377" y="2225548"/>
            <a:ext cx="720570"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5000"/>
              </a:lnSpc>
            </a:pPr>
            <a:r>
              <a:rPr lang="es-MX" b="1" dirty="0" smtClean="0">
                <a:solidFill>
                  <a:srgbClr val="002060"/>
                </a:solidFill>
                <a:ea typeface="PMingLiU" pitchFamily="18" charset="-120"/>
              </a:rPr>
              <a:t>Local</a:t>
            </a:r>
            <a:endParaRPr lang="es-MX" b="1" dirty="0">
              <a:solidFill>
                <a:srgbClr val="002060"/>
              </a:solidFill>
              <a:ea typeface="PMingLiU" pitchFamily="18" charset="-120"/>
            </a:endParaRPr>
          </a:p>
        </p:txBody>
      </p:sp>
      <p:sp>
        <p:nvSpPr>
          <p:cNvPr id="319" name="Text Box 159"/>
          <p:cNvSpPr txBox="1">
            <a:spLocks noChangeArrowheads="1"/>
          </p:cNvSpPr>
          <p:nvPr/>
        </p:nvSpPr>
        <p:spPr bwMode="auto">
          <a:xfrm>
            <a:off x="6305712" y="2963736"/>
            <a:ext cx="970137" cy="56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5000"/>
              </a:lnSpc>
            </a:pPr>
            <a:r>
              <a:rPr lang="es-MX" b="1" dirty="0" smtClean="0">
                <a:solidFill>
                  <a:srgbClr val="002060"/>
                </a:solidFill>
                <a:ea typeface="PMingLiU" pitchFamily="18" charset="-120"/>
              </a:rPr>
              <a:t>Al </a:t>
            </a:r>
          </a:p>
          <a:p>
            <a:pPr algn="ctr">
              <a:lnSpc>
                <a:spcPct val="95000"/>
              </a:lnSpc>
            </a:pPr>
            <a:r>
              <a:rPr lang="es-MX" b="1" dirty="0" smtClean="0">
                <a:solidFill>
                  <a:srgbClr val="002060"/>
                </a:solidFill>
                <a:ea typeface="PMingLiU" pitchFamily="18" charset="-120"/>
              </a:rPr>
              <a:t>Cerebro</a:t>
            </a:r>
            <a:endParaRPr lang="es-MX" b="1" dirty="0">
              <a:solidFill>
                <a:srgbClr val="002060"/>
              </a:solidFill>
              <a:ea typeface="PMingLiU" pitchFamily="18" charset="-120"/>
            </a:endParaRPr>
          </a:p>
        </p:txBody>
      </p:sp>
      <p:sp>
        <p:nvSpPr>
          <p:cNvPr id="320" name="AutoShape 161"/>
          <p:cNvSpPr>
            <a:spLocks noChangeArrowheads="1"/>
          </p:cNvSpPr>
          <p:nvPr/>
        </p:nvSpPr>
        <p:spPr bwMode="auto">
          <a:xfrm rot="5400000">
            <a:off x="5428705" y="1964405"/>
            <a:ext cx="504825" cy="287337"/>
          </a:xfrm>
          <a:prstGeom prst="rightArrow">
            <a:avLst>
              <a:gd name="adj1" fmla="val 50000"/>
              <a:gd name="adj2" fmla="val 43923"/>
            </a:avLst>
          </a:prstGeom>
          <a:solidFill>
            <a:schemeClr val="accent4"/>
          </a:solidFill>
          <a:ln w="9525">
            <a:noFill/>
            <a:miter lim="800000"/>
            <a:headEnd/>
            <a:tailEnd/>
          </a:ln>
        </p:spPr>
        <p:txBody>
          <a:bodyPr wrap="none" anchor="ctr"/>
          <a:lstStyle/>
          <a:p>
            <a:endParaRPr lang="es-MX" dirty="0"/>
          </a:p>
        </p:txBody>
      </p:sp>
      <p:sp>
        <p:nvSpPr>
          <p:cNvPr id="321" name="AutoShape 162"/>
          <p:cNvSpPr>
            <a:spLocks noChangeArrowheads="1"/>
          </p:cNvSpPr>
          <p:nvPr/>
        </p:nvSpPr>
        <p:spPr bwMode="auto">
          <a:xfrm rot="5400000">
            <a:off x="5573167" y="3907505"/>
            <a:ext cx="504825" cy="287338"/>
          </a:xfrm>
          <a:prstGeom prst="rightArrow">
            <a:avLst>
              <a:gd name="adj1" fmla="val 50000"/>
              <a:gd name="adj2" fmla="val 43923"/>
            </a:avLst>
          </a:prstGeom>
          <a:solidFill>
            <a:schemeClr val="accent4"/>
          </a:solidFill>
          <a:ln w="9525">
            <a:noFill/>
            <a:miter lim="800000"/>
            <a:headEnd/>
            <a:tailEnd/>
          </a:ln>
        </p:spPr>
        <p:txBody>
          <a:bodyPr wrap="none" anchor="ctr"/>
          <a:lstStyle/>
          <a:p>
            <a:endParaRPr lang="es-MX" dirty="0"/>
          </a:p>
        </p:txBody>
      </p:sp>
      <p:sp>
        <p:nvSpPr>
          <p:cNvPr id="322" name="Text Box 163"/>
          <p:cNvSpPr txBox="1">
            <a:spLocks noChangeArrowheads="1"/>
          </p:cNvSpPr>
          <p:nvPr/>
        </p:nvSpPr>
        <p:spPr bwMode="auto">
          <a:xfrm>
            <a:off x="4673849" y="5822823"/>
            <a:ext cx="1800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r>
              <a:rPr lang="es-MX" sz="1800" b="1" dirty="0" smtClean="0">
                <a:solidFill>
                  <a:schemeClr val="accent3"/>
                </a:solidFill>
              </a:rPr>
              <a:t>Disparo espontáneo</a:t>
            </a:r>
            <a:endParaRPr lang="es-MX" sz="1800" b="1" dirty="0">
              <a:solidFill>
                <a:schemeClr val="accent3"/>
              </a:solidFill>
            </a:endParaRPr>
          </a:p>
        </p:txBody>
      </p:sp>
    </p:spTree>
    <p:extLst>
      <p:ext uri="{BB962C8B-B14F-4D97-AF65-F5344CB8AC3E}">
        <p14:creationId xmlns:p14="http://schemas.microsoft.com/office/powerpoint/2010/main" val="401526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000" noProof="0" dirty="0" smtClean="0">
                <a:solidFill>
                  <a:srgbClr val="7F7F7F"/>
                </a:solidFill>
              </a:rPr>
              <a:t>Resumen</a:t>
            </a:r>
            <a:endParaRPr lang="es-MX" sz="4000" noProof="0" dirty="0">
              <a:solidFill>
                <a:srgbClr val="7F7F7F"/>
              </a:solidFill>
            </a:endParaRPr>
          </a:p>
        </p:txBody>
      </p:sp>
    </p:spTree>
    <p:extLst>
      <p:ext uri="{BB962C8B-B14F-4D97-AF65-F5344CB8AC3E}">
        <p14:creationId xmlns:p14="http://schemas.microsoft.com/office/powerpoint/2010/main" val="2614033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884"/>
            <a:ext cx="8229600" cy="1143000"/>
          </a:xfrm>
        </p:spPr>
        <p:txBody>
          <a:bodyPr vert="horz" lIns="91440" tIns="45720" rIns="91440" bIns="45720" rtlCol="0" anchor="ctr">
            <a:noAutofit/>
          </a:bodyPr>
          <a:lstStyle/>
          <a:p>
            <a:pPr>
              <a:lnSpc>
                <a:spcPct val="85000"/>
              </a:lnSpc>
            </a:pPr>
            <a:r>
              <a:rPr lang="es-MX" sz="4000" noProof="0" dirty="0" smtClean="0">
                <a:solidFill>
                  <a:srgbClr val="002060"/>
                </a:solidFill>
                <a:latin typeface="+mn-lt"/>
              </a:rPr>
              <a:t>Patofisiología: Resumen</a:t>
            </a:r>
            <a:endParaRPr lang="es-MX" sz="4000" noProof="0" dirty="0">
              <a:solidFill>
                <a:srgbClr val="002060"/>
              </a:solidFill>
              <a:latin typeface="+mn-lt"/>
            </a:endParaRPr>
          </a:p>
        </p:txBody>
      </p:sp>
      <p:sp>
        <p:nvSpPr>
          <p:cNvPr id="3" name="Content Placeholder 2"/>
          <p:cNvSpPr>
            <a:spLocks noGrp="1"/>
          </p:cNvSpPr>
          <p:nvPr>
            <p:ph idx="1"/>
          </p:nvPr>
        </p:nvSpPr>
        <p:spPr>
          <a:xfrm>
            <a:off x="457200" y="1643742"/>
            <a:ext cx="8229600" cy="4525963"/>
          </a:xfrm>
        </p:spPr>
        <p:txBody>
          <a:bodyPr>
            <a:normAutofit fontScale="92500" lnSpcReduction="10000"/>
          </a:bodyPr>
          <a:lstStyle/>
          <a:p>
            <a:r>
              <a:rPr lang="es-MX" noProof="0" dirty="0" smtClean="0"/>
              <a:t>El Dolor Neuropático es dolor causado por una lesión o enfermedad del sistema somatosensorial</a:t>
            </a:r>
          </a:p>
          <a:p>
            <a:r>
              <a:rPr lang="es-MX" noProof="0" dirty="0" smtClean="0"/>
              <a:t>Se caracteriza por síntomas sensoriales positivos y negativos</a:t>
            </a:r>
          </a:p>
          <a:p>
            <a:r>
              <a:rPr lang="es-MX" dirty="0" smtClean="0"/>
              <a:t>Me</a:t>
            </a:r>
            <a:r>
              <a:rPr lang="es-MX" noProof="0" dirty="0" smtClean="0"/>
              <a:t>canismos Periféricos y Centrales median el dolor </a:t>
            </a:r>
            <a:r>
              <a:rPr lang="es-MX" dirty="0" smtClean="0"/>
              <a:t>n</a:t>
            </a:r>
            <a:r>
              <a:rPr lang="es-MX" noProof="0" dirty="0" smtClean="0"/>
              <a:t>europático independientemente de la etiología</a:t>
            </a:r>
          </a:p>
          <a:p>
            <a:pPr lvl="1"/>
            <a:r>
              <a:rPr lang="es-MX" noProof="0" dirty="0" smtClean="0"/>
              <a:t>Hiperexcitabilidad</a:t>
            </a:r>
          </a:p>
          <a:p>
            <a:pPr lvl="1"/>
            <a:r>
              <a:rPr lang="es-MX" noProof="0" dirty="0" smtClean="0"/>
              <a:t>Sensibilización</a:t>
            </a:r>
          </a:p>
          <a:p>
            <a:pPr lvl="1"/>
            <a:r>
              <a:rPr lang="es-MX" noProof="0" dirty="0" smtClean="0"/>
              <a:t>Pérdida de controles inhibitorios</a:t>
            </a:r>
            <a:endParaRPr lang="es-MX" noProof="0" dirty="0"/>
          </a:p>
        </p:txBody>
      </p:sp>
    </p:spTree>
    <p:extLst>
      <p:ext uri="{BB962C8B-B14F-4D97-AF65-F5344CB8AC3E}">
        <p14:creationId xmlns:p14="http://schemas.microsoft.com/office/powerpoint/2010/main" val="3786260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noProof="0" dirty="0" smtClean="0"/>
              <a:t>Patofisiología</a:t>
            </a:r>
            <a:endParaRPr lang="es-MX" noProof="0" dirty="0"/>
          </a:p>
        </p:txBody>
      </p:sp>
    </p:spTree>
    <p:extLst>
      <p:ext uri="{BB962C8B-B14F-4D97-AF65-F5344CB8AC3E}">
        <p14:creationId xmlns:p14="http://schemas.microsoft.com/office/powerpoint/2010/main" val="3728067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365104"/>
            <a:ext cx="7811145" cy="1403871"/>
          </a:xfrm>
        </p:spPr>
        <p:txBody>
          <a:bodyPr/>
          <a:lstStyle/>
          <a:p>
            <a:endParaRPr lang="es-MX" noProof="0" dirty="0"/>
          </a:p>
        </p:txBody>
      </p:sp>
      <p:sp>
        <p:nvSpPr>
          <p:cNvPr id="3" name="Text Placeholder 2"/>
          <p:cNvSpPr>
            <a:spLocks noGrp="1"/>
          </p:cNvSpPr>
          <p:nvPr>
            <p:ph type="body" idx="1"/>
          </p:nvPr>
        </p:nvSpPr>
        <p:spPr/>
        <p:txBody>
          <a:bodyPr vert="horz" lIns="91440" tIns="45720" rIns="91440" bIns="45720" rtlCol="0" anchor="b">
            <a:normAutofit/>
          </a:bodyPr>
          <a:lstStyle/>
          <a:p>
            <a:r>
              <a:rPr lang="es-MX" sz="4000" noProof="0" dirty="0" smtClean="0">
                <a:solidFill>
                  <a:srgbClr val="7F7F7F"/>
                </a:solidFill>
              </a:rPr>
              <a:t>Visión General</a:t>
            </a:r>
            <a:endParaRPr lang="es-MX" sz="4000" noProof="0" dirty="0">
              <a:solidFill>
                <a:srgbClr val="7F7F7F"/>
              </a:solidFill>
            </a:endParaRPr>
          </a:p>
        </p:txBody>
      </p:sp>
    </p:spTree>
    <p:extLst>
      <p:ext uri="{BB962C8B-B14F-4D97-AF65-F5344CB8AC3E}">
        <p14:creationId xmlns:p14="http://schemas.microsoft.com/office/powerpoint/2010/main" val="3256137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3"/>
          <p:cNvGraphicFramePr>
            <a:graphicFrameLocks noGrp="1"/>
          </p:cNvGraphicFramePr>
          <p:nvPr>
            <p:ph idx="1"/>
            <p:extLst>
              <p:ext uri="{D42A27DB-BD31-4B8C-83A1-F6EECF244321}">
                <p14:modId xmlns:p14="http://schemas.microsoft.com/office/powerpoint/2010/main" val="95597570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 Box 5"/>
          <p:cNvSpPr txBox="1">
            <a:spLocks noChangeArrowheads="1"/>
          </p:cNvSpPr>
          <p:nvPr/>
        </p:nvSpPr>
        <p:spPr bwMode="auto">
          <a:xfrm>
            <a:off x="2987824" y="3732620"/>
            <a:ext cx="295232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s-MX" b="1" dirty="0" smtClean="0"/>
              <a:t>Múltiples tipos de dolor coexisten en muchos padecimientos (dolor mixto)</a:t>
            </a:r>
            <a:endParaRPr lang="es-MX" b="1" baseline="30000" dirty="0"/>
          </a:p>
        </p:txBody>
      </p:sp>
      <p:sp>
        <p:nvSpPr>
          <p:cNvPr id="13" name="Rectangle 4"/>
          <p:cNvSpPr/>
          <p:nvPr/>
        </p:nvSpPr>
        <p:spPr>
          <a:xfrm>
            <a:off x="455588" y="4260969"/>
            <a:ext cx="2808312" cy="1061829"/>
          </a:xfrm>
          <a:prstGeom prst="rect">
            <a:avLst/>
          </a:prstGeom>
        </p:spPr>
        <p:txBody>
          <a:bodyPr wrap="square">
            <a:spAutoFit/>
          </a:bodyPr>
          <a:lstStyle/>
          <a:p>
            <a:pPr algn="ctr"/>
            <a:r>
              <a:rPr lang="es-MX" sz="2300" b="1" dirty="0" smtClean="0">
                <a:solidFill>
                  <a:schemeClr val="bg1"/>
                </a:solidFill>
              </a:rPr>
              <a:t>Dolor nociceptivo</a:t>
            </a:r>
          </a:p>
          <a:p>
            <a:pPr marL="1176338" indent="-184150">
              <a:buFontTx/>
              <a:buChar char="-"/>
            </a:pPr>
            <a:r>
              <a:rPr lang="es-MX" sz="2000" dirty="0" smtClean="0">
                <a:solidFill>
                  <a:schemeClr val="bg1"/>
                </a:solidFill>
              </a:rPr>
              <a:t>Somático</a:t>
            </a:r>
          </a:p>
          <a:p>
            <a:pPr marL="1176338" indent="-184150">
              <a:buFontTx/>
              <a:buChar char="-"/>
            </a:pPr>
            <a:r>
              <a:rPr lang="es-MX" sz="2000" dirty="0" smtClean="0">
                <a:solidFill>
                  <a:schemeClr val="bg1"/>
                </a:solidFill>
              </a:rPr>
              <a:t>Visceral</a:t>
            </a:r>
          </a:p>
        </p:txBody>
      </p:sp>
      <p:sp>
        <p:nvSpPr>
          <p:cNvPr id="14" name="Rectangle 5"/>
          <p:cNvSpPr/>
          <p:nvPr/>
        </p:nvSpPr>
        <p:spPr>
          <a:xfrm>
            <a:off x="5796136" y="4293096"/>
            <a:ext cx="2736304" cy="1077218"/>
          </a:xfrm>
          <a:prstGeom prst="rect">
            <a:avLst/>
          </a:prstGeom>
        </p:spPr>
        <p:txBody>
          <a:bodyPr wrap="square">
            <a:spAutoFit/>
          </a:bodyPr>
          <a:lstStyle/>
          <a:p>
            <a:pPr lvl="0" algn="ctr"/>
            <a:r>
              <a:rPr lang="es-MX" sz="2300" b="1" dirty="0" smtClean="0">
                <a:solidFill>
                  <a:schemeClr val="bg1"/>
                </a:solidFill>
              </a:rPr>
              <a:t>Dolor Neuropático</a:t>
            </a:r>
          </a:p>
          <a:p>
            <a:pPr marL="704850" lvl="0" indent="-260350">
              <a:buFontTx/>
              <a:buChar char="-"/>
            </a:pPr>
            <a:r>
              <a:rPr lang="es-MX" sz="2000" dirty="0" smtClean="0">
                <a:solidFill>
                  <a:schemeClr val="bg1"/>
                </a:solidFill>
              </a:rPr>
              <a:t>Periférico</a:t>
            </a:r>
          </a:p>
          <a:p>
            <a:pPr marL="704850" lvl="0" indent="-260350">
              <a:buFontTx/>
              <a:buChar char="-"/>
            </a:pPr>
            <a:r>
              <a:rPr lang="es-MX" sz="2000" dirty="0" smtClean="0">
                <a:solidFill>
                  <a:schemeClr val="bg1"/>
                </a:solidFill>
              </a:rPr>
              <a:t>Central</a:t>
            </a:r>
            <a:endParaRPr lang="es-MX" sz="2000" dirty="0">
              <a:solidFill>
                <a:schemeClr val="tx1"/>
              </a:solidFill>
            </a:endParaRPr>
          </a:p>
        </p:txBody>
      </p:sp>
      <p:sp>
        <p:nvSpPr>
          <p:cNvPr id="15" name="Rectangle 6"/>
          <p:cNvSpPr/>
          <p:nvPr/>
        </p:nvSpPr>
        <p:spPr>
          <a:xfrm>
            <a:off x="2207530" y="2204864"/>
            <a:ext cx="4799824" cy="830997"/>
          </a:xfrm>
          <a:prstGeom prst="rect">
            <a:avLst/>
          </a:prstGeom>
        </p:spPr>
        <p:txBody>
          <a:bodyPr wrap="square">
            <a:spAutoFit/>
          </a:bodyPr>
          <a:lstStyle/>
          <a:p>
            <a:pPr lvl="0" algn="ctr"/>
            <a:r>
              <a:rPr lang="es-MX" sz="2300" b="1" dirty="0" smtClean="0">
                <a:solidFill>
                  <a:schemeClr val="bg1"/>
                </a:solidFill>
              </a:rPr>
              <a:t>Sensibilización central/</a:t>
            </a:r>
            <a:br>
              <a:rPr lang="es-MX" sz="2300" b="1" dirty="0" smtClean="0">
                <a:solidFill>
                  <a:schemeClr val="bg1"/>
                </a:solidFill>
              </a:rPr>
            </a:br>
            <a:r>
              <a:rPr lang="es-MX" sz="2300" b="1" dirty="0" smtClean="0">
                <a:solidFill>
                  <a:schemeClr val="bg1"/>
                </a:solidFill>
              </a:rPr>
              <a:t>Dolor disfuncional</a:t>
            </a:r>
          </a:p>
        </p:txBody>
      </p:sp>
      <p:sp>
        <p:nvSpPr>
          <p:cNvPr id="16" name="Text Box 8"/>
          <p:cNvSpPr txBox="1">
            <a:spLocks noChangeArrowheads="1"/>
          </p:cNvSpPr>
          <p:nvPr/>
        </p:nvSpPr>
        <p:spPr bwMode="auto">
          <a:xfrm>
            <a:off x="209301" y="6397364"/>
            <a:ext cx="8323139" cy="553998"/>
          </a:xfrm>
          <a:prstGeom prst="rect">
            <a:avLst/>
          </a:prstGeom>
          <a:noFill/>
          <a:ln>
            <a:noFill/>
          </a:ln>
          <a:effectLst>
            <a:prstShdw prst="shdw17" dist="17961" dir="2700000">
              <a:srgbClr val="998300">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CA" sz="900" dirty="0">
                <a:solidFill>
                  <a:schemeClr val="bg2"/>
                </a:solidFill>
                <a:latin typeface="Calibri"/>
              </a:rPr>
              <a:t>Freynhagen R, Baron R. </a:t>
            </a:r>
            <a:r>
              <a:rPr lang="en-CA" sz="900" i="1" dirty="0" smtClean="0">
                <a:solidFill>
                  <a:schemeClr val="bg2"/>
                </a:solidFill>
                <a:latin typeface="Calibri"/>
              </a:rPr>
              <a:t>Curr </a:t>
            </a:r>
            <a:r>
              <a:rPr lang="en-CA" sz="900" i="1" dirty="0">
                <a:solidFill>
                  <a:schemeClr val="bg2"/>
                </a:solidFill>
                <a:latin typeface="Calibri"/>
              </a:rPr>
              <a:t>Pain Headache Rep </a:t>
            </a:r>
            <a:r>
              <a:rPr lang="en-CA" sz="900" dirty="0">
                <a:solidFill>
                  <a:schemeClr val="bg2"/>
                </a:solidFill>
                <a:latin typeface="Calibri"/>
              </a:rPr>
              <a:t>2009; 13(3):</a:t>
            </a:r>
            <a:r>
              <a:rPr lang="en-CA" sz="900" dirty="0" smtClean="0">
                <a:solidFill>
                  <a:schemeClr val="bg2"/>
                </a:solidFill>
                <a:latin typeface="Calibri"/>
              </a:rPr>
              <a:t>185-90; </a:t>
            </a:r>
            <a:r>
              <a:rPr lang="en-US" sz="900" dirty="0" smtClean="0">
                <a:solidFill>
                  <a:schemeClr val="bg2"/>
                </a:solidFill>
                <a:latin typeface="Calibri"/>
              </a:rPr>
              <a:t>Jensen </a:t>
            </a:r>
            <a:r>
              <a:rPr lang="en-US" sz="900" dirty="0">
                <a:solidFill>
                  <a:schemeClr val="bg2"/>
                </a:solidFill>
                <a:latin typeface="Calibri"/>
              </a:rPr>
              <a:t>TS </a:t>
            </a:r>
            <a:r>
              <a:rPr lang="en-US" sz="900" i="1" dirty="0">
                <a:solidFill>
                  <a:schemeClr val="bg2"/>
                </a:solidFill>
                <a:latin typeface="Calibri"/>
              </a:rPr>
              <a:t>et al</a:t>
            </a:r>
            <a:r>
              <a:rPr lang="en-US" sz="900" dirty="0">
                <a:solidFill>
                  <a:schemeClr val="bg2"/>
                </a:solidFill>
                <a:latin typeface="Calibri"/>
              </a:rPr>
              <a:t>. </a:t>
            </a:r>
            <a:r>
              <a:rPr lang="en-US" sz="900" i="1" dirty="0">
                <a:solidFill>
                  <a:schemeClr val="bg2"/>
                </a:solidFill>
                <a:latin typeface="Calibri"/>
              </a:rPr>
              <a:t>Pain</a:t>
            </a:r>
            <a:r>
              <a:rPr lang="en-US" sz="900" dirty="0">
                <a:solidFill>
                  <a:schemeClr val="bg2"/>
                </a:solidFill>
                <a:latin typeface="Calibri"/>
              </a:rPr>
              <a:t> </a:t>
            </a:r>
            <a:r>
              <a:rPr lang="en-US" sz="900" dirty="0" smtClean="0">
                <a:solidFill>
                  <a:schemeClr val="bg2"/>
                </a:solidFill>
                <a:latin typeface="Calibri"/>
              </a:rPr>
              <a:t>2011; 152(10):2204-5; </a:t>
            </a:r>
            <a:br>
              <a:rPr lang="en-US" sz="900" dirty="0" smtClean="0">
                <a:solidFill>
                  <a:schemeClr val="bg2"/>
                </a:solidFill>
                <a:latin typeface="Calibri"/>
              </a:rPr>
            </a:br>
            <a:r>
              <a:rPr lang="en-US" sz="900" dirty="0" smtClean="0">
                <a:solidFill>
                  <a:schemeClr val="bg2"/>
                </a:solidFill>
                <a:latin typeface="Calibri"/>
              </a:rPr>
              <a:t>Julius </a:t>
            </a:r>
            <a:r>
              <a:rPr lang="en-US" sz="900" dirty="0">
                <a:solidFill>
                  <a:schemeClr val="bg2"/>
                </a:solidFill>
                <a:latin typeface="Calibri"/>
              </a:rPr>
              <a:t>D </a:t>
            </a:r>
            <a:r>
              <a:rPr lang="en-US" sz="900" i="1" dirty="0">
                <a:solidFill>
                  <a:schemeClr val="bg2"/>
                </a:solidFill>
                <a:latin typeface="Calibri"/>
              </a:rPr>
              <a:t>et al. </a:t>
            </a:r>
            <a:r>
              <a:rPr lang="en-US" sz="900" dirty="0">
                <a:solidFill>
                  <a:schemeClr val="bg2"/>
                </a:solidFill>
                <a:latin typeface="Calibri"/>
              </a:rPr>
              <a:t>In: McMahon SB, Koltzenburg </a:t>
            </a:r>
            <a:r>
              <a:rPr lang="en-US" sz="900" dirty="0" smtClean="0">
                <a:solidFill>
                  <a:schemeClr val="bg2"/>
                </a:solidFill>
                <a:latin typeface="Calibri"/>
              </a:rPr>
              <a:t>M (</a:t>
            </a:r>
            <a:r>
              <a:rPr lang="en-US" sz="900" dirty="0">
                <a:solidFill>
                  <a:schemeClr val="bg2"/>
                </a:solidFill>
                <a:latin typeface="Calibri"/>
              </a:rPr>
              <a:t>e</a:t>
            </a:r>
            <a:r>
              <a:rPr lang="en-US" sz="900" dirty="0" smtClean="0">
                <a:solidFill>
                  <a:schemeClr val="bg2"/>
                </a:solidFill>
                <a:latin typeface="Calibri"/>
              </a:rPr>
              <a:t>ds). </a:t>
            </a:r>
            <a:r>
              <a:rPr lang="en-US" sz="900" i="1" dirty="0">
                <a:solidFill>
                  <a:schemeClr val="bg2"/>
                </a:solidFill>
                <a:latin typeface="Calibri"/>
              </a:rPr>
              <a:t>Wall and Melzack’s Textbook of Pain. </a:t>
            </a:r>
            <a:r>
              <a:rPr lang="en-US" sz="900" dirty="0">
                <a:solidFill>
                  <a:schemeClr val="bg2"/>
                </a:solidFill>
                <a:latin typeface="Calibri"/>
              </a:rPr>
              <a:t>5th ed. </a:t>
            </a:r>
            <a:r>
              <a:rPr lang="en-US" sz="900" dirty="0" smtClean="0">
                <a:solidFill>
                  <a:schemeClr val="bg2"/>
                </a:solidFill>
                <a:latin typeface="Calibri"/>
              </a:rPr>
              <a:t>Elsevier; London, UK: 2006</a:t>
            </a:r>
            <a:r>
              <a:rPr lang="en-US" sz="900" dirty="0">
                <a:solidFill>
                  <a:schemeClr val="bg2"/>
                </a:solidFill>
                <a:latin typeface="Calibri"/>
              </a:rPr>
              <a:t>; </a:t>
            </a:r>
            <a:r>
              <a:rPr lang="en-US" sz="900" dirty="0" smtClean="0">
                <a:solidFill>
                  <a:schemeClr val="bg2"/>
                </a:solidFill>
                <a:latin typeface="Calibri"/>
              </a:rPr>
              <a:t/>
            </a:r>
            <a:br>
              <a:rPr lang="en-US" sz="900" dirty="0" smtClean="0">
                <a:solidFill>
                  <a:schemeClr val="bg2"/>
                </a:solidFill>
                <a:latin typeface="Calibri"/>
              </a:rPr>
            </a:br>
            <a:r>
              <a:rPr lang="en-US" sz="900" dirty="0" smtClean="0">
                <a:solidFill>
                  <a:schemeClr val="bg2"/>
                </a:solidFill>
                <a:latin typeface="Calibri"/>
              </a:rPr>
              <a:t>Ross </a:t>
            </a:r>
            <a:r>
              <a:rPr lang="en-US" sz="900" dirty="0">
                <a:solidFill>
                  <a:schemeClr val="bg2"/>
                </a:solidFill>
                <a:latin typeface="Calibri"/>
              </a:rPr>
              <a:t>E. </a:t>
            </a:r>
            <a:r>
              <a:rPr lang="en-US" sz="900" i="1" dirty="0">
                <a:solidFill>
                  <a:schemeClr val="bg2"/>
                </a:solidFill>
                <a:latin typeface="Calibri"/>
              </a:rPr>
              <a:t>Expert Opin Pharmacother </a:t>
            </a:r>
            <a:r>
              <a:rPr lang="en-US" sz="900" dirty="0" smtClean="0">
                <a:solidFill>
                  <a:schemeClr val="bg2"/>
                </a:solidFill>
                <a:latin typeface="Calibri"/>
              </a:rPr>
              <a:t>2001; 2(1):1529-30; Webster </a:t>
            </a:r>
            <a:r>
              <a:rPr lang="en-US" sz="900" dirty="0">
                <a:solidFill>
                  <a:schemeClr val="bg2"/>
                </a:solidFill>
                <a:latin typeface="Calibri"/>
              </a:rPr>
              <a:t>LR. </a:t>
            </a:r>
            <a:r>
              <a:rPr lang="en-US" sz="900" i="1" dirty="0">
                <a:solidFill>
                  <a:schemeClr val="bg2"/>
                </a:solidFill>
                <a:latin typeface="Calibri"/>
              </a:rPr>
              <a:t>Am J Manag Care </a:t>
            </a:r>
            <a:r>
              <a:rPr lang="en-US" sz="900" dirty="0">
                <a:solidFill>
                  <a:schemeClr val="bg2"/>
                </a:solidFill>
                <a:latin typeface="Calibri"/>
              </a:rPr>
              <a:t>2008</a:t>
            </a:r>
            <a:r>
              <a:rPr lang="en-US" sz="900" dirty="0" smtClean="0">
                <a:solidFill>
                  <a:schemeClr val="bg2"/>
                </a:solidFill>
                <a:latin typeface="Calibri"/>
              </a:rPr>
              <a:t>; 14(5 </a:t>
            </a:r>
            <a:r>
              <a:rPr lang="en-US" sz="900" dirty="0">
                <a:solidFill>
                  <a:schemeClr val="bg2"/>
                </a:solidFill>
                <a:latin typeface="Calibri"/>
              </a:rPr>
              <a:t>Suppl 1):</a:t>
            </a:r>
            <a:r>
              <a:rPr lang="en-US" sz="900" dirty="0" smtClean="0">
                <a:solidFill>
                  <a:schemeClr val="bg2"/>
                </a:solidFill>
                <a:latin typeface="Calibri"/>
              </a:rPr>
              <a:t>S116-22; Woolf CJ. </a:t>
            </a:r>
            <a:r>
              <a:rPr lang="en-US" sz="900" i="1" dirty="0" smtClean="0">
                <a:solidFill>
                  <a:schemeClr val="bg2"/>
                </a:solidFill>
                <a:latin typeface="Calibri"/>
              </a:rPr>
              <a:t>Pain</a:t>
            </a:r>
            <a:r>
              <a:rPr lang="en-US" sz="900" dirty="0" smtClean="0">
                <a:solidFill>
                  <a:schemeClr val="bg2"/>
                </a:solidFill>
                <a:latin typeface="Calibri"/>
              </a:rPr>
              <a:t> 2011; 152(3 Suppl):S2-15.</a:t>
            </a:r>
          </a:p>
          <a:p>
            <a:pPr eaLnBrk="1" hangingPunct="1"/>
            <a:endParaRPr lang="en-US" sz="900" dirty="0">
              <a:solidFill>
                <a:schemeClr val="bg2"/>
              </a:solidFill>
              <a:latin typeface="Calibri"/>
            </a:endParaRPr>
          </a:p>
        </p:txBody>
      </p:sp>
      <p:sp>
        <p:nvSpPr>
          <p:cNvPr id="17" name="Rectangle 2"/>
          <p:cNvSpPr txBox="1">
            <a:spLocks noChangeArrowheads="1"/>
          </p:cNvSpPr>
          <p:nvPr/>
        </p:nvSpPr>
        <p:spPr>
          <a:xfrm>
            <a:off x="451698" y="343402"/>
            <a:ext cx="8229600" cy="1143000"/>
          </a:xfrm>
          <a:prstGeom prst="rect">
            <a:avLst/>
          </a:prstGeom>
        </p:spPr>
        <p:txBody>
          <a:bodyPr vert="horz" lIns="91440" tIns="45720" rIns="91440" bIns="45720" rtlCol="0" anchor="ctr">
            <a:normAutofit/>
          </a:bodyPr>
          <a:lstStyle>
            <a:lvl1pPr algn="ctr">
              <a:lnSpc>
                <a:spcPct val="85000"/>
              </a:lnSpc>
              <a:spcBef>
                <a:spcPct val="0"/>
              </a:spcBef>
              <a:buNone/>
              <a:defRPr lang="en-CA" sz="4000" b="0" dirty="0">
                <a:solidFill>
                  <a:srgbClr val="002060"/>
                </a:solidFill>
                <a:latin typeface="+mj-lt"/>
                <a:ea typeface="+mj-ea"/>
                <a:cs typeface="+mj-cs"/>
              </a:defRPr>
            </a:lvl1pPr>
          </a:lstStyle>
          <a:p>
            <a:r>
              <a:rPr lang="es-MX" altLang="en-US" sz="3600" dirty="0" smtClean="0"/>
              <a:t>Clasificación Patofisiológica del Dolor</a:t>
            </a:r>
            <a:endParaRPr lang="es-MX" altLang="en-US" sz="3600" dirty="0"/>
          </a:p>
        </p:txBody>
      </p:sp>
    </p:spTree>
    <p:extLst>
      <p:ext uri="{BB962C8B-B14F-4D97-AF65-F5344CB8AC3E}">
        <p14:creationId xmlns:p14="http://schemas.microsoft.com/office/powerpoint/2010/main" val="1012492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316046"/>
            <a:ext cx="8229600" cy="1143000"/>
          </a:xfrm>
        </p:spPr>
        <p:txBody>
          <a:bodyPr>
            <a:noAutofit/>
          </a:bodyPr>
          <a:lstStyle/>
          <a:p>
            <a:r>
              <a:rPr lang="es-MX" noProof="0" dirty="0" smtClean="0"/>
              <a:t>¿Qué es Dolor Neuropático?</a:t>
            </a:r>
          </a:p>
        </p:txBody>
      </p:sp>
      <p:sp>
        <p:nvSpPr>
          <p:cNvPr id="13" name="Text Box 4"/>
          <p:cNvSpPr txBox="1">
            <a:spLocks noChangeArrowheads="1"/>
          </p:cNvSpPr>
          <p:nvPr/>
        </p:nvSpPr>
        <p:spPr bwMode="auto">
          <a:xfrm>
            <a:off x="41275" y="6350169"/>
            <a:ext cx="546417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nSpc>
                <a:spcPct val="90000"/>
              </a:lnSpc>
            </a:pPr>
            <a:r>
              <a:rPr lang="en-US" sz="1000" dirty="0">
                <a:solidFill>
                  <a:srgbClr val="002060"/>
                </a:solidFill>
                <a:latin typeface="Calibri"/>
              </a:rPr>
              <a:t>International Association for the Study of </a:t>
            </a:r>
            <a:r>
              <a:rPr lang="en-US" sz="1000" dirty="0" smtClean="0">
                <a:solidFill>
                  <a:srgbClr val="002060"/>
                </a:solidFill>
                <a:latin typeface="Calibri"/>
              </a:rPr>
              <a:t>Pain. </a:t>
            </a:r>
            <a:r>
              <a:rPr lang="en-US" sz="1000" i="1" dirty="0" smtClean="0">
                <a:solidFill>
                  <a:srgbClr val="002060"/>
                </a:solidFill>
                <a:latin typeface="Calibri"/>
              </a:rPr>
              <a:t>IASP Taxonomy, Changes in the  2011 List.  </a:t>
            </a:r>
            <a:r>
              <a:rPr lang="en-US" sz="1000" dirty="0">
                <a:solidFill>
                  <a:srgbClr val="002060"/>
                </a:solidFill>
                <a:latin typeface="Calibri"/>
              </a:rPr>
              <a:t>Available at: </a:t>
            </a:r>
            <a:r>
              <a:rPr lang="en-US" sz="1000" dirty="0">
                <a:solidFill>
                  <a:srgbClr val="002060"/>
                </a:solidFill>
                <a:latin typeface="Calibri"/>
                <a:hlinkClick r:id="rId3"/>
              </a:rPr>
              <a:t>http://</a:t>
            </a:r>
            <a:r>
              <a:rPr lang="en-US" sz="1000" dirty="0" smtClean="0">
                <a:solidFill>
                  <a:srgbClr val="002060"/>
                </a:solidFill>
                <a:latin typeface="Calibri"/>
                <a:hlinkClick r:id="rId3"/>
              </a:rPr>
              <a:t>www.iasp-pain.org/AM/Template.cfm?Section=Pain_Definicións</a:t>
            </a:r>
            <a:r>
              <a:rPr lang="en-US" sz="1000" dirty="0" smtClean="0">
                <a:solidFill>
                  <a:srgbClr val="002060"/>
                </a:solidFill>
                <a:latin typeface="Calibri"/>
              </a:rPr>
              <a:t>. Accessed: July 15, 2013.</a:t>
            </a:r>
          </a:p>
          <a:p>
            <a:pPr>
              <a:lnSpc>
                <a:spcPct val="90000"/>
              </a:lnSpc>
            </a:pPr>
            <a:endParaRPr lang="en-US" sz="1000" dirty="0">
              <a:solidFill>
                <a:srgbClr val="002060"/>
              </a:solidFill>
              <a:latin typeface="Calibri"/>
            </a:endParaRPr>
          </a:p>
        </p:txBody>
      </p:sp>
      <p:sp>
        <p:nvSpPr>
          <p:cNvPr id="17" name="Rectangle 13"/>
          <p:cNvSpPr/>
          <p:nvPr/>
        </p:nvSpPr>
        <p:spPr>
          <a:xfrm>
            <a:off x="2544763" y="1617762"/>
            <a:ext cx="4062412" cy="1430337"/>
          </a:xfrm>
          <a:prstGeom prst="rect">
            <a:avLst/>
          </a:prstGeom>
          <a:solidFill>
            <a:schemeClr val="accent1"/>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200" b="1" i="1" dirty="0" smtClean="0">
                <a:solidFill>
                  <a:prstClr val="white"/>
                </a:solidFill>
              </a:rPr>
              <a:t>Dolor Neuropático</a:t>
            </a:r>
          </a:p>
          <a:p>
            <a:pPr algn="ctr">
              <a:defRPr/>
            </a:pPr>
            <a:r>
              <a:rPr lang="es-MX" i="1" dirty="0" smtClean="0">
                <a:solidFill>
                  <a:prstClr val="white"/>
                </a:solidFill>
              </a:rPr>
              <a:t>dolor causado por una lesión o enfermedad del sistema nervioso </a:t>
            </a:r>
            <a:r>
              <a:rPr lang="es-MX" b="1" i="1" dirty="0" smtClean="0">
                <a:solidFill>
                  <a:prstClr val="white"/>
                </a:solidFill>
              </a:rPr>
              <a:t>somatosensorial</a:t>
            </a:r>
            <a:endParaRPr lang="es-MX" b="1" i="1" dirty="0">
              <a:solidFill>
                <a:prstClr val="white"/>
              </a:solidFill>
            </a:endParaRPr>
          </a:p>
        </p:txBody>
      </p:sp>
      <p:sp>
        <p:nvSpPr>
          <p:cNvPr id="18" name="Rectangle 14"/>
          <p:cNvSpPr/>
          <p:nvPr/>
        </p:nvSpPr>
        <p:spPr>
          <a:xfrm>
            <a:off x="315913" y="4006949"/>
            <a:ext cx="4062412" cy="1430338"/>
          </a:xfrm>
          <a:prstGeom prst="rect">
            <a:avLst/>
          </a:prstGeom>
          <a:solidFill>
            <a:schemeClr val="accent2"/>
          </a:solidFill>
          <a:ln>
            <a:solidFill>
              <a:schemeClr val="accent2"/>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200" b="1" i="1" dirty="0" smtClean="0">
                <a:solidFill>
                  <a:prstClr val="white"/>
                </a:solidFill>
              </a:rPr>
              <a:t>Dolor Neuropático Periférico</a:t>
            </a:r>
          </a:p>
          <a:p>
            <a:pPr algn="ctr">
              <a:defRPr/>
            </a:pPr>
            <a:r>
              <a:rPr lang="es-MX" i="1" dirty="0" smtClean="0">
                <a:solidFill>
                  <a:prstClr val="white"/>
                </a:solidFill>
              </a:rPr>
              <a:t>dolor causado por una lesión o enfermedad del </a:t>
            </a:r>
            <a:r>
              <a:rPr lang="es-MX" b="1" i="1" dirty="0" smtClean="0">
                <a:solidFill>
                  <a:prstClr val="white"/>
                </a:solidFill>
              </a:rPr>
              <a:t>sistema nervioso somatosensorial periférico</a:t>
            </a:r>
            <a:endParaRPr lang="es-MX" b="1" i="1" dirty="0">
              <a:solidFill>
                <a:prstClr val="white"/>
              </a:solidFill>
            </a:endParaRPr>
          </a:p>
        </p:txBody>
      </p:sp>
      <p:sp>
        <p:nvSpPr>
          <p:cNvPr id="19" name="Rectangle 15"/>
          <p:cNvSpPr/>
          <p:nvPr/>
        </p:nvSpPr>
        <p:spPr>
          <a:xfrm>
            <a:off x="4773613" y="4014887"/>
            <a:ext cx="4062412" cy="1430337"/>
          </a:xfrm>
          <a:prstGeom prst="rect">
            <a:avLst/>
          </a:prstGeom>
          <a:solidFill>
            <a:schemeClr val="accent6"/>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200" b="1" i="1" dirty="0" smtClean="0">
                <a:solidFill>
                  <a:prstClr val="white"/>
                </a:solidFill>
              </a:rPr>
              <a:t>Dolor Neuropático Central</a:t>
            </a:r>
          </a:p>
          <a:p>
            <a:pPr algn="ctr">
              <a:defRPr/>
            </a:pPr>
            <a:r>
              <a:rPr lang="es-MX" i="1" dirty="0" smtClean="0">
                <a:solidFill>
                  <a:prstClr val="white"/>
                </a:solidFill>
              </a:rPr>
              <a:t>dolor causado por una lesión o enfermedad del </a:t>
            </a:r>
            <a:r>
              <a:rPr lang="es-MX" b="1" i="1" dirty="0" smtClean="0">
                <a:solidFill>
                  <a:prstClr val="white"/>
                </a:solidFill>
              </a:rPr>
              <a:t>sistema nervioso somatosensorial central</a:t>
            </a:r>
            <a:endParaRPr lang="es-MX" b="1" i="1" dirty="0">
              <a:solidFill>
                <a:prstClr val="white"/>
              </a:solidFill>
            </a:endParaRPr>
          </a:p>
        </p:txBody>
      </p:sp>
      <p:grpSp>
        <p:nvGrpSpPr>
          <p:cNvPr id="20" name="Group 1"/>
          <p:cNvGrpSpPr/>
          <p:nvPr/>
        </p:nvGrpSpPr>
        <p:grpSpPr>
          <a:xfrm>
            <a:off x="2347913" y="3060799"/>
            <a:ext cx="4457700" cy="941388"/>
            <a:chOff x="2347913" y="3060799"/>
            <a:chExt cx="4457700" cy="941388"/>
          </a:xfrm>
        </p:grpSpPr>
        <p:cxnSp>
          <p:nvCxnSpPr>
            <p:cNvPr id="21" name="Elbow Connector 17"/>
            <p:cNvCxnSpPr>
              <a:cxnSpLocks noChangeShapeType="1"/>
              <a:stCxn id="17" idx="2"/>
              <a:endCxn id="18" idx="0"/>
            </p:cNvCxnSpPr>
            <p:nvPr/>
          </p:nvCxnSpPr>
          <p:spPr bwMode="auto">
            <a:xfrm rot="5400000">
              <a:off x="2995613" y="2413099"/>
              <a:ext cx="933450" cy="2228850"/>
            </a:xfrm>
            <a:prstGeom prst="bentConnector3">
              <a:avLst>
                <a:gd name="adj1" fmla="val 49829"/>
              </a:avLst>
            </a:prstGeom>
            <a:noFill/>
            <a:ln w="9525" algn="ctr">
              <a:solidFill>
                <a:schemeClr val="tx2"/>
              </a:solidFill>
              <a:miter lim="800000"/>
              <a:headEnd/>
              <a:tailEnd/>
            </a:ln>
          </p:spPr>
        </p:cxnSp>
        <p:cxnSp>
          <p:nvCxnSpPr>
            <p:cNvPr id="22" name="Shape 19"/>
            <p:cNvCxnSpPr>
              <a:cxnSpLocks noChangeShapeType="1"/>
              <a:stCxn id="17" idx="2"/>
              <a:endCxn id="19" idx="0"/>
            </p:cNvCxnSpPr>
            <p:nvPr/>
          </p:nvCxnSpPr>
          <p:spPr bwMode="auto">
            <a:xfrm rot="16200000" flipH="1">
              <a:off x="5220494" y="2417068"/>
              <a:ext cx="941388" cy="2228850"/>
            </a:xfrm>
            <a:prstGeom prst="bentConnector3">
              <a:avLst>
                <a:gd name="adj1" fmla="val 49917"/>
              </a:avLst>
            </a:prstGeom>
            <a:noFill/>
            <a:ln w="9525" algn="ctr">
              <a:solidFill>
                <a:schemeClr val="tx2"/>
              </a:solidFill>
              <a:miter lim="800000"/>
              <a:headEnd/>
              <a:tailEnd/>
            </a:ln>
          </p:spPr>
        </p:cxnSp>
      </p:grpSp>
    </p:spTree>
    <p:extLst>
      <p:ext uri="{BB962C8B-B14F-4D97-AF65-F5344CB8AC3E}">
        <p14:creationId xmlns:p14="http://schemas.microsoft.com/office/powerpoint/2010/main" val="1224423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57200" y="325438"/>
            <a:ext cx="8229600" cy="1143000"/>
          </a:xfrm>
        </p:spPr>
        <p:txBody>
          <a:bodyPr>
            <a:normAutofit fontScale="90000"/>
          </a:bodyPr>
          <a:lstStyle/>
          <a:p>
            <a:r>
              <a:rPr lang="es-MX" dirty="0" smtClean="0"/>
              <a:t>Dolor Nociceptivo vs. Dolor Neuropático</a:t>
            </a:r>
            <a:endParaRPr lang="es-MX" dirty="0"/>
          </a:p>
        </p:txBody>
      </p:sp>
      <p:sp>
        <p:nvSpPr>
          <p:cNvPr id="15" name="Text Placeholder 3"/>
          <p:cNvSpPr>
            <a:spLocks noGrp="1"/>
          </p:cNvSpPr>
          <p:nvPr>
            <p:ph type="body" idx="1"/>
          </p:nvPr>
        </p:nvSpPr>
        <p:spPr>
          <a:xfrm>
            <a:off x="457200" y="1535113"/>
            <a:ext cx="4040188" cy="639762"/>
          </a:xfrm>
          <a:solidFill>
            <a:schemeClr val="accent2"/>
          </a:solidFill>
          <a:ln w="25400">
            <a:solidFill>
              <a:schemeClr val="accent2"/>
            </a:solidFill>
          </a:ln>
        </p:spPr>
        <p:txBody>
          <a:bodyPr/>
          <a:lstStyle/>
          <a:p>
            <a:pPr algn="ctr"/>
            <a:r>
              <a:rPr lang="es-MX" dirty="0" smtClean="0">
                <a:solidFill>
                  <a:schemeClr val="tx1"/>
                </a:solidFill>
              </a:rPr>
              <a:t>Nociceptivo</a:t>
            </a:r>
            <a:endParaRPr lang="es-MX" dirty="0">
              <a:solidFill>
                <a:schemeClr val="tx1"/>
              </a:solidFill>
            </a:endParaRPr>
          </a:p>
        </p:txBody>
      </p:sp>
      <p:sp>
        <p:nvSpPr>
          <p:cNvPr id="16" name="Content Placeholder 4"/>
          <p:cNvSpPr>
            <a:spLocks noGrp="1"/>
          </p:cNvSpPr>
          <p:nvPr>
            <p:ph sz="half" idx="2"/>
          </p:nvPr>
        </p:nvSpPr>
        <p:spPr>
          <a:xfrm>
            <a:off x="457200" y="2174875"/>
            <a:ext cx="4040188" cy="3500211"/>
          </a:xfrm>
          <a:blipFill dpi="0" rotWithShape="1">
            <a:blip r:embed="rId3" cstate="print">
              <a:alphaModFix amt="26000"/>
            </a:blip>
            <a:srcRect/>
            <a:stretch>
              <a:fillRect/>
            </a:stretch>
          </a:blipFill>
          <a:ln w="25400">
            <a:solidFill>
              <a:schemeClr val="accent2"/>
            </a:solidFill>
          </a:ln>
        </p:spPr>
        <p:txBody>
          <a:bodyPr vert="horz" lIns="91440" tIns="45720" rIns="91440" bIns="45720" rtlCol="0">
            <a:normAutofit lnSpcReduction="10000"/>
          </a:bodyPr>
          <a:lstStyle/>
          <a:p>
            <a:r>
              <a:rPr lang="es-MX" dirty="0" smtClean="0">
                <a:solidFill>
                  <a:schemeClr val="accent2"/>
                </a:solidFill>
              </a:rPr>
              <a:t>Usualmente punzante y pulsante y bien-localizado</a:t>
            </a:r>
          </a:p>
          <a:p>
            <a:r>
              <a:rPr lang="es-MX" dirty="0" smtClean="0">
                <a:solidFill>
                  <a:schemeClr val="accent2"/>
                </a:solidFill>
              </a:rPr>
              <a:t>Usualmente limitado en tiempo (se resuelve cuando sana el daño tisular), pero puede ser crónico</a:t>
            </a:r>
          </a:p>
          <a:p>
            <a:r>
              <a:rPr lang="es-MX" dirty="0" smtClean="0">
                <a:solidFill>
                  <a:schemeClr val="accent2"/>
                </a:solidFill>
              </a:rPr>
              <a:t>Generalmente responde a los analgésicos convencionales</a:t>
            </a:r>
            <a:endParaRPr lang="es-MX" dirty="0">
              <a:solidFill>
                <a:schemeClr val="accent2"/>
              </a:solidFill>
            </a:endParaRPr>
          </a:p>
        </p:txBody>
      </p:sp>
      <p:sp>
        <p:nvSpPr>
          <p:cNvPr id="17" name="Text Placeholder 5"/>
          <p:cNvSpPr>
            <a:spLocks noGrp="1"/>
          </p:cNvSpPr>
          <p:nvPr>
            <p:ph type="body" sz="quarter" idx="3"/>
          </p:nvPr>
        </p:nvSpPr>
        <p:spPr>
          <a:xfrm>
            <a:off x="4640581" y="1535113"/>
            <a:ext cx="4053840" cy="639762"/>
          </a:xfrm>
          <a:solidFill>
            <a:schemeClr val="accent3"/>
          </a:solidFill>
          <a:ln w="9525">
            <a:solidFill>
              <a:schemeClr val="accent3"/>
            </a:solidFill>
          </a:ln>
        </p:spPr>
        <p:txBody>
          <a:bodyPr/>
          <a:lstStyle/>
          <a:p>
            <a:pPr algn="ctr"/>
            <a:r>
              <a:rPr lang="es-MX" dirty="0" smtClean="0">
                <a:solidFill>
                  <a:schemeClr val="tx1"/>
                </a:solidFill>
              </a:rPr>
              <a:t>Neuropático</a:t>
            </a:r>
            <a:endParaRPr lang="es-MX" dirty="0">
              <a:solidFill>
                <a:schemeClr val="tx1"/>
              </a:solidFill>
            </a:endParaRPr>
          </a:p>
        </p:txBody>
      </p:sp>
      <p:sp>
        <p:nvSpPr>
          <p:cNvPr id="18" name="Content Placeholder 6"/>
          <p:cNvSpPr>
            <a:spLocks noGrp="1"/>
          </p:cNvSpPr>
          <p:nvPr>
            <p:ph sz="quarter" idx="4"/>
          </p:nvPr>
        </p:nvSpPr>
        <p:spPr>
          <a:xfrm>
            <a:off x="4645025" y="2174874"/>
            <a:ext cx="4041775" cy="3514725"/>
          </a:xfrm>
          <a:blipFill dpi="0" rotWithShape="0">
            <a:blip r:embed="rId4" cstate="print">
              <a:alphaModFix amt="62000"/>
            </a:blip>
            <a:srcRect/>
            <a:stretch>
              <a:fillRect/>
            </a:stretch>
          </a:blipFill>
          <a:ln>
            <a:solidFill>
              <a:schemeClr val="accent3">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horz" lIns="91440" tIns="45720" rIns="91440" bIns="45720" rtlCol="0">
            <a:normAutofit fontScale="92500"/>
          </a:bodyPr>
          <a:lstStyle/>
          <a:p>
            <a:r>
              <a:rPr lang="es-MX" dirty="0" smtClean="0">
                <a:solidFill>
                  <a:srgbClr val="846F16"/>
                </a:solidFill>
              </a:rPr>
              <a:t>Dolor frecuentemente descrito como dolor con hormigueo, como descarga eléctrica, y quemante – comúnmente asociado con entumecimiento</a:t>
            </a:r>
          </a:p>
          <a:p>
            <a:r>
              <a:rPr lang="es-MX" dirty="0" smtClean="0">
                <a:solidFill>
                  <a:srgbClr val="846F16"/>
                </a:solidFill>
              </a:rPr>
              <a:t>Casi siempre es un padecimiento crónico</a:t>
            </a:r>
          </a:p>
          <a:p>
            <a:r>
              <a:rPr lang="es-MX" dirty="0" smtClean="0">
                <a:solidFill>
                  <a:srgbClr val="846F16"/>
                </a:solidFill>
              </a:rPr>
              <a:t>Responde pobremente a los analgésicos convencionales</a:t>
            </a:r>
            <a:endParaRPr lang="es-MX" dirty="0">
              <a:solidFill>
                <a:srgbClr val="846F16"/>
              </a:solidFill>
            </a:endParaRPr>
          </a:p>
        </p:txBody>
      </p:sp>
      <p:sp>
        <p:nvSpPr>
          <p:cNvPr id="19" name="Text Box 8"/>
          <p:cNvSpPr txBox="1">
            <a:spLocks noChangeArrowheads="1"/>
          </p:cNvSpPr>
          <p:nvPr/>
        </p:nvSpPr>
        <p:spPr bwMode="auto">
          <a:xfrm>
            <a:off x="201767" y="6364273"/>
            <a:ext cx="7939343" cy="461665"/>
          </a:xfrm>
          <a:prstGeom prst="rect">
            <a:avLst/>
          </a:prstGeom>
          <a:noFill/>
          <a:ln>
            <a:noFill/>
          </a:ln>
          <a:effectLst>
            <a:prstShdw prst="shdw17" dist="17961" dir="2700000">
              <a:srgbClr val="9983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CA" sz="1000" dirty="0" smtClean="0">
                <a:solidFill>
                  <a:srgbClr val="002060"/>
                </a:solidFill>
                <a:latin typeface="Calibri"/>
              </a:rPr>
              <a:t>Dray A. </a:t>
            </a:r>
            <a:r>
              <a:rPr lang="en-CA" sz="1000" i="1" dirty="0" smtClean="0">
                <a:solidFill>
                  <a:srgbClr val="002060"/>
                </a:solidFill>
                <a:latin typeface="Calibri"/>
              </a:rPr>
              <a:t>Br J Anaesth </a:t>
            </a:r>
            <a:r>
              <a:rPr lang="en-CA" sz="1000" dirty="0" smtClean="0">
                <a:solidFill>
                  <a:srgbClr val="002060"/>
                </a:solidFill>
                <a:latin typeface="Calibri"/>
              </a:rPr>
              <a:t>2008; 101(1):48-58; </a:t>
            </a:r>
            <a:r>
              <a:rPr lang="en-US" sz="1000" dirty="0" smtClean="0">
                <a:solidFill>
                  <a:srgbClr val="002060"/>
                </a:solidFill>
                <a:latin typeface="Calibri"/>
              </a:rPr>
              <a:t>Felson DT. </a:t>
            </a:r>
            <a:r>
              <a:rPr lang="en-US" sz="1000" i="1" dirty="0" smtClean="0">
                <a:solidFill>
                  <a:srgbClr val="002060"/>
                </a:solidFill>
                <a:latin typeface="Calibri"/>
              </a:rPr>
              <a:t>Arthritis Res Ther </a:t>
            </a:r>
            <a:r>
              <a:rPr lang="en-US" sz="1000" dirty="0" smtClean="0">
                <a:solidFill>
                  <a:srgbClr val="002060"/>
                </a:solidFill>
                <a:latin typeface="Calibri"/>
              </a:rPr>
              <a:t>2009; 11(1):203; International Association for the Study of Pain. </a:t>
            </a:r>
            <a:br>
              <a:rPr lang="en-US" sz="1000" dirty="0" smtClean="0">
                <a:solidFill>
                  <a:srgbClr val="002060"/>
                </a:solidFill>
                <a:latin typeface="Calibri"/>
              </a:rPr>
            </a:br>
            <a:r>
              <a:rPr lang="en-US" sz="1000" i="1" dirty="0" smtClean="0">
                <a:solidFill>
                  <a:srgbClr val="002060"/>
                </a:solidFill>
                <a:latin typeface="Calibri"/>
              </a:rPr>
              <a:t>IASP Taxonomy. </a:t>
            </a:r>
            <a:r>
              <a:rPr lang="en-US" sz="1000" dirty="0" smtClean="0">
                <a:solidFill>
                  <a:srgbClr val="002060"/>
                </a:solidFill>
                <a:latin typeface="Calibri"/>
              </a:rPr>
              <a:t>Available at: </a:t>
            </a:r>
            <a:r>
              <a:rPr lang="en-US" sz="1000" dirty="0" smtClean="0">
                <a:solidFill>
                  <a:srgbClr val="002060"/>
                </a:solidFill>
                <a:latin typeface="Calibri"/>
                <a:hlinkClick r:id="rId5"/>
              </a:rPr>
              <a:t>http://www.iasp-pain.org/AM/Template.cfm?Section=Pain_Definitions</a:t>
            </a:r>
            <a:r>
              <a:rPr lang="en-US" sz="1000" dirty="0" smtClean="0">
                <a:solidFill>
                  <a:srgbClr val="002060"/>
                </a:solidFill>
                <a:latin typeface="Calibri"/>
              </a:rPr>
              <a:t>. Accessed: July 15, 2013; </a:t>
            </a:r>
            <a:br>
              <a:rPr lang="en-US" sz="1000" dirty="0" smtClean="0">
                <a:solidFill>
                  <a:srgbClr val="002060"/>
                </a:solidFill>
                <a:latin typeface="Calibri"/>
              </a:rPr>
            </a:br>
            <a:r>
              <a:rPr lang="en-US" sz="1000" dirty="0" smtClean="0">
                <a:solidFill>
                  <a:srgbClr val="002060"/>
                </a:solidFill>
                <a:latin typeface="Calibri"/>
              </a:rPr>
              <a:t>McMahon SB, Koltzenburg M (eds). </a:t>
            </a:r>
            <a:r>
              <a:rPr lang="en-US" sz="1000" i="1" dirty="0" smtClean="0">
                <a:solidFill>
                  <a:srgbClr val="002060"/>
                </a:solidFill>
                <a:latin typeface="Calibri"/>
              </a:rPr>
              <a:t>Wall and Melzack’s Textbook of Pain. </a:t>
            </a:r>
            <a:r>
              <a:rPr lang="en-US" sz="1000" dirty="0" smtClean="0">
                <a:solidFill>
                  <a:srgbClr val="002060"/>
                </a:solidFill>
                <a:latin typeface="Calibri"/>
              </a:rPr>
              <a:t>5th ed. Elsevier; London, UK: 2006; Woolf CJ. </a:t>
            </a:r>
            <a:r>
              <a:rPr lang="en-US" sz="1000" i="1" dirty="0" smtClean="0">
                <a:solidFill>
                  <a:srgbClr val="002060"/>
                </a:solidFill>
                <a:latin typeface="Calibri"/>
              </a:rPr>
              <a:t>Pain</a:t>
            </a:r>
            <a:r>
              <a:rPr lang="en-US" sz="1000" dirty="0" smtClean="0">
                <a:solidFill>
                  <a:srgbClr val="002060"/>
                </a:solidFill>
                <a:latin typeface="Calibri"/>
              </a:rPr>
              <a:t> 2011; 152(3 Suppl):S2-15.</a:t>
            </a:r>
            <a:endParaRPr lang="en-US" sz="1000" dirty="0">
              <a:solidFill>
                <a:srgbClr val="002060"/>
              </a:solidFill>
              <a:latin typeface="Calibri"/>
            </a:endParaRPr>
          </a:p>
        </p:txBody>
      </p:sp>
    </p:spTree>
    <p:extLst>
      <p:ext uri="{BB962C8B-B14F-4D97-AF65-F5344CB8AC3E}">
        <p14:creationId xmlns:p14="http://schemas.microsoft.com/office/powerpoint/2010/main" val="47948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59" name="Text Box 16"/>
          <p:cNvSpPr txBox="1">
            <a:spLocks noChangeArrowheads="1"/>
          </p:cNvSpPr>
          <p:nvPr/>
        </p:nvSpPr>
        <p:spPr bwMode="auto">
          <a:xfrm>
            <a:off x="213160" y="6663560"/>
            <a:ext cx="8528050" cy="153888"/>
          </a:xfrm>
          <a:prstGeom prst="rect">
            <a:avLst/>
          </a:prstGeom>
          <a:noFill/>
          <a:ln w="9525">
            <a:noFill/>
            <a:miter lim="800000"/>
            <a:headEnd/>
            <a:tailEnd/>
          </a:ln>
        </p:spPr>
        <p:txBody>
          <a:bodyPr lIns="0" tIns="0" rIns="0" bIns="0" anchor="b">
            <a:spAutoFit/>
          </a:bodyPr>
          <a:lstStyle/>
          <a:p>
            <a:r>
              <a:rPr lang="en-US" sz="1000" dirty="0" smtClean="0">
                <a:solidFill>
                  <a:srgbClr val="002060"/>
                </a:solidFill>
              </a:rPr>
              <a:t>Adapted from: Gottschalk A </a:t>
            </a:r>
            <a:r>
              <a:rPr lang="en-US" sz="1000" i="1" dirty="0" smtClean="0">
                <a:solidFill>
                  <a:srgbClr val="002060"/>
                </a:solidFill>
              </a:rPr>
              <a:t>et al. Am </a:t>
            </a:r>
            <a:r>
              <a:rPr lang="en-US" sz="1000" i="1" dirty="0">
                <a:solidFill>
                  <a:srgbClr val="002060"/>
                </a:solidFill>
              </a:rPr>
              <a:t>Fam </a:t>
            </a:r>
            <a:r>
              <a:rPr lang="en-US" sz="1000" i="1" dirty="0" smtClean="0">
                <a:solidFill>
                  <a:srgbClr val="002060"/>
                </a:solidFill>
              </a:rPr>
              <a:t>Physician</a:t>
            </a:r>
            <a:r>
              <a:rPr lang="en-US" sz="1000" dirty="0" smtClean="0">
                <a:solidFill>
                  <a:srgbClr val="002060"/>
                </a:solidFill>
              </a:rPr>
              <a:t> 2001; 63(10):1979-84.</a:t>
            </a:r>
            <a:endParaRPr lang="en-US" sz="1000" dirty="0">
              <a:solidFill>
                <a:srgbClr val="002060"/>
              </a:solidFill>
            </a:endParaRPr>
          </a:p>
        </p:txBody>
      </p:sp>
      <p:sp>
        <p:nvSpPr>
          <p:cNvPr id="37" name="Slide Number Placeholder 3"/>
          <p:cNvSpPr>
            <a:spLocks noGrp="1"/>
          </p:cNvSpPr>
          <p:nvPr>
            <p:ph type="sldNum" sz="quarter" idx="12"/>
          </p:nvPr>
        </p:nvSpPr>
        <p:spPr>
          <a:xfrm>
            <a:off x="6758880" y="6448251"/>
            <a:ext cx="2133600" cy="365125"/>
          </a:xfrm>
        </p:spPr>
        <p:txBody>
          <a:body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9</a:t>
            </a:fld>
            <a:endParaRPr lang="en-CA" dirty="0">
              <a:solidFill>
                <a:prstClr val="black"/>
              </a:solidFill>
            </a:endParaRPr>
          </a:p>
        </p:txBody>
      </p:sp>
      <p:grpSp>
        <p:nvGrpSpPr>
          <p:cNvPr id="2" name="Group 1058"/>
          <p:cNvGrpSpPr>
            <a:grpSpLocks/>
          </p:cNvGrpSpPr>
          <p:nvPr/>
        </p:nvGrpSpPr>
        <p:grpSpPr bwMode="auto">
          <a:xfrm>
            <a:off x="2242741" y="1994495"/>
            <a:ext cx="5176838" cy="3754437"/>
            <a:chOff x="1611" y="1155"/>
            <a:chExt cx="3669" cy="2365"/>
          </a:xfrm>
          <a:solidFill>
            <a:schemeClr val="accent5">
              <a:lumMod val="20000"/>
              <a:lumOff val="80000"/>
            </a:schemeClr>
          </a:solidFill>
        </p:grpSpPr>
        <p:sp>
          <p:nvSpPr>
            <p:cNvPr id="71" name="Freeform 1043"/>
            <p:cNvSpPr>
              <a:spLocks/>
            </p:cNvSpPr>
            <p:nvPr/>
          </p:nvSpPr>
          <p:spPr bwMode="auto">
            <a:xfrm>
              <a:off x="2734" y="1155"/>
              <a:ext cx="2546" cy="2349"/>
            </a:xfrm>
            <a:custGeom>
              <a:avLst/>
              <a:gdLst>
                <a:gd name="T0" fmla="*/ 1397 w 2546"/>
                <a:gd name="T1" fmla="*/ 0 h 2349"/>
                <a:gd name="T2" fmla="*/ 2546 w 2546"/>
                <a:gd name="T3" fmla="*/ 0 h 2349"/>
                <a:gd name="T4" fmla="*/ 2220 w 2546"/>
                <a:gd name="T5" fmla="*/ 86 h 2349"/>
                <a:gd name="T6" fmla="*/ 1928 w 2546"/>
                <a:gd name="T7" fmla="*/ 266 h 2349"/>
                <a:gd name="T8" fmla="*/ 1688 w 2546"/>
                <a:gd name="T9" fmla="*/ 557 h 2349"/>
                <a:gd name="T10" fmla="*/ 1491 w 2546"/>
                <a:gd name="T11" fmla="*/ 994 h 2349"/>
                <a:gd name="T12" fmla="*/ 1337 w 2546"/>
                <a:gd name="T13" fmla="*/ 1380 h 2349"/>
                <a:gd name="T14" fmla="*/ 1157 w 2546"/>
                <a:gd name="T15" fmla="*/ 1731 h 2349"/>
                <a:gd name="T16" fmla="*/ 1028 w 2546"/>
                <a:gd name="T17" fmla="*/ 1937 h 2349"/>
                <a:gd name="T18" fmla="*/ 857 w 2546"/>
                <a:gd name="T19" fmla="*/ 2134 h 2349"/>
                <a:gd name="T20" fmla="*/ 540 w 2546"/>
                <a:gd name="T21" fmla="*/ 2297 h 2349"/>
                <a:gd name="T22" fmla="*/ 326 w 2546"/>
                <a:gd name="T23" fmla="*/ 2349 h 2349"/>
                <a:gd name="T24" fmla="*/ 0 w 2546"/>
                <a:gd name="T25" fmla="*/ 2349 h 2349"/>
                <a:gd name="T26" fmla="*/ 0 w 2546"/>
                <a:gd name="T27" fmla="*/ 1389 h 2349"/>
                <a:gd name="T28" fmla="*/ 137 w 2546"/>
                <a:gd name="T29" fmla="*/ 1063 h 2349"/>
                <a:gd name="T30" fmla="*/ 257 w 2546"/>
                <a:gd name="T31" fmla="*/ 771 h 2349"/>
                <a:gd name="T32" fmla="*/ 403 w 2546"/>
                <a:gd name="T33" fmla="*/ 506 h 2349"/>
                <a:gd name="T34" fmla="*/ 557 w 2546"/>
                <a:gd name="T35" fmla="*/ 343 h 2349"/>
                <a:gd name="T36" fmla="*/ 660 w 2546"/>
                <a:gd name="T37" fmla="*/ 249 h 2349"/>
                <a:gd name="T38" fmla="*/ 900 w 2546"/>
                <a:gd name="T39" fmla="*/ 94 h 2349"/>
                <a:gd name="T40" fmla="*/ 1080 w 2546"/>
                <a:gd name="T41" fmla="*/ 51 h 2349"/>
                <a:gd name="T42" fmla="*/ 1397 w 2546"/>
                <a:gd name="T43" fmla="*/ 0 h 23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46"/>
                <a:gd name="T67" fmla="*/ 0 h 2349"/>
                <a:gd name="T68" fmla="*/ 2546 w 2546"/>
                <a:gd name="T69" fmla="*/ 2349 h 23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46" h="2349">
                  <a:moveTo>
                    <a:pt x="1397" y="0"/>
                  </a:moveTo>
                  <a:lnTo>
                    <a:pt x="2546" y="0"/>
                  </a:lnTo>
                  <a:lnTo>
                    <a:pt x="2220" y="86"/>
                  </a:lnTo>
                  <a:lnTo>
                    <a:pt x="1928" y="266"/>
                  </a:lnTo>
                  <a:lnTo>
                    <a:pt x="1688" y="557"/>
                  </a:lnTo>
                  <a:lnTo>
                    <a:pt x="1491" y="994"/>
                  </a:lnTo>
                  <a:lnTo>
                    <a:pt x="1337" y="1380"/>
                  </a:lnTo>
                  <a:lnTo>
                    <a:pt x="1157" y="1731"/>
                  </a:lnTo>
                  <a:lnTo>
                    <a:pt x="1028" y="1937"/>
                  </a:lnTo>
                  <a:lnTo>
                    <a:pt x="857" y="2134"/>
                  </a:lnTo>
                  <a:lnTo>
                    <a:pt x="540" y="2297"/>
                  </a:lnTo>
                  <a:lnTo>
                    <a:pt x="326" y="2349"/>
                  </a:lnTo>
                  <a:lnTo>
                    <a:pt x="0" y="2349"/>
                  </a:lnTo>
                  <a:lnTo>
                    <a:pt x="0" y="1389"/>
                  </a:lnTo>
                  <a:lnTo>
                    <a:pt x="137" y="1063"/>
                  </a:lnTo>
                  <a:lnTo>
                    <a:pt x="257" y="771"/>
                  </a:lnTo>
                  <a:lnTo>
                    <a:pt x="403" y="506"/>
                  </a:lnTo>
                  <a:lnTo>
                    <a:pt x="557" y="343"/>
                  </a:lnTo>
                  <a:lnTo>
                    <a:pt x="660" y="249"/>
                  </a:lnTo>
                  <a:lnTo>
                    <a:pt x="900" y="94"/>
                  </a:lnTo>
                  <a:lnTo>
                    <a:pt x="1080" y="51"/>
                  </a:lnTo>
                  <a:lnTo>
                    <a:pt x="1397" y="0"/>
                  </a:lnTo>
                  <a:close/>
                </a:path>
              </a:pathLst>
            </a:custGeom>
            <a:grpFill/>
            <a:ln w="12700">
              <a:noFill/>
              <a:round/>
              <a:headEnd type="none" w="sm" len="sm"/>
              <a:tailEnd type="none" w="sm" len="sm"/>
            </a:ln>
          </p:spPr>
          <p:txBody>
            <a:bodyPr wrap="none" anchor="ctr"/>
            <a:lstStyle/>
            <a:p>
              <a:endParaRPr lang="es-MX" dirty="0">
                <a:solidFill>
                  <a:prstClr val="white"/>
                </a:solidFill>
              </a:endParaRPr>
            </a:p>
          </p:txBody>
        </p:sp>
        <p:sp>
          <p:nvSpPr>
            <p:cNvPr id="72" name="Freeform 1042"/>
            <p:cNvSpPr>
              <a:spLocks/>
            </p:cNvSpPr>
            <p:nvPr/>
          </p:nvSpPr>
          <p:spPr bwMode="auto">
            <a:xfrm>
              <a:off x="1611" y="2560"/>
              <a:ext cx="1123" cy="960"/>
            </a:xfrm>
            <a:custGeom>
              <a:avLst/>
              <a:gdLst/>
              <a:ahLst/>
              <a:cxnLst>
                <a:cxn ang="0">
                  <a:pos x="1123" y="0"/>
                </a:cxn>
                <a:cxn ang="0">
                  <a:pos x="1123" y="960"/>
                </a:cxn>
                <a:cxn ang="0">
                  <a:pos x="0" y="960"/>
                </a:cxn>
                <a:cxn ang="0">
                  <a:pos x="292" y="926"/>
                </a:cxn>
                <a:cxn ang="0">
                  <a:pos x="506" y="840"/>
                </a:cxn>
                <a:cxn ang="0">
                  <a:pos x="729" y="669"/>
                </a:cxn>
                <a:cxn ang="0">
                  <a:pos x="875" y="463"/>
                </a:cxn>
                <a:cxn ang="0">
                  <a:pos x="1123" y="0"/>
                </a:cxn>
              </a:cxnLst>
              <a:rect l="0" t="0" r="r" b="b"/>
              <a:pathLst>
                <a:path w="1123" h="960">
                  <a:moveTo>
                    <a:pt x="1123" y="0"/>
                  </a:moveTo>
                  <a:lnTo>
                    <a:pt x="1123" y="960"/>
                  </a:lnTo>
                  <a:lnTo>
                    <a:pt x="0" y="960"/>
                  </a:lnTo>
                  <a:lnTo>
                    <a:pt x="292" y="926"/>
                  </a:lnTo>
                  <a:lnTo>
                    <a:pt x="506" y="840"/>
                  </a:lnTo>
                  <a:lnTo>
                    <a:pt x="729" y="669"/>
                  </a:lnTo>
                  <a:lnTo>
                    <a:pt x="875" y="463"/>
                  </a:lnTo>
                  <a:lnTo>
                    <a:pt x="1123" y="0"/>
                  </a:lnTo>
                  <a:close/>
                </a:path>
              </a:pathLst>
            </a:custGeom>
            <a:grpFill/>
            <a:ln w="12700" cap="flat" cmpd="sng">
              <a:noFill/>
              <a:prstDash val="solid"/>
              <a:round/>
              <a:headEnd type="none" w="sm" len="sm"/>
              <a:tailEnd type="none" w="sm" len="sm"/>
            </a:ln>
            <a:effectLst/>
          </p:spPr>
          <p:txBody>
            <a:bodyPr wrap="none" anchor="ctr"/>
            <a:lstStyle/>
            <a:p>
              <a:pPr>
                <a:defRPr/>
              </a:pPr>
              <a:endParaRPr lang="es-MX" b="1" dirty="0">
                <a:solidFill>
                  <a:srgbClr val="FAFD00"/>
                </a:solidFill>
                <a:cs typeface="Arial" charset="0"/>
              </a:endParaRPr>
            </a:p>
          </p:txBody>
        </p:sp>
      </p:grpSp>
      <p:sp>
        <p:nvSpPr>
          <p:cNvPr id="73" name="Title 1"/>
          <p:cNvSpPr>
            <a:spLocks noGrp="1"/>
          </p:cNvSpPr>
          <p:nvPr>
            <p:ph type="title"/>
          </p:nvPr>
        </p:nvSpPr>
        <p:spPr>
          <a:xfrm>
            <a:off x="457200" y="285790"/>
            <a:ext cx="8229600" cy="1143000"/>
          </a:xfrm>
        </p:spPr>
        <p:txBody>
          <a:bodyPr vert="horz" lIns="91440" tIns="45720" rIns="91440" bIns="45720" rtlCol="0" anchor="ctr">
            <a:normAutofit fontScale="90000"/>
          </a:bodyPr>
          <a:lstStyle/>
          <a:p>
            <a:pPr>
              <a:lnSpc>
                <a:spcPct val="85000"/>
              </a:lnSpc>
            </a:pPr>
            <a:r>
              <a:rPr lang="es-MX" noProof="0" dirty="0" smtClean="0"/>
              <a:t>El Dolor Neuropático se Caracteriza por Cambios en la Respuesta de Dolor a un </a:t>
            </a:r>
            <a:r>
              <a:rPr lang="es-MX" dirty="0" smtClean="0"/>
              <a:t>Estímulo Doloroso</a:t>
            </a:r>
            <a:endParaRPr lang="es-MX" noProof="0" dirty="0"/>
          </a:p>
        </p:txBody>
      </p:sp>
      <p:sp>
        <p:nvSpPr>
          <p:cNvPr id="74" name="Freeform 1037"/>
          <p:cNvSpPr>
            <a:spLocks/>
          </p:cNvSpPr>
          <p:nvPr/>
        </p:nvSpPr>
        <p:spPr bwMode="auto">
          <a:xfrm>
            <a:off x="3804841" y="1997670"/>
            <a:ext cx="3833813" cy="3756025"/>
          </a:xfrm>
          <a:custGeom>
            <a:avLst/>
            <a:gdLst>
              <a:gd name="T0" fmla="*/ 0 w 2717"/>
              <a:gd name="T1" fmla="*/ 2147483647 h 2366"/>
              <a:gd name="T2" fmla="*/ 2147483647 w 2717"/>
              <a:gd name="T3" fmla="*/ 2147483647 h 2366"/>
              <a:gd name="T4" fmla="*/ 2147483647 w 2717"/>
              <a:gd name="T5" fmla="*/ 2147483647 h 2366"/>
              <a:gd name="T6" fmla="*/ 2147483647 w 2717"/>
              <a:gd name="T7" fmla="*/ 2147483647 h 2366"/>
              <a:gd name="T8" fmla="*/ 2147483647 w 2717"/>
              <a:gd name="T9" fmla="*/ 2147483647 h 2366"/>
              <a:gd name="T10" fmla="*/ 2147483647 w 2717"/>
              <a:gd name="T11" fmla="*/ 2147483647 h 2366"/>
              <a:gd name="T12" fmla="*/ 2147483647 w 2717"/>
              <a:gd name="T13" fmla="*/ 2147483647 h 2366"/>
              <a:gd name="T14" fmla="*/ 2147483647 w 2717"/>
              <a:gd name="T15" fmla="*/ 2147483647 h 2366"/>
              <a:gd name="T16" fmla="*/ 2147483647 w 2717"/>
              <a:gd name="T17" fmla="*/ 2147483647 h 2366"/>
              <a:gd name="T18" fmla="*/ 2147483647 w 2717"/>
              <a:gd name="T19" fmla="*/ 2147483647 h 2366"/>
              <a:gd name="T20" fmla="*/ 2147483647 w 2717"/>
              <a:gd name="T21" fmla="*/ 2147483647 h 2366"/>
              <a:gd name="T22" fmla="*/ 2147483647 w 2717"/>
              <a:gd name="T23" fmla="*/ 2147483647 h 2366"/>
              <a:gd name="T24" fmla="*/ 2147483647 w 2717"/>
              <a:gd name="T25" fmla="*/ 2147483647 h 2366"/>
              <a:gd name="T26" fmla="*/ 2147483647 w 2717"/>
              <a:gd name="T27" fmla="*/ 2147483647 h 2366"/>
              <a:gd name="T28" fmla="*/ 2147483647 w 2717"/>
              <a:gd name="T29" fmla="*/ 2147483647 h 2366"/>
              <a:gd name="T30" fmla="*/ 2147483647 w 2717"/>
              <a:gd name="T31" fmla="*/ 2147483647 h 2366"/>
              <a:gd name="T32" fmla="*/ 2147483647 w 2717"/>
              <a:gd name="T33" fmla="*/ 2147483647 h 2366"/>
              <a:gd name="T34" fmla="*/ 2147483647 w 2717"/>
              <a:gd name="T35" fmla="*/ 0 h 23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17"/>
              <a:gd name="T55" fmla="*/ 0 h 2366"/>
              <a:gd name="T56" fmla="*/ 2717 w 2717"/>
              <a:gd name="T57" fmla="*/ 2366 h 23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17" h="2366">
                <a:moveTo>
                  <a:pt x="0" y="2366"/>
                </a:moveTo>
                <a:lnTo>
                  <a:pt x="155" y="2366"/>
                </a:lnTo>
                <a:lnTo>
                  <a:pt x="377" y="2358"/>
                </a:lnTo>
                <a:lnTo>
                  <a:pt x="626" y="2280"/>
                </a:lnTo>
                <a:lnTo>
                  <a:pt x="917" y="2083"/>
                </a:lnTo>
                <a:lnTo>
                  <a:pt x="1063" y="1903"/>
                </a:lnTo>
                <a:lnTo>
                  <a:pt x="1200" y="1663"/>
                </a:lnTo>
                <a:lnTo>
                  <a:pt x="1320" y="1432"/>
                </a:lnTo>
                <a:lnTo>
                  <a:pt x="1423" y="1183"/>
                </a:lnTo>
                <a:lnTo>
                  <a:pt x="1552" y="875"/>
                </a:lnTo>
                <a:lnTo>
                  <a:pt x="1646" y="660"/>
                </a:lnTo>
                <a:lnTo>
                  <a:pt x="1775" y="455"/>
                </a:lnTo>
                <a:lnTo>
                  <a:pt x="1920" y="292"/>
                </a:lnTo>
                <a:lnTo>
                  <a:pt x="2075" y="180"/>
                </a:lnTo>
                <a:lnTo>
                  <a:pt x="2212" y="112"/>
                </a:lnTo>
                <a:lnTo>
                  <a:pt x="2417" y="43"/>
                </a:lnTo>
                <a:lnTo>
                  <a:pt x="2580" y="26"/>
                </a:lnTo>
                <a:lnTo>
                  <a:pt x="2717" y="0"/>
                </a:lnTo>
              </a:path>
            </a:pathLst>
          </a:custGeom>
          <a:noFill/>
          <a:ln w="57150">
            <a:solidFill>
              <a:schemeClr val="accent1"/>
            </a:solidFill>
            <a:round/>
            <a:headEnd type="none" w="sm" len="sm"/>
            <a:tailEnd type="none" w="sm" len="sm"/>
          </a:ln>
        </p:spPr>
        <p:txBody>
          <a:bodyPr wrap="none" anchor="ctr"/>
          <a:lstStyle/>
          <a:p>
            <a:endParaRPr lang="es-MX" dirty="0">
              <a:solidFill>
                <a:prstClr val="white"/>
              </a:solidFill>
            </a:endParaRPr>
          </a:p>
        </p:txBody>
      </p:sp>
      <p:sp>
        <p:nvSpPr>
          <p:cNvPr id="75" name="Text Box 1044"/>
          <p:cNvSpPr txBox="1">
            <a:spLocks noChangeArrowheads="1"/>
          </p:cNvSpPr>
          <p:nvPr/>
        </p:nvSpPr>
        <p:spPr bwMode="auto">
          <a:xfrm rot="-5400000">
            <a:off x="248910" y="3236689"/>
            <a:ext cx="2100127"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002060"/>
                </a:solidFill>
              </a:rPr>
              <a:t>Intensidad del dolor</a:t>
            </a:r>
            <a:endParaRPr lang="es-MX" b="1" dirty="0">
              <a:solidFill>
                <a:srgbClr val="002060"/>
              </a:solidFill>
            </a:endParaRPr>
          </a:p>
        </p:txBody>
      </p:sp>
      <p:sp>
        <p:nvSpPr>
          <p:cNvPr id="76" name="Text Box 1045"/>
          <p:cNvSpPr txBox="1">
            <a:spLocks noChangeArrowheads="1"/>
          </p:cNvSpPr>
          <p:nvPr/>
        </p:nvSpPr>
        <p:spPr bwMode="auto">
          <a:xfrm>
            <a:off x="1309291" y="1602913"/>
            <a:ext cx="530225" cy="4021137"/>
          </a:xfrm>
          <a:prstGeom prst="rect">
            <a:avLst/>
          </a:prstGeom>
          <a:noFill/>
          <a:ln w="12700">
            <a:noFill/>
            <a:miter lim="800000"/>
            <a:headEnd type="none" w="sm" len="sm"/>
            <a:tailEnd type="none" w="sm" len="sm"/>
          </a:ln>
        </p:spPr>
        <p:txBody>
          <a:bodyPr>
            <a:spAutoFit/>
          </a:bodyPr>
          <a:lstStyle/>
          <a:p>
            <a:pPr algn="r" eaLnBrk="0" hangingPunct="0">
              <a:lnSpc>
                <a:spcPct val="130000"/>
              </a:lnSpc>
            </a:pPr>
            <a:r>
              <a:rPr lang="es-MX" dirty="0" smtClean="0">
                <a:solidFill>
                  <a:srgbClr val="002060"/>
                </a:solidFill>
              </a:rPr>
              <a:t>10</a:t>
            </a:r>
          </a:p>
          <a:p>
            <a:pPr algn="r" eaLnBrk="0" hangingPunct="0">
              <a:lnSpc>
                <a:spcPct val="130000"/>
              </a:lnSpc>
            </a:pPr>
            <a:endParaRPr lang="es-MX" dirty="0" smtClean="0">
              <a:solidFill>
                <a:srgbClr val="002060"/>
              </a:solidFill>
            </a:endParaRPr>
          </a:p>
          <a:p>
            <a:pPr algn="r" eaLnBrk="0" hangingPunct="0">
              <a:lnSpc>
                <a:spcPct val="130000"/>
              </a:lnSpc>
            </a:pPr>
            <a:r>
              <a:rPr lang="es-MX" dirty="0" smtClean="0">
                <a:solidFill>
                  <a:srgbClr val="002060"/>
                </a:solidFill>
              </a:rPr>
              <a:t>8</a:t>
            </a:r>
          </a:p>
          <a:p>
            <a:pPr algn="r" eaLnBrk="0" hangingPunct="0">
              <a:lnSpc>
                <a:spcPct val="130000"/>
              </a:lnSpc>
            </a:pPr>
            <a:endParaRPr lang="es-MX" dirty="0" smtClean="0">
              <a:solidFill>
                <a:srgbClr val="002060"/>
              </a:solidFill>
            </a:endParaRPr>
          </a:p>
          <a:p>
            <a:pPr algn="r" eaLnBrk="0" hangingPunct="0">
              <a:lnSpc>
                <a:spcPct val="130000"/>
              </a:lnSpc>
            </a:pPr>
            <a:r>
              <a:rPr lang="es-MX" dirty="0" smtClean="0">
                <a:solidFill>
                  <a:srgbClr val="002060"/>
                </a:solidFill>
              </a:rPr>
              <a:t>6</a:t>
            </a:r>
          </a:p>
          <a:p>
            <a:pPr algn="r" eaLnBrk="0" hangingPunct="0">
              <a:lnSpc>
                <a:spcPct val="130000"/>
              </a:lnSpc>
            </a:pPr>
            <a:endParaRPr lang="es-MX" dirty="0" smtClean="0">
              <a:solidFill>
                <a:srgbClr val="002060"/>
              </a:solidFill>
            </a:endParaRPr>
          </a:p>
          <a:p>
            <a:pPr algn="r" eaLnBrk="0" hangingPunct="0">
              <a:lnSpc>
                <a:spcPct val="130000"/>
              </a:lnSpc>
            </a:pPr>
            <a:r>
              <a:rPr lang="es-MX" dirty="0" smtClean="0">
                <a:solidFill>
                  <a:srgbClr val="002060"/>
                </a:solidFill>
              </a:rPr>
              <a:t>4</a:t>
            </a:r>
          </a:p>
          <a:p>
            <a:pPr algn="r" eaLnBrk="0" hangingPunct="0">
              <a:lnSpc>
                <a:spcPct val="130000"/>
              </a:lnSpc>
            </a:pPr>
            <a:endParaRPr lang="es-MX" dirty="0" smtClean="0">
              <a:solidFill>
                <a:srgbClr val="002060"/>
              </a:solidFill>
            </a:endParaRPr>
          </a:p>
          <a:p>
            <a:pPr algn="r" eaLnBrk="0" hangingPunct="0">
              <a:lnSpc>
                <a:spcPct val="130000"/>
              </a:lnSpc>
            </a:pPr>
            <a:r>
              <a:rPr lang="es-MX" dirty="0" smtClean="0">
                <a:solidFill>
                  <a:srgbClr val="002060"/>
                </a:solidFill>
              </a:rPr>
              <a:t>2</a:t>
            </a:r>
          </a:p>
          <a:p>
            <a:pPr algn="r" eaLnBrk="0" hangingPunct="0">
              <a:lnSpc>
                <a:spcPct val="130000"/>
              </a:lnSpc>
            </a:pPr>
            <a:endParaRPr lang="es-MX" dirty="0" smtClean="0">
              <a:solidFill>
                <a:srgbClr val="002060"/>
              </a:solidFill>
            </a:endParaRPr>
          </a:p>
          <a:p>
            <a:pPr algn="r" eaLnBrk="0" hangingPunct="0">
              <a:lnSpc>
                <a:spcPct val="130000"/>
              </a:lnSpc>
            </a:pPr>
            <a:r>
              <a:rPr lang="es-MX" dirty="0" smtClean="0">
                <a:solidFill>
                  <a:srgbClr val="002060"/>
                </a:solidFill>
              </a:rPr>
              <a:t>0</a:t>
            </a:r>
            <a:endParaRPr lang="es-MX" dirty="0">
              <a:solidFill>
                <a:srgbClr val="002060"/>
              </a:solidFill>
            </a:endParaRPr>
          </a:p>
        </p:txBody>
      </p:sp>
      <p:sp>
        <p:nvSpPr>
          <p:cNvPr id="77" name="Text Box 1046"/>
          <p:cNvSpPr txBox="1">
            <a:spLocks noChangeArrowheads="1"/>
          </p:cNvSpPr>
          <p:nvPr/>
        </p:nvSpPr>
        <p:spPr bwMode="auto">
          <a:xfrm>
            <a:off x="3711179" y="5942607"/>
            <a:ext cx="2419765"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002060"/>
                </a:solidFill>
              </a:rPr>
              <a:t>Intensidad del Estímulo</a:t>
            </a:r>
            <a:endParaRPr lang="es-MX" b="1" dirty="0">
              <a:solidFill>
                <a:srgbClr val="002060"/>
              </a:solidFill>
            </a:endParaRPr>
          </a:p>
        </p:txBody>
      </p:sp>
      <p:sp>
        <p:nvSpPr>
          <p:cNvPr id="78" name="Text Box 1050"/>
          <p:cNvSpPr txBox="1">
            <a:spLocks noChangeArrowheads="1"/>
          </p:cNvSpPr>
          <p:nvPr/>
        </p:nvSpPr>
        <p:spPr bwMode="auto">
          <a:xfrm>
            <a:off x="6887688" y="2558057"/>
            <a:ext cx="1779551" cy="646331"/>
          </a:xfrm>
          <a:prstGeom prst="rect">
            <a:avLst/>
          </a:prstGeom>
          <a:noFill/>
          <a:ln w="12700">
            <a:noFill/>
            <a:miter lim="800000"/>
            <a:headEnd type="none" w="sm" len="sm"/>
            <a:tailEnd type="none" w="sm" len="sm"/>
          </a:ln>
        </p:spPr>
        <p:txBody>
          <a:bodyPr wrap="square">
            <a:spAutoFit/>
          </a:bodyPr>
          <a:lstStyle/>
          <a:p>
            <a:pPr algn="ctr" eaLnBrk="0" hangingPunct="0"/>
            <a:r>
              <a:rPr lang="es-MX" b="1" dirty="0" smtClean="0">
                <a:solidFill>
                  <a:srgbClr val="002060"/>
                </a:solidFill>
              </a:rPr>
              <a:t>Respuesta normal de dolor</a:t>
            </a:r>
            <a:endParaRPr lang="es-MX" b="1" dirty="0">
              <a:solidFill>
                <a:srgbClr val="002060"/>
              </a:solidFill>
            </a:endParaRPr>
          </a:p>
        </p:txBody>
      </p:sp>
      <p:sp>
        <p:nvSpPr>
          <p:cNvPr id="79" name="Freeform 1040"/>
          <p:cNvSpPr>
            <a:spLocks/>
          </p:cNvSpPr>
          <p:nvPr/>
        </p:nvSpPr>
        <p:spPr bwMode="auto">
          <a:xfrm>
            <a:off x="1947466" y="1992907"/>
            <a:ext cx="3833813" cy="3756025"/>
          </a:xfrm>
          <a:custGeom>
            <a:avLst/>
            <a:gdLst>
              <a:gd name="T0" fmla="*/ 0 w 2717"/>
              <a:gd name="T1" fmla="*/ 2147483647 h 2366"/>
              <a:gd name="T2" fmla="*/ 2147483647 w 2717"/>
              <a:gd name="T3" fmla="*/ 2147483647 h 2366"/>
              <a:gd name="T4" fmla="*/ 2147483647 w 2717"/>
              <a:gd name="T5" fmla="*/ 2147483647 h 2366"/>
              <a:gd name="T6" fmla="*/ 2147483647 w 2717"/>
              <a:gd name="T7" fmla="*/ 2147483647 h 2366"/>
              <a:gd name="T8" fmla="*/ 2147483647 w 2717"/>
              <a:gd name="T9" fmla="*/ 2147483647 h 2366"/>
              <a:gd name="T10" fmla="*/ 2147483647 w 2717"/>
              <a:gd name="T11" fmla="*/ 2147483647 h 2366"/>
              <a:gd name="T12" fmla="*/ 2147483647 w 2717"/>
              <a:gd name="T13" fmla="*/ 2147483647 h 2366"/>
              <a:gd name="T14" fmla="*/ 2147483647 w 2717"/>
              <a:gd name="T15" fmla="*/ 2147483647 h 2366"/>
              <a:gd name="T16" fmla="*/ 2147483647 w 2717"/>
              <a:gd name="T17" fmla="*/ 2147483647 h 2366"/>
              <a:gd name="T18" fmla="*/ 2147483647 w 2717"/>
              <a:gd name="T19" fmla="*/ 2147483647 h 2366"/>
              <a:gd name="T20" fmla="*/ 2147483647 w 2717"/>
              <a:gd name="T21" fmla="*/ 2147483647 h 2366"/>
              <a:gd name="T22" fmla="*/ 2147483647 w 2717"/>
              <a:gd name="T23" fmla="*/ 2147483647 h 2366"/>
              <a:gd name="T24" fmla="*/ 2147483647 w 2717"/>
              <a:gd name="T25" fmla="*/ 2147483647 h 2366"/>
              <a:gd name="T26" fmla="*/ 2147483647 w 2717"/>
              <a:gd name="T27" fmla="*/ 2147483647 h 2366"/>
              <a:gd name="T28" fmla="*/ 2147483647 w 2717"/>
              <a:gd name="T29" fmla="*/ 2147483647 h 2366"/>
              <a:gd name="T30" fmla="*/ 2147483647 w 2717"/>
              <a:gd name="T31" fmla="*/ 2147483647 h 2366"/>
              <a:gd name="T32" fmla="*/ 2147483647 w 2717"/>
              <a:gd name="T33" fmla="*/ 2147483647 h 2366"/>
              <a:gd name="T34" fmla="*/ 2147483647 w 2717"/>
              <a:gd name="T35" fmla="*/ 0 h 23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17"/>
              <a:gd name="T55" fmla="*/ 0 h 2366"/>
              <a:gd name="T56" fmla="*/ 2717 w 2717"/>
              <a:gd name="T57" fmla="*/ 2366 h 23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17" h="2366">
                <a:moveTo>
                  <a:pt x="0" y="2366"/>
                </a:moveTo>
                <a:lnTo>
                  <a:pt x="155" y="2366"/>
                </a:lnTo>
                <a:lnTo>
                  <a:pt x="377" y="2358"/>
                </a:lnTo>
                <a:lnTo>
                  <a:pt x="626" y="2280"/>
                </a:lnTo>
                <a:lnTo>
                  <a:pt x="917" y="2083"/>
                </a:lnTo>
                <a:lnTo>
                  <a:pt x="1063" y="1903"/>
                </a:lnTo>
                <a:lnTo>
                  <a:pt x="1200" y="1663"/>
                </a:lnTo>
                <a:lnTo>
                  <a:pt x="1320" y="1432"/>
                </a:lnTo>
                <a:lnTo>
                  <a:pt x="1423" y="1183"/>
                </a:lnTo>
                <a:lnTo>
                  <a:pt x="1552" y="875"/>
                </a:lnTo>
                <a:lnTo>
                  <a:pt x="1646" y="660"/>
                </a:lnTo>
                <a:lnTo>
                  <a:pt x="1775" y="455"/>
                </a:lnTo>
                <a:lnTo>
                  <a:pt x="1920" y="292"/>
                </a:lnTo>
                <a:lnTo>
                  <a:pt x="2075" y="180"/>
                </a:lnTo>
                <a:lnTo>
                  <a:pt x="2212" y="112"/>
                </a:lnTo>
                <a:lnTo>
                  <a:pt x="2417" y="43"/>
                </a:lnTo>
                <a:lnTo>
                  <a:pt x="2580" y="26"/>
                </a:lnTo>
                <a:lnTo>
                  <a:pt x="2717" y="0"/>
                </a:lnTo>
              </a:path>
            </a:pathLst>
          </a:custGeom>
          <a:noFill/>
          <a:ln w="57150">
            <a:solidFill>
              <a:schemeClr val="accent2"/>
            </a:solidFill>
            <a:round/>
            <a:headEnd type="none" w="sm" len="sm"/>
            <a:tailEnd type="none" w="sm" len="sm"/>
          </a:ln>
        </p:spPr>
        <p:txBody>
          <a:bodyPr wrap="none" anchor="ctr"/>
          <a:lstStyle/>
          <a:p>
            <a:endParaRPr lang="es-MX" dirty="0">
              <a:solidFill>
                <a:prstClr val="white"/>
              </a:solidFill>
            </a:endParaRPr>
          </a:p>
        </p:txBody>
      </p:sp>
      <p:sp>
        <p:nvSpPr>
          <p:cNvPr id="80" name="Line 1029"/>
          <p:cNvSpPr>
            <a:spLocks noChangeShapeType="1"/>
          </p:cNvSpPr>
          <p:nvPr/>
        </p:nvSpPr>
        <p:spPr bwMode="auto">
          <a:xfrm>
            <a:off x="1947466" y="5761632"/>
            <a:ext cx="5894388" cy="0"/>
          </a:xfrm>
          <a:prstGeom prst="line">
            <a:avLst/>
          </a:prstGeom>
          <a:noFill/>
          <a:ln w="9525">
            <a:solidFill>
              <a:srgbClr val="002060"/>
            </a:solidFill>
            <a:round/>
            <a:headEnd type="none" w="sm" len="sm"/>
            <a:tailEnd type="none" w="sm" len="sm"/>
          </a:ln>
        </p:spPr>
        <p:txBody>
          <a:bodyPr wrap="none" anchor="ctr"/>
          <a:lstStyle/>
          <a:p>
            <a:endParaRPr lang="es-MX" dirty="0">
              <a:solidFill>
                <a:prstClr val="white"/>
              </a:solidFill>
            </a:endParaRPr>
          </a:p>
        </p:txBody>
      </p:sp>
      <p:grpSp>
        <p:nvGrpSpPr>
          <p:cNvPr id="3" name="Group 33"/>
          <p:cNvGrpSpPr>
            <a:grpSpLocks/>
          </p:cNvGrpSpPr>
          <p:nvPr/>
        </p:nvGrpSpPr>
        <p:grpSpPr bwMode="auto">
          <a:xfrm>
            <a:off x="1812529" y="2056407"/>
            <a:ext cx="134937" cy="3695700"/>
            <a:chOff x="1153" y="1149"/>
            <a:chExt cx="85" cy="2373"/>
          </a:xfrm>
        </p:grpSpPr>
        <p:sp>
          <p:nvSpPr>
            <p:cNvPr id="82" name="Line 1031"/>
            <p:cNvSpPr>
              <a:spLocks noChangeShapeType="1"/>
            </p:cNvSpPr>
            <p:nvPr/>
          </p:nvSpPr>
          <p:spPr bwMode="auto">
            <a:xfrm>
              <a:off x="1153" y="1149"/>
              <a:ext cx="85" cy="0"/>
            </a:xfrm>
            <a:prstGeom prst="line">
              <a:avLst/>
            </a:prstGeom>
            <a:noFill/>
            <a:ln w="9525">
              <a:solidFill>
                <a:srgbClr val="002060"/>
              </a:solidFill>
              <a:round/>
              <a:headEnd type="none" w="sm" len="sm"/>
              <a:tailEnd type="none" w="sm" len="sm"/>
            </a:ln>
          </p:spPr>
          <p:txBody>
            <a:bodyPr wrap="none" anchor="ctr"/>
            <a:lstStyle/>
            <a:p>
              <a:endParaRPr lang="es-MX" dirty="0">
                <a:solidFill>
                  <a:prstClr val="white"/>
                </a:solidFill>
              </a:endParaRPr>
            </a:p>
          </p:txBody>
        </p:sp>
        <p:sp>
          <p:nvSpPr>
            <p:cNvPr id="83" name="Line 1032"/>
            <p:cNvSpPr>
              <a:spLocks noChangeShapeType="1"/>
            </p:cNvSpPr>
            <p:nvPr/>
          </p:nvSpPr>
          <p:spPr bwMode="auto">
            <a:xfrm>
              <a:off x="1154" y="1606"/>
              <a:ext cx="84" cy="0"/>
            </a:xfrm>
            <a:prstGeom prst="line">
              <a:avLst/>
            </a:prstGeom>
            <a:noFill/>
            <a:ln w="9525">
              <a:solidFill>
                <a:srgbClr val="002060"/>
              </a:solidFill>
              <a:round/>
              <a:headEnd type="none" w="sm" len="sm"/>
              <a:tailEnd type="none" w="sm" len="sm"/>
            </a:ln>
          </p:spPr>
          <p:txBody>
            <a:bodyPr wrap="none" anchor="ctr"/>
            <a:lstStyle/>
            <a:p>
              <a:endParaRPr lang="es-MX" dirty="0">
                <a:solidFill>
                  <a:prstClr val="white"/>
                </a:solidFill>
              </a:endParaRPr>
            </a:p>
          </p:txBody>
        </p:sp>
        <p:sp>
          <p:nvSpPr>
            <p:cNvPr id="84" name="Line 1033"/>
            <p:cNvSpPr>
              <a:spLocks noChangeShapeType="1"/>
            </p:cNvSpPr>
            <p:nvPr/>
          </p:nvSpPr>
          <p:spPr bwMode="auto">
            <a:xfrm>
              <a:off x="1153" y="2063"/>
              <a:ext cx="85" cy="0"/>
            </a:xfrm>
            <a:prstGeom prst="line">
              <a:avLst/>
            </a:prstGeom>
            <a:noFill/>
            <a:ln w="9525">
              <a:solidFill>
                <a:srgbClr val="002060"/>
              </a:solidFill>
              <a:round/>
              <a:headEnd type="none" w="sm" len="sm"/>
              <a:tailEnd type="none" w="sm" len="sm"/>
            </a:ln>
          </p:spPr>
          <p:txBody>
            <a:bodyPr wrap="none" anchor="ctr"/>
            <a:lstStyle/>
            <a:p>
              <a:endParaRPr lang="es-MX" dirty="0">
                <a:solidFill>
                  <a:prstClr val="white"/>
                </a:solidFill>
              </a:endParaRPr>
            </a:p>
          </p:txBody>
        </p:sp>
        <p:sp>
          <p:nvSpPr>
            <p:cNvPr id="85" name="Line 1034"/>
            <p:cNvSpPr>
              <a:spLocks noChangeShapeType="1"/>
            </p:cNvSpPr>
            <p:nvPr/>
          </p:nvSpPr>
          <p:spPr bwMode="auto">
            <a:xfrm>
              <a:off x="1153" y="2520"/>
              <a:ext cx="85" cy="0"/>
            </a:xfrm>
            <a:prstGeom prst="line">
              <a:avLst/>
            </a:prstGeom>
            <a:noFill/>
            <a:ln w="9525">
              <a:solidFill>
                <a:srgbClr val="002060"/>
              </a:solidFill>
              <a:round/>
              <a:headEnd type="none" w="sm" len="sm"/>
              <a:tailEnd type="none" w="sm" len="sm"/>
            </a:ln>
          </p:spPr>
          <p:txBody>
            <a:bodyPr wrap="none" anchor="ctr"/>
            <a:lstStyle/>
            <a:p>
              <a:endParaRPr lang="es-MX" dirty="0">
                <a:solidFill>
                  <a:prstClr val="white"/>
                </a:solidFill>
              </a:endParaRPr>
            </a:p>
          </p:txBody>
        </p:sp>
        <p:sp>
          <p:nvSpPr>
            <p:cNvPr id="86" name="Line 1035"/>
            <p:cNvSpPr>
              <a:spLocks noChangeShapeType="1"/>
            </p:cNvSpPr>
            <p:nvPr/>
          </p:nvSpPr>
          <p:spPr bwMode="auto">
            <a:xfrm>
              <a:off x="1154" y="2977"/>
              <a:ext cx="84" cy="0"/>
            </a:xfrm>
            <a:prstGeom prst="line">
              <a:avLst/>
            </a:prstGeom>
            <a:noFill/>
            <a:ln w="9525">
              <a:solidFill>
                <a:srgbClr val="002060"/>
              </a:solidFill>
              <a:round/>
              <a:headEnd type="none" w="sm" len="sm"/>
              <a:tailEnd type="none" w="sm" len="sm"/>
            </a:ln>
          </p:spPr>
          <p:txBody>
            <a:bodyPr wrap="none" anchor="ctr"/>
            <a:lstStyle/>
            <a:p>
              <a:endParaRPr lang="es-MX" dirty="0">
                <a:solidFill>
                  <a:prstClr val="white"/>
                </a:solidFill>
              </a:endParaRPr>
            </a:p>
          </p:txBody>
        </p:sp>
        <p:sp>
          <p:nvSpPr>
            <p:cNvPr id="87" name="Line 1028"/>
            <p:cNvSpPr>
              <a:spLocks noChangeShapeType="1"/>
            </p:cNvSpPr>
            <p:nvPr/>
          </p:nvSpPr>
          <p:spPr bwMode="auto">
            <a:xfrm>
              <a:off x="1238" y="1149"/>
              <a:ext cx="0" cy="2373"/>
            </a:xfrm>
            <a:prstGeom prst="line">
              <a:avLst/>
            </a:prstGeom>
            <a:noFill/>
            <a:ln w="9525">
              <a:solidFill>
                <a:srgbClr val="002060"/>
              </a:solidFill>
              <a:round/>
              <a:headEnd type="none" w="sm" len="sm"/>
              <a:tailEnd type="none" w="sm" len="sm"/>
            </a:ln>
          </p:spPr>
          <p:txBody>
            <a:bodyPr wrap="none" anchor="ctr"/>
            <a:lstStyle/>
            <a:p>
              <a:endParaRPr lang="es-MX" dirty="0">
                <a:solidFill>
                  <a:prstClr val="white"/>
                </a:solidFill>
              </a:endParaRPr>
            </a:p>
          </p:txBody>
        </p:sp>
      </p:grpSp>
      <p:cxnSp>
        <p:nvCxnSpPr>
          <p:cNvPr id="88" name="Straight Connector 30"/>
          <p:cNvCxnSpPr/>
          <p:nvPr/>
        </p:nvCxnSpPr>
        <p:spPr>
          <a:xfrm flipV="1">
            <a:off x="4747816" y="2434232"/>
            <a:ext cx="0" cy="3327400"/>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grpSp>
        <p:nvGrpSpPr>
          <p:cNvPr id="4" name="Group 33"/>
          <p:cNvGrpSpPr>
            <a:grpSpLocks/>
          </p:cNvGrpSpPr>
          <p:nvPr/>
        </p:nvGrpSpPr>
        <p:grpSpPr bwMode="auto">
          <a:xfrm>
            <a:off x="4077891" y="3454995"/>
            <a:ext cx="1339850" cy="704850"/>
            <a:chOff x="4095831" y="3293762"/>
            <a:chExt cx="1339687" cy="705583"/>
          </a:xfrm>
          <a:solidFill>
            <a:schemeClr val="accent1"/>
          </a:solidFill>
        </p:grpSpPr>
        <p:sp>
          <p:nvSpPr>
            <p:cNvPr id="90" name="Right Arrow 31"/>
            <p:cNvSpPr/>
            <p:nvPr/>
          </p:nvSpPr>
          <p:spPr>
            <a:xfrm rot="10800000">
              <a:off x="4095831" y="3293762"/>
              <a:ext cx="1339687" cy="705583"/>
            </a:xfrm>
            <a:prstGeom prst="rightArrow">
              <a:avLst>
                <a:gd name="adj1" fmla="val 56646"/>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1" name="TextBox 32"/>
            <p:cNvSpPr txBox="1">
              <a:spLocks noChangeArrowheads="1"/>
            </p:cNvSpPr>
            <p:nvPr/>
          </p:nvSpPr>
          <p:spPr bwMode="auto">
            <a:xfrm>
              <a:off x="4506808" y="3492666"/>
              <a:ext cx="775411" cy="307777"/>
            </a:xfrm>
            <a:prstGeom prst="rect">
              <a:avLst/>
            </a:prstGeom>
            <a:grpFill/>
            <a:ln w="9525">
              <a:noFill/>
              <a:miter lim="800000"/>
              <a:headEnd/>
              <a:tailEnd/>
            </a:ln>
          </p:spPr>
          <p:txBody>
            <a:bodyPr>
              <a:spAutoFit/>
            </a:bodyPr>
            <a:lstStyle/>
            <a:p>
              <a:r>
                <a:rPr lang="es-MX" sz="1400" b="1" dirty="0" smtClean="0">
                  <a:solidFill>
                    <a:prstClr val="white"/>
                  </a:solidFill>
                </a:rPr>
                <a:t>Lesión</a:t>
              </a:r>
              <a:endParaRPr lang="es-MX" sz="1400" b="1" dirty="0">
                <a:solidFill>
                  <a:prstClr val="white"/>
                </a:solidFill>
              </a:endParaRPr>
            </a:p>
          </p:txBody>
        </p:sp>
      </p:grpSp>
      <p:grpSp>
        <p:nvGrpSpPr>
          <p:cNvPr id="5" name="Group 43"/>
          <p:cNvGrpSpPr>
            <a:grpSpLocks/>
          </p:cNvGrpSpPr>
          <p:nvPr/>
        </p:nvGrpSpPr>
        <p:grpSpPr bwMode="auto">
          <a:xfrm>
            <a:off x="1947466" y="2064345"/>
            <a:ext cx="2778125" cy="800219"/>
            <a:chOff x="2333286" y="1903413"/>
            <a:chExt cx="2410164" cy="800219"/>
          </a:xfrm>
        </p:grpSpPr>
        <p:sp>
          <p:nvSpPr>
            <p:cNvPr id="93" name="Text Box 1052"/>
            <p:cNvSpPr txBox="1">
              <a:spLocks noChangeArrowheads="1"/>
            </p:cNvSpPr>
            <p:nvPr/>
          </p:nvSpPr>
          <p:spPr bwMode="auto">
            <a:xfrm>
              <a:off x="2333286" y="1903413"/>
              <a:ext cx="2352089" cy="800219"/>
            </a:xfrm>
            <a:prstGeom prst="rect">
              <a:avLst/>
            </a:prstGeom>
            <a:noFill/>
            <a:ln w="12700">
              <a:noFill/>
              <a:miter lim="800000"/>
              <a:headEnd type="none" w="sm" len="sm"/>
              <a:tailEnd type="none" w="sm" len="sm"/>
            </a:ln>
          </p:spPr>
          <p:txBody>
            <a:bodyPr wrap="square">
              <a:spAutoFit/>
            </a:bodyPr>
            <a:lstStyle/>
            <a:p>
              <a:pPr algn="ctr" eaLnBrk="0" hangingPunct="0"/>
              <a:r>
                <a:rPr lang="es-MX" b="1" dirty="0" smtClean="0">
                  <a:solidFill>
                    <a:srgbClr val="002060"/>
                  </a:solidFill>
                </a:rPr>
                <a:t>Hiperalgesia</a:t>
              </a:r>
            </a:p>
            <a:p>
              <a:pPr algn="ctr" eaLnBrk="0" hangingPunct="0"/>
              <a:r>
                <a:rPr lang="es-MX" sz="1400" dirty="0" smtClean="0">
                  <a:solidFill>
                    <a:srgbClr val="002060"/>
                  </a:solidFill>
                </a:rPr>
                <a:t>(mayor respuesta a un estímulo que es normalmente doloroso) </a:t>
              </a:r>
            </a:p>
          </p:txBody>
        </p:sp>
        <p:cxnSp>
          <p:nvCxnSpPr>
            <p:cNvPr id="94" name="Straight Connector 35"/>
            <p:cNvCxnSpPr/>
            <p:nvPr/>
          </p:nvCxnSpPr>
          <p:spPr>
            <a:xfrm>
              <a:off x="4094944" y="2200275"/>
              <a:ext cx="648506" cy="9525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95" name="Text Box 1048"/>
          <p:cNvSpPr txBox="1">
            <a:spLocks noChangeArrowheads="1"/>
          </p:cNvSpPr>
          <p:nvPr/>
        </p:nvSpPr>
        <p:spPr bwMode="auto">
          <a:xfrm>
            <a:off x="2015277" y="3429000"/>
            <a:ext cx="1962800" cy="1231106"/>
          </a:xfrm>
          <a:prstGeom prst="rect">
            <a:avLst/>
          </a:prstGeom>
          <a:noFill/>
          <a:ln w="12700">
            <a:noFill/>
            <a:miter lim="800000"/>
            <a:headEnd type="none" w="sm" len="sm"/>
            <a:tailEnd type="none" w="sm" len="sm"/>
          </a:ln>
        </p:spPr>
        <p:txBody>
          <a:bodyPr wrap="square">
            <a:spAutoFit/>
          </a:bodyPr>
          <a:lstStyle/>
          <a:p>
            <a:pPr algn="ctr" eaLnBrk="0" hangingPunct="0"/>
            <a:r>
              <a:rPr lang="es-MX" b="1" dirty="0" smtClean="0">
                <a:solidFill>
                  <a:srgbClr val="002060"/>
                </a:solidFill>
              </a:rPr>
              <a:t>Alodinia</a:t>
            </a:r>
          </a:p>
          <a:p>
            <a:pPr algn="ctr" eaLnBrk="0" hangingPunct="0"/>
            <a:r>
              <a:rPr lang="es-MX" sz="1400" dirty="0" smtClean="0">
                <a:solidFill>
                  <a:srgbClr val="002060"/>
                </a:solidFill>
              </a:rPr>
              <a:t>(dolor debido a un estímulo que normalmente no provoca dolor) </a:t>
            </a:r>
            <a:endParaRPr lang="es-MX" sz="1400" dirty="0">
              <a:solidFill>
                <a:srgbClr val="002060"/>
              </a:solidFill>
            </a:endParaRPr>
          </a:p>
        </p:txBody>
      </p:sp>
      <p:cxnSp>
        <p:nvCxnSpPr>
          <p:cNvPr id="96" name="Straight Connector 40"/>
          <p:cNvCxnSpPr/>
          <p:nvPr/>
        </p:nvCxnSpPr>
        <p:spPr bwMode="auto">
          <a:xfrm>
            <a:off x="3034999" y="4441046"/>
            <a:ext cx="453929" cy="445881"/>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7" name="Straight Connector 40"/>
          <p:cNvCxnSpPr/>
          <p:nvPr/>
        </p:nvCxnSpPr>
        <p:spPr>
          <a:xfrm>
            <a:off x="6298804" y="2759670"/>
            <a:ext cx="536575"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98" name="TextBox 32"/>
          <p:cNvSpPr txBox="1"/>
          <p:nvPr/>
        </p:nvSpPr>
        <p:spPr>
          <a:xfrm>
            <a:off x="6567091" y="4161398"/>
            <a:ext cx="2161273" cy="646331"/>
          </a:xfrm>
          <a:prstGeom prst="rect">
            <a:avLst/>
          </a:prstGeom>
          <a:noFill/>
        </p:spPr>
        <p:txBody>
          <a:bodyPr wrap="square" rtlCol="0">
            <a:spAutoFit/>
          </a:bodyPr>
          <a:lstStyle/>
          <a:p>
            <a:pPr algn="ctr"/>
            <a:r>
              <a:rPr lang="es-MX" b="1" dirty="0" smtClean="0">
                <a:solidFill>
                  <a:srgbClr val="FF0000"/>
                </a:solidFill>
              </a:rPr>
              <a:t>Respuesta después de la lesión</a:t>
            </a:r>
            <a:endParaRPr lang="es-MX" b="1" dirty="0">
              <a:solidFill>
                <a:srgbClr val="FF0000"/>
              </a:solidFill>
            </a:endParaRPr>
          </a:p>
        </p:txBody>
      </p:sp>
      <p:cxnSp>
        <p:nvCxnSpPr>
          <p:cNvPr id="99" name="Straight Connector 34"/>
          <p:cNvCxnSpPr/>
          <p:nvPr/>
        </p:nvCxnSpPr>
        <p:spPr>
          <a:xfrm>
            <a:off x="3711179" y="4441046"/>
            <a:ext cx="2814219"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059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17" presetClass="entr" presetSubtype="2" fill="hold" grpId="0"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ppt_x</p:attrName>
                                        </p:attrNameLst>
                                      </p:cBhvr>
                                      <p:tavLst>
                                        <p:tav tm="0">
                                          <p:val>
                                            <p:strVal val="#ppt_x+#ppt_w/2"/>
                                          </p:val>
                                        </p:tav>
                                        <p:tav tm="100000">
                                          <p:val>
                                            <p:strVal val="#ppt_x"/>
                                          </p:val>
                                        </p:tav>
                                      </p:tavLst>
                                    </p:anim>
                                    <p:anim calcmode="lin" valueType="num">
                                      <p:cBhvr>
                                        <p:cTn id="12" dur="500" fill="hold"/>
                                        <p:tgtEl>
                                          <p:spTgt spid="79"/>
                                        </p:tgtEl>
                                        <p:attrNameLst>
                                          <p:attrName>ppt_y</p:attrName>
                                        </p:attrNameLst>
                                      </p:cBhvr>
                                      <p:tavLst>
                                        <p:tav tm="0">
                                          <p:val>
                                            <p:strVal val="#ppt_y"/>
                                          </p:val>
                                        </p:tav>
                                        <p:tav tm="100000">
                                          <p:val>
                                            <p:strVal val="#ppt_y"/>
                                          </p:val>
                                        </p:tav>
                                      </p:tavLst>
                                    </p:anim>
                                    <p:anim calcmode="lin" valueType="num">
                                      <p:cBhvr>
                                        <p:cTn id="13" dur="500" fill="hold"/>
                                        <p:tgtEl>
                                          <p:spTgt spid="79"/>
                                        </p:tgtEl>
                                        <p:attrNameLst>
                                          <p:attrName>ppt_w</p:attrName>
                                        </p:attrNameLst>
                                      </p:cBhvr>
                                      <p:tavLst>
                                        <p:tav tm="0">
                                          <p:val>
                                            <p:fltVal val="0"/>
                                          </p:val>
                                        </p:tav>
                                        <p:tav tm="100000">
                                          <p:val>
                                            <p:strVal val="#ppt_w"/>
                                          </p:val>
                                        </p:tav>
                                      </p:tavLst>
                                    </p:anim>
                                    <p:anim calcmode="lin" valueType="num">
                                      <p:cBhvr>
                                        <p:cTn id="14" dur="500" fill="hold"/>
                                        <p:tgtEl>
                                          <p:spTgt spid="79"/>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wipe(down)">
                                      <p:cBhvr>
                                        <p:cTn id="23" dur="500"/>
                                        <p:tgtEl>
                                          <p:spTgt spid="8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95"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2632a8ea-e3ab-4b2f-8631-181534511ff6"/>
</p:tagLst>
</file>

<file path=ppt/theme/theme1.xml><?xml version="1.0" encoding="utf-8"?>
<a:theme xmlns:a="http://schemas.openxmlformats.org/drawingml/2006/main" name="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8_Office Theme">
  <a:themeElements>
    <a:clrScheme name="Custom 83">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9_Office Theme">
  <a:themeElements>
    <a:clrScheme name="Custom 82">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9185</TotalTime>
  <Words>7659</Words>
  <Application>Microsoft Office PowerPoint</Application>
  <PresentationFormat>On-screen Show (4:3)</PresentationFormat>
  <Paragraphs>770</Paragraphs>
  <Slides>33</Slides>
  <Notes>33</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33</vt:i4>
      </vt:variant>
    </vt:vector>
  </HeadingPairs>
  <TitlesOfParts>
    <vt:vector size="48" baseType="lpstr">
      <vt:lpstr>Arial</vt:lpstr>
      <vt:lpstr>Times New Roman</vt:lpstr>
      <vt:lpstr>Wingdings</vt:lpstr>
      <vt:lpstr>ヒラギノ角ゴ Pro W3</vt:lpstr>
      <vt:lpstr>SimSun</vt:lpstr>
      <vt:lpstr>PMingLiU</vt:lpstr>
      <vt:lpstr>Calibri</vt:lpstr>
      <vt:lpstr>Arial Unicode MS</vt:lpstr>
      <vt:lpstr>ArialCV</vt:lpstr>
      <vt:lpstr>ＭＳ Ｐゴシック</vt:lpstr>
      <vt:lpstr>Office Theme</vt:lpstr>
      <vt:lpstr>1_Office Theme</vt:lpstr>
      <vt:lpstr>18_Office Theme</vt:lpstr>
      <vt:lpstr>19_Office Theme</vt:lpstr>
      <vt:lpstr>11_Custom Design</vt:lpstr>
      <vt:lpstr>PowerPoint Presentation</vt:lpstr>
      <vt:lpstr>Comité de Desarrollo</vt:lpstr>
      <vt:lpstr>Objetivos de Aprendizaje</vt:lpstr>
      <vt:lpstr>Patofisiología</vt:lpstr>
      <vt:lpstr>PowerPoint Presentation</vt:lpstr>
      <vt:lpstr>PowerPoint Presentation</vt:lpstr>
      <vt:lpstr>¿Qué es Dolor Neuropático?</vt:lpstr>
      <vt:lpstr>Dolor Nociceptivo vs. Dolor Neuropático</vt:lpstr>
      <vt:lpstr>El Dolor Neuropático se Caracteriza por Cambios en la Respuesta de Dolor a un Estímulo Doloroso</vt:lpstr>
      <vt:lpstr>PowerPoint Presentation</vt:lpstr>
      <vt:lpstr>Los Padecimientos de Dolor Neuropático Pueden Afectar Varias Partes del Sistema Nervioso</vt:lpstr>
      <vt:lpstr>El Dolor Neuropático Tiene una Amplia Variedad de Etiologías</vt:lpstr>
      <vt:lpstr>Síndrome de Dolor Regional Complejo</vt:lpstr>
      <vt:lpstr>PowerPoint Presentation</vt:lpstr>
      <vt:lpstr>Desarrollo del Dolor Neuropático</vt:lpstr>
      <vt:lpstr>PowerPoint Presentation</vt:lpstr>
      <vt:lpstr>PowerPoint Presentation</vt:lpstr>
      <vt:lpstr>Procesamiento Sensorial y  Dolor Neuropático</vt:lpstr>
      <vt:lpstr>Dolor Neuropático: Fibras Aβ , Aδ y C </vt:lpstr>
      <vt:lpstr>Mecanismos del Dolor Neuropático</vt:lpstr>
      <vt:lpstr>Descargas ectópicas</vt:lpstr>
      <vt:lpstr>Descargas Ectópicas</vt:lpstr>
      <vt:lpstr>Sensibilización periférica</vt:lpstr>
      <vt:lpstr>Sensibilización Central</vt:lpstr>
      <vt:lpstr>Sensibilización Central</vt:lpstr>
      <vt:lpstr>Sensibilización Central Después de la Lesión del Nervio</vt:lpstr>
      <vt:lpstr>Sensibilización Central</vt:lpstr>
      <vt:lpstr>PowerPoint Presentation</vt:lpstr>
      <vt:lpstr>Sensibilización Central</vt:lpstr>
      <vt:lpstr>Pérdida de Control Inhibitorio: Desinhibición</vt:lpstr>
      <vt:lpstr>PowerPoint Presentation</vt:lpstr>
      <vt:lpstr>PowerPoint Presentation</vt:lpstr>
      <vt:lpstr>Patofisiología: Resumen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Cowan</dc:creator>
  <cp:lastModifiedBy>Cigeroglu, Osman</cp:lastModifiedBy>
  <cp:revision>909</cp:revision>
  <cp:lastPrinted>2013-10-02T16:10:44Z</cp:lastPrinted>
  <dcterms:created xsi:type="dcterms:W3CDTF">2013-05-06T17:41:15Z</dcterms:created>
  <dcterms:modified xsi:type="dcterms:W3CDTF">2015-07-06T18:54:09Z</dcterms:modified>
</cp:coreProperties>
</file>