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87" r:id="rId3"/>
  </p:sldMasterIdLst>
  <p:notesMasterIdLst>
    <p:notesMasterId r:id="rId49"/>
  </p:notesMasterIdLst>
  <p:handoutMasterIdLst>
    <p:handoutMasterId r:id="rId50"/>
  </p:handoutMasterIdLst>
  <p:sldIdLst>
    <p:sldId id="256" r:id="rId4"/>
    <p:sldId id="928" r:id="rId5"/>
    <p:sldId id="929" r:id="rId6"/>
    <p:sldId id="1072" r:id="rId7"/>
    <p:sldId id="1073" r:id="rId8"/>
    <p:sldId id="1074" r:id="rId9"/>
    <p:sldId id="1075" r:id="rId10"/>
    <p:sldId id="1076" r:id="rId11"/>
    <p:sldId id="1077" r:id="rId12"/>
    <p:sldId id="1078" r:id="rId13"/>
    <p:sldId id="1079" r:id="rId14"/>
    <p:sldId id="1080" r:id="rId15"/>
    <p:sldId id="1081" r:id="rId16"/>
    <p:sldId id="1082" r:id="rId17"/>
    <p:sldId id="1083" r:id="rId18"/>
    <p:sldId id="1084" r:id="rId19"/>
    <p:sldId id="1085" r:id="rId20"/>
    <p:sldId id="1086" r:id="rId21"/>
    <p:sldId id="1087" r:id="rId22"/>
    <p:sldId id="1088" r:id="rId23"/>
    <p:sldId id="1089" r:id="rId24"/>
    <p:sldId id="1090" r:id="rId25"/>
    <p:sldId id="1091" r:id="rId26"/>
    <p:sldId id="1092" r:id="rId27"/>
    <p:sldId id="1093" r:id="rId28"/>
    <p:sldId id="1094" r:id="rId29"/>
    <p:sldId id="1095" r:id="rId30"/>
    <p:sldId id="1096" r:id="rId31"/>
    <p:sldId id="1097" r:id="rId32"/>
    <p:sldId id="1098" r:id="rId33"/>
    <p:sldId id="1099" r:id="rId34"/>
    <p:sldId id="1100" r:id="rId35"/>
    <p:sldId id="1101" r:id="rId36"/>
    <p:sldId id="1102" r:id="rId37"/>
    <p:sldId id="1103" r:id="rId38"/>
    <p:sldId id="1104" r:id="rId39"/>
    <p:sldId id="1105" r:id="rId40"/>
    <p:sldId id="1106" r:id="rId41"/>
    <p:sldId id="1107" r:id="rId42"/>
    <p:sldId id="1108" r:id="rId43"/>
    <p:sldId id="1109" r:id="rId44"/>
    <p:sldId id="1110" r:id="rId45"/>
    <p:sldId id="1111" r:id="rId46"/>
    <p:sldId id="1112" r:id="rId47"/>
    <p:sldId id="1113" r:id="rId48"/>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P" initials="S" lastIdx="10" clrIdx="0"/>
  <p:cmAuthor id="1" name="LocalAdmin" initials="L" lastIdx="4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C6FCF"/>
    <a:srgbClr val="C03932"/>
    <a:srgbClr val="002060"/>
    <a:srgbClr val="FEDEE5"/>
    <a:srgbClr val="FDC3CF"/>
    <a:srgbClr val="FF99CC"/>
    <a:srgbClr val="D0ACD4"/>
    <a:srgbClr val="B5CD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66" autoAdjust="0"/>
    <p:restoredTop sz="85589" autoAdjust="0"/>
  </p:normalViewPr>
  <p:slideViewPr>
    <p:cSldViewPr>
      <p:cViewPr varScale="1">
        <p:scale>
          <a:sx n="92" d="100"/>
          <a:sy n="92" d="100"/>
        </p:scale>
        <p:origin x="-1356" y="-102"/>
      </p:cViewPr>
      <p:guideLst>
        <p:guide orient="horz" pos="2160"/>
        <p:guide pos="2880"/>
      </p:guideLst>
    </p:cSldViewPr>
  </p:slideViewPr>
  <p:outlineViewPr>
    <p:cViewPr>
      <p:scale>
        <a:sx n="33" d="100"/>
        <a:sy n="33" d="100"/>
      </p:scale>
      <p:origin x="294" y="280326"/>
    </p:cViewPr>
  </p:outlineViewPr>
  <p:notesTextViewPr>
    <p:cViewPr>
      <p:scale>
        <a:sx n="1" d="1"/>
        <a:sy n="1" d="1"/>
      </p:scale>
      <p:origin x="0" y="0"/>
    </p:cViewPr>
  </p:notesTextViewPr>
  <p:sorterViewPr>
    <p:cViewPr>
      <p:scale>
        <a:sx n="70" d="100"/>
        <a:sy n="70" d="100"/>
      </p:scale>
      <p:origin x="0" y="0"/>
    </p:cViewPr>
  </p:sorterViewPr>
  <p:notesViewPr>
    <p:cSldViewPr>
      <p:cViewPr>
        <p:scale>
          <a:sx n="110" d="100"/>
          <a:sy n="110" d="100"/>
        </p:scale>
        <p:origin x="-1530" y="2712"/>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514F53-36CF-44B2-9218-AA7C6343159D}" type="doc">
      <dgm:prSet loTypeId="urn:microsoft.com/office/officeart/2005/8/layout/pList2#1" loCatId="list" qsTypeId="urn:microsoft.com/office/officeart/2005/8/quickstyle/simple1" qsCatId="simple" csTypeId="urn:microsoft.com/office/officeart/2005/8/colors/accent1_2" csCatId="accent1" phldr="1"/>
      <dgm:spPr/>
    </dgm:pt>
    <dgm:pt modelId="{AFF52834-5DEB-4D2D-BD86-57C46CC55076}">
      <dgm:prSet phldrT="[Text]"/>
      <dgm:spPr/>
      <dgm:t>
        <a:bodyPr/>
        <a:lstStyle/>
        <a:p>
          <a:pPr algn="l"/>
          <a:r>
            <a:rPr lang="es-MX" noProof="0" dirty="0" smtClean="0"/>
            <a:t>¿Interfiere el dolor con las actividades?</a:t>
          </a:r>
          <a:endParaRPr lang="es-MX" noProof="0" dirty="0"/>
        </a:p>
      </dgm:t>
    </dgm:pt>
    <dgm:pt modelId="{1D3D8530-1D4D-47F7-9505-A47733F5F495}" type="parTrans" cxnId="{EC8838C0-CC8A-4484-83DF-E7E9F1230980}">
      <dgm:prSet/>
      <dgm:spPr/>
      <dgm:t>
        <a:bodyPr/>
        <a:lstStyle/>
        <a:p>
          <a:endParaRPr lang="es-MX" noProof="0"/>
        </a:p>
      </dgm:t>
    </dgm:pt>
    <dgm:pt modelId="{3A8C35FA-A3A1-4664-B972-571A07696B89}" type="sibTrans" cxnId="{EC8838C0-CC8A-4484-83DF-E7E9F1230980}">
      <dgm:prSet/>
      <dgm:spPr/>
      <dgm:t>
        <a:bodyPr/>
        <a:lstStyle/>
        <a:p>
          <a:endParaRPr lang="es-MX" noProof="0"/>
        </a:p>
      </dgm:t>
    </dgm:pt>
    <dgm:pt modelId="{CC36BD7E-FE1C-4CEA-B55A-EECA10453632}">
      <dgm:prSet phldrT="[Text]"/>
      <dgm:spPr/>
      <dgm:t>
        <a:bodyPr/>
        <a:lstStyle/>
        <a:p>
          <a:pPr algn="l"/>
          <a:r>
            <a:rPr lang="es-MX" noProof="0" dirty="0" smtClean="0"/>
            <a:t>¿Tiene el paciente depresión, ansiedad o cambios en el estado mental concomitantes?</a:t>
          </a:r>
        </a:p>
        <a:p>
          <a:pPr algn="l"/>
          <a:r>
            <a:rPr lang="es-MX" noProof="0" dirty="0" smtClean="0"/>
            <a:t>¿Tiene el paciente trastornos del sueño o historia de abuso/dependencia de sustancias?</a:t>
          </a:r>
          <a:endParaRPr lang="es-MX" noProof="0" dirty="0"/>
        </a:p>
      </dgm:t>
    </dgm:pt>
    <dgm:pt modelId="{338FBA2A-69BA-4F44-A002-0D6851016C1A}" type="parTrans" cxnId="{B953E60A-2020-4850-9B52-35863F5E3177}">
      <dgm:prSet/>
      <dgm:spPr/>
      <dgm:t>
        <a:bodyPr/>
        <a:lstStyle/>
        <a:p>
          <a:endParaRPr lang="es-MX" noProof="0"/>
        </a:p>
      </dgm:t>
    </dgm:pt>
    <dgm:pt modelId="{6851830B-6DED-493D-9A68-0C989DE39C6B}" type="sibTrans" cxnId="{B953E60A-2020-4850-9B52-35863F5E3177}">
      <dgm:prSet/>
      <dgm:spPr/>
      <dgm:t>
        <a:bodyPr/>
        <a:lstStyle/>
        <a:p>
          <a:endParaRPr lang="es-MX" noProof="0"/>
        </a:p>
      </dgm:t>
    </dgm:pt>
    <dgm:pt modelId="{A299BD3F-0406-470F-AE6E-4F9DEF5A51AC}">
      <dgm:prSet phldrT="[Text]"/>
      <dgm:spPr/>
      <dgm:t>
        <a:bodyPr/>
        <a:lstStyle/>
        <a:p>
          <a:pPr algn="l"/>
          <a:r>
            <a:rPr lang="es-MX" noProof="0" dirty="0" smtClean="0"/>
            <a:t>¿Qué medicamentos se han intentado en el pasado?</a:t>
          </a:r>
        </a:p>
        <a:p>
          <a:pPr algn="l"/>
          <a:r>
            <a:rPr lang="es-MX" noProof="0" dirty="0" smtClean="0"/>
            <a:t>¿Qué medicamentos han sido útiles?</a:t>
          </a:r>
        </a:p>
        <a:p>
          <a:pPr algn="l"/>
          <a:r>
            <a:rPr lang="es-MX" noProof="0" dirty="0" smtClean="0"/>
            <a:t>¿Qué medicamentos no han sido útiles?</a:t>
          </a:r>
          <a:endParaRPr lang="es-MX" noProof="0" dirty="0"/>
        </a:p>
      </dgm:t>
    </dgm:pt>
    <dgm:pt modelId="{19F9A6BB-50BF-4DD5-AB07-705584B9AB32}" type="parTrans" cxnId="{D9FA33AB-0F2E-4A1C-A70E-6BC2F44685D2}">
      <dgm:prSet/>
      <dgm:spPr/>
      <dgm:t>
        <a:bodyPr/>
        <a:lstStyle/>
        <a:p>
          <a:endParaRPr lang="es-MX" noProof="0"/>
        </a:p>
      </dgm:t>
    </dgm:pt>
    <dgm:pt modelId="{C1D87540-7525-408A-A22A-C70B281004F1}" type="sibTrans" cxnId="{D9FA33AB-0F2E-4A1C-A70E-6BC2F44685D2}">
      <dgm:prSet/>
      <dgm:spPr/>
      <dgm:t>
        <a:bodyPr/>
        <a:lstStyle/>
        <a:p>
          <a:endParaRPr lang="es-MX" noProof="0"/>
        </a:p>
      </dgm:t>
    </dgm:pt>
    <dgm:pt modelId="{069BAF7C-F6CC-41F5-81A1-3D89D9C97190}" type="pres">
      <dgm:prSet presAssocID="{16514F53-36CF-44B2-9218-AA7C6343159D}" presName="Name0" presStyleCnt="0">
        <dgm:presLayoutVars>
          <dgm:dir/>
          <dgm:resizeHandles val="exact"/>
        </dgm:presLayoutVars>
      </dgm:prSet>
      <dgm:spPr/>
    </dgm:pt>
    <dgm:pt modelId="{E18F8C6F-38A5-42F8-99B2-CB0D52B72C58}" type="pres">
      <dgm:prSet presAssocID="{16514F53-36CF-44B2-9218-AA7C6343159D}" presName="bkgdShp" presStyleLbl="alignAccFollowNode1" presStyleIdx="0" presStyleCnt="1"/>
      <dgm:spPr/>
    </dgm:pt>
    <dgm:pt modelId="{AE91E9BF-3F86-4CFD-97C2-8025EC33BED1}" type="pres">
      <dgm:prSet presAssocID="{16514F53-36CF-44B2-9218-AA7C6343159D}" presName="linComp" presStyleCnt="0"/>
      <dgm:spPr/>
    </dgm:pt>
    <dgm:pt modelId="{A9002D93-BE5A-4D74-8F0C-D02F3C9479CC}" type="pres">
      <dgm:prSet presAssocID="{AFF52834-5DEB-4D2D-BD86-57C46CC55076}" presName="compNode" presStyleCnt="0"/>
      <dgm:spPr/>
    </dgm:pt>
    <dgm:pt modelId="{D55D33FF-55E4-4A6D-A1A8-6AB3C7E3BE2B}" type="pres">
      <dgm:prSet presAssocID="{AFF52834-5DEB-4D2D-BD86-57C46CC55076}" presName="node" presStyleLbl="node1" presStyleIdx="0" presStyleCnt="3">
        <dgm:presLayoutVars>
          <dgm:bulletEnabled val="1"/>
        </dgm:presLayoutVars>
      </dgm:prSet>
      <dgm:spPr/>
      <dgm:t>
        <a:bodyPr/>
        <a:lstStyle/>
        <a:p>
          <a:endParaRPr lang="en-CA"/>
        </a:p>
      </dgm:t>
    </dgm:pt>
    <dgm:pt modelId="{7C3E1208-B36B-4C22-A21D-DD3A737B963B}" type="pres">
      <dgm:prSet presAssocID="{AFF52834-5DEB-4D2D-BD86-57C46CC55076}" presName="invisiNode" presStyleLbl="node1" presStyleIdx="0" presStyleCnt="3"/>
      <dgm:spPr/>
    </dgm:pt>
    <dgm:pt modelId="{07C1ACA7-DA3F-4E30-B752-F825D1FDDE9D}" type="pres">
      <dgm:prSet presAssocID="{AFF52834-5DEB-4D2D-BD86-57C46CC55076}" presName="imagNode" presStyleLbl="fgImgPlace1" presStyleIdx="0" presStyleCnt="3" custLinFactNeighborX="-4111" custLinFactNeighborY="-2074"/>
      <dgm:spPr>
        <a:blipFill rotWithShape="1">
          <a:blip xmlns:r="http://schemas.openxmlformats.org/officeDocument/2006/relationships" r:embed="rId1"/>
          <a:stretch>
            <a:fillRect/>
          </a:stretch>
        </a:blipFill>
      </dgm:spPr>
    </dgm:pt>
    <dgm:pt modelId="{B9AA75F3-C57F-43A4-8CEA-BF3A5F7BE6E9}" type="pres">
      <dgm:prSet presAssocID="{3A8C35FA-A3A1-4664-B972-571A07696B89}" presName="sibTrans" presStyleLbl="sibTrans2D1" presStyleIdx="0" presStyleCnt="0"/>
      <dgm:spPr/>
      <dgm:t>
        <a:bodyPr/>
        <a:lstStyle/>
        <a:p>
          <a:endParaRPr lang="en-CA"/>
        </a:p>
      </dgm:t>
    </dgm:pt>
    <dgm:pt modelId="{D9D0AFEB-48EA-4025-BBB2-CE8BCDCDAAF1}" type="pres">
      <dgm:prSet presAssocID="{CC36BD7E-FE1C-4CEA-B55A-EECA10453632}" presName="compNode" presStyleCnt="0"/>
      <dgm:spPr/>
    </dgm:pt>
    <dgm:pt modelId="{AEF910B8-7F1E-4125-90EE-BB586939263F}" type="pres">
      <dgm:prSet presAssocID="{CC36BD7E-FE1C-4CEA-B55A-EECA10453632}" presName="node" presStyleLbl="node1" presStyleIdx="1" presStyleCnt="3">
        <dgm:presLayoutVars>
          <dgm:bulletEnabled val="1"/>
        </dgm:presLayoutVars>
      </dgm:prSet>
      <dgm:spPr/>
      <dgm:t>
        <a:bodyPr/>
        <a:lstStyle/>
        <a:p>
          <a:endParaRPr lang="en-CA"/>
        </a:p>
      </dgm:t>
    </dgm:pt>
    <dgm:pt modelId="{BA7FDF44-2995-48DE-8A37-18180AC56299}" type="pres">
      <dgm:prSet presAssocID="{CC36BD7E-FE1C-4CEA-B55A-EECA10453632}" presName="invisiNode" presStyleLbl="node1" presStyleIdx="1" presStyleCnt="3"/>
      <dgm:spPr/>
    </dgm:pt>
    <dgm:pt modelId="{C5830D59-0BC6-4961-A1C4-E360C6FAC241}" type="pres">
      <dgm:prSet presAssocID="{CC36BD7E-FE1C-4CEA-B55A-EECA10453632}" presName="imagNode" presStyleLbl="fgImgPlace1" presStyleIdx="1" presStyleCnt="3"/>
      <dgm:spPr>
        <a:blipFill rotWithShape="1">
          <a:blip xmlns:r="http://schemas.openxmlformats.org/officeDocument/2006/relationships" r:embed="rId2"/>
          <a:stretch>
            <a:fillRect/>
          </a:stretch>
        </a:blipFill>
      </dgm:spPr>
    </dgm:pt>
    <dgm:pt modelId="{0997974A-025F-4860-8AD2-5025B0B6277A}" type="pres">
      <dgm:prSet presAssocID="{6851830B-6DED-493D-9A68-0C989DE39C6B}" presName="sibTrans" presStyleLbl="sibTrans2D1" presStyleIdx="0" presStyleCnt="0"/>
      <dgm:spPr/>
      <dgm:t>
        <a:bodyPr/>
        <a:lstStyle/>
        <a:p>
          <a:endParaRPr lang="en-CA"/>
        </a:p>
      </dgm:t>
    </dgm:pt>
    <dgm:pt modelId="{BE5A115A-88CB-4E11-8EDF-036F36277910}" type="pres">
      <dgm:prSet presAssocID="{A299BD3F-0406-470F-AE6E-4F9DEF5A51AC}" presName="compNode" presStyleCnt="0"/>
      <dgm:spPr/>
    </dgm:pt>
    <dgm:pt modelId="{755C21D7-B532-433D-ABB1-68DC48C1E357}" type="pres">
      <dgm:prSet presAssocID="{A299BD3F-0406-470F-AE6E-4F9DEF5A51AC}" presName="node" presStyleLbl="node1" presStyleIdx="2" presStyleCnt="3">
        <dgm:presLayoutVars>
          <dgm:bulletEnabled val="1"/>
        </dgm:presLayoutVars>
      </dgm:prSet>
      <dgm:spPr/>
      <dgm:t>
        <a:bodyPr/>
        <a:lstStyle/>
        <a:p>
          <a:endParaRPr lang="en-CA"/>
        </a:p>
      </dgm:t>
    </dgm:pt>
    <dgm:pt modelId="{4732CC40-43EB-4900-9BD3-57365D8A393B}" type="pres">
      <dgm:prSet presAssocID="{A299BD3F-0406-470F-AE6E-4F9DEF5A51AC}" presName="invisiNode" presStyleLbl="node1" presStyleIdx="2" presStyleCnt="3"/>
      <dgm:spPr/>
    </dgm:pt>
    <dgm:pt modelId="{39D3654E-584D-491E-BF7C-674A3B553BFF}" type="pres">
      <dgm:prSet presAssocID="{A299BD3F-0406-470F-AE6E-4F9DEF5A51AC}" presName="imagNode" presStyleLbl="fgImgPlace1" presStyleIdx="2" presStyleCnt="3"/>
      <dgm:spPr>
        <a:blipFill rotWithShape="1">
          <a:blip xmlns:r="http://schemas.openxmlformats.org/officeDocument/2006/relationships" r:embed="rId3"/>
          <a:stretch>
            <a:fillRect/>
          </a:stretch>
        </a:blipFill>
      </dgm:spPr>
    </dgm:pt>
  </dgm:ptLst>
  <dgm:cxnLst>
    <dgm:cxn modelId="{A06F4CAC-51FA-4821-83D9-E7486D0A757E}" type="presOf" srcId="{CC36BD7E-FE1C-4CEA-B55A-EECA10453632}" destId="{AEF910B8-7F1E-4125-90EE-BB586939263F}" srcOrd="0" destOrd="0" presId="urn:microsoft.com/office/officeart/2005/8/layout/pList2#1"/>
    <dgm:cxn modelId="{F49B1916-23C2-4FED-A521-92B04260769A}" type="presOf" srcId="{3A8C35FA-A3A1-4664-B972-571A07696B89}" destId="{B9AA75F3-C57F-43A4-8CEA-BF3A5F7BE6E9}" srcOrd="0" destOrd="0" presId="urn:microsoft.com/office/officeart/2005/8/layout/pList2#1"/>
    <dgm:cxn modelId="{475C59B5-D536-462E-919C-4303AC8B66CD}" type="presOf" srcId="{16514F53-36CF-44B2-9218-AA7C6343159D}" destId="{069BAF7C-F6CC-41F5-81A1-3D89D9C97190}" srcOrd="0" destOrd="0" presId="urn:microsoft.com/office/officeart/2005/8/layout/pList2#1"/>
    <dgm:cxn modelId="{D9FA33AB-0F2E-4A1C-A70E-6BC2F44685D2}" srcId="{16514F53-36CF-44B2-9218-AA7C6343159D}" destId="{A299BD3F-0406-470F-AE6E-4F9DEF5A51AC}" srcOrd="2" destOrd="0" parTransId="{19F9A6BB-50BF-4DD5-AB07-705584B9AB32}" sibTransId="{C1D87540-7525-408A-A22A-C70B281004F1}"/>
    <dgm:cxn modelId="{9334D222-6AB2-4D5D-9DED-611343125A6C}" type="presOf" srcId="{6851830B-6DED-493D-9A68-0C989DE39C6B}" destId="{0997974A-025F-4860-8AD2-5025B0B6277A}" srcOrd="0" destOrd="0" presId="urn:microsoft.com/office/officeart/2005/8/layout/pList2#1"/>
    <dgm:cxn modelId="{81A760EB-C05F-4E41-BDEF-7A3F6FDE4ED8}" type="presOf" srcId="{AFF52834-5DEB-4D2D-BD86-57C46CC55076}" destId="{D55D33FF-55E4-4A6D-A1A8-6AB3C7E3BE2B}" srcOrd="0" destOrd="0" presId="urn:microsoft.com/office/officeart/2005/8/layout/pList2#1"/>
    <dgm:cxn modelId="{EC8838C0-CC8A-4484-83DF-E7E9F1230980}" srcId="{16514F53-36CF-44B2-9218-AA7C6343159D}" destId="{AFF52834-5DEB-4D2D-BD86-57C46CC55076}" srcOrd="0" destOrd="0" parTransId="{1D3D8530-1D4D-47F7-9505-A47733F5F495}" sibTransId="{3A8C35FA-A3A1-4664-B972-571A07696B89}"/>
    <dgm:cxn modelId="{2B01FBB9-AA9E-4FB5-9566-BAD6BCE05FC0}" type="presOf" srcId="{A299BD3F-0406-470F-AE6E-4F9DEF5A51AC}" destId="{755C21D7-B532-433D-ABB1-68DC48C1E357}" srcOrd="0" destOrd="0" presId="urn:microsoft.com/office/officeart/2005/8/layout/pList2#1"/>
    <dgm:cxn modelId="{B953E60A-2020-4850-9B52-35863F5E3177}" srcId="{16514F53-36CF-44B2-9218-AA7C6343159D}" destId="{CC36BD7E-FE1C-4CEA-B55A-EECA10453632}" srcOrd="1" destOrd="0" parTransId="{338FBA2A-69BA-4F44-A002-0D6851016C1A}" sibTransId="{6851830B-6DED-493D-9A68-0C989DE39C6B}"/>
    <dgm:cxn modelId="{A925222C-6D80-408D-8812-BC350C507C2A}" type="presParOf" srcId="{069BAF7C-F6CC-41F5-81A1-3D89D9C97190}" destId="{E18F8C6F-38A5-42F8-99B2-CB0D52B72C58}" srcOrd="0" destOrd="0" presId="urn:microsoft.com/office/officeart/2005/8/layout/pList2#1"/>
    <dgm:cxn modelId="{055AEFAA-35D8-4DB0-9C75-D8A37C13ED4B}" type="presParOf" srcId="{069BAF7C-F6CC-41F5-81A1-3D89D9C97190}" destId="{AE91E9BF-3F86-4CFD-97C2-8025EC33BED1}" srcOrd="1" destOrd="0" presId="urn:microsoft.com/office/officeart/2005/8/layout/pList2#1"/>
    <dgm:cxn modelId="{C061A748-E5A0-41AB-B282-825724B6045A}" type="presParOf" srcId="{AE91E9BF-3F86-4CFD-97C2-8025EC33BED1}" destId="{A9002D93-BE5A-4D74-8F0C-D02F3C9479CC}" srcOrd="0" destOrd="0" presId="urn:microsoft.com/office/officeart/2005/8/layout/pList2#1"/>
    <dgm:cxn modelId="{B9B0849B-0942-48E9-A676-3122BC0AFF0D}" type="presParOf" srcId="{A9002D93-BE5A-4D74-8F0C-D02F3C9479CC}" destId="{D55D33FF-55E4-4A6D-A1A8-6AB3C7E3BE2B}" srcOrd="0" destOrd="0" presId="urn:microsoft.com/office/officeart/2005/8/layout/pList2#1"/>
    <dgm:cxn modelId="{C82E07B1-2FDA-4342-A908-4FD7E814AE1D}" type="presParOf" srcId="{A9002D93-BE5A-4D74-8F0C-D02F3C9479CC}" destId="{7C3E1208-B36B-4C22-A21D-DD3A737B963B}" srcOrd="1" destOrd="0" presId="urn:microsoft.com/office/officeart/2005/8/layout/pList2#1"/>
    <dgm:cxn modelId="{CE01D86E-F694-42EE-859F-2C734AAAC223}" type="presParOf" srcId="{A9002D93-BE5A-4D74-8F0C-D02F3C9479CC}" destId="{07C1ACA7-DA3F-4E30-B752-F825D1FDDE9D}" srcOrd="2" destOrd="0" presId="urn:microsoft.com/office/officeart/2005/8/layout/pList2#1"/>
    <dgm:cxn modelId="{C1D6B8E2-544B-4E60-AD79-6EE280285635}" type="presParOf" srcId="{AE91E9BF-3F86-4CFD-97C2-8025EC33BED1}" destId="{B9AA75F3-C57F-43A4-8CEA-BF3A5F7BE6E9}" srcOrd="1" destOrd="0" presId="urn:microsoft.com/office/officeart/2005/8/layout/pList2#1"/>
    <dgm:cxn modelId="{FCF36DC1-7447-48D8-B726-687569430D63}" type="presParOf" srcId="{AE91E9BF-3F86-4CFD-97C2-8025EC33BED1}" destId="{D9D0AFEB-48EA-4025-BBB2-CE8BCDCDAAF1}" srcOrd="2" destOrd="0" presId="urn:microsoft.com/office/officeart/2005/8/layout/pList2#1"/>
    <dgm:cxn modelId="{181236C3-EEBC-4430-8768-7DE4F4535C01}" type="presParOf" srcId="{D9D0AFEB-48EA-4025-BBB2-CE8BCDCDAAF1}" destId="{AEF910B8-7F1E-4125-90EE-BB586939263F}" srcOrd="0" destOrd="0" presId="urn:microsoft.com/office/officeart/2005/8/layout/pList2#1"/>
    <dgm:cxn modelId="{48E62EB8-B805-43EE-A107-A8A7A495E2DB}" type="presParOf" srcId="{D9D0AFEB-48EA-4025-BBB2-CE8BCDCDAAF1}" destId="{BA7FDF44-2995-48DE-8A37-18180AC56299}" srcOrd="1" destOrd="0" presId="urn:microsoft.com/office/officeart/2005/8/layout/pList2#1"/>
    <dgm:cxn modelId="{FCBAD453-988E-4F5F-ABEE-32194B5FC1C8}" type="presParOf" srcId="{D9D0AFEB-48EA-4025-BBB2-CE8BCDCDAAF1}" destId="{C5830D59-0BC6-4961-A1C4-E360C6FAC241}" srcOrd="2" destOrd="0" presId="urn:microsoft.com/office/officeart/2005/8/layout/pList2#1"/>
    <dgm:cxn modelId="{69D41069-5D89-4167-91D6-218CCB2806CE}" type="presParOf" srcId="{AE91E9BF-3F86-4CFD-97C2-8025EC33BED1}" destId="{0997974A-025F-4860-8AD2-5025B0B6277A}" srcOrd="3" destOrd="0" presId="urn:microsoft.com/office/officeart/2005/8/layout/pList2#1"/>
    <dgm:cxn modelId="{CFF1CE8B-E115-4B10-9C6A-2803D5299F04}" type="presParOf" srcId="{AE91E9BF-3F86-4CFD-97C2-8025EC33BED1}" destId="{BE5A115A-88CB-4E11-8EDF-036F36277910}" srcOrd="4" destOrd="0" presId="urn:microsoft.com/office/officeart/2005/8/layout/pList2#1"/>
    <dgm:cxn modelId="{19D94AE0-4F03-462A-A185-36DA35BF28F5}" type="presParOf" srcId="{BE5A115A-88CB-4E11-8EDF-036F36277910}" destId="{755C21D7-B532-433D-ABB1-68DC48C1E357}" srcOrd="0" destOrd="0" presId="urn:microsoft.com/office/officeart/2005/8/layout/pList2#1"/>
    <dgm:cxn modelId="{04F4B371-7AC7-4030-BFCE-9F1DFA3DBF19}" type="presParOf" srcId="{BE5A115A-88CB-4E11-8EDF-036F36277910}" destId="{4732CC40-43EB-4900-9BD3-57365D8A393B}" srcOrd="1" destOrd="0" presId="urn:microsoft.com/office/officeart/2005/8/layout/pList2#1"/>
    <dgm:cxn modelId="{FD559671-8841-47B6-817E-07FD5193F4D7}" type="presParOf" srcId="{BE5A115A-88CB-4E11-8EDF-036F36277910}" destId="{39D3654E-584D-491E-BF7C-674A3B553BFF}"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916B31-A116-4A17-A01C-41BA18EB6963}" type="doc">
      <dgm:prSet loTypeId="urn:microsoft.com/office/officeart/2005/8/layout/venn1" loCatId="relationship" qsTypeId="urn:microsoft.com/office/officeart/2005/8/quickstyle/simple1" qsCatId="simple" csTypeId="urn:microsoft.com/office/officeart/2005/8/colors/accent1_2" csCatId="accent1" phldr="1"/>
      <dgm:spPr/>
    </dgm:pt>
    <dgm:pt modelId="{6119B281-7868-492E-9395-F60428B24D5F}">
      <dgm:prSet phldrT="[Text]"/>
      <dgm:spPr/>
      <dgm:t>
        <a:bodyPr/>
        <a:lstStyle/>
        <a:p>
          <a:r>
            <a:rPr lang="es-MX" b="1" noProof="0" dirty="0" smtClean="0">
              <a:solidFill>
                <a:schemeClr val="bg1"/>
              </a:solidFill>
            </a:rPr>
            <a:t>Sensibilización Central/</a:t>
          </a:r>
          <a:br>
            <a:rPr lang="es-MX" b="1" noProof="0" dirty="0" smtClean="0">
              <a:solidFill>
                <a:schemeClr val="bg1"/>
              </a:solidFill>
            </a:rPr>
          </a:br>
          <a:r>
            <a:rPr lang="es-MX" b="1" noProof="0" dirty="0" smtClean="0">
              <a:solidFill>
                <a:schemeClr val="bg1"/>
              </a:solidFill>
            </a:rPr>
            <a:t>Dolor Disfuncional</a:t>
          </a:r>
          <a:endParaRPr lang="es-MX" noProof="0" dirty="0"/>
        </a:p>
      </dgm:t>
    </dgm:pt>
    <dgm:pt modelId="{923F5BA6-B919-4DC6-86FF-72F77E97682C}" type="parTrans" cxnId="{54F19AA2-2D86-41A7-902F-3BF01B43941B}">
      <dgm:prSet/>
      <dgm:spPr/>
      <dgm:t>
        <a:bodyPr/>
        <a:lstStyle/>
        <a:p>
          <a:endParaRPr lang="es-MX" noProof="0"/>
        </a:p>
      </dgm:t>
    </dgm:pt>
    <dgm:pt modelId="{986DBE5D-8078-496D-A206-40B77C56305B}" type="sibTrans" cxnId="{54F19AA2-2D86-41A7-902F-3BF01B43941B}">
      <dgm:prSet/>
      <dgm:spPr/>
      <dgm:t>
        <a:bodyPr/>
        <a:lstStyle/>
        <a:p>
          <a:endParaRPr lang="es-MX" noProof="0"/>
        </a:p>
      </dgm:t>
    </dgm:pt>
    <dgm:pt modelId="{93128CBC-8C30-46D4-9078-BBB3B3BF2E89}">
      <dgm:prSet phldrT="[Text]"/>
      <dgm:spPr>
        <a:solidFill>
          <a:schemeClr val="accent3">
            <a:alpha val="50000"/>
          </a:schemeClr>
        </a:solidFill>
      </dgm:spPr>
      <dgm:t>
        <a:bodyPr/>
        <a:lstStyle/>
        <a:p>
          <a:r>
            <a:rPr lang="es-MX" b="1" noProof="0" dirty="0" smtClean="0">
              <a:solidFill>
                <a:schemeClr val="bg1"/>
              </a:solidFill>
            </a:rPr>
            <a:t>Dolor Neuropático </a:t>
          </a:r>
          <a:endParaRPr lang="es-MX" noProof="0" dirty="0"/>
        </a:p>
      </dgm:t>
    </dgm:pt>
    <dgm:pt modelId="{32702806-B921-40F8-A768-40DD188758AC}" type="parTrans" cxnId="{5F0148CE-C671-499D-BEA8-6EE7B9A575CD}">
      <dgm:prSet/>
      <dgm:spPr/>
      <dgm:t>
        <a:bodyPr/>
        <a:lstStyle/>
        <a:p>
          <a:endParaRPr lang="es-MX" noProof="0"/>
        </a:p>
      </dgm:t>
    </dgm:pt>
    <dgm:pt modelId="{1804C424-C5C5-49F0-B68B-E0E51E10946B}" type="sibTrans" cxnId="{5F0148CE-C671-499D-BEA8-6EE7B9A575CD}">
      <dgm:prSet/>
      <dgm:spPr/>
      <dgm:t>
        <a:bodyPr/>
        <a:lstStyle/>
        <a:p>
          <a:endParaRPr lang="es-MX" noProof="0"/>
        </a:p>
      </dgm:t>
    </dgm:pt>
    <dgm:pt modelId="{E3867A0F-D7F7-4851-88CD-F2F837AD5A50}">
      <dgm:prSet phldrT="[Text]"/>
      <dgm:spPr>
        <a:solidFill>
          <a:schemeClr val="accent2">
            <a:alpha val="44000"/>
          </a:schemeClr>
        </a:solidFill>
      </dgm:spPr>
      <dgm:t>
        <a:bodyPr/>
        <a:lstStyle/>
        <a:p>
          <a:r>
            <a:rPr lang="es-MX" b="1" noProof="0" dirty="0" smtClean="0">
              <a:solidFill>
                <a:schemeClr val="bg1"/>
              </a:solidFill>
            </a:rPr>
            <a:t>Dolor Nociceptivo</a:t>
          </a:r>
          <a:endParaRPr lang="es-MX" noProof="0" dirty="0"/>
        </a:p>
      </dgm:t>
    </dgm:pt>
    <dgm:pt modelId="{1699042E-5142-4A14-ABAF-1EF39C6E3337}" type="parTrans" cxnId="{694E193C-1849-4F7F-8608-4CCDAF61FEA2}">
      <dgm:prSet/>
      <dgm:spPr/>
      <dgm:t>
        <a:bodyPr/>
        <a:lstStyle/>
        <a:p>
          <a:endParaRPr lang="es-MX" noProof="0"/>
        </a:p>
      </dgm:t>
    </dgm:pt>
    <dgm:pt modelId="{5E682AD4-5F25-44C9-8F4A-E3902391AE82}" type="sibTrans" cxnId="{694E193C-1849-4F7F-8608-4CCDAF61FEA2}">
      <dgm:prSet/>
      <dgm:spPr/>
      <dgm:t>
        <a:bodyPr/>
        <a:lstStyle/>
        <a:p>
          <a:endParaRPr lang="es-MX" noProof="0"/>
        </a:p>
      </dgm:t>
    </dgm:pt>
    <dgm:pt modelId="{DBE7419B-D44B-4AE1-A6BB-A6CE8DA6AB10}" type="pres">
      <dgm:prSet presAssocID="{6F916B31-A116-4A17-A01C-41BA18EB6963}" presName="compositeShape" presStyleCnt="0">
        <dgm:presLayoutVars>
          <dgm:chMax val="7"/>
          <dgm:dir/>
          <dgm:resizeHandles val="exact"/>
        </dgm:presLayoutVars>
      </dgm:prSet>
      <dgm:spPr/>
    </dgm:pt>
    <dgm:pt modelId="{AD6C030A-77CD-4087-B2DB-42FE2C4A5A38}" type="pres">
      <dgm:prSet presAssocID="{6119B281-7868-492E-9395-F60428B24D5F}" presName="circ1" presStyleLbl="vennNode1" presStyleIdx="0" presStyleCnt="3"/>
      <dgm:spPr/>
      <dgm:t>
        <a:bodyPr/>
        <a:lstStyle/>
        <a:p>
          <a:endParaRPr lang="en-CA"/>
        </a:p>
      </dgm:t>
    </dgm:pt>
    <dgm:pt modelId="{200F7B48-B421-40DE-82C7-221D4CBB0903}" type="pres">
      <dgm:prSet presAssocID="{6119B281-7868-492E-9395-F60428B24D5F}" presName="circ1Tx" presStyleLbl="revTx" presStyleIdx="0" presStyleCnt="0">
        <dgm:presLayoutVars>
          <dgm:chMax val="0"/>
          <dgm:chPref val="0"/>
          <dgm:bulletEnabled val="1"/>
        </dgm:presLayoutVars>
      </dgm:prSet>
      <dgm:spPr/>
      <dgm:t>
        <a:bodyPr/>
        <a:lstStyle/>
        <a:p>
          <a:endParaRPr lang="en-CA"/>
        </a:p>
      </dgm:t>
    </dgm:pt>
    <dgm:pt modelId="{7C076649-9DBB-412C-A439-F7EF46D496A4}" type="pres">
      <dgm:prSet presAssocID="{93128CBC-8C30-46D4-9078-BBB3B3BF2E89}" presName="circ2" presStyleLbl="vennNode1" presStyleIdx="1" presStyleCnt="3"/>
      <dgm:spPr/>
      <dgm:t>
        <a:bodyPr/>
        <a:lstStyle/>
        <a:p>
          <a:endParaRPr lang="en-CA"/>
        </a:p>
      </dgm:t>
    </dgm:pt>
    <dgm:pt modelId="{AED78D21-F4D5-4DBF-B5CE-205EA39B14DC}" type="pres">
      <dgm:prSet presAssocID="{93128CBC-8C30-46D4-9078-BBB3B3BF2E89}" presName="circ2Tx" presStyleLbl="revTx" presStyleIdx="0" presStyleCnt="0">
        <dgm:presLayoutVars>
          <dgm:chMax val="0"/>
          <dgm:chPref val="0"/>
          <dgm:bulletEnabled val="1"/>
        </dgm:presLayoutVars>
      </dgm:prSet>
      <dgm:spPr/>
      <dgm:t>
        <a:bodyPr/>
        <a:lstStyle/>
        <a:p>
          <a:endParaRPr lang="en-CA"/>
        </a:p>
      </dgm:t>
    </dgm:pt>
    <dgm:pt modelId="{853DB428-CD9B-4BB8-AC5A-E81D382B9208}" type="pres">
      <dgm:prSet presAssocID="{E3867A0F-D7F7-4851-88CD-F2F837AD5A50}" presName="circ3" presStyleLbl="vennNode1" presStyleIdx="2" presStyleCnt="3"/>
      <dgm:spPr/>
      <dgm:t>
        <a:bodyPr/>
        <a:lstStyle/>
        <a:p>
          <a:endParaRPr lang="en-CA"/>
        </a:p>
      </dgm:t>
    </dgm:pt>
    <dgm:pt modelId="{1A24827F-BA57-4E63-8C31-56E25A633961}" type="pres">
      <dgm:prSet presAssocID="{E3867A0F-D7F7-4851-88CD-F2F837AD5A50}" presName="circ3Tx" presStyleLbl="revTx" presStyleIdx="0" presStyleCnt="0">
        <dgm:presLayoutVars>
          <dgm:chMax val="0"/>
          <dgm:chPref val="0"/>
          <dgm:bulletEnabled val="1"/>
        </dgm:presLayoutVars>
      </dgm:prSet>
      <dgm:spPr/>
      <dgm:t>
        <a:bodyPr/>
        <a:lstStyle/>
        <a:p>
          <a:endParaRPr lang="en-CA"/>
        </a:p>
      </dgm:t>
    </dgm:pt>
  </dgm:ptLst>
  <dgm:cxnLst>
    <dgm:cxn modelId="{E8C91391-636F-4D40-8192-E3A3D45CB433}" type="presOf" srcId="{93128CBC-8C30-46D4-9078-BBB3B3BF2E89}" destId="{AED78D21-F4D5-4DBF-B5CE-205EA39B14DC}" srcOrd="1" destOrd="0" presId="urn:microsoft.com/office/officeart/2005/8/layout/venn1"/>
    <dgm:cxn modelId="{417BC933-79FD-46AA-A03E-D611C90DCDB7}" type="presOf" srcId="{6F916B31-A116-4A17-A01C-41BA18EB6963}" destId="{DBE7419B-D44B-4AE1-A6BB-A6CE8DA6AB10}" srcOrd="0" destOrd="0" presId="urn:microsoft.com/office/officeart/2005/8/layout/venn1"/>
    <dgm:cxn modelId="{7EEFB57D-25C0-4E15-94FB-7048BF3AD500}" type="presOf" srcId="{E3867A0F-D7F7-4851-88CD-F2F837AD5A50}" destId="{853DB428-CD9B-4BB8-AC5A-E81D382B9208}" srcOrd="0" destOrd="0" presId="urn:microsoft.com/office/officeart/2005/8/layout/venn1"/>
    <dgm:cxn modelId="{1FFD8FB8-7958-4F70-B385-9B3ECDDEF89D}" type="presOf" srcId="{6119B281-7868-492E-9395-F60428B24D5F}" destId="{AD6C030A-77CD-4087-B2DB-42FE2C4A5A38}" srcOrd="0" destOrd="0" presId="urn:microsoft.com/office/officeart/2005/8/layout/venn1"/>
    <dgm:cxn modelId="{54F19AA2-2D86-41A7-902F-3BF01B43941B}" srcId="{6F916B31-A116-4A17-A01C-41BA18EB6963}" destId="{6119B281-7868-492E-9395-F60428B24D5F}" srcOrd="0" destOrd="0" parTransId="{923F5BA6-B919-4DC6-86FF-72F77E97682C}" sibTransId="{986DBE5D-8078-496D-A206-40B77C56305B}"/>
    <dgm:cxn modelId="{C0DDC3F4-EB2C-498B-826C-E4387A9BFC38}" type="presOf" srcId="{93128CBC-8C30-46D4-9078-BBB3B3BF2E89}" destId="{7C076649-9DBB-412C-A439-F7EF46D496A4}" srcOrd="0" destOrd="0" presId="urn:microsoft.com/office/officeart/2005/8/layout/venn1"/>
    <dgm:cxn modelId="{1AD8F3C3-C770-4E1D-8057-F64710FDBD00}" type="presOf" srcId="{E3867A0F-D7F7-4851-88CD-F2F837AD5A50}" destId="{1A24827F-BA57-4E63-8C31-56E25A633961}" srcOrd="1" destOrd="0" presId="urn:microsoft.com/office/officeart/2005/8/layout/venn1"/>
    <dgm:cxn modelId="{B6B6C3FB-98B2-42E8-9320-1207A3CECE7C}" type="presOf" srcId="{6119B281-7868-492E-9395-F60428B24D5F}" destId="{200F7B48-B421-40DE-82C7-221D4CBB0903}" srcOrd="1" destOrd="0" presId="urn:microsoft.com/office/officeart/2005/8/layout/venn1"/>
    <dgm:cxn modelId="{5F0148CE-C671-499D-BEA8-6EE7B9A575CD}" srcId="{6F916B31-A116-4A17-A01C-41BA18EB6963}" destId="{93128CBC-8C30-46D4-9078-BBB3B3BF2E89}" srcOrd="1" destOrd="0" parTransId="{32702806-B921-40F8-A768-40DD188758AC}" sibTransId="{1804C424-C5C5-49F0-B68B-E0E51E10946B}"/>
    <dgm:cxn modelId="{694E193C-1849-4F7F-8608-4CCDAF61FEA2}" srcId="{6F916B31-A116-4A17-A01C-41BA18EB6963}" destId="{E3867A0F-D7F7-4851-88CD-F2F837AD5A50}" srcOrd="2" destOrd="0" parTransId="{1699042E-5142-4A14-ABAF-1EF39C6E3337}" sibTransId="{5E682AD4-5F25-44C9-8F4A-E3902391AE82}"/>
    <dgm:cxn modelId="{DE887CFC-D55A-4744-8CA5-98F8E4399D44}" type="presParOf" srcId="{DBE7419B-D44B-4AE1-A6BB-A6CE8DA6AB10}" destId="{AD6C030A-77CD-4087-B2DB-42FE2C4A5A38}" srcOrd="0" destOrd="0" presId="urn:microsoft.com/office/officeart/2005/8/layout/venn1"/>
    <dgm:cxn modelId="{FFDE5F27-D548-40C1-A8E2-8594A8505AE2}" type="presParOf" srcId="{DBE7419B-D44B-4AE1-A6BB-A6CE8DA6AB10}" destId="{200F7B48-B421-40DE-82C7-221D4CBB0903}" srcOrd="1" destOrd="0" presId="urn:microsoft.com/office/officeart/2005/8/layout/venn1"/>
    <dgm:cxn modelId="{A13EE765-A82B-483A-A1A2-5EAE2E704928}" type="presParOf" srcId="{DBE7419B-D44B-4AE1-A6BB-A6CE8DA6AB10}" destId="{7C076649-9DBB-412C-A439-F7EF46D496A4}" srcOrd="2" destOrd="0" presId="urn:microsoft.com/office/officeart/2005/8/layout/venn1"/>
    <dgm:cxn modelId="{1B37202D-1C08-4BEA-936B-9C2069C2F833}" type="presParOf" srcId="{DBE7419B-D44B-4AE1-A6BB-A6CE8DA6AB10}" destId="{AED78D21-F4D5-4DBF-B5CE-205EA39B14DC}" srcOrd="3" destOrd="0" presId="urn:microsoft.com/office/officeart/2005/8/layout/venn1"/>
    <dgm:cxn modelId="{458B7A8A-78FF-49C4-BA8A-EF4402EC7CC3}" type="presParOf" srcId="{DBE7419B-D44B-4AE1-A6BB-A6CE8DA6AB10}" destId="{853DB428-CD9B-4BB8-AC5A-E81D382B9208}" srcOrd="4" destOrd="0" presId="urn:microsoft.com/office/officeart/2005/8/layout/venn1"/>
    <dgm:cxn modelId="{9461FE2D-EB9E-4C7A-865A-3279EC1A98A7}" type="presParOf" srcId="{DBE7419B-D44B-4AE1-A6BB-A6CE8DA6AB10}" destId="{1A24827F-BA57-4E63-8C31-56E25A63396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F8C6F-38A5-42F8-99B2-CB0D52B72C58}">
      <dsp:nvSpPr>
        <dsp:cNvPr id="0" name=""/>
        <dsp:cNvSpPr/>
      </dsp:nvSpPr>
      <dsp:spPr>
        <a:xfrm>
          <a:off x="0" y="0"/>
          <a:ext cx="8240018" cy="210623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C1ACA7-DA3F-4E30-B752-F825D1FDDE9D}">
      <dsp:nvSpPr>
        <dsp:cNvPr id="0" name=""/>
        <dsp:cNvSpPr/>
      </dsp:nvSpPr>
      <dsp:spPr>
        <a:xfrm>
          <a:off x="147693" y="248796"/>
          <a:ext cx="2420505" cy="1544571"/>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5D33FF-55E4-4A6D-A1A8-6AB3C7E3BE2B}">
      <dsp:nvSpPr>
        <dsp:cNvPr id="0" name=""/>
        <dsp:cNvSpPr/>
      </dsp:nvSpPr>
      <dsp:spPr>
        <a:xfrm rot="10800000">
          <a:off x="247200" y="2106234"/>
          <a:ext cx="2420505" cy="257428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s-MX" sz="1600" kern="1200" noProof="0" dirty="0" smtClean="0"/>
            <a:t>¿Interfiere el dolor con las actividades?</a:t>
          </a:r>
          <a:endParaRPr lang="es-MX" sz="1600" kern="1200" noProof="0" dirty="0"/>
        </a:p>
      </dsp:txBody>
      <dsp:txXfrm rot="10800000">
        <a:off x="321639" y="2106234"/>
        <a:ext cx="2271627" cy="2499847"/>
      </dsp:txXfrm>
    </dsp:sp>
    <dsp:sp modelId="{C5830D59-0BC6-4961-A1C4-E360C6FAC241}">
      <dsp:nvSpPr>
        <dsp:cNvPr id="0" name=""/>
        <dsp:cNvSpPr/>
      </dsp:nvSpPr>
      <dsp:spPr>
        <a:xfrm>
          <a:off x="2909756" y="280831"/>
          <a:ext cx="2420505" cy="1544571"/>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F910B8-7F1E-4125-90EE-BB586939263F}">
      <dsp:nvSpPr>
        <dsp:cNvPr id="0" name=""/>
        <dsp:cNvSpPr/>
      </dsp:nvSpPr>
      <dsp:spPr>
        <a:xfrm rot="10800000">
          <a:off x="2909756" y="2106234"/>
          <a:ext cx="2420505" cy="257428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s-MX" sz="1600" kern="1200" noProof="0" dirty="0" smtClean="0"/>
            <a:t>¿Tiene el paciente depresión, ansiedad o cambios en el estado mental concomitantes?</a:t>
          </a:r>
        </a:p>
        <a:p>
          <a:pPr lvl="0" algn="l" defTabSz="711200">
            <a:lnSpc>
              <a:spcPct val="90000"/>
            </a:lnSpc>
            <a:spcBef>
              <a:spcPct val="0"/>
            </a:spcBef>
            <a:spcAft>
              <a:spcPct val="35000"/>
            </a:spcAft>
          </a:pPr>
          <a:r>
            <a:rPr lang="es-MX" sz="1600" kern="1200" noProof="0" dirty="0" smtClean="0"/>
            <a:t>¿Tiene el paciente trastornos del sueño o historia de abuso/dependencia de sustancias?</a:t>
          </a:r>
          <a:endParaRPr lang="es-MX" sz="1600" kern="1200" noProof="0" dirty="0"/>
        </a:p>
      </dsp:txBody>
      <dsp:txXfrm rot="10800000">
        <a:off x="2984195" y="2106234"/>
        <a:ext cx="2271627" cy="2499847"/>
      </dsp:txXfrm>
    </dsp:sp>
    <dsp:sp modelId="{39D3654E-584D-491E-BF7C-674A3B553BFF}">
      <dsp:nvSpPr>
        <dsp:cNvPr id="0" name=""/>
        <dsp:cNvSpPr/>
      </dsp:nvSpPr>
      <dsp:spPr>
        <a:xfrm>
          <a:off x="5572312" y="280831"/>
          <a:ext cx="2420505" cy="1544571"/>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5C21D7-B532-433D-ABB1-68DC48C1E357}">
      <dsp:nvSpPr>
        <dsp:cNvPr id="0" name=""/>
        <dsp:cNvSpPr/>
      </dsp:nvSpPr>
      <dsp:spPr>
        <a:xfrm rot="10800000">
          <a:off x="5572312" y="2106234"/>
          <a:ext cx="2420505" cy="257428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s-MX" sz="1600" kern="1200" noProof="0" dirty="0" smtClean="0"/>
            <a:t>¿Qué medicamentos se han intentado en el pasado?</a:t>
          </a:r>
        </a:p>
        <a:p>
          <a:pPr lvl="0" algn="l" defTabSz="711200">
            <a:lnSpc>
              <a:spcPct val="90000"/>
            </a:lnSpc>
            <a:spcBef>
              <a:spcPct val="0"/>
            </a:spcBef>
            <a:spcAft>
              <a:spcPct val="35000"/>
            </a:spcAft>
          </a:pPr>
          <a:r>
            <a:rPr lang="es-MX" sz="1600" kern="1200" noProof="0" dirty="0" smtClean="0"/>
            <a:t>¿Qué medicamentos han sido útiles?</a:t>
          </a:r>
        </a:p>
        <a:p>
          <a:pPr lvl="0" algn="l" defTabSz="711200">
            <a:lnSpc>
              <a:spcPct val="90000"/>
            </a:lnSpc>
            <a:spcBef>
              <a:spcPct val="0"/>
            </a:spcBef>
            <a:spcAft>
              <a:spcPct val="35000"/>
            </a:spcAft>
          </a:pPr>
          <a:r>
            <a:rPr lang="es-MX" sz="1600" kern="1200" noProof="0" dirty="0" smtClean="0"/>
            <a:t>¿Qué medicamentos no han sido útiles?</a:t>
          </a:r>
          <a:endParaRPr lang="es-MX" sz="1600" kern="1200" noProof="0" dirty="0"/>
        </a:p>
      </dsp:txBody>
      <dsp:txXfrm rot="10800000">
        <a:off x="5646751" y="2106234"/>
        <a:ext cx="2271627" cy="24998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C030A-77CD-4087-B2DB-42FE2C4A5A38}">
      <dsp:nvSpPr>
        <dsp:cNvPr id="0" name=""/>
        <dsp:cNvSpPr/>
      </dsp:nvSpPr>
      <dsp:spPr>
        <a:xfrm>
          <a:off x="1929712" y="41601"/>
          <a:ext cx="1996886" cy="199688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MX" sz="1600" b="1" kern="1200" noProof="0" dirty="0" smtClean="0">
              <a:solidFill>
                <a:schemeClr val="bg1"/>
              </a:solidFill>
            </a:rPr>
            <a:t>Sensibilización Central/</a:t>
          </a:r>
          <a:br>
            <a:rPr lang="es-MX" sz="1600" b="1" kern="1200" noProof="0" dirty="0" smtClean="0">
              <a:solidFill>
                <a:schemeClr val="bg1"/>
              </a:solidFill>
            </a:rPr>
          </a:br>
          <a:r>
            <a:rPr lang="es-MX" sz="1600" b="1" kern="1200" noProof="0" dirty="0" smtClean="0">
              <a:solidFill>
                <a:schemeClr val="bg1"/>
              </a:solidFill>
            </a:rPr>
            <a:t>Dolor Disfuncional</a:t>
          </a:r>
          <a:endParaRPr lang="es-MX" sz="1600" kern="1200" noProof="0" dirty="0"/>
        </a:p>
      </dsp:txBody>
      <dsp:txXfrm>
        <a:off x="2195964" y="391056"/>
        <a:ext cx="1464383" cy="898598"/>
      </dsp:txXfrm>
    </dsp:sp>
    <dsp:sp modelId="{7C076649-9DBB-412C-A439-F7EF46D496A4}">
      <dsp:nvSpPr>
        <dsp:cNvPr id="0" name=""/>
        <dsp:cNvSpPr/>
      </dsp:nvSpPr>
      <dsp:spPr>
        <a:xfrm>
          <a:off x="2650255" y="1289655"/>
          <a:ext cx="1996886" cy="1996886"/>
        </a:xfrm>
        <a:prstGeom prst="ellipse">
          <a:avLst/>
        </a:prstGeom>
        <a:solidFill>
          <a:schemeClr val="accent3">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MX" sz="1600" b="1" kern="1200" noProof="0" dirty="0" smtClean="0">
              <a:solidFill>
                <a:schemeClr val="bg1"/>
              </a:solidFill>
            </a:rPr>
            <a:t>Dolor Neuropático </a:t>
          </a:r>
          <a:endParaRPr lang="es-MX" sz="1600" kern="1200" noProof="0" dirty="0"/>
        </a:p>
      </dsp:txBody>
      <dsp:txXfrm>
        <a:off x="3260970" y="1805518"/>
        <a:ext cx="1198131" cy="1098287"/>
      </dsp:txXfrm>
    </dsp:sp>
    <dsp:sp modelId="{853DB428-CD9B-4BB8-AC5A-E81D382B9208}">
      <dsp:nvSpPr>
        <dsp:cNvPr id="0" name=""/>
        <dsp:cNvSpPr/>
      </dsp:nvSpPr>
      <dsp:spPr>
        <a:xfrm>
          <a:off x="1209169" y="1289655"/>
          <a:ext cx="1996886" cy="1996886"/>
        </a:xfrm>
        <a:prstGeom prst="ellipse">
          <a:avLst/>
        </a:prstGeom>
        <a:solidFill>
          <a:schemeClr val="accent2">
            <a:alpha val="4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MX" sz="1600" b="1" kern="1200" noProof="0" dirty="0" smtClean="0">
              <a:solidFill>
                <a:schemeClr val="bg1"/>
              </a:solidFill>
            </a:rPr>
            <a:t>Dolor Nociceptivo</a:t>
          </a:r>
          <a:endParaRPr lang="es-MX" sz="1600" kern="1200" noProof="0" dirty="0"/>
        </a:p>
      </dsp:txBody>
      <dsp:txXfrm>
        <a:off x="1397209" y="1805518"/>
        <a:ext cx="1198131" cy="1098287"/>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F5F00832-5A29-4483-88CA-12528CCA536E}" type="datetimeFigureOut">
              <a:rPr lang="en-CA" smtClean="0"/>
              <a:pPr/>
              <a:t>2015-07-06</a:t>
            </a:fld>
            <a:endParaRPr lang="en-CA" dirty="0"/>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ED0853AA-3E1B-4B26-ADAC-BAEB7DFA1408}" type="slidenum">
              <a:rPr lang="en-CA" smtClean="0"/>
              <a:pPr/>
              <a:t>‹#›</a:t>
            </a:fld>
            <a:endParaRPr lang="en-CA" dirty="0"/>
          </a:p>
        </p:txBody>
      </p:sp>
    </p:spTree>
    <p:extLst>
      <p:ext uri="{BB962C8B-B14F-4D97-AF65-F5344CB8AC3E}">
        <p14:creationId xmlns:p14="http://schemas.microsoft.com/office/powerpoint/2010/main" val="7730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3AD4DE45-43F8-4E42-B6CD-72BD91879E4B}"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C869435C-097B-40B4-A7F6-991F06607D84}" type="slidenum">
              <a:rPr lang="en-CA" smtClean="0"/>
              <a:pPr/>
              <a:t>‹#›</a:t>
            </a:fld>
            <a:endParaRPr lang="en-CA" dirty="0"/>
          </a:p>
        </p:txBody>
      </p:sp>
    </p:spTree>
    <p:extLst>
      <p:ext uri="{BB962C8B-B14F-4D97-AF65-F5344CB8AC3E}">
        <p14:creationId xmlns:p14="http://schemas.microsoft.com/office/powerpoint/2010/main" val="313891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iasp-pain.org/Content/NavigationMenu/GeneralResourceLinks/FacesPainScaleRevised/default.ht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1</a:t>
            </a:fld>
            <a:endParaRPr lang="en-CA" dirty="0"/>
          </a:p>
        </p:txBody>
      </p:sp>
    </p:spTree>
    <p:extLst>
      <p:ext uri="{BB962C8B-B14F-4D97-AF65-F5344CB8AC3E}">
        <p14:creationId xmlns:p14="http://schemas.microsoft.com/office/powerpoint/2010/main" val="461731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970784" y="8773340"/>
            <a:ext cx="3038049" cy="461303"/>
          </a:xfrm>
          <a:prstGeom prst="rect">
            <a:avLst/>
          </a:prstGeom>
          <a:noFill/>
          <a:ln w="9525">
            <a:noFill/>
            <a:miter lim="800000"/>
            <a:headEnd/>
            <a:tailEnd/>
          </a:ln>
        </p:spPr>
        <p:txBody>
          <a:bodyPr lIns="87608" tIns="43804" rIns="87608" bIns="43804" anchor="b">
            <a:prstTxWarp prst="textNoShape">
              <a:avLst/>
            </a:prstTxWarp>
          </a:bodyPr>
          <a:lstStyle/>
          <a:p>
            <a:pPr algn="r" eaLnBrk="0" hangingPunct="0"/>
            <a:fld id="{3032411D-05CA-434B-A719-EA421AEE29FD}" type="slidenum">
              <a:rPr lang="en-GB" sz="1100">
                <a:solidFill>
                  <a:srgbClr val="000000"/>
                </a:solidFill>
                <a:latin typeface="Calibri" charset="0"/>
              </a:rPr>
              <a:pPr algn="r" eaLnBrk="0" hangingPunct="0"/>
              <a:t>10</a:t>
            </a:fld>
            <a:endParaRPr lang="en-GB" sz="1100" dirty="0">
              <a:solidFill>
                <a:srgbClr val="000000"/>
              </a:solidFill>
              <a:latin typeface="Calibri" charset="0"/>
            </a:endParaRPr>
          </a:p>
        </p:txBody>
      </p:sp>
      <p:sp>
        <p:nvSpPr>
          <p:cNvPr id="72707" name="Rectangle 2"/>
          <p:cNvSpPr>
            <a:spLocks noGrp="1" noRot="1" noChangeAspect="1" noChangeArrowheads="1" noTextEdit="1"/>
          </p:cNvSpPr>
          <p:nvPr>
            <p:ph type="sldImg"/>
          </p:nvPr>
        </p:nvSpPr>
        <p:spPr>
          <a:xfrm>
            <a:off x="1150938" y="673100"/>
            <a:ext cx="4694237" cy="3521075"/>
          </a:xfrm>
          <a:ln/>
        </p:spPr>
      </p:sp>
      <p:sp>
        <p:nvSpPr>
          <p:cNvPr id="70660" name="Rectangle 3"/>
          <p:cNvSpPr>
            <a:spLocks noGrp="1" noChangeArrowheads="1"/>
          </p:cNvSpPr>
          <p:nvPr>
            <p:ph type="body" idx="1"/>
          </p:nvPr>
        </p:nvSpPr>
        <p:spPr>
          <a:xfrm>
            <a:off x="691323" y="4390969"/>
            <a:ext cx="5608947" cy="4684653"/>
          </a:xfrm>
          <a:ln/>
        </p:spPr>
        <p:txBody>
          <a:bodyPr lIns="90111" tIns="45056" rIns="90111" bIns="45056"/>
          <a:lstStyle/>
          <a:p>
            <a:pPr indent="-181712">
              <a:spcBef>
                <a:spcPct val="0"/>
              </a:spcBef>
              <a:spcAft>
                <a:spcPts val="600"/>
              </a:spcAft>
            </a:pPr>
            <a:r>
              <a:rPr lang="es-MX" b="1" noProof="0" dirty="0" smtClean="0"/>
              <a:t>Notas del Conferencista</a:t>
            </a:r>
          </a:p>
          <a:p>
            <a:pPr indent="-181712">
              <a:spcBef>
                <a:spcPct val="0"/>
              </a:spcBef>
              <a:spcAft>
                <a:spcPts val="600"/>
              </a:spcAft>
            </a:pPr>
            <a:r>
              <a:rPr lang="es-MX" noProof="0" dirty="0" smtClean="0"/>
              <a:t>El Dolor Nociceptivo es una respuesta que ocurre cuando neuronas sensoriales</a:t>
            </a:r>
            <a:r>
              <a:rPr lang="es-MX" baseline="0" noProof="0" dirty="0" smtClean="0"/>
              <a:t> periféricas específicas </a:t>
            </a:r>
            <a:r>
              <a:rPr lang="es-MX" noProof="0" dirty="0" smtClean="0"/>
              <a:t>(nociceptores) responden</a:t>
            </a:r>
            <a:r>
              <a:rPr lang="es-MX" baseline="0" noProof="0" dirty="0" smtClean="0"/>
              <a:t> a un </a:t>
            </a:r>
            <a:r>
              <a:rPr lang="es-MX" noProof="0" dirty="0" smtClean="0"/>
              <a:t>estímulo nocivo.</a:t>
            </a:r>
            <a:r>
              <a:rPr lang="es-MX" baseline="30000" noProof="0" dirty="0" smtClean="0"/>
              <a:t>1</a:t>
            </a:r>
            <a:r>
              <a:rPr lang="es-MX" noProof="0" dirty="0" smtClean="0"/>
              <a:t> </a:t>
            </a:r>
          </a:p>
          <a:p>
            <a:pPr indent="-181712">
              <a:spcBef>
                <a:spcPct val="0"/>
              </a:spcBef>
              <a:spcAft>
                <a:spcPts val="600"/>
              </a:spcAft>
            </a:pPr>
            <a:r>
              <a:rPr lang="es-MX" noProof="0" dirty="0" smtClean="0"/>
              <a:t>El dolor nociceptivo agudo es una respuesta apropiada, que tiene un rol protector porque causa respuestas de reflejo o conductuales que minimizan el daño tisular.</a:t>
            </a:r>
            <a:r>
              <a:rPr lang="es-MX" baseline="30000" noProof="0" dirty="0" smtClean="0"/>
              <a:t>2</a:t>
            </a:r>
            <a:r>
              <a:rPr lang="es-MX" noProof="0" dirty="0" smtClean="0"/>
              <a:t>  El</a:t>
            </a:r>
            <a:r>
              <a:rPr lang="es-MX" baseline="0" noProof="0" dirty="0" smtClean="0"/>
              <a:t> Dolor nociceptivo crónico no tiene una función protectora</a:t>
            </a:r>
            <a:r>
              <a:rPr lang="es-MX" noProof="0" dirty="0" smtClean="0"/>
              <a:t> (</a:t>
            </a:r>
            <a:r>
              <a:rPr lang="es-MX" i="1" noProof="0" dirty="0" smtClean="0"/>
              <a:t>ej: </a:t>
            </a:r>
            <a:r>
              <a:rPr lang="es-MX" noProof="0" dirty="0" smtClean="0"/>
              <a:t> osteoartritis).</a:t>
            </a:r>
            <a:r>
              <a:rPr lang="es-MX" baseline="30000" noProof="0" dirty="0" smtClean="0"/>
              <a:t>2,3</a:t>
            </a:r>
          </a:p>
          <a:p>
            <a:pPr marL="181712" indent="-181712">
              <a:spcBef>
                <a:spcPct val="0"/>
              </a:spcBef>
              <a:spcAft>
                <a:spcPts val="600"/>
              </a:spcAft>
            </a:pPr>
            <a:r>
              <a:rPr lang="en-GB" b="1" dirty="0" smtClean="0"/>
              <a:t>Referencias</a:t>
            </a:r>
            <a:endParaRPr lang="en-GB" b="1" dirty="0"/>
          </a:p>
          <a:p>
            <a:pPr marL="181712" indent="-181712">
              <a:spcBef>
                <a:spcPct val="0"/>
              </a:spcBef>
              <a:spcAft>
                <a:spcPts val="600"/>
              </a:spcAft>
              <a:buFontTx/>
              <a:buAutoNum type="arabicPeriod"/>
            </a:pPr>
            <a:r>
              <a:rPr lang="en-AU" dirty="0" smtClean="0"/>
              <a:t>McMahon SB and Koltzenburg M. Wall and Melzack’s Textbook of Pain. 5th ed. London: Elsevier; 2006, pgs 235, 471, 906, 1020, 1099.</a:t>
            </a:r>
          </a:p>
          <a:p>
            <a:pPr marL="181712" indent="-181712">
              <a:spcBef>
                <a:spcPct val="0"/>
              </a:spcBef>
              <a:spcAft>
                <a:spcPts val="600"/>
              </a:spcAft>
              <a:buFontTx/>
              <a:buAutoNum type="arabicPeriod"/>
            </a:pPr>
            <a:r>
              <a:rPr lang="en-US" dirty="0" smtClean="0"/>
              <a:t>Schaible H-G, Richter F. </a:t>
            </a:r>
            <a:r>
              <a:rPr lang="en-GB" dirty="0" smtClean="0"/>
              <a:t>Langenbecks Arch Surg 2004;389:237–243.</a:t>
            </a:r>
          </a:p>
          <a:p>
            <a:pPr marL="181712" indent="-181712">
              <a:spcBef>
                <a:spcPct val="0"/>
              </a:spcBef>
              <a:spcAft>
                <a:spcPts val="600"/>
              </a:spcAft>
              <a:buFontTx/>
              <a:buAutoNum type="arabicPeriod"/>
            </a:pPr>
            <a:r>
              <a:rPr lang="en-GB" dirty="0" smtClean="0"/>
              <a:t>Herndon C, et al. Pharmacotherapy 2008;28:788–805.</a:t>
            </a:r>
          </a:p>
          <a:p>
            <a:pPr marL="181712" indent="-181712">
              <a:spcBef>
                <a:spcPct val="0"/>
              </a:spcBef>
              <a:spcAft>
                <a:spcPts val="600"/>
              </a:spcAft>
            </a:pPr>
            <a:endParaRPr lang="en-US" sz="900" dirty="0">
              <a:ea typeface="Arial Unicode MS" charset="0"/>
              <a:cs typeface="Arial Unicode MS" charset="0"/>
            </a:endParaRPr>
          </a:p>
          <a:p>
            <a:pPr marL="181712" indent="-181712">
              <a:spcBef>
                <a:spcPct val="0"/>
              </a:spcBef>
              <a:spcAft>
                <a:spcPts val="600"/>
              </a:spcAft>
            </a:pPr>
            <a:endParaRPr lang="en-US" sz="900" dirty="0">
              <a:ea typeface="Arial Unicode MS" charset="0"/>
              <a:cs typeface="Arial Unicode M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50938" y="673100"/>
            <a:ext cx="4694237" cy="3521075"/>
          </a:xfrm>
          <a:ln/>
        </p:spPr>
      </p:sp>
      <p:sp>
        <p:nvSpPr>
          <p:cNvPr id="73732" name="Rectangle 3"/>
          <p:cNvSpPr>
            <a:spLocks noGrp="1" noChangeArrowheads="1"/>
          </p:cNvSpPr>
          <p:nvPr>
            <p:ph type="body" idx="1"/>
          </p:nvPr>
        </p:nvSpPr>
        <p:spPr>
          <a:xfrm>
            <a:off x="691322" y="4390968"/>
            <a:ext cx="5364398" cy="4400996"/>
          </a:xfrm>
          <a:ln/>
        </p:spPr>
        <p:txBody>
          <a:bodyPr lIns="90111" tIns="45056" rIns="90111" bIns="45056"/>
          <a:lstStyle/>
          <a:p>
            <a:pPr indent="-181712">
              <a:lnSpc>
                <a:spcPct val="90000"/>
              </a:lnSpc>
              <a:spcBef>
                <a:spcPct val="0"/>
              </a:spcBef>
              <a:spcAft>
                <a:spcPts val="600"/>
              </a:spcAft>
            </a:pPr>
            <a:r>
              <a:rPr lang="es-MX" b="1" noProof="0" dirty="0" smtClean="0"/>
              <a:t>Notas del Conferencista</a:t>
            </a:r>
          </a:p>
          <a:p>
            <a:pPr indent="-181712">
              <a:lnSpc>
                <a:spcPct val="90000"/>
              </a:lnSpc>
              <a:spcBef>
                <a:spcPct val="0"/>
              </a:spcBef>
              <a:spcAft>
                <a:spcPts val="600"/>
              </a:spcAft>
            </a:pPr>
            <a:r>
              <a:rPr lang="es-MX" noProof="0" dirty="0" smtClean="0"/>
              <a:t>El dolor neuropático ha sido definido como dolor que es “iniciado o causado por una disfunción o lesión primaria en el sistema nervioso periférico o central.”</a:t>
            </a:r>
            <a:r>
              <a:rPr lang="es-MX" baseline="30000" noProof="0" dirty="0" smtClean="0"/>
              <a:t>1</a:t>
            </a:r>
          </a:p>
          <a:p>
            <a:pPr indent="-181712">
              <a:lnSpc>
                <a:spcPct val="90000"/>
              </a:lnSpc>
              <a:spcBef>
                <a:spcPct val="0"/>
              </a:spcBef>
              <a:spcAft>
                <a:spcPts val="600"/>
              </a:spcAft>
            </a:pPr>
            <a:r>
              <a:rPr lang="es-MX" noProof="0" dirty="0" smtClean="0"/>
              <a:t>Las causas de dolor neuropático periférico incluyen lesión nerviosa post-quirúrgica y post-traumática, Neuropatía diabética periférica, Neuralgia postherpética y radiculopatías.</a:t>
            </a:r>
            <a:r>
              <a:rPr lang="es-MX" baseline="30000" dirty="0" smtClean="0"/>
              <a:t>2</a:t>
            </a:r>
            <a:r>
              <a:rPr lang="es-MX" noProof="0" dirty="0" smtClean="0"/>
              <a:t> El dolor post-accidente vascular cerebral, esclerosis múltiple y lesiones de la médula espinal son ejemplos de dolor neuropático central.</a:t>
            </a:r>
            <a:r>
              <a:rPr lang="es-MX" baseline="30000" noProof="0" dirty="0" smtClean="0"/>
              <a:t>2</a:t>
            </a:r>
          </a:p>
          <a:p>
            <a:pPr indent="-181712">
              <a:lnSpc>
                <a:spcPct val="90000"/>
              </a:lnSpc>
              <a:spcBef>
                <a:spcPct val="0"/>
              </a:spcBef>
              <a:spcAft>
                <a:spcPts val="600"/>
              </a:spcAft>
            </a:pPr>
            <a:r>
              <a:rPr lang="es-MX" noProof="0" dirty="0" smtClean="0"/>
              <a:t>El dolor neuropático es descrito frecuentemente como un dolor ‘Punzante’, ‘Como una descarga eléctrica’ o ‘Quemante’, comúnmente asociado con ‘Hormigueo’ y/o ‘Entumecimiento’.</a:t>
            </a:r>
            <a:r>
              <a:rPr lang="es-MX" baseline="30000" noProof="0" dirty="0" smtClean="0"/>
              <a:t>2</a:t>
            </a:r>
            <a:r>
              <a:rPr lang="es-MX" noProof="0" dirty="0" smtClean="0"/>
              <a:t> </a:t>
            </a:r>
          </a:p>
          <a:p>
            <a:pPr indent="-181712">
              <a:lnSpc>
                <a:spcPct val="90000"/>
              </a:lnSpc>
              <a:spcBef>
                <a:spcPct val="0"/>
              </a:spcBef>
              <a:spcAft>
                <a:spcPts val="600"/>
              </a:spcAft>
            </a:pPr>
            <a:r>
              <a:rPr lang="es-MX" noProof="0" dirty="0" smtClean="0"/>
              <a:t>La región dolorosa puede no necesariamente ser la misma que el sitio de la lesión (vea la imagen de dolor lumbar radicular). El dolor ocurre en el territorio neurológico de la estructura afectada (nervio, raíz, médula espinal, cerebro).</a:t>
            </a:r>
            <a:r>
              <a:rPr lang="es-MX" baseline="30000" noProof="0" dirty="0" smtClean="0"/>
              <a:t>1</a:t>
            </a:r>
            <a:r>
              <a:rPr lang="es-MX" noProof="0" dirty="0" smtClean="0"/>
              <a:t> En el dolor neuropático periférico, ocurre en el territorio del nervio o raíz nerviosa afectados. En el dolor neuropático central, se </a:t>
            </a:r>
            <a:r>
              <a:rPr lang="es-MX" dirty="0" smtClean="0"/>
              <a:t>relaciona con el sitio de la lesión en la </a:t>
            </a:r>
            <a:r>
              <a:rPr lang="es-MX" noProof="0" dirty="0" smtClean="0"/>
              <a:t>médula espinal o el cerebro.</a:t>
            </a:r>
          </a:p>
          <a:p>
            <a:pPr marL="389802" lvl="1" indent="-218348">
              <a:lnSpc>
                <a:spcPct val="90000"/>
              </a:lnSpc>
              <a:spcBef>
                <a:spcPct val="0"/>
              </a:spcBef>
            </a:pPr>
            <a:endParaRPr lang="en-GB" sz="900" dirty="0">
              <a:ea typeface="Arial Unicode MS" charset="0"/>
              <a:cs typeface="Arial Unicode MS" charset="0"/>
            </a:endParaRPr>
          </a:p>
          <a:p>
            <a:pPr>
              <a:lnSpc>
                <a:spcPct val="90000"/>
              </a:lnSpc>
              <a:spcBef>
                <a:spcPct val="0"/>
              </a:spcBef>
              <a:spcAft>
                <a:spcPts val="600"/>
              </a:spcAft>
            </a:pPr>
            <a:r>
              <a:rPr lang="en-GB" b="1" dirty="0" smtClean="0"/>
              <a:t>Referencias</a:t>
            </a:r>
          </a:p>
          <a:p>
            <a:pPr marL="181712" indent="-181712">
              <a:lnSpc>
                <a:spcPct val="90000"/>
              </a:lnSpc>
              <a:spcBef>
                <a:spcPct val="0"/>
              </a:spcBef>
              <a:spcAft>
                <a:spcPts val="600"/>
              </a:spcAft>
              <a:buFontTx/>
              <a:buAutoNum type="arabicPeriod"/>
            </a:pPr>
            <a:r>
              <a:rPr lang="en-GB" dirty="0" smtClean="0"/>
              <a:t>Merskey H, Bogduk N, eds. Classification of chronic pain: descriptions of chronic pain syndromes and definitions of pain terms, 2nd ed. Seattle, WA: IASP Press; 1994.</a:t>
            </a:r>
            <a:endParaRPr lang="en-US" dirty="0" smtClean="0"/>
          </a:p>
          <a:p>
            <a:pPr marL="181712" indent="-181712">
              <a:lnSpc>
                <a:spcPct val="90000"/>
              </a:lnSpc>
              <a:spcBef>
                <a:spcPct val="0"/>
              </a:spcBef>
              <a:spcAft>
                <a:spcPts val="600"/>
              </a:spcAft>
              <a:buFontTx/>
              <a:buAutoNum type="arabicPeriod"/>
            </a:pPr>
            <a:r>
              <a:rPr lang="en-GB" dirty="0" smtClean="0"/>
              <a:t>McMahon SB and Koltzenburg M. Wall and Melzack’s Textbook of Pain. 5th ed. London: Elsevier; 2006, pp. 906, 1020, 1076.</a:t>
            </a:r>
            <a:endParaRPr lang="en-US" dirty="0" smtClean="0"/>
          </a:p>
          <a:p>
            <a:pPr marL="218348" indent="-218348">
              <a:lnSpc>
                <a:spcPct val="90000"/>
              </a:lnSpc>
              <a:spcBef>
                <a:spcPct val="0"/>
              </a:spcBef>
              <a:buFontTx/>
              <a:buAutoNum type="arabicPeriod"/>
            </a:pPr>
            <a:endParaRPr lang="en-GB" sz="900" dirty="0">
              <a:solidFill>
                <a:schemeClr val="folHlink"/>
              </a:solidFill>
              <a:ea typeface="Arial Unicode MS" charset="0"/>
              <a:cs typeface="Arial Unicode MS" charset="0"/>
            </a:endParaRPr>
          </a:p>
          <a:p>
            <a:pPr marL="389802" lvl="1" indent="-218348">
              <a:lnSpc>
                <a:spcPct val="110000"/>
              </a:lnSpc>
              <a:spcBef>
                <a:spcPct val="0"/>
              </a:spcBef>
              <a:buFontTx/>
              <a:buChar char="•"/>
            </a:pPr>
            <a:endParaRPr lang="en-GB" sz="900" dirty="0">
              <a:ea typeface="Arial Unicode MS" charset="0"/>
              <a:cs typeface="Arial Unicode MS" charset="0"/>
            </a:endParaRPr>
          </a:p>
          <a:p>
            <a:pPr marL="389802" lvl="1" indent="-218348">
              <a:lnSpc>
                <a:spcPct val="110000"/>
              </a:lnSpc>
              <a:spcBef>
                <a:spcPct val="0"/>
              </a:spcBef>
              <a:buFontTx/>
              <a:buChar char="•"/>
            </a:pPr>
            <a:endParaRPr lang="en-GB" sz="900" dirty="0">
              <a:ea typeface="Arial Unicode MS" charset="0"/>
              <a:cs typeface="Arial Unicode MS" charset="0"/>
            </a:endParaRPr>
          </a:p>
          <a:p>
            <a:pPr marL="389802" lvl="1" indent="-218348">
              <a:lnSpc>
                <a:spcPct val="110000"/>
              </a:lnSpc>
              <a:spcBef>
                <a:spcPct val="0"/>
              </a:spcBef>
              <a:buFontTx/>
              <a:buChar char="•"/>
            </a:pPr>
            <a:endParaRPr lang="en-GB" sz="900" dirty="0">
              <a:ea typeface="Arial Unicode MS" charset="0"/>
              <a:cs typeface="Arial Unicode MS" charset="0"/>
            </a:endParaRPr>
          </a:p>
        </p:txBody>
      </p:sp>
      <p:sp>
        <p:nvSpPr>
          <p:cNvPr id="75780" name="Rectangle 7"/>
          <p:cNvSpPr>
            <a:spLocks noGrp="1" noChangeArrowheads="1"/>
          </p:cNvSpPr>
          <p:nvPr>
            <p:ph type="sldNum" sz="quarter" idx="5"/>
          </p:nvPr>
        </p:nvSpPr>
        <p:spPr>
          <a:xfrm>
            <a:off x="3964514" y="8757581"/>
            <a:ext cx="3038049" cy="461303"/>
          </a:xfrm>
          <a:noFill/>
        </p:spPr>
        <p:txBody>
          <a:bodyPr/>
          <a:lstStyle/>
          <a:p>
            <a:fld id="{F91C4B29-D6E2-FA4F-B002-D831C95C6018}" type="slidenum">
              <a:rPr lang="en-GB"/>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12</a:t>
            </a:fld>
            <a:endParaRPr lang="en-CA" dirty="0"/>
          </a:p>
        </p:txBody>
      </p:sp>
    </p:spTree>
    <p:extLst>
      <p:ext uri="{BB962C8B-B14F-4D97-AF65-F5344CB8AC3E}">
        <p14:creationId xmlns:p14="http://schemas.microsoft.com/office/powerpoint/2010/main" val="593340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49" name="Rectangle 2"/>
          <p:cNvSpPr>
            <a:spLocks noGrp="1" noRot="1" noChangeAspect="1" noChangeArrowheads="1" noTextEdit="1"/>
          </p:cNvSpPr>
          <p:nvPr>
            <p:ph type="sldImg"/>
          </p:nvPr>
        </p:nvSpPr>
        <p:spPr>
          <a:ln/>
        </p:spPr>
      </p:sp>
      <p:sp>
        <p:nvSpPr>
          <p:cNvPr id="872450" name="Rectangle 3"/>
          <p:cNvSpPr>
            <a:spLocks noGrp="1" noChangeArrowheads="1"/>
          </p:cNvSpPr>
          <p:nvPr>
            <p:ph type="body" idx="1"/>
          </p:nvPr>
        </p:nvSpPr>
        <p:spPr>
          <a:noFill/>
          <a:ln/>
        </p:spPr>
        <p:txBody>
          <a:bodyPr/>
          <a:lstStyle/>
          <a:p>
            <a:pPr>
              <a:spcAft>
                <a:spcPts val="600"/>
              </a:spcAft>
            </a:pPr>
            <a:r>
              <a:rPr lang="es-MX" b="1" dirty="0" smtClean="0"/>
              <a:t>Notas del Conferencista</a:t>
            </a:r>
          </a:p>
          <a:p>
            <a:pPr>
              <a:spcAft>
                <a:spcPts val="600"/>
              </a:spcAft>
            </a:pPr>
            <a:r>
              <a:rPr lang="es-MX" dirty="0" smtClean="0"/>
              <a:t>Una Historia del Dolor debe incluir preguntas que den lugar al conocimiento cabal de la naturaleza del dolor.</a:t>
            </a:r>
          </a:p>
          <a:p>
            <a:pPr>
              <a:spcAft>
                <a:spcPts val="600"/>
              </a:spcAft>
            </a:pPr>
            <a:endParaRPr lang="es-MX"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Notes Placeholder 2"/>
          <p:cNvSpPr>
            <a:spLocks noGrp="1"/>
          </p:cNvSpPr>
          <p:nvPr>
            <p:ph type="body" idx="1"/>
          </p:nvPr>
        </p:nvSpPr>
        <p:spPr>
          <a:xfrm>
            <a:off x="336848" y="4387136"/>
            <a:ext cx="6480720" cy="4303954"/>
          </a:xfrm>
        </p:spPr>
        <p:txBody>
          <a:bodyPr/>
          <a:lstStyle/>
          <a:p>
            <a:pPr>
              <a:spcAft>
                <a:spcPts val="300"/>
              </a:spcAft>
            </a:pPr>
            <a:r>
              <a:rPr lang="es-MX" b="1" dirty="0" smtClean="0"/>
              <a:t>Notas del Conferencista</a:t>
            </a:r>
          </a:p>
          <a:p>
            <a:pPr>
              <a:spcAft>
                <a:spcPts val="300"/>
              </a:spcAft>
            </a:pPr>
            <a:r>
              <a:rPr lang="es-MX" dirty="0" smtClean="0"/>
              <a:t>Una hoja de trabajo de historia y examen de dolor puede usarse para recabar la Historia del Dolor. Los pacientes  pueden usar dicha hoja de trabajo para registrar su dolor  y deterioro funcional. La mayoría de las hojas de trabajo incluyen imágenes del cuerpo humano (de frente y por detrás) en las que los pacientes pueden marcar las áreas donde sienten dolor. Las hojas de trabajo cubren varios aspectos del dolor, como:</a:t>
            </a:r>
          </a:p>
          <a:p>
            <a:pPr marL="361950" indent="-171450">
              <a:buFont typeface="Arial" pitchFamily="34" charset="0"/>
              <a:buChar char="•"/>
            </a:pPr>
            <a:r>
              <a:rPr lang="es-MX" dirty="0" smtClean="0"/>
              <a:t>Sitio del dolor  </a:t>
            </a:r>
          </a:p>
          <a:p>
            <a:pPr marL="361950" indent="-171450">
              <a:buFont typeface="Arial" pitchFamily="34" charset="0"/>
              <a:buChar char="•"/>
            </a:pPr>
            <a:r>
              <a:rPr lang="es-MX" dirty="0" smtClean="0"/>
              <a:t>¿Qué causa o empeora el dolor ? (ej: la actividad)</a:t>
            </a:r>
          </a:p>
          <a:p>
            <a:pPr marL="361950" indent="-171450">
              <a:buFont typeface="Arial" pitchFamily="34" charset="0"/>
              <a:buChar char="•"/>
            </a:pPr>
            <a:r>
              <a:rPr lang="es-MX" dirty="0" smtClean="0"/>
              <a:t>Intensidad y carácter del dolor </a:t>
            </a:r>
          </a:p>
          <a:p>
            <a:pPr marL="628650" lvl="1" indent="-171450">
              <a:buFont typeface="Arial" pitchFamily="34" charset="0"/>
              <a:buChar char="•"/>
            </a:pPr>
            <a:r>
              <a:rPr lang="es-MX" dirty="0" smtClean="0"/>
              <a:t>Califique la severidad de 1 a 5 y evalúa los cambios en la severidad</a:t>
            </a:r>
          </a:p>
          <a:p>
            <a:pPr marL="628650" lvl="1" indent="-171450">
              <a:buFont typeface="Arial" pitchFamily="34" charset="0"/>
              <a:buChar char="•"/>
            </a:pPr>
            <a:r>
              <a:rPr lang="es-MX" dirty="0" smtClean="0"/>
              <a:t>Describa el dolor </a:t>
            </a:r>
          </a:p>
          <a:p>
            <a:pPr marL="628650" lvl="1" indent="-171450">
              <a:buFont typeface="Arial" pitchFamily="34" charset="0"/>
              <a:buChar char="•"/>
            </a:pPr>
            <a:r>
              <a:rPr lang="es-MX" dirty="0" smtClean="0"/>
              <a:t>Verifique si el dolor es continuo o intermitente</a:t>
            </a:r>
          </a:p>
          <a:p>
            <a:pPr marL="361950" indent="-171450">
              <a:buFont typeface="Arial" pitchFamily="34" charset="0"/>
              <a:buChar char="•"/>
            </a:pPr>
            <a:r>
              <a:rPr lang="es-MX" dirty="0" smtClean="0"/>
              <a:t>Síntomas asociados</a:t>
            </a:r>
          </a:p>
          <a:p>
            <a:pPr marL="628650" lvl="1" indent="-171450">
              <a:buFont typeface="Arial" pitchFamily="34" charset="0"/>
              <a:buChar char="•"/>
            </a:pPr>
            <a:r>
              <a:rPr lang="es-MX" dirty="0" smtClean="0"/>
              <a:t>Efecto del dolor en el sueño</a:t>
            </a:r>
          </a:p>
          <a:p>
            <a:pPr marL="628650" lvl="1" indent="-171450">
              <a:buFont typeface="Arial" pitchFamily="34" charset="0"/>
              <a:buChar char="•"/>
            </a:pPr>
            <a:r>
              <a:rPr lang="es-MX" dirty="0" smtClean="0"/>
              <a:t>Nivel actual de depresión</a:t>
            </a:r>
          </a:p>
          <a:p>
            <a:pPr marL="628650" lvl="1" indent="-171450">
              <a:buFont typeface="Arial" pitchFamily="34" charset="0"/>
              <a:buChar char="•"/>
            </a:pPr>
            <a:r>
              <a:rPr lang="es-MX" dirty="0" smtClean="0"/>
              <a:t>¿Está el dolor asociado con otros síntomas?</a:t>
            </a:r>
          </a:p>
          <a:p>
            <a:pPr marL="361950" indent="-171450">
              <a:buFont typeface="Arial" pitchFamily="34" charset="0"/>
              <a:buChar char="•"/>
            </a:pPr>
            <a:r>
              <a:rPr lang="es-MX" dirty="0" smtClean="0"/>
              <a:t>¿Daño en el funcionamiento relacionado con el dolor? (sin limitación, limitación leve o limitación importante)</a:t>
            </a:r>
          </a:p>
          <a:p>
            <a:pPr marL="361950" indent="-171450">
              <a:spcAft>
                <a:spcPts val="300"/>
              </a:spcAft>
              <a:buFont typeface="Arial" pitchFamily="34" charset="0"/>
              <a:buChar char="•"/>
            </a:pPr>
            <a:r>
              <a:rPr lang="es-MX" dirty="0" smtClean="0"/>
              <a:t>Historia médica relevante</a:t>
            </a:r>
          </a:p>
          <a:p>
            <a:pPr>
              <a:spcAft>
                <a:spcPts val="300"/>
              </a:spcAft>
            </a:pPr>
            <a:r>
              <a:rPr lang="es-MX" sz="1100" b="1" dirty="0" smtClean="0"/>
              <a:t>Referencia</a:t>
            </a:r>
          </a:p>
          <a:p>
            <a:pPr>
              <a:spcAft>
                <a:spcPts val="300"/>
              </a:spcAft>
            </a:pPr>
            <a:r>
              <a:rPr lang="en-CA" sz="1100" dirty="0" smtClean="0"/>
              <a:t>Ayad AE </a:t>
            </a:r>
            <a:r>
              <a:rPr lang="en-CA" sz="1100" i="1" dirty="0" smtClean="0"/>
              <a:t>et al. </a:t>
            </a:r>
            <a:r>
              <a:rPr lang="en-CA" sz="1100" dirty="0" smtClean="0"/>
              <a:t>Expert panel consensus recommendations for the pharmacologic treatment of acute pain in the middle east region. </a:t>
            </a:r>
            <a:r>
              <a:rPr lang="en-CA" sz="1100" i="1" dirty="0" smtClean="0"/>
              <a:t>J Int Med Res </a:t>
            </a:r>
            <a:r>
              <a:rPr lang="en-CA" sz="1100" dirty="0" smtClean="0"/>
              <a:t>2011;39(4):1123-41.</a:t>
            </a:r>
          </a:p>
          <a:p>
            <a:pPr>
              <a:spcAft>
                <a:spcPts val="300"/>
              </a:spcAft>
            </a:pPr>
            <a:endParaRPr lang="es-MX" dirty="0" smtClean="0"/>
          </a:p>
        </p:txBody>
      </p:sp>
      <p:sp>
        <p:nvSpPr>
          <p:cNvPr id="2" name="Slide Number Placeholder 1"/>
          <p:cNvSpPr>
            <a:spLocks noGrp="1"/>
          </p:cNvSpPr>
          <p:nvPr>
            <p:ph type="sldNum" sz="quarter" idx="10"/>
          </p:nvPr>
        </p:nvSpPr>
        <p:spPr>
          <a:xfrm>
            <a:off x="3972560" y="8774271"/>
            <a:ext cx="3037840" cy="461804"/>
          </a:xfrm>
        </p:spPr>
        <p:txBody>
          <a:bodyPr/>
          <a:lstStyle/>
          <a:p>
            <a:fld id="{B14A8E5B-A782-4796-87FF-066C429D8644}" type="slidenum">
              <a:rPr lang="en-CA" smtClean="0">
                <a:solidFill>
                  <a:prstClr val="black"/>
                </a:solidFill>
              </a:rPr>
              <a:pPr/>
              <a:t>14</a:t>
            </a:fld>
            <a:endParaRPr lang="en-CA" dirty="0">
              <a:solidFill>
                <a:prstClr val="black"/>
              </a:solidFill>
            </a:endParaRPr>
          </a:p>
        </p:txBody>
      </p:sp>
      <p:sp>
        <p:nvSpPr>
          <p:cNvPr id="5" name="Slide Image Placeholder 4"/>
          <p:cNvSpPr>
            <a:spLocks noGrp="1" noRot="1" noChangeAspect="1"/>
          </p:cNvSpPr>
          <p:nvPr>
            <p:ph type="sldImg"/>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336848" y="4387136"/>
            <a:ext cx="6408712" cy="4156234"/>
          </a:xfrm>
        </p:spPr>
        <p:txBody>
          <a:bodyPr/>
          <a:lstStyle/>
          <a:p>
            <a:pPr>
              <a:spcAft>
                <a:spcPts val="600"/>
              </a:spcAft>
            </a:pPr>
            <a:r>
              <a:rPr lang="es-MX" b="1" dirty="0" smtClean="0"/>
              <a:t>Notas del Conferencista</a:t>
            </a:r>
          </a:p>
          <a:p>
            <a:pPr>
              <a:spcAft>
                <a:spcPts val="600"/>
              </a:spcAft>
            </a:pPr>
            <a:r>
              <a:rPr lang="es-MX" dirty="0" smtClean="0"/>
              <a:t>Los mapas corporales ayudan a localizar el dolor.</a:t>
            </a:r>
          </a:p>
          <a:p>
            <a:pPr>
              <a:spcAft>
                <a:spcPts val="600"/>
              </a:spcAft>
            </a:pPr>
            <a:r>
              <a:rPr lang="es-MX" dirty="0" smtClean="0"/>
              <a:t>En casos de Dolor Nociceptivo de origen somático, el dolor está generalmente bien localizado en el área lesionada. Sin embargo, en casos de dolor neuropático, los mapas corporales pueden ser útiles para la sistematización precisa del dolor de acuerdo con dermatomas individuales.</a:t>
            </a:r>
          </a:p>
          <a:p>
            <a:pPr>
              <a:spcAft>
                <a:spcPts val="600"/>
              </a:spcAft>
            </a:pPr>
            <a:r>
              <a:rPr lang="es-MX" dirty="0" smtClean="0"/>
              <a:t>Es importante mencionar que en casos de dolor referido, la ubicación del dolor y de la lesión o de la lesión/disfunción nerviosa pueden no estar correlacionados.</a:t>
            </a:r>
          </a:p>
          <a:p>
            <a:pPr>
              <a:spcAft>
                <a:spcPts val="600"/>
              </a:spcAft>
            </a:pPr>
            <a:r>
              <a:rPr lang="es-MX" b="1" dirty="0" smtClean="0"/>
              <a:t>Referencias</a:t>
            </a:r>
          </a:p>
          <a:p>
            <a:pPr>
              <a:spcAft>
                <a:spcPts val="600"/>
              </a:spcAft>
            </a:pPr>
            <a:r>
              <a:rPr lang="fr-FR" dirty="0" smtClean="0"/>
              <a:t>Gilron I </a:t>
            </a:r>
            <a:r>
              <a:rPr lang="fr-FR" i="1" dirty="0" smtClean="0"/>
              <a:t>et al. </a:t>
            </a:r>
            <a:r>
              <a:rPr lang="fr-FR" dirty="0" smtClean="0"/>
              <a:t>Ne</a:t>
            </a:r>
            <a:r>
              <a:rPr lang="en-CA" dirty="0" smtClean="0"/>
              <a:t>uropathic pain: a practical guide for the clinician. </a:t>
            </a:r>
            <a:r>
              <a:rPr lang="fr-FR" i="1" dirty="0" smtClean="0"/>
              <a:t>CMAJ</a:t>
            </a:r>
            <a:r>
              <a:rPr lang="fr-FR" dirty="0" smtClean="0"/>
              <a:t> 2006; 175(3):265-75.</a:t>
            </a:r>
          </a:p>
          <a:p>
            <a:pPr>
              <a:spcAft>
                <a:spcPts val="600"/>
              </a:spcAft>
            </a:pPr>
            <a:r>
              <a:rPr lang="fr-FR" dirty="0" smtClean="0"/>
              <a:t>Walk D </a:t>
            </a:r>
            <a:r>
              <a:rPr lang="fr-FR" i="1" dirty="0" smtClean="0"/>
              <a:t>et al. </a:t>
            </a:r>
            <a:r>
              <a:rPr lang="en-CA" dirty="0" smtClean="0"/>
              <a:t>Quantitative sensory testing and mapping: a review of nonautomated quantitative methods for examination of the patient with neuropathic pain.</a:t>
            </a:r>
            <a:r>
              <a:rPr lang="fr-FR" dirty="0" smtClean="0"/>
              <a:t> </a:t>
            </a:r>
            <a:r>
              <a:rPr lang="fr-FR" i="1" dirty="0" smtClean="0"/>
              <a:t>Clin J Pain </a:t>
            </a:r>
            <a:r>
              <a:rPr lang="fr-FR" dirty="0" smtClean="0"/>
              <a:t>2009; 25(7):632-40. </a:t>
            </a:r>
            <a:endParaRPr lang="fr-FR" dirty="0"/>
          </a:p>
        </p:txBody>
      </p:sp>
      <p:sp>
        <p:nvSpPr>
          <p:cNvPr id="3" name="Slide Image Placeholder 2"/>
          <p:cNvSpPr>
            <a:spLocks noGrp="1" noRot="1" noChangeAspect="1"/>
          </p:cNvSpPr>
          <p:nvPr>
            <p:ph type="sldImg"/>
          </p:nvPr>
        </p:nvSpPr>
        <p:spPr/>
      </p:sp>
      <p:sp>
        <p:nvSpPr>
          <p:cNvPr id="6" name="Slide Number Placeholder 3"/>
          <p:cNvSpPr>
            <a:spLocks noGrp="1"/>
          </p:cNvSpPr>
          <p:nvPr>
            <p:ph type="sldNum" sz="quarter" idx="5"/>
          </p:nvPr>
        </p:nvSpPr>
        <p:spPr>
          <a:xfrm>
            <a:off x="3970938" y="8772669"/>
            <a:ext cx="3037840" cy="461804"/>
          </a:xfrm>
        </p:spPr>
        <p:txBody>
          <a:bodyPr/>
          <a:lstStyle/>
          <a:p>
            <a:fld id="{C869435C-097B-40B4-A7F6-991F06607D84}" type="slidenum">
              <a:rPr lang="en-CA" smtClean="0">
                <a:solidFill>
                  <a:prstClr val="black"/>
                </a:solidFill>
              </a:rPr>
              <a:pPr/>
              <a:t>15</a:t>
            </a:fld>
            <a:endParaRPr lang="en-CA"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7" name="Rectangle 2"/>
          <p:cNvSpPr>
            <a:spLocks noGrp="1" noRot="1" noChangeAspect="1" noChangeArrowheads="1" noTextEdit="1"/>
          </p:cNvSpPr>
          <p:nvPr>
            <p:ph type="sldImg"/>
          </p:nvPr>
        </p:nvSpPr>
        <p:spPr>
          <a:ln/>
        </p:spPr>
      </p:sp>
      <p:sp>
        <p:nvSpPr>
          <p:cNvPr id="874498" name="Rectangle 3"/>
          <p:cNvSpPr>
            <a:spLocks noGrp="1" noChangeArrowheads="1"/>
          </p:cNvSpPr>
          <p:nvPr>
            <p:ph type="body" idx="1"/>
          </p:nvPr>
        </p:nvSpPr>
        <p:spPr>
          <a:noFill/>
          <a:ln/>
        </p:spPr>
        <p:txBody>
          <a:bodyPr/>
          <a:lstStyle/>
          <a:p>
            <a:pPr>
              <a:spcAft>
                <a:spcPts val="600"/>
              </a:spcAft>
            </a:pPr>
            <a:r>
              <a:rPr lang="es-MX" b="1" dirty="0" smtClean="0"/>
              <a:t>Notas del Conferencista</a:t>
            </a:r>
          </a:p>
          <a:p>
            <a:pPr>
              <a:spcAft>
                <a:spcPts val="600"/>
              </a:spcAft>
            </a:pPr>
            <a:r>
              <a:rPr lang="es-MX" dirty="0" smtClean="0"/>
              <a:t>La evaluación clínica del dolor debe incluir evaluaciones funcionales y psicológicas y la historia de medicación.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6"/>
          <p:cNvSpPr>
            <a:spLocks noGrp="1"/>
          </p:cNvSpPr>
          <p:nvPr>
            <p:ph type="sldNum" sz="quarter" idx="5"/>
          </p:nvPr>
        </p:nvSpPr>
        <p:spPr/>
        <p:txBody>
          <a:bodyPr/>
          <a:lstStyle>
            <a:lvl1pPr defTabSz="912983" eaLnBrk="0" hangingPunct="0">
              <a:defRPr sz="2300">
                <a:solidFill>
                  <a:schemeClr val="tx1"/>
                </a:solidFill>
                <a:latin typeface="Arial" pitchFamily="34" charset="0"/>
                <a:ea typeface="ＭＳ Ｐゴシック" pitchFamily="34" charset="-128"/>
              </a:defRPr>
            </a:lvl1pPr>
            <a:lvl2pPr marL="702756" indent="-270291" defTabSz="912983" eaLnBrk="0" hangingPunct="0">
              <a:defRPr sz="2300">
                <a:solidFill>
                  <a:schemeClr val="tx1"/>
                </a:solidFill>
                <a:latin typeface="Arial" pitchFamily="34" charset="0"/>
                <a:ea typeface="ＭＳ Ｐゴシック" pitchFamily="34" charset="-128"/>
              </a:defRPr>
            </a:lvl2pPr>
            <a:lvl3pPr marL="1081164" indent="-216233" defTabSz="912983" eaLnBrk="0" hangingPunct="0">
              <a:defRPr sz="2300">
                <a:solidFill>
                  <a:schemeClr val="tx1"/>
                </a:solidFill>
                <a:latin typeface="Arial" pitchFamily="34" charset="0"/>
                <a:ea typeface="ＭＳ Ｐゴシック" pitchFamily="34" charset="-128"/>
              </a:defRPr>
            </a:lvl3pPr>
            <a:lvl4pPr marL="1513629" indent="-216233" defTabSz="912983" eaLnBrk="0" hangingPunct="0">
              <a:defRPr sz="2300">
                <a:solidFill>
                  <a:schemeClr val="tx1"/>
                </a:solidFill>
                <a:latin typeface="Arial" pitchFamily="34" charset="0"/>
                <a:ea typeface="ＭＳ Ｐゴシック" pitchFamily="34" charset="-128"/>
              </a:defRPr>
            </a:lvl4pPr>
            <a:lvl5pPr marL="1946095" indent="-216233" defTabSz="912983" eaLnBrk="0" hangingPunct="0">
              <a:defRPr sz="2300">
                <a:solidFill>
                  <a:schemeClr val="tx1"/>
                </a:solidFill>
                <a:latin typeface="Arial" pitchFamily="34" charset="0"/>
                <a:ea typeface="ＭＳ Ｐゴシック" pitchFamily="34" charset="-128"/>
              </a:defRPr>
            </a:lvl5pPr>
            <a:lvl6pPr marL="2378560" indent="-216233" defTabSz="912983"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11026" indent="-216233" defTabSz="912983"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43491" indent="-216233" defTabSz="912983"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675957" indent="-216233" defTabSz="912983"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fld id="{8A8CC982-CE6E-47DD-9AA6-F1F3442A4868}" type="slidenum">
              <a:rPr lang="en-CA" sz="1200" smtClean="0">
                <a:latin typeface="+mn-lt"/>
              </a:rPr>
              <a:pPr/>
              <a:t>17</a:t>
            </a:fld>
            <a:endParaRPr lang="en-CA" sz="1200" dirty="0">
              <a:latin typeface="+mn-lt"/>
            </a:endParaRPr>
          </a:p>
        </p:txBody>
      </p:sp>
      <p:sp>
        <p:nvSpPr>
          <p:cNvPr id="72709" name="Rectangle 3"/>
          <p:cNvSpPr>
            <a:spLocks noGrp="1" noChangeArrowheads="1"/>
          </p:cNvSpPr>
          <p:nvPr>
            <p:ph type="body" idx="1"/>
          </p:nvPr>
        </p:nvSpPr>
        <p:spPr>
          <a:xfrm>
            <a:off x="701040" y="4387136"/>
            <a:ext cx="5608320" cy="4449421"/>
          </a:xfrm>
        </p:spPr>
        <p:txBody>
          <a:bodyPr/>
          <a:lstStyle/>
          <a:p>
            <a:pPr>
              <a:spcAft>
                <a:spcPts val="600"/>
              </a:spcAft>
            </a:pPr>
            <a:r>
              <a:rPr lang="es-MX" sz="1100" b="1" dirty="0" smtClean="0"/>
              <a:t>Notas del Conferencista</a:t>
            </a:r>
          </a:p>
          <a:p>
            <a:r>
              <a:rPr lang="es-MX" sz="1100" dirty="0" smtClean="0"/>
              <a:t>Aunque la mayoría de los trastornos del dolor empiezan con una lesión o enfermedad, su curso y resultado son afectados por factores emocionales, conductuales y sociales. La reacción emocional de una persona y su capacidad para manejar el curso fluctuante de los trastornos de dolor crónico y sus complicaciones, como deterioro físico, discapacidad, y pérdida de funcionamiento de roles también afectarán el resultado. </a:t>
            </a:r>
          </a:p>
          <a:p>
            <a:r>
              <a:rPr lang="es-MX" sz="1100" dirty="0" smtClean="0"/>
              <a:t>El dolor crónico interfiere considerablemente con el sueño, y la mayoría de los estudios muestran una correlación positiva entre la intensidad del dolor y el grado de trastorno del sueño. Muchos pacientes con dolor crónico también tienen signos y síntomas de depresión y ansiedad; la privación del sueño puede generar ansiedad y la depresión puede ser la causa y el resultado de la privación del sueño. Debido a que la falta de sueño y el estado de ánimo pobre pueden contribuir a la intensidad del dolor, esto puede dar lugar a un círculo vicioso de mayor dolor, fatiga y ansiedad/depresión. La interrelación entre estos 3 factores, como muestra esta slide, es compleja, pero debe ser considerada cuidadosamente si esperamos un tratamiento satisfactorio para el dolor crónico.</a:t>
            </a:r>
          </a:p>
          <a:p>
            <a:r>
              <a:rPr lang="es-MX" sz="1100" dirty="0" smtClean="0"/>
              <a:t>El dolor crónico, los trastornos del sueño, y la depresión/ansiedad deben ser resueltos para restaurar la funcionalidad óptima de los pacientes. Los médicos debe evaluar todos los aspectos del dolor, el sueño y el estado de ánimo en los pacientes con dolor crónico. El manejo y tratamiento debe resolver el dolor y las comorbilidades, mejorar el funcionamiento cotidiano y mejorar la calidad de vida.</a:t>
            </a:r>
          </a:p>
          <a:p>
            <a:pPr>
              <a:spcAft>
                <a:spcPts val="600"/>
              </a:spcAft>
            </a:pPr>
            <a:r>
              <a:rPr lang="es-MX" sz="1100" b="1" dirty="0" smtClean="0"/>
              <a:t>Referencia</a:t>
            </a:r>
          </a:p>
          <a:p>
            <a:pPr>
              <a:spcAft>
                <a:spcPts val="600"/>
              </a:spcAft>
            </a:pPr>
            <a:r>
              <a:rPr lang="en-CA" sz="1100" dirty="0" smtClean="0"/>
              <a:t>Nicholson B, Verma S. Comorbidities in chronic neuropathic pain. </a:t>
            </a:r>
            <a:r>
              <a:rPr lang="en-CA" sz="1100" i="1" dirty="0" smtClean="0"/>
              <a:t>Pain Med </a:t>
            </a:r>
            <a:r>
              <a:rPr lang="en-CA" sz="1100" dirty="0" smtClean="0"/>
              <a:t>2004; </a:t>
            </a:r>
            <a:br>
              <a:rPr lang="en-CA" sz="1100" dirty="0" smtClean="0"/>
            </a:br>
            <a:r>
              <a:rPr lang="en-CA" sz="1100" dirty="0" smtClean="0"/>
              <a:t>5(suppl. 1):S9-27.</a:t>
            </a:r>
          </a:p>
          <a:p>
            <a:pPr>
              <a:spcAft>
                <a:spcPts val="600"/>
              </a:spcAft>
            </a:pPr>
            <a:endParaRPr lang="es-MX" sz="1100" dirty="0" smtClean="0"/>
          </a:p>
        </p:txBody>
      </p:sp>
      <p:sp>
        <p:nvSpPr>
          <p:cNvPr id="4" name="Slide Image Placeholder 3"/>
          <p:cNvSpPr>
            <a:spLocks noGrp="1" noRot="1" noChangeAspect="1"/>
          </p:cNvSpPr>
          <p:nvPr>
            <p:ph type="sldImg"/>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5" name="Rectangle 2"/>
          <p:cNvSpPr>
            <a:spLocks noGrp="1" noRot="1" noChangeAspect="1" noChangeArrowheads="1" noTextEdit="1"/>
          </p:cNvSpPr>
          <p:nvPr>
            <p:ph type="sldImg"/>
          </p:nvPr>
        </p:nvSpPr>
        <p:spPr>
          <a:ln/>
        </p:spPr>
      </p:sp>
      <p:sp>
        <p:nvSpPr>
          <p:cNvPr id="876546" name="Rectangle 3"/>
          <p:cNvSpPr>
            <a:spLocks noGrp="1" noChangeArrowheads="1"/>
          </p:cNvSpPr>
          <p:nvPr>
            <p:ph type="body" idx="1"/>
          </p:nvPr>
        </p:nvSpPr>
        <p:spPr>
          <a:xfrm>
            <a:off x="701040" y="4387136"/>
            <a:ext cx="6044520" cy="4156234"/>
          </a:xfrm>
          <a:noFill/>
          <a:ln/>
        </p:spPr>
        <p:txBody>
          <a:bodyPr/>
          <a:lstStyle/>
          <a:p>
            <a:pPr>
              <a:spcAft>
                <a:spcPts val="600"/>
              </a:spcAft>
            </a:pPr>
            <a:r>
              <a:rPr lang="es-MX" b="1" dirty="0" smtClean="0"/>
              <a:t>Notas del Conferencista</a:t>
            </a:r>
          </a:p>
          <a:p>
            <a:pPr>
              <a:spcAft>
                <a:spcPts val="600"/>
              </a:spcAft>
            </a:pPr>
            <a:r>
              <a:rPr lang="es-MX" dirty="0" smtClean="0"/>
              <a:t>El nemotécnico PQRST puede usarse para evaluar el dolor :</a:t>
            </a:r>
          </a:p>
          <a:p>
            <a:pPr marL="361950" indent="-171450">
              <a:spcAft>
                <a:spcPts val="600"/>
              </a:spcAft>
              <a:buFont typeface="Arial" pitchFamily="34" charset="0"/>
              <a:buChar char="•"/>
            </a:pPr>
            <a:r>
              <a:rPr lang="es-MX" dirty="0" smtClean="0"/>
              <a:t>Evaluar factores </a:t>
            </a:r>
            <a:r>
              <a:rPr lang="es-MX" b="1" dirty="0" smtClean="0"/>
              <a:t>Provocativos</a:t>
            </a:r>
            <a:r>
              <a:rPr lang="es-MX" dirty="0" smtClean="0"/>
              <a:t> (agravantes) y </a:t>
            </a:r>
            <a:r>
              <a:rPr lang="es-MX" b="1" dirty="0" smtClean="0"/>
              <a:t>Paliativos</a:t>
            </a:r>
            <a:r>
              <a:rPr lang="es-MX" dirty="0" smtClean="0"/>
              <a:t> (que lo alivian)</a:t>
            </a:r>
          </a:p>
          <a:p>
            <a:pPr marL="361950" indent="-171450">
              <a:spcAft>
                <a:spcPts val="600"/>
              </a:spcAft>
              <a:buFont typeface="Arial" pitchFamily="34" charset="0"/>
              <a:buChar char="•"/>
            </a:pPr>
            <a:r>
              <a:rPr lang="es-MX" dirty="0" smtClean="0"/>
              <a:t>Evaluar la </a:t>
            </a:r>
            <a:r>
              <a:rPr lang="es-MX" b="1" dirty="0" smtClean="0"/>
              <a:t>Cualidad </a:t>
            </a:r>
            <a:r>
              <a:rPr lang="es-MX" dirty="0" smtClean="0"/>
              <a:t>del dolor: Quemante, lancinante, punzante, sordo, agudo, pulsante, intenso, hormigueo, pesadez, opresión</a:t>
            </a:r>
          </a:p>
          <a:p>
            <a:pPr marL="361950" indent="-171450">
              <a:spcAft>
                <a:spcPts val="600"/>
              </a:spcAft>
              <a:buFont typeface="Arial" pitchFamily="34" charset="0"/>
              <a:buChar char="•"/>
            </a:pPr>
            <a:r>
              <a:rPr lang="es-MX" dirty="0" smtClean="0"/>
              <a:t>Evaluar la </a:t>
            </a:r>
            <a:r>
              <a:rPr lang="es-MX" b="1" dirty="0" smtClean="0"/>
              <a:t>Región</a:t>
            </a:r>
            <a:r>
              <a:rPr lang="es-MX" dirty="0" smtClean="0"/>
              <a:t> (ubicación) del dolor, </a:t>
            </a:r>
            <a:r>
              <a:rPr lang="es-MX" b="1" dirty="0" smtClean="0"/>
              <a:t>irradiación</a:t>
            </a:r>
          </a:p>
          <a:p>
            <a:pPr marL="361950" indent="-171450">
              <a:spcAft>
                <a:spcPts val="600"/>
              </a:spcAft>
              <a:buFont typeface="Arial" pitchFamily="34" charset="0"/>
              <a:buChar char="•"/>
            </a:pPr>
            <a:r>
              <a:rPr lang="es-MX" dirty="0" smtClean="0"/>
              <a:t>Evaluar la </a:t>
            </a:r>
            <a:r>
              <a:rPr lang="es-MX" b="1" dirty="0" smtClean="0"/>
              <a:t>severidad</a:t>
            </a:r>
            <a:r>
              <a:rPr lang="es-MX" dirty="0" smtClean="0"/>
              <a:t> del dolor (use la escala d intensidad del dolor)</a:t>
            </a:r>
          </a:p>
          <a:p>
            <a:pPr marL="361950" indent="-171450">
              <a:spcAft>
                <a:spcPts val="600"/>
              </a:spcAft>
              <a:buFont typeface="Arial" pitchFamily="34" charset="0"/>
              <a:buChar char="•"/>
            </a:pPr>
            <a:r>
              <a:rPr lang="es-MX" dirty="0" smtClean="0"/>
              <a:t>Evaluar los </a:t>
            </a:r>
            <a:r>
              <a:rPr lang="es-MX" b="1" dirty="0" smtClean="0"/>
              <a:t>Tiempos</a:t>
            </a:r>
            <a:r>
              <a:rPr lang="es-MX" dirty="0" smtClean="0"/>
              <a:t> del dolor  (cuándo ocurre, cuánto tiempo persiste), así como los tratamientos que se han intentado</a:t>
            </a:r>
          </a:p>
          <a:p>
            <a:pPr>
              <a:spcAft>
                <a:spcPts val="600"/>
              </a:spcAft>
            </a:pPr>
            <a:r>
              <a:rPr lang="es-MX" b="1" dirty="0" smtClean="0"/>
              <a:t>Referencia</a:t>
            </a:r>
          </a:p>
          <a:p>
            <a:pPr>
              <a:spcAft>
                <a:spcPts val="600"/>
              </a:spcAft>
            </a:pPr>
            <a:r>
              <a:rPr lang="es-MX" dirty="0" smtClean="0"/>
              <a:t>Budassi-Sheehy. Emergency Nursing, Principles and Practice. 3rd ed. 1992.</a:t>
            </a:r>
          </a:p>
          <a:p>
            <a:pPr marL="171450" indent="-171450">
              <a:spcAft>
                <a:spcPts val="600"/>
              </a:spcAft>
              <a:buFont typeface="Arial" pitchFamily="34" charset="0"/>
              <a:buChar char="•"/>
            </a:pPr>
            <a:endParaRPr lang="es-MX"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1" name="Rectangle 2"/>
          <p:cNvSpPr>
            <a:spLocks noGrp="1" noRot="1" noChangeAspect="1" noChangeArrowheads="1" noTextEdit="1"/>
          </p:cNvSpPr>
          <p:nvPr>
            <p:ph type="sldImg"/>
          </p:nvPr>
        </p:nvSpPr>
        <p:spPr>
          <a:ln/>
        </p:spPr>
      </p:sp>
      <p:sp>
        <p:nvSpPr>
          <p:cNvPr id="942082" name="Rectangle 3"/>
          <p:cNvSpPr>
            <a:spLocks noGrp="1" noChangeArrowheads="1"/>
          </p:cNvSpPr>
          <p:nvPr>
            <p:ph type="body" idx="1"/>
          </p:nvPr>
        </p:nvSpPr>
        <p:spPr>
          <a:xfrm>
            <a:off x="264840" y="4387136"/>
            <a:ext cx="6624736" cy="4376688"/>
          </a:xfrm>
          <a:noFill/>
          <a:ln/>
        </p:spPr>
        <p:txBody>
          <a:bodyPr/>
          <a:lstStyle/>
          <a:p>
            <a:pPr eaLnBrk="1" hangingPunct="1">
              <a:lnSpc>
                <a:spcPct val="90000"/>
              </a:lnSpc>
              <a:spcAft>
                <a:spcPts val="300"/>
              </a:spcAft>
            </a:pPr>
            <a:r>
              <a:rPr lang="es-MX" sz="1050" b="1" dirty="0" smtClean="0"/>
              <a:t>Notas del Conferencista</a:t>
            </a:r>
          </a:p>
          <a:p>
            <a:pPr eaLnBrk="1" hangingPunct="1">
              <a:lnSpc>
                <a:spcPct val="90000"/>
              </a:lnSpc>
              <a:spcAft>
                <a:spcPts val="300"/>
              </a:spcAft>
            </a:pPr>
            <a:r>
              <a:rPr lang="es-MX" sz="1050" b="0" dirty="0" smtClean="0"/>
              <a:t>La intensidad del dolor de un paciente puede medirse con </a:t>
            </a:r>
            <a:r>
              <a:rPr lang="es-MX" sz="1050" b="0" baseline="0" dirty="0" smtClean="0"/>
              <a:t>Herramientas Unidimensionales</a:t>
            </a:r>
            <a:r>
              <a:rPr lang="es-MX" sz="1050" b="0" dirty="0" smtClean="0"/>
              <a:t> y </a:t>
            </a:r>
            <a:r>
              <a:rPr lang="es-MX" sz="1050" b="0" baseline="0" dirty="0" smtClean="0"/>
              <a:t>Multidimensionales</a:t>
            </a:r>
          </a:p>
          <a:p>
            <a:pPr marL="228600" indent="-228600" eaLnBrk="1" hangingPunct="1">
              <a:lnSpc>
                <a:spcPct val="90000"/>
              </a:lnSpc>
              <a:spcAft>
                <a:spcPts val="300"/>
              </a:spcAft>
              <a:buFont typeface="+mj-lt"/>
              <a:buNone/>
            </a:pPr>
            <a:r>
              <a:rPr lang="es-MX" sz="1050" b="1" baseline="0" dirty="0" smtClean="0"/>
              <a:t>Las Herramientas Unidimensionales incluyen:</a:t>
            </a:r>
          </a:p>
          <a:p>
            <a:pPr marL="228600" indent="-142875" rtl="0">
              <a:lnSpc>
                <a:spcPct val="90000"/>
              </a:lnSpc>
              <a:spcAft>
                <a:spcPts val="300"/>
              </a:spcAft>
              <a:buFont typeface="+mj-lt"/>
              <a:buAutoNum type="arabicPeriod"/>
            </a:pPr>
            <a:r>
              <a:rPr lang="es-MX" sz="1050" b="0" baseline="0" dirty="0" smtClean="0"/>
              <a:t>Escala Visual Análoga: </a:t>
            </a:r>
            <a:r>
              <a:rPr lang="es-MX" sz="1050" kern="1200" dirty="0" smtClean="0">
                <a:solidFill>
                  <a:schemeClr val="tx1"/>
                </a:solidFill>
              </a:rPr>
              <a:t>el paciente selecciona visualmente un punto en una escala de 10 cm con dos puntos de anclaje</a:t>
            </a:r>
            <a:r>
              <a:rPr lang="es-MX" sz="1050" kern="1200" baseline="0" dirty="0" smtClean="0">
                <a:solidFill>
                  <a:schemeClr val="tx1"/>
                </a:solidFill>
              </a:rPr>
              <a:t> (sin dolor, peor dolor imaginado)</a:t>
            </a:r>
          </a:p>
          <a:p>
            <a:pPr marL="228600" indent="-142875" rtl="0">
              <a:lnSpc>
                <a:spcPct val="90000"/>
              </a:lnSpc>
              <a:spcAft>
                <a:spcPts val="300"/>
              </a:spcAft>
              <a:buFont typeface="+mj-lt"/>
              <a:buAutoNum type="arabicPeriod"/>
            </a:pPr>
            <a:r>
              <a:rPr lang="es-MX" sz="1050" kern="1200" baseline="0" dirty="0" smtClean="0">
                <a:solidFill>
                  <a:schemeClr val="tx1"/>
                </a:solidFill>
              </a:rPr>
              <a:t>Escala Verbal de Intensidad del Dolor: el paciente elije de una lista de adjetivos intensidad del dolor  en aumento (sin dolor, dolor leve, moderado, </a:t>
            </a:r>
            <a:r>
              <a:rPr lang="es-MX" sz="1050" dirty="0" smtClean="0"/>
              <a:t>severo</a:t>
            </a:r>
            <a:r>
              <a:rPr lang="es-MX" sz="1050" kern="1200" baseline="0" dirty="0" smtClean="0">
                <a:solidFill>
                  <a:schemeClr val="tx1"/>
                </a:solidFill>
              </a:rPr>
              <a:t>)</a:t>
            </a:r>
          </a:p>
          <a:p>
            <a:pPr marL="228600" indent="-142875" rtl="0">
              <a:lnSpc>
                <a:spcPct val="90000"/>
              </a:lnSpc>
              <a:spcAft>
                <a:spcPts val="300"/>
              </a:spcAft>
              <a:buFont typeface="+mj-lt"/>
              <a:buAutoNum type="arabicPeriod"/>
            </a:pPr>
            <a:r>
              <a:rPr lang="es-MX" sz="1050" kern="1200" baseline="0" dirty="0" smtClean="0">
                <a:solidFill>
                  <a:schemeClr val="tx1"/>
                </a:solidFill>
              </a:rPr>
              <a:t>Escala de Dolor FACES: principalmente para</a:t>
            </a:r>
            <a:r>
              <a:rPr lang="es-MX" sz="1050" kern="1200" dirty="0" smtClean="0">
                <a:solidFill>
                  <a:schemeClr val="tx1"/>
                </a:solidFill>
              </a:rPr>
              <a:t> niños o personas con problemas del lenguaje</a:t>
            </a:r>
            <a:r>
              <a:rPr lang="es-MX" sz="1050" kern="1200" baseline="0" dirty="0" smtClean="0">
                <a:solidFill>
                  <a:schemeClr val="tx1"/>
                </a:solidFill>
              </a:rPr>
              <a:t>; </a:t>
            </a:r>
            <a:r>
              <a:rPr lang="es-MX" sz="1050" dirty="0" smtClean="0"/>
              <a:t>l</a:t>
            </a:r>
            <a:r>
              <a:rPr lang="es-MX" sz="1050" kern="1200" baseline="0" dirty="0" smtClean="0">
                <a:solidFill>
                  <a:schemeClr val="tx1"/>
                </a:solidFill>
              </a:rPr>
              <a:t>a expresión va de sin dolor  a dolor severo </a:t>
            </a:r>
          </a:p>
          <a:p>
            <a:pPr marL="228600" indent="-142875" rtl="0">
              <a:lnSpc>
                <a:spcPct val="90000"/>
              </a:lnSpc>
              <a:spcAft>
                <a:spcPts val="300"/>
              </a:spcAft>
              <a:buFont typeface="+mj-lt"/>
              <a:buAutoNum type="arabicPeriod"/>
            </a:pPr>
            <a:r>
              <a:rPr lang="es-MX" sz="1050" kern="1200" baseline="0" dirty="0" smtClean="0">
                <a:solidFill>
                  <a:schemeClr val="tx1"/>
                </a:solidFill>
              </a:rPr>
              <a:t>Escala Numérica del</a:t>
            </a:r>
            <a:r>
              <a:rPr lang="es-MX" sz="1050" kern="1200" dirty="0" smtClean="0">
                <a:solidFill>
                  <a:schemeClr val="tx1"/>
                </a:solidFill>
              </a:rPr>
              <a:t> </a:t>
            </a:r>
            <a:r>
              <a:rPr lang="es-MX" sz="1050" kern="1200" baseline="0" dirty="0" smtClean="0">
                <a:solidFill>
                  <a:schemeClr val="tx1"/>
                </a:solidFill>
              </a:rPr>
              <a:t>0 a 10 de Intensidad del dolor : el paciente selecciona un punto de 0-10 (sin dolor , el peor dolor ) que representa mejor su puntaje de dolor</a:t>
            </a:r>
          </a:p>
          <a:p>
            <a:pPr eaLnBrk="1" hangingPunct="1">
              <a:lnSpc>
                <a:spcPct val="90000"/>
              </a:lnSpc>
              <a:spcAft>
                <a:spcPts val="300"/>
              </a:spcAft>
            </a:pPr>
            <a:r>
              <a:rPr lang="es-MX" sz="1050" b="1" dirty="0" smtClean="0"/>
              <a:t>Ejemplos de algunas Herramientas Multidimensionales son:</a:t>
            </a:r>
          </a:p>
          <a:p>
            <a:pPr marL="228600" indent="-142875" eaLnBrk="1" hangingPunct="1">
              <a:lnSpc>
                <a:spcPct val="90000"/>
              </a:lnSpc>
              <a:spcAft>
                <a:spcPts val="300"/>
              </a:spcAft>
              <a:buAutoNum type="arabicPeriod"/>
            </a:pPr>
            <a:r>
              <a:rPr lang="es-MX" sz="1050" b="0" dirty="0" smtClean="0"/>
              <a:t>Breve Inventario del Dolor – completar la forma breve toma 5 minutos, la forma larga toma 10</a:t>
            </a:r>
            <a:r>
              <a:rPr lang="es-MX" sz="1050" b="0" baseline="0" dirty="0" smtClean="0"/>
              <a:t> minutos; evalúa la severidad</a:t>
            </a:r>
            <a:r>
              <a:rPr lang="es-MX" sz="1050" dirty="0" smtClean="0"/>
              <a:t> del dolor , el impacto del dolor en el funcionamiento diario, la ubicación de dolor, los medicamentos para el dolor y la cantidad de alivio del dolor en las últimas 24 horas o la semana pasada</a:t>
            </a:r>
          </a:p>
          <a:p>
            <a:pPr marL="228600" indent="-142875" eaLnBrk="1" hangingPunct="1">
              <a:lnSpc>
                <a:spcPct val="90000"/>
              </a:lnSpc>
              <a:spcAft>
                <a:spcPts val="300"/>
              </a:spcAft>
              <a:buAutoNum type="arabicPeriod"/>
            </a:pPr>
            <a:r>
              <a:rPr lang="es-MX" sz="1050" b="0" dirty="0" smtClean="0"/>
              <a:t>Cuestionario de Dolor de McGill– Incluye 3 </a:t>
            </a:r>
            <a:r>
              <a:rPr lang="es-MX" sz="1050" kern="1200" dirty="0" smtClean="0">
                <a:solidFill>
                  <a:schemeClr val="tx1"/>
                </a:solidFill>
              </a:rPr>
              <a:t>clases de palabras que describen los aspectos sensoriales, afectivos y evaluables del dolor y una escala de intensidad del dolor de 5-puntos</a:t>
            </a:r>
          </a:p>
          <a:p>
            <a:pPr eaLnBrk="1" hangingPunct="1">
              <a:lnSpc>
                <a:spcPct val="80000"/>
              </a:lnSpc>
              <a:spcAft>
                <a:spcPts val="300"/>
              </a:spcAft>
            </a:pPr>
            <a:r>
              <a:rPr lang="es-MX" sz="1050" b="1" kern="1200" dirty="0" smtClean="0">
                <a:solidFill>
                  <a:schemeClr val="tx1"/>
                </a:solidFill>
              </a:rPr>
              <a:t>Referencias</a:t>
            </a:r>
          </a:p>
          <a:p>
            <a:pPr>
              <a:lnSpc>
                <a:spcPct val="80000"/>
              </a:lnSpc>
            </a:pPr>
            <a:r>
              <a:rPr lang="en-CA" sz="1050" dirty="0" smtClean="0"/>
              <a:t>International Association for the Study of Pain. Faces Pain Scale – Revised. Available at: http://www.iasp-pain.org/Content/NavigationMenu/GeneralResourceLinks/FacesPainScaleRevised/default.htm. Accessed: July 15, 2013</a:t>
            </a:r>
          </a:p>
          <a:p>
            <a:pPr>
              <a:lnSpc>
                <a:spcPct val="80000"/>
              </a:lnSpc>
            </a:pPr>
            <a:r>
              <a:rPr lang="en-CA" sz="1050" dirty="0" smtClean="0"/>
              <a:t>Kremer E et al. Pain. 1981; 10: 241-8.</a:t>
            </a:r>
          </a:p>
          <a:p>
            <a:pPr>
              <a:lnSpc>
                <a:spcPct val="80000"/>
              </a:lnSpc>
            </a:pPr>
            <a:r>
              <a:rPr lang="en-CA" sz="1050" dirty="0" smtClean="0"/>
              <a:t>Bieri D et al. Pain. 1990; 41: 139-59. </a:t>
            </a:r>
          </a:p>
          <a:p>
            <a:pPr>
              <a:lnSpc>
                <a:spcPct val="80000"/>
              </a:lnSpc>
            </a:pPr>
            <a:r>
              <a:rPr lang="en-CA" sz="1050" dirty="0" smtClean="0"/>
              <a:t>Farrar JT et al. Pain. 2001; 94: 149-58. </a:t>
            </a:r>
          </a:p>
          <a:p>
            <a:pPr>
              <a:lnSpc>
                <a:spcPct val="80000"/>
              </a:lnSpc>
            </a:pPr>
            <a:r>
              <a:rPr lang="en-CA" sz="1050" dirty="0" smtClean="0"/>
              <a:t>Cleeland CS, Ryan KM. Ann Acad Med Singapore 1994;23(2):129-38.</a:t>
            </a:r>
          </a:p>
          <a:p>
            <a:pPr>
              <a:lnSpc>
                <a:spcPct val="80000"/>
              </a:lnSpc>
              <a:spcAft>
                <a:spcPts val="300"/>
              </a:spcAft>
            </a:pPr>
            <a:r>
              <a:rPr lang="en-CA" sz="1050" dirty="0" smtClean="0"/>
              <a:t>Melzack R. Pain  1975;1:277-299</a:t>
            </a:r>
          </a:p>
          <a:p>
            <a:pPr marL="228600" indent="-228600" eaLnBrk="1" hangingPunct="1">
              <a:lnSpc>
                <a:spcPct val="90000"/>
              </a:lnSpc>
              <a:spcAft>
                <a:spcPts val="300"/>
              </a:spcAft>
              <a:buAutoNum type="arabicPeriod"/>
            </a:pPr>
            <a:endParaRPr lang="es-MX" sz="1050" b="0" dirty="0" smtClean="0"/>
          </a:p>
          <a:p>
            <a:pPr eaLnBrk="1" hangingPunct="1">
              <a:lnSpc>
                <a:spcPct val="90000"/>
              </a:lnSpc>
              <a:spcAft>
                <a:spcPts val="300"/>
              </a:spcAft>
            </a:pPr>
            <a:endParaRPr lang="es-MX" sz="1050" b="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Conferencista</a:t>
            </a:r>
          </a:p>
          <a:p>
            <a:r>
              <a:rPr lang="es-MX" dirty="0" smtClean="0"/>
              <a:t>Por favor reconoce a los miembros del Comité de Desarrollo.</a:t>
            </a:r>
            <a:endParaRPr lang="es-MX" dirty="0"/>
          </a:p>
        </p:txBody>
      </p:sp>
      <p:sp>
        <p:nvSpPr>
          <p:cNvPr id="4" name="Slide Number Placeholder 3"/>
          <p:cNvSpPr>
            <a:spLocks noGrp="1"/>
          </p:cNvSpPr>
          <p:nvPr>
            <p:ph type="sldNum" sz="quarter" idx="10"/>
          </p:nvPr>
        </p:nvSpPr>
        <p:spPr/>
        <p:txBody>
          <a:bodyPr/>
          <a:lstStyle/>
          <a:p>
            <a:fld id="{8BCA9EC6-EB43-4B91-8739-FF238D89996B}" type="slidenum">
              <a:rPr lang="fr-CA" smtClean="0">
                <a:solidFill>
                  <a:prstClr val="black"/>
                </a:solidFill>
              </a:rPr>
              <a:pPr/>
              <a:t>2</a:t>
            </a:fld>
            <a:endParaRPr lang="fr-CA" dirty="0">
              <a:solidFill>
                <a:prstClr val="black"/>
              </a:solidFill>
            </a:endParaRPr>
          </a:p>
        </p:txBody>
      </p:sp>
    </p:spTree>
    <p:extLst>
      <p:ext uri="{BB962C8B-B14F-4D97-AF65-F5344CB8AC3E}">
        <p14:creationId xmlns:p14="http://schemas.microsoft.com/office/powerpoint/2010/main" val="2235457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9"/>
          <p:cNvSpPr>
            <a:spLocks noGrp="1" noChangeArrowheads="1"/>
          </p:cNvSpPr>
          <p:nvPr>
            <p:ph type="sldNum" sz="quarter" idx="5"/>
          </p:nvPr>
        </p:nvSpPr>
        <p:spPr/>
        <p:txBody>
          <a:bodyPr/>
          <a:lstStyle/>
          <a:p>
            <a:fld id="{9D8368D7-8F8F-4EF3-AFED-F5776CB32C0C}" type="slidenum">
              <a:rPr lang="en-US" smtClean="0">
                <a:solidFill>
                  <a:prstClr val="black"/>
                </a:solidFill>
              </a:rPr>
              <a:pPr/>
              <a:t>20</a:t>
            </a:fld>
            <a:endParaRPr lang="en-US" dirty="0">
              <a:solidFill>
                <a:prstClr val="black"/>
              </a:solidFill>
            </a:endParaRPr>
          </a:p>
        </p:txBody>
      </p:sp>
      <p:sp>
        <p:nvSpPr>
          <p:cNvPr id="45059" name="Rectangle 3"/>
          <p:cNvSpPr>
            <a:spLocks noGrp="1" noChangeArrowheads="1"/>
          </p:cNvSpPr>
          <p:nvPr>
            <p:ph type="body" idx="1"/>
          </p:nvPr>
        </p:nvSpPr>
        <p:spPr/>
        <p:txBody>
          <a:bodyPr/>
          <a:lstStyle/>
          <a:p>
            <a:pPr>
              <a:spcAft>
                <a:spcPts val="600"/>
              </a:spcAft>
            </a:pPr>
            <a:r>
              <a:rPr lang="en-US" b="1" dirty="0" smtClean="0"/>
              <a:t>Notas del Conferencista</a:t>
            </a:r>
          </a:p>
          <a:p>
            <a:r>
              <a:rPr lang="es-MX" dirty="0" smtClean="0"/>
              <a:t>Se han desarrollado varias escalas de dolor para ayudar a evaluar la intensidad del dolor, las cuales pueden ayudar a guiar la selección y ajuste del tratamiento. </a:t>
            </a:r>
          </a:p>
          <a:p>
            <a:endParaRPr lang="es-MX" dirty="0" smtClean="0"/>
          </a:p>
          <a:p>
            <a:r>
              <a:rPr lang="es-MX" dirty="0" smtClean="0"/>
              <a:t>Esta slide muestra tres de las escalas más comunes de intensidad del dolor. Y la selección sobre qué escala usar puede depender de las habilidades de lectura y escritura, y aritmética elemental del paciente. Por ejemplo, la escala de dolor más visual de rostros puede ser la más útil en niños pequeños, especialmente en niños menores de 3 años o en pacientes ancianos con menores funciones cognitivas.</a:t>
            </a:r>
          </a:p>
          <a:p>
            <a:endParaRPr lang="en-US" b="1" dirty="0" smtClean="0"/>
          </a:p>
          <a:p>
            <a:pPr>
              <a:spcAft>
                <a:spcPts val="600"/>
              </a:spcAft>
            </a:pPr>
            <a:r>
              <a:rPr lang="en-US" b="1" dirty="0" smtClean="0"/>
              <a:t>Referencias</a:t>
            </a:r>
          </a:p>
          <a:p>
            <a:pPr>
              <a:spcAft>
                <a:spcPts val="600"/>
              </a:spcAft>
            </a:pPr>
            <a:r>
              <a:rPr lang="en-US" dirty="0" smtClean="0"/>
              <a:t>International Association for the Study of Pain. </a:t>
            </a:r>
            <a:r>
              <a:rPr lang="en-US" i="1" dirty="0" smtClean="0"/>
              <a:t>Faces Pain Scale – Revised. </a:t>
            </a:r>
            <a:br>
              <a:rPr lang="en-US" i="1" dirty="0" smtClean="0"/>
            </a:br>
            <a:r>
              <a:rPr lang="en-US" dirty="0" smtClean="0"/>
              <a:t>Available at: </a:t>
            </a:r>
            <a:r>
              <a:rPr lang="en-US" dirty="0" smtClean="0">
                <a:hlinkClick r:id="rId3"/>
              </a:rPr>
              <a:t>http://www.iasp-pain.org/Content/NavigationMenu/ GeneralResourceLinks/FacesPainScaleRevised/default.htm</a:t>
            </a:r>
            <a:r>
              <a:rPr lang="en-US" dirty="0" smtClean="0"/>
              <a:t>. Accessed: July 15, 2013. </a:t>
            </a:r>
          </a:p>
          <a:p>
            <a:pPr>
              <a:spcAft>
                <a:spcPts val="600"/>
              </a:spcAft>
            </a:pPr>
            <a:r>
              <a:rPr lang="en-US" dirty="0" smtClean="0"/>
              <a:t>Iverson </a:t>
            </a:r>
            <a:r>
              <a:rPr lang="en-US" i="1" dirty="0" smtClean="0"/>
              <a:t>RE et al. </a:t>
            </a:r>
            <a:r>
              <a:rPr lang="en-CA" dirty="0" smtClean="0"/>
              <a:t>Practice advisory on pain management and prevention of postoperative nausea and vomiting. </a:t>
            </a:r>
            <a:r>
              <a:rPr lang="en-US" i="1" dirty="0" smtClean="0"/>
              <a:t>Plast Reconstr Surg</a:t>
            </a:r>
            <a:r>
              <a:rPr lang="en-US" dirty="0" smtClean="0"/>
              <a:t> 2006; 118(4):1060-9.</a:t>
            </a:r>
            <a:endParaRPr lang="en-US" dirty="0"/>
          </a:p>
        </p:txBody>
      </p:sp>
      <p:sp>
        <p:nvSpPr>
          <p:cNvPr id="4" name="Slide Image Placeholder 3"/>
          <p:cNvSpPr>
            <a:spLocks noGrp="1" noRot="1" noChangeAspect="1"/>
          </p:cNvSpPr>
          <p:nvPr>
            <p:ph type="sldImg"/>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29" name="Rectangle 2"/>
          <p:cNvSpPr>
            <a:spLocks noGrp="1" noRot="1" noChangeAspect="1" noChangeArrowheads="1" noTextEdit="1"/>
          </p:cNvSpPr>
          <p:nvPr>
            <p:ph type="sldImg"/>
          </p:nvPr>
        </p:nvSpPr>
        <p:spPr>
          <a:ln/>
        </p:spPr>
      </p:sp>
      <p:sp>
        <p:nvSpPr>
          <p:cNvPr id="944130" name="Rectangle 3"/>
          <p:cNvSpPr>
            <a:spLocks noGrp="1" noChangeArrowheads="1"/>
          </p:cNvSpPr>
          <p:nvPr>
            <p:ph type="body" idx="1"/>
          </p:nvPr>
        </p:nvSpPr>
        <p:spPr>
          <a:noFill/>
          <a:ln/>
        </p:spPr>
        <p:txBody>
          <a:bodyPr/>
          <a:lstStyle/>
          <a:p>
            <a:pPr eaLnBrk="1" hangingPunct="1">
              <a:spcAft>
                <a:spcPts val="600"/>
              </a:spcAft>
            </a:pPr>
            <a:r>
              <a:rPr lang="es-MX" b="1" dirty="0" smtClean="0"/>
              <a:t>Notas del Conferencista</a:t>
            </a:r>
          </a:p>
          <a:p>
            <a:pPr marL="0" marR="0" indent="0" algn="l" defTabSz="914400" rtl="0" eaLnBrk="1" fontAlgn="auto" latinLnBrk="0" hangingPunct="1">
              <a:spcAft>
                <a:spcPts val="600"/>
              </a:spcAft>
              <a:buClrTx/>
              <a:buSzTx/>
              <a:buFontTx/>
              <a:buNone/>
              <a:tabLst/>
              <a:defRPr/>
            </a:pPr>
            <a:r>
              <a:rPr lang="es-MX" b="0" dirty="0" smtClean="0"/>
              <a:t>Existen dos formatos del Breve Inventario del Dolor – completar la forma breve tarda 5 minutos, completar la forma larga tarda 10</a:t>
            </a:r>
            <a:r>
              <a:rPr lang="es-MX" b="0" baseline="0" dirty="0" smtClean="0"/>
              <a:t> minutos.</a:t>
            </a:r>
          </a:p>
          <a:p>
            <a:pPr marL="0" marR="0" indent="0" algn="l" defTabSz="914400" rtl="0" eaLnBrk="1" fontAlgn="auto" latinLnBrk="0" hangingPunct="1">
              <a:spcAft>
                <a:spcPts val="600"/>
              </a:spcAft>
              <a:buClrTx/>
              <a:buSzTx/>
              <a:buFontTx/>
              <a:buNone/>
              <a:tabLst/>
              <a:defRPr/>
            </a:pPr>
            <a:r>
              <a:rPr lang="es-MX" b="0" baseline="0" dirty="0" smtClean="0"/>
              <a:t>El Breve Inventario del Dolor evalúa la </a:t>
            </a:r>
            <a:r>
              <a:rPr lang="es-MX" dirty="0" smtClean="0"/>
              <a:t>severidad de dolor, el impacto del dolor en la función diaria, la ubicación del dolor, los medicamentos para dolo y la cantidad de alivio del dolor en las últimas 24 horas o la semana pasada.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29" name="Rectangle 2"/>
          <p:cNvSpPr>
            <a:spLocks noGrp="1" noRot="1" noChangeAspect="1" noChangeArrowheads="1" noTextEdit="1"/>
          </p:cNvSpPr>
          <p:nvPr>
            <p:ph type="sldImg"/>
          </p:nvPr>
        </p:nvSpPr>
        <p:spPr>
          <a:ln/>
        </p:spPr>
      </p:sp>
      <p:sp>
        <p:nvSpPr>
          <p:cNvPr id="944130" name="Rectangle 3"/>
          <p:cNvSpPr>
            <a:spLocks noGrp="1" noChangeArrowheads="1"/>
          </p:cNvSpPr>
          <p:nvPr>
            <p:ph type="body" idx="1"/>
          </p:nvPr>
        </p:nvSpPr>
        <p:spPr>
          <a:xfrm>
            <a:off x="264840" y="4387136"/>
            <a:ext cx="6480720" cy="4156234"/>
          </a:xfrm>
          <a:noFill/>
          <a:ln/>
        </p:spPr>
        <p:txBody>
          <a:bodyPr/>
          <a:lstStyle/>
          <a:p>
            <a:pPr>
              <a:spcAft>
                <a:spcPts val="600"/>
              </a:spcAft>
            </a:pPr>
            <a:r>
              <a:rPr lang="es-MX" b="1" dirty="0" smtClean="0"/>
              <a:t>Notas del Conferencista</a:t>
            </a:r>
          </a:p>
          <a:p>
            <a:pPr rtl="0">
              <a:spcAft>
                <a:spcPts val="600"/>
              </a:spcAft>
            </a:pPr>
            <a:r>
              <a:rPr lang="es-MX" b="0" dirty="0" smtClean="0"/>
              <a:t>El Cuestionario de Dolor de McGill incluye 3 clases de palabras que describen los aspectos sensoriales, afectivos y evaluables del dolor </a:t>
            </a:r>
            <a:r>
              <a:rPr lang="es-MX" dirty="0" smtClean="0"/>
              <a:t>y una escala de </a:t>
            </a:r>
            <a:r>
              <a:rPr lang="es-MX" sz="1200" kern="1200" dirty="0" smtClean="0">
                <a:solidFill>
                  <a:schemeClr val="tx1"/>
                </a:solidFill>
              </a:rPr>
              <a:t>5-puntos para intensidad del dolor. El entrevistado recibe el cuestionario con las palabras agrupadas en 20 subclases. Después un entrevistador instruye a los entrevistados a elegir una palabra de cada subclase si una palabra dentro de la clase se ajusta a su dolor actual. Si ninguna palabra se ajusta, entonces no se debe elegir ninguna palabra de esa subclase. Cada palabra dentro del índice de calificación del dolor tiene un valor asignado con base en su posición dentro de la subclase. </a:t>
            </a:r>
          </a:p>
          <a:p>
            <a:pPr rtl="0">
              <a:spcAft>
                <a:spcPts val="600"/>
              </a:spcAft>
            </a:pPr>
            <a:endParaRPr lang="es-MX" sz="1200" kern="1200" dirty="0" smtClean="0">
              <a:solidFill>
                <a:schemeClr val="tx1"/>
              </a:solidFill>
            </a:endParaRPr>
          </a:p>
          <a:p>
            <a:pPr>
              <a:spcAft>
                <a:spcPts val="600"/>
              </a:spcAft>
            </a:pPr>
            <a:endParaRPr lang="es-MX" b="1"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4840" y="4387136"/>
            <a:ext cx="6552728" cy="4156234"/>
          </a:xfrm>
        </p:spPr>
        <p:txBody>
          <a:bodyPr/>
          <a:lstStyle/>
          <a:p>
            <a:pPr eaLnBrk="1" hangingPunct="1">
              <a:lnSpc>
                <a:spcPct val="110000"/>
              </a:lnSpc>
              <a:spcBef>
                <a:spcPct val="0"/>
              </a:spcBef>
              <a:spcAft>
                <a:spcPts val="600"/>
              </a:spcAft>
            </a:pPr>
            <a:r>
              <a:rPr lang="es-MX" sz="1200" b="1" dirty="0" smtClean="0"/>
              <a:t>Notas del Conferencista</a:t>
            </a:r>
          </a:p>
          <a:p>
            <a:pPr eaLnBrk="1" hangingPunct="1">
              <a:lnSpc>
                <a:spcPct val="110000"/>
              </a:lnSpc>
              <a:spcBef>
                <a:spcPct val="0"/>
              </a:spcBef>
              <a:spcAft>
                <a:spcPts val="600"/>
              </a:spcAft>
            </a:pPr>
            <a:r>
              <a:rPr lang="es-MX" sz="1200" dirty="0" smtClean="0"/>
              <a:t>Esta slide resume las </a:t>
            </a:r>
            <a:r>
              <a:rPr lang="es-MX" dirty="0" smtClean="0"/>
              <a:t>herramientas de evaluación usadas actualmente para </a:t>
            </a:r>
            <a:r>
              <a:rPr lang="es-MX" sz="1200" dirty="0" smtClean="0"/>
              <a:t>dolor neuropático.</a:t>
            </a:r>
          </a:p>
          <a:p>
            <a:pPr eaLnBrk="1" hangingPunct="1">
              <a:lnSpc>
                <a:spcPct val="110000"/>
              </a:lnSpc>
              <a:spcBef>
                <a:spcPct val="0"/>
              </a:spcBef>
              <a:spcAft>
                <a:spcPts val="600"/>
              </a:spcAft>
            </a:pPr>
            <a:r>
              <a:rPr lang="es-MX" sz="1200" dirty="0" smtClean="0"/>
              <a:t>Los métodos de evaluación para dolor neuropático consisten mayormente en descriptores verbales característicos, aunque algunos tienen además pruebas de cabecera sencillas. Ejemplos de estos últimos son la escala de dolor de LANSS Dolor y el cuestionario PainDETECT, que tienen una precisión </a:t>
            </a:r>
            <a:r>
              <a:rPr lang="es-MX" dirty="0" smtClean="0"/>
              <a:t>de aproximadamente el </a:t>
            </a:r>
            <a:r>
              <a:rPr lang="es-MX" sz="1200" dirty="0" smtClean="0"/>
              <a:t>80% en comparación con el juicio clínico experto para identificar pacientes con  dolor neuropático. Sin embargo los métodos de evaluación no son un sustituto de una buena evaluación </a:t>
            </a:r>
            <a:r>
              <a:rPr lang="es-MX" dirty="0" smtClean="0"/>
              <a:t>c</a:t>
            </a:r>
            <a:r>
              <a:rPr lang="es-MX" sz="1200" dirty="0" smtClean="0"/>
              <a:t>línica y no están diseñados para servir como métodos de diagnóstico.</a:t>
            </a:r>
          </a:p>
          <a:p>
            <a:pPr>
              <a:spcAft>
                <a:spcPts val="600"/>
              </a:spcAft>
            </a:pPr>
            <a:r>
              <a:rPr lang="es-MX" b="1" dirty="0" smtClean="0"/>
              <a:t>Referencia</a:t>
            </a:r>
          </a:p>
          <a:p>
            <a:pPr>
              <a:spcAft>
                <a:spcPts val="600"/>
              </a:spcAft>
            </a:pPr>
            <a:r>
              <a:rPr lang="en-CA" dirty="0" smtClean="0"/>
              <a:t>Bennett MI </a:t>
            </a:r>
            <a:r>
              <a:rPr lang="en-CA" i="1" dirty="0" smtClean="0"/>
              <a:t>et al. </a:t>
            </a:r>
            <a:r>
              <a:rPr lang="en-CA" dirty="0" smtClean="0"/>
              <a:t>Using screening tools to identify neuropathic pain. </a:t>
            </a:r>
            <a:r>
              <a:rPr lang="en-CA" i="1" dirty="0" smtClean="0"/>
              <a:t>Pain</a:t>
            </a:r>
            <a:r>
              <a:rPr lang="en-CA" dirty="0" smtClean="0"/>
              <a:t> 2007; 127(3):199-203.</a:t>
            </a:r>
          </a:p>
          <a:p>
            <a:pPr>
              <a:spcAft>
                <a:spcPts val="600"/>
              </a:spcAft>
            </a:pPr>
            <a:endParaRPr lang="es-MX" b="1"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23</a:t>
            </a:fld>
            <a:endParaRPr lang="en-CA" dirty="0">
              <a:solidFill>
                <a:prstClr val="black"/>
              </a:solidFill>
            </a:endParaRPr>
          </a:p>
        </p:txBody>
      </p:sp>
    </p:spTree>
    <p:extLst>
      <p:ext uri="{BB962C8B-B14F-4D97-AF65-F5344CB8AC3E}">
        <p14:creationId xmlns:p14="http://schemas.microsoft.com/office/powerpoint/2010/main" val="3250072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970160" y="8772788"/>
            <a:ext cx="3038604" cy="461804"/>
          </a:xfrm>
          <a:prstGeom prst="rect">
            <a:avLst/>
          </a:prstGeom>
          <a:noFill/>
          <a:ln w="9525">
            <a:noFill/>
            <a:miter lim="800000"/>
            <a:headEnd/>
            <a:tailEnd/>
          </a:ln>
        </p:spPr>
        <p:txBody>
          <a:bodyPr lIns="88431" tIns="44216" rIns="88431" bIns="44216" anchor="b"/>
          <a:lstStyle/>
          <a:p>
            <a:pPr algn="r" defTabSz="882650"/>
            <a:fld id="{D6843DE5-DC56-484F-B5AD-F639D3096DCC}" type="slidenum">
              <a:rPr lang="en-GB" sz="1100">
                <a:solidFill>
                  <a:prstClr val="black"/>
                </a:solidFill>
                <a:ea typeface="Arial Unicode MS" pitchFamily="34" charset="-128"/>
                <a:cs typeface="Arial Unicode MS" pitchFamily="34" charset="-128"/>
              </a:rPr>
              <a:pPr algn="r" defTabSz="882650"/>
              <a:t>24</a:t>
            </a:fld>
            <a:endParaRPr lang="en-GB" sz="1100" dirty="0">
              <a:solidFill>
                <a:prstClr val="black"/>
              </a:solidFill>
              <a:ea typeface="Arial Unicode MS" pitchFamily="34" charset="-128"/>
              <a:cs typeface="Arial Unicode MS" pitchFamily="34" charset="-128"/>
            </a:endParaRPr>
          </a:p>
        </p:txBody>
      </p:sp>
      <p:sp>
        <p:nvSpPr>
          <p:cNvPr id="96259" name="Rectangle 2"/>
          <p:cNvSpPr>
            <a:spLocks noGrp="1" noRot="1" noChangeAspect="1" noChangeArrowheads="1" noTextEdit="1"/>
          </p:cNvSpPr>
          <p:nvPr>
            <p:ph type="sldImg"/>
          </p:nvPr>
        </p:nvSpPr>
        <p:spPr bwMode="auto">
          <a:xfrm>
            <a:off x="1185863" y="692150"/>
            <a:ext cx="4618037" cy="3463925"/>
          </a:xfrm>
          <a:noFill/>
          <a:ln>
            <a:solidFill>
              <a:srgbClr val="000000"/>
            </a:solidFill>
            <a:miter lim="800000"/>
            <a:headEnd/>
            <a:tailEnd/>
          </a:ln>
        </p:spPr>
      </p:sp>
      <p:sp>
        <p:nvSpPr>
          <p:cNvPr id="96260" name="Rectangle 3"/>
          <p:cNvSpPr>
            <a:spLocks noGrp="1" noChangeArrowheads="1"/>
          </p:cNvSpPr>
          <p:nvPr>
            <p:ph type="body" idx="1"/>
          </p:nvPr>
        </p:nvSpPr>
        <p:spPr bwMode="auto">
          <a:xfrm>
            <a:off x="701040" y="4387136"/>
            <a:ext cx="6044520" cy="4156234"/>
          </a:xfrm>
          <a:noFill/>
        </p:spPr>
        <p:txBody>
          <a:bodyPr wrap="square" numCol="1" anchor="t" anchorCtr="0" compatLnSpc="1">
            <a:prstTxWarp prst="textNoShape">
              <a:avLst/>
            </a:prstTxWarp>
          </a:bodyPr>
          <a:lstStyle/>
          <a:p>
            <a:pPr>
              <a:lnSpc>
                <a:spcPct val="110000"/>
              </a:lnSpc>
              <a:spcBef>
                <a:spcPct val="0"/>
              </a:spcBef>
              <a:spcAft>
                <a:spcPts val="600"/>
              </a:spcAft>
            </a:pPr>
            <a:r>
              <a:rPr lang="es-MX" b="1" dirty="0" smtClean="0"/>
              <a:t>Notas del Conferencista</a:t>
            </a:r>
          </a:p>
          <a:p>
            <a:pPr>
              <a:lnSpc>
                <a:spcPct val="110000"/>
              </a:lnSpc>
              <a:spcBef>
                <a:spcPct val="0"/>
              </a:spcBef>
              <a:spcAft>
                <a:spcPts val="600"/>
              </a:spcAft>
            </a:pPr>
            <a:r>
              <a:rPr lang="es-MX" dirty="0" smtClean="0"/>
              <a:t>Esta slide resume las herramientas de evaluación usadas actualmente para dolor neuropático, y proporcionan la sensibilidad y especificidad de cada uno (si está disponible).</a:t>
            </a:r>
          </a:p>
          <a:p>
            <a:pPr>
              <a:spcAft>
                <a:spcPts val="600"/>
              </a:spcAft>
            </a:pPr>
            <a:r>
              <a:rPr lang="es-MX" b="1" dirty="0" smtClean="0"/>
              <a:t>Referencia</a:t>
            </a:r>
          </a:p>
          <a:p>
            <a:pPr>
              <a:spcAft>
                <a:spcPts val="600"/>
              </a:spcAft>
            </a:pPr>
            <a:r>
              <a:rPr lang="en-CA" dirty="0" smtClean="0"/>
              <a:t>Bennett MI </a:t>
            </a:r>
            <a:r>
              <a:rPr lang="en-CA" i="1" dirty="0" smtClean="0"/>
              <a:t>et al. </a:t>
            </a:r>
            <a:r>
              <a:rPr lang="en-CA" dirty="0" smtClean="0"/>
              <a:t>Using screening tools to identify neuropathic pain. </a:t>
            </a:r>
            <a:r>
              <a:rPr lang="en-CA" i="1" dirty="0" smtClean="0"/>
              <a:t>Pain</a:t>
            </a:r>
            <a:r>
              <a:rPr lang="en-CA" dirty="0" smtClean="0"/>
              <a:t> 2007; 127(3):199-203.</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7"/>
          <p:cNvSpPr>
            <a:spLocks noGrp="1" noChangeArrowheads="1"/>
          </p:cNvSpPr>
          <p:nvPr>
            <p:ph type="sldNum" sz="quarter" idx="5"/>
          </p:nvPr>
        </p:nvSpPr>
        <p:spPr/>
        <p:txBody>
          <a:bodyPr/>
          <a:lstStyle>
            <a:lvl1pPr defTabSz="931863" eaLnBrk="0" hangingPunct="0">
              <a:defRPr sz="1600">
                <a:solidFill>
                  <a:schemeClr val="tx1"/>
                </a:solidFill>
                <a:latin typeface="Arial" pitchFamily="34" charset="0"/>
              </a:defRPr>
            </a:lvl1pPr>
            <a:lvl2pPr marL="742950" indent="-285750" defTabSz="931863" eaLnBrk="0" hangingPunct="0">
              <a:defRPr sz="1600">
                <a:solidFill>
                  <a:schemeClr val="tx1"/>
                </a:solidFill>
                <a:latin typeface="Arial" pitchFamily="34" charset="0"/>
              </a:defRPr>
            </a:lvl2pPr>
            <a:lvl3pPr marL="1143000" indent="-228600" defTabSz="931863" eaLnBrk="0" hangingPunct="0">
              <a:defRPr sz="1600">
                <a:solidFill>
                  <a:schemeClr val="tx1"/>
                </a:solidFill>
                <a:latin typeface="Arial" pitchFamily="34" charset="0"/>
              </a:defRPr>
            </a:lvl3pPr>
            <a:lvl4pPr marL="1600200" indent="-228600" defTabSz="931863" eaLnBrk="0" hangingPunct="0">
              <a:defRPr sz="1600">
                <a:solidFill>
                  <a:schemeClr val="tx1"/>
                </a:solidFill>
                <a:latin typeface="Arial" pitchFamily="34" charset="0"/>
              </a:defRPr>
            </a:lvl4pPr>
            <a:lvl5pPr marL="2057400" indent="-228600" defTabSz="931863" eaLnBrk="0" hangingPunct="0">
              <a:defRPr sz="1600">
                <a:solidFill>
                  <a:schemeClr val="tx1"/>
                </a:solidFill>
                <a:latin typeface="Arial" pitchFamily="34" charset="0"/>
              </a:defRPr>
            </a:lvl5pPr>
            <a:lvl6pPr marL="2514600" indent="-228600" defTabSz="931863" eaLnBrk="0" fontAlgn="base" hangingPunct="0">
              <a:spcBef>
                <a:spcPct val="0"/>
              </a:spcBef>
              <a:spcAft>
                <a:spcPct val="0"/>
              </a:spcAft>
              <a:defRPr sz="1600">
                <a:solidFill>
                  <a:schemeClr val="tx1"/>
                </a:solidFill>
                <a:latin typeface="Arial" pitchFamily="34" charset="0"/>
              </a:defRPr>
            </a:lvl6pPr>
            <a:lvl7pPr marL="2971800" indent="-228600" defTabSz="931863" eaLnBrk="0" fontAlgn="base" hangingPunct="0">
              <a:spcBef>
                <a:spcPct val="0"/>
              </a:spcBef>
              <a:spcAft>
                <a:spcPct val="0"/>
              </a:spcAft>
              <a:defRPr sz="1600">
                <a:solidFill>
                  <a:schemeClr val="tx1"/>
                </a:solidFill>
                <a:latin typeface="Arial" pitchFamily="34" charset="0"/>
              </a:defRPr>
            </a:lvl7pPr>
            <a:lvl8pPr marL="3429000" indent="-228600" defTabSz="931863" eaLnBrk="0" fontAlgn="base" hangingPunct="0">
              <a:spcBef>
                <a:spcPct val="0"/>
              </a:spcBef>
              <a:spcAft>
                <a:spcPct val="0"/>
              </a:spcAft>
              <a:defRPr sz="1600">
                <a:solidFill>
                  <a:schemeClr val="tx1"/>
                </a:solidFill>
                <a:latin typeface="Arial" pitchFamily="34" charset="0"/>
              </a:defRPr>
            </a:lvl8pPr>
            <a:lvl9pPr marL="3886200" indent="-228600" defTabSz="931863" eaLnBrk="0" fontAlgn="base" hangingPunct="0">
              <a:spcBef>
                <a:spcPct val="0"/>
              </a:spcBef>
              <a:spcAft>
                <a:spcPct val="0"/>
              </a:spcAft>
              <a:defRPr sz="1600">
                <a:solidFill>
                  <a:schemeClr val="tx1"/>
                </a:solidFill>
                <a:latin typeface="Arial" pitchFamily="34" charset="0"/>
              </a:defRPr>
            </a:lvl9pPr>
          </a:lstStyle>
          <a:p>
            <a:fld id="{67520EE2-B1AC-4B97-A074-4FB14EDF3697}" type="slidenum">
              <a:rPr lang="en-GB" sz="1200" smtClean="0">
                <a:solidFill>
                  <a:prstClr val="black"/>
                </a:solidFill>
                <a:latin typeface="Calibri"/>
              </a:rPr>
              <a:pPr/>
              <a:t>25</a:t>
            </a:fld>
            <a:endParaRPr lang="en-GB" sz="1200" dirty="0">
              <a:solidFill>
                <a:prstClr val="black"/>
              </a:solidFill>
              <a:latin typeface="Calibri"/>
            </a:endParaRPr>
          </a:p>
        </p:txBody>
      </p:sp>
      <p:sp>
        <p:nvSpPr>
          <p:cNvPr id="190470" name="Rectangle 3"/>
          <p:cNvSpPr>
            <a:spLocks noGrp="1" noChangeArrowheads="1"/>
          </p:cNvSpPr>
          <p:nvPr>
            <p:ph type="body" idx="1"/>
          </p:nvPr>
        </p:nvSpPr>
        <p:spPr>
          <a:xfrm>
            <a:off x="192832" y="4387136"/>
            <a:ext cx="6624736" cy="4156234"/>
          </a:xfrm>
        </p:spPr>
        <p:txBody>
          <a:bodyPr/>
          <a:lstStyle/>
          <a:p>
            <a:pPr>
              <a:spcAft>
                <a:spcPts val="600"/>
              </a:spcAft>
            </a:pPr>
            <a:r>
              <a:rPr lang="es-MX" sz="1100" b="1" dirty="0" smtClean="0"/>
              <a:t>Notas del Conferencista</a:t>
            </a:r>
          </a:p>
          <a:p>
            <a:pPr>
              <a:spcAft>
                <a:spcPts val="600"/>
              </a:spcAft>
            </a:pPr>
            <a:r>
              <a:rPr lang="es-MX" sz="1100" dirty="0" smtClean="0"/>
              <a:t>Esta slide muestra la escala de LANSS, que fue desarrollada para distinguir los síntomas y signos neuropáticos de los que surgen con el dolor nociceptivo. </a:t>
            </a:r>
          </a:p>
          <a:p>
            <a:pPr>
              <a:spcAft>
                <a:spcPts val="600"/>
              </a:spcAft>
            </a:pPr>
            <a:r>
              <a:rPr lang="es-MX" sz="1100" dirty="0" smtClean="0"/>
              <a:t>La escala de LANSS se basa en un análisis de la descripción y examen sensorial de la disfunción sensorial y proporciona información inmediata en el entorno clínico.</a:t>
            </a:r>
          </a:p>
          <a:p>
            <a:pPr>
              <a:spcAft>
                <a:spcPts val="600"/>
              </a:spcAft>
            </a:pPr>
            <a:r>
              <a:rPr lang="es-MX" sz="1100" dirty="0" smtClean="0"/>
              <a:t>Los pacientes reciben cinco descripciones de diferentes tipos de dolor y se les pregunta si dicha descripción se ajusta al dolor que han experimentado en la última semana. La sensibilidad cutánea es evaluada comparando el parea dolorosa con un área contralateral o adyacente no dolorosa en cuanto a la presencia de alodinia y un umbral de pinchazo alterado.</a:t>
            </a:r>
          </a:p>
          <a:p>
            <a:pPr>
              <a:spcAft>
                <a:spcPts val="600"/>
              </a:spcAft>
            </a:pPr>
            <a:r>
              <a:rPr lang="es-MX" sz="1100" dirty="0" smtClean="0"/>
              <a:t>Se puede alcanzar un puntaje máximo total de 24. Si el puntaje del paciente es menor de 12, es improbable que mecanismos neuropáticos contribuyan a su dolor; si el puntaje del paciente es 12 o más, es probable que mecanismos neuropáticos estén contribuyendo a su dolor.</a:t>
            </a:r>
          </a:p>
          <a:p>
            <a:pPr>
              <a:spcAft>
                <a:spcPts val="600"/>
              </a:spcAft>
            </a:pPr>
            <a:r>
              <a:rPr lang="es-MX" sz="1100" dirty="0" smtClean="0"/>
              <a:t>La escala puede distinguir a pacientes con dolor neuropático de los pacientes con dolor nociceptivo, y puede ayudar a personalizar el tratamiento de acuerdo con los mecanismos de dolor específicos. La escala ha sido validada y puede ser útil como una herramienta para diagnóstico en la práctica clínica y en estudios clínicos.</a:t>
            </a:r>
          </a:p>
          <a:p>
            <a:pPr>
              <a:spcAft>
                <a:spcPts val="600"/>
              </a:spcAft>
            </a:pPr>
            <a:r>
              <a:rPr lang="es-MX" sz="1100" b="1" dirty="0" smtClean="0"/>
              <a:t>Referencia</a:t>
            </a:r>
          </a:p>
          <a:p>
            <a:pPr>
              <a:spcAft>
                <a:spcPts val="600"/>
              </a:spcAft>
            </a:pPr>
            <a:r>
              <a:rPr lang="en-CA" sz="1100" dirty="0" smtClean="0"/>
              <a:t>Bennett M. The LANSS Pain Scale: the Leeds assessment of neuropathic symptoms and signs. </a:t>
            </a:r>
            <a:r>
              <a:rPr lang="en-CA" sz="1100" i="1" dirty="0" smtClean="0"/>
              <a:t>Pain</a:t>
            </a:r>
            <a:r>
              <a:rPr lang="en-CA" sz="1100" dirty="0" smtClean="0"/>
              <a:t> 2001; 92(1-2):147-57.</a:t>
            </a:r>
            <a:endParaRPr lang="en-CA" sz="1100" dirty="0"/>
          </a:p>
        </p:txBody>
      </p:sp>
      <p:sp>
        <p:nvSpPr>
          <p:cNvPr id="5" name="Slide Image Placeholder 4"/>
          <p:cNvSpPr>
            <a:spLocks noGrp="1" noRot="1" noChangeAspect="1"/>
          </p:cNvSpPr>
          <p:nvPr>
            <p:ph type="sldImg"/>
          </p:nvPr>
        </p:nvSpPr>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a:solidFill>
                  <a:schemeClr val="tx1"/>
                </a:solidFill>
                <a:latin typeface="Arial" pitchFamily="34" charset="0"/>
              </a:defRPr>
            </a:lvl1pPr>
            <a:lvl2pPr marL="742950" indent="-285750" defTabSz="931863" eaLnBrk="0" hangingPunct="0">
              <a:defRPr sz="1600">
                <a:solidFill>
                  <a:schemeClr val="tx1"/>
                </a:solidFill>
                <a:latin typeface="Arial" pitchFamily="34" charset="0"/>
              </a:defRPr>
            </a:lvl2pPr>
            <a:lvl3pPr marL="1143000" indent="-228600" defTabSz="931863" eaLnBrk="0" hangingPunct="0">
              <a:defRPr sz="1600">
                <a:solidFill>
                  <a:schemeClr val="tx1"/>
                </a:solidFill>
                <a:latin typeface="Arial" pitchFamily="34" charset="0"/>
              </a:defRPr>
            </a:lvl3pPr>
            <a:lvl4pPr marL="1600200" indent="-228600" defTabSz="931863" eaLnBrk="0" hangingPunct="0">
              <a:defRPr sz="1600">
                <a:solidFill>
                  <a:schemeClr val="tx1"/>
                </a:solidFill>
                <a:latin typeface="Arial" pitchFamily="34" charset="0"/>
              </a:defRPr>
            </a:lvl4pPr>
            <a:lvl5pPr marL="2057400" indent="-228600" defTabSz="931863" eaLnBrk="0" hangingPunct="0">
              <a:defRPr sz="1600">
                <a:solidFill>
                  <a:schemeClr val="tx1"/>
                </a:solidFill>
                <a:latin typeface="Arial" pitchFamily="34" charset="0"/>
              </a:defRPr>
            </a:lvl5pPr>
            <a:lvl6pPr marL="2514600" indent="-228600" defTabSz="931863" eaLnBrk="0" fontAlgn="base" hangingPunct="0">
              <a:spcBef>
                <a:spcPct val="0"/>
              </a:spcBef>
              <a:spcAft>
                <a:spcPct val="0"/>
              </a:spcAft>
              <a:defRPr sz="1600">
                <a:solidFill>
                  <a:schemeClr val="tx1"/>
                </a:solidFill>
                <a:latin typeface="Arial" pitchFamily="34" charset="0"/>
              </a:defRPr>
            </a:lvl6pPr>
            <a:lvl7pPr marL="2971800" indent="-228600" defTabSz="931863" eaLnBrk="0" fontAlgn="base" hangingPunct="0">
              <a:spcBef>
                <a:spcPct val="0"/>
              </a:spcBef>
              <a:spcAft>
                <a:spcPct val="0"/>
              </a:spcAft>
              <a:defRPr sz="1600">
                <a:solidFill>
                  <a:schemeClr val="tx1"/>
                </a:solidFill>
                <a:latin typeface="Arial" pitchFamily="34" charset="0"/>
              </a:defRPr>
            </a:lvl7pPr>
            <a:lvl8pPr marL="3429000" indent="-228600" defTabSz="931863" eaLnBrk="0" fontAlgn="base" hangingPunct="0">
              <a:spcBef>
                <a:spcPct val="0"/>
              </a:spcBef>
              <a:spcAft>
                <a:spcPct val="0"/>
              </a:spcAft>
              <a:defRPr sz="1600">
                <a:solidFill>
                  <a:schemeClr val="tx1"/>
                </a:solidFill>
                <a:latin typeface="Arial" pitchFamily="34" charset="0"/>
              </a:defRPr>
            </a:lvl8pPr>
            <a:lvl9pPr marL="3886200" indent="-228600" defTabSz="931863" eaLnBrk="0" fontAlgn="base" hangingPunct="0">
              <a:spcBef>
                <a:spcPct val="0"/>
              </a:spcBef>
              <a:spcAft>
                <a:spcPct val="0"/>
              </a:spcAft>
              <a:defRPr sz="1600">
                <a:solidFill>
                  <a:schemeClr val="tx1"/>
                </a:solidFill>
                <a:latin typeface="Arial" pitchFamily="34" charset="0"/>
              </a:defRPr>
            </a:lvl9pPr>
          </a:lstStyle>
          <a:p>
            <a:pPr eaLnBrk="1" hangingPunct="1"/>
            <a:fld id="{9717CF64-8549-4664-B4E9-2AA82A86C1B0}" type="slidenum">
              <a:rPr lang="en-GB" sz="1000">
                <a:solidFill>
                  <a:prstClr val="black"/>
                </a:solidFill>
              </a:rPr>
              <a:pPr eaLnBrk="1" hangingPunct="1"/>
              <a:t>26</a:t>
            </a:fld>
            <a:endParaRPr lang="en-GB" sz="1000" dirty="0">
              <a:solidFill>
                <a:prstClr val="black"/>
              </a:solidFill>
            </a:endParaRPr>
          </a:p>
        </p:txBody>
      </p:sp>
      <p:sp>
        <p:nvSpPr>
          <p:cNvPr id="192517" name="Rectangle 2"/>
          <p:cNvSpPr>
            <a:spLocks noGrp="1" noRot="1" noChangeAspect="1" noChangeArrowheads="1" noTextEdit="1"/>
          </p:cNvSpPr>
          <p:nvPr>
            <p:ph type="sldImg"/>
          </p:nvPr>
        </p:nvSpPr>
        <p:spPr>
          <a:ln/>
        </p:spPr>
      </p:sp>
      <p:sp>
        <p:nvSpPr>
          <p:cNvPr id="192518" name="Rectangle 3"/>
          <p:cNvSpPr>
            <a:spLocks noGrp="1" noChangeArrowheads="1"/>
          </p:cNvSpPr>
          <p:nvPr>
            <p:ph type="body" idx="1"/>
          </p:nvPr>
        </p:nvSpPr>
        <p:spPr>
          <a:xfrm>
            <a:off x="336848" y="4387136"/>
            <a:ext cx="6408712" cy="4156234"/>
          </a:xfrm>
          <a:noFill/>
          <a:extLst>
            <a:ext uri="{909E8E84-426E-40DD-AFC4-6F175D3DCCD1}">
              <a14:hiddenFill xmlns:a14="http://schemas.microsoft.com/office/drawing/2010/main">
                <a:solidFill>
                  <a:srgbClr val="FFFFFF"/>
                </a:solidFill>
              </a14:hiddenFill>
            </a:ext>
          </a:extLst>
        </p:spPr>
        <p:txBody>
          <a:bodyPr/>
          <a:lstStyle/>
          <a:p>
            <a:pPr marL="190500" indent="-190500" eaLnBrk="1" hangingPunct="1">
              <a:spcAft>
                <a:spcPts val="600"/>
              </a:spcAft>
            </a:pPr>
            <a:r>
              <a:rPr lang="es-MX" b="1" dirty="0" smtClean="0"/>
              <a:t>Notas del Conferencista</a:t>
            </a:r>
            <a:endParaRPr lang="es-MX" dirty="0" smtClean="0"/>
          </a:p>
          <a:p>
            <a:pPr eaLnBrk="1" hangingPunct="1">
              <a:spcAft>
                <a:spcPts val="600"/>
              </a:spcAft>
            </a:pPr>
            <a:r>
              <a:rPr lang="es-MX" dirty="0" smtClean="0"/>
              <a:t>El NPQ fue desarrollado para evaluar los síntomas de dolor neuropático de los pacientes y para discriminar entre dolor neuropático y dolor no-neuropático.</a:t>
            </a:r>
          </a:p>
          <a:p>
            <a:pPr eaLnBrk="1" hangingPunct="1">
              <a:spcAft>
                <a:spcPts val="600"/>
              </a:spcAft>
            </a:pPr>
            <a:r>
              <a:rPr lang="es-MX" dirty="0" smtClean="0"/>
              <a:t>La terminología usada frecuentemente por loa pacientes para describir su dolor es tomada en cuenta así como los factores que pueden estar detrás de las descripciones de los pacientes de su dolor.</a:t>
            </a:r>
          </a:p>
          <a:p>
            <a:pPr eaLnBrk="1" hangingPunct="1">
              <a:spcAft>
                <a:spcPts val="600"/>
              </a:spcAft>
            </a:pPr>
            <a:r>
              <a:rPr lang="es-MX" dirty="0" smtClean="0"/>
              <a:t>El NPQ también ha sido adaptado como una herramienta de evaluación de forma breve.</a:t>
            </a:r>
          </a:p>
          <a:p>
            <a:pPr eaLnBrk="1" hangingPunct="1">
              <a:spcAft>
                <a:spcPts val="600"/>
              </a:spcAft>
            </a:pPr>
            <a:r>
              <a:rPr lang="es-MX" dirty="0" smtClean="0"/>
              <a:t>Aunque se requiere mayor investigación para validad completamente el NPQ, es prometedor como una herramienta de evaluación clínica útil.</a:t>
            </a:r>
          </a:p>
          <a:p>
            <a:pPr eaLnBrk="1" hangingPunct="1">
              <a:spcAft>
                <a:spcPts val="600"/>
              </a:spcAft>
            </a:pPr>
            <a:r>
              <a:rPr lang="es-MX" dirty="0" smtClean="0"/>
              <a:t>El NPQ tiene la habilidad de proporcionar una medida cuantitativa para los descriptores importantes en el diagnóstico y evaluación de dolor neuropático. Consecuentemente, puede usarse para el monitoreo de los tratamiento de dolor neuropático y como una medida de resultados.</a:t>
            </a:r>
          </a:p>
          <a:p>
            <a:pPr marL="190500" indent="-190500" eaLnBrk="1" hangingPunct="1">
              <a:spcAft>
                <a:spcPts val="600"/>
              </a:spcAft>
            </a:pPr>
            <a:r>
              <a:rPr lang="es-MX" b="1" dirty="0" smtClean="0"/>
              <a:t>Referencias</a:t>
            </a:r>
          </a:p>
          <a:p>
            <a:pPr eaLnBrk="1" hangingPunct="1">
              <a:spcAft>
                <a:spcPts val="600"/>
              </a:spcAft>
            </a:pPr>
            <a:r>
              <a:rPr lang="es-MX" dirty="0" smtClean="0"/>
              <a:t>Krause SJ, Backonja MM. Clin J Pain 2003;19:306–14.</a:t>
            </a:r>
          </a:p>
          <a:p>
            <a:pPr eaLnBrk="1" hangingPunct="1">
              <a:spcAft>
                <a:spcPts val="600"/>
              </a:spcAft>
            </a:pPr>
            <a:r>
              <a:rPr lang="es-MX" dirty="0" smtClean="0"/>
              <a:t>Bennett MI, et al. Pain 2007;127:199–203.</a:t>
            </a:r>
          </a:p>
          <a:p>
            <a:pPr marL="190500" indent="-190500" eaLnBrk="1" hangingPunct="1">
              <a:spcAft>
                <a:spcPts val="600"/>
              </a:spcAft>
            </a:pPr>
            <a:endParaRPr lang="es-MX" dirty="0" smtClean="0"/>
          </a:p>
          <a:p>
            <a:pPr marL="190500" indent="-190500" eaLnBrk="1" hangingPunct="1">
              <a:spcAft>
                <a:spcPts val="600"/>
              </a:spcAft>
            </a:pPr>
            <a:endParaRPr lang="es-MX" dirty="0" smtClean="0"/>
          </a:p>
          <a:p>
            <a:pPr marL="190500" indent="-190500" eaLnBrk="1" hangingPunct="1">
              <a:spcAft>
                <a:spcPts val="600"/>
              </a:spcAft>
            </a:pPr>
            <a:endParaRPr lang="es-MX" dirty="0" smtClean="0"/>
          </a:p>
          <a:p>
            <a:pPr marL="190500" indent="-190500" eaLnBrk="1" hangingPunct="1">
              <a:spcAft>
                <a:spcPts val="600"/>
              </a:spcAft>
            </a:pPr>
            <a:endParaRPr lang="es-MX" dirty="0" smtClean="0"/>
          </a:p>
          <a:p>
            <a:pPr marL="190500" indent="-190500" eaLnBrk="1" hangingPunct="1">
              <a:spcAft>
                <a:spcPts val="600"/>
              </a:spcAft>
            </a:pPr>
            <a:endParaRPr lang="es-MX" dirty="0" smtClean="0"/>
          </a:p>
          <a:p>
            <a:pPr marL="190500" indent="-190500" eaLnBrk="1" hangingPunct="1">
              <a:spcAft>
                <a:spcPts val="600"/>
              </a:spcAft>
            </a:pPr>
            <a:endParaRPr lang="es-MX" dirty="0" smtClean="0"/>
          </a:p>
          <a:p>
            <a:pPr marL="190500" indent="-190500" eaLnBrk="1" hangingPunct="1">
              <a:spcAft>
                <a:spcPts val="600"/>
              </a:spcAft>
            </a:pPr>
            <a:endParaRPr lang="es-MX" dirty="0" smtClean="0"/>
          </a:p>
          <a:p>
            <a:pPr marL="190500" indent="-190500" eaLnBrk="1" hangingPunct="1">
              <a:spcAft>
                <a:spcPts val="600"/>
              </a:spcAft>
            </a:pPr>
            <a:endParaRPr lang="es-MX"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7"/>
          <p:cNvSpPr>
            <a:spLocks noGrp="1" noChangeArrowheads="1"/>
          </p:cNvSpPr>
          <p:nvPr>
            <p:ph type="sldNum" sz="quarter" idx="5"/>
          </p:nvPr>
        </p:nvSpPr>
        <p:spPr/>
        <p:txBody>
          <a:bodyPr/>
          <a:lstStyle>
            <a:lvl1pPr defTabSz="931863" eaLnBrk="0" hangingPunct="0">
              <a:defRPr sz="1600">
                <a:solidFill>
                  <a:schemeClr val="tx1"/>
                </a:solidFill>
                <a:latin typeface="Arial" pitchFamily="34" charset="0"/>
              </a:defRPr>
            </a:lvl1pPr>
            <a:lvl2pPr marL="742950" indent="-285750" defTabSz="931863" eaLnBrk="0" hangingPunct="0">
              <a:defRPr sz="1600">
                <a:solidFill>
                  <a:schemeClr val="tx1"/>
                </a:solidFill>
                <a:latin typeface="Arial" pitchFamily="34" charset="0"/>
              </a:defRPr>
            </a:lvl2pPr>
            <a:lvl3pPr marL="1143000" indent="-228600" defTabSz="931863" eaLnBrk="0" hangingPunct="0">
              <a:defRPr sz="1600">
                <a:solidFill>
                  <a:schemeClr val="tx1"/>
                </a:solidFill>
                <a:latin typeface="Arial" pitchFamily="34" charset="0"/>
              </a:defRPr>
            </a:lvl3pPr>
            <a:lvl4pPr marL="1600200" indent="-228600" defTabSz="931863" eaLnBrk="0" hangingPunct="0">
              <a:defRPr sz="1600">
                <a:solidFill>
                  <a:schemeClr val="tx1"/>
                </a:solidFill>
                <a:latin typeface="Arial" pitchFamily="34" charset="0"/>
              </a:defRPr>
            </a:lvl4pPr>
            <a:lvl5pPr marL="2057400" indent="-228600" defTabSz="931863" eaLnBrk="0" hangingPunct="0">
              <a:defRPr sz="1600">
                <a:solidFill>
                  <a:schemeClr val="tx1"/>
                </a:solidFill>
                <a:latin typeface="Arial" pitchFamily="34" charset="0"/>
              </a:defRPr>
            </a:lvl5pPr>
            <a:lvl6pPr marL="2514600" indent="-228600" defTabSz="931863" eaLnBrk="0" fontAlgn="base" hangingPunct="0">
              <a:spcBef>
                <a:spcPct val="0"/>
              </a:spcBef>
              <a:spcAft>
                <a:spcPct val="0"/>
              </a:spcAft>
              <a:defRPr sz="1600">
                <a:solidFill>
                  <a:schemeClr val="tx1"/>
                </a:solidFill>
                <a:latin typeface="Arial" pitchFamily="34" charset="0"/>
              </a:defRPr>
            </a:lvl6pPr>
            <a:lvl7pPr marL="2971800" indent="-228600" defTabSz="931863" eaLnBrk="0" fontAlgn="base" hangingPunct="0">
              <a:spcBef>
                <a:spcPct val="0"/>
              </a:spcBef>
              <a:spcAft>
                <a:spcPct val="0"/>
              </a:spcAft>
              <a:defRPr sz="1600">
                <a:solidFill>
                  <a:schemeClr val="tx1"/>
                </a:solidFill>
                <a:latin typeface="Arial" pitchFamily="34" charset="0"/>
              </a:defRPr>
            </a:lvl7pPr>
            <a:lvl8pPr marL="3429000" indent="-228600" defTabSz="931863" eaLnBrk="0" fontAlgn="base" hangingPunct="0">
              <a:spcBef>
                <a:spcPct val="0"/>
              </a:spcBef>
              <a:spcAft>
                <a:spcPct val="0"/>
              </a:spcAft>
              <a:defRPr sz="1600">
                <a:solidFill>
                  <a:schemeClr val="tx1"/>
                </a:solidFill>
                <a:latin typeface="Arial" pitchFamily="34" charset="0"/>
              </a:defRPr>
            </a:lvl8pPr>
            <a:lvl9pPr marL="3886200" indent="-228600" defTabSz="931863" eaLnBrk="0" fontAlgn="base" hangingPunct="0">
              <a:spcBef>
                <a:spcPct val="0"/>
              </a:spcBef>
              <a:spcAft>
                <a:spcPct val="0"/>
              </a:spcAft>
              <a:defRPr sz="1600">
                <a:solidFill>
                  <a:schemeClr val="tx1"/>
                </a:solidFill>
                <a:latin typeface="Arial" pitchFamily="34" charset="0"/>
              </a:defRPr>
            </a:lvl9pPr>
          </a:lstStyle>
          <a:p>
            <a:fld id="{B6D61905-ABE6-485D-87B3-545A7527F6A4}" type="slidenum">
              <a:rPr lang="en-GB" sz="1200" smtClean="0">
                <a:solidFill>
                  <a:prstClr val="black"/>
                </a:solidFill>
                <a:latin typeface="Calibri"/>
              </a:rPr>
              <a:pPr/>
              <a:t>27</a:t>
            </a:fld>
            <a:endParaRPr lang="en-GB" sz="1200" dirty="0">
              <a:solidFill>
                <a:prstClr val="black"/>
              </a:solidFill>
              <a:latin typeface="Calibri"/>
            </a:endParaRPr>
          </a:p>
        </p:txBody>
      </p:sp>
      <p:sp>
        <p:nvSpPr>
          <p:cNvPr id="191494" name="Rectangle 3"/>
          <p:cNvSpPr>
            <a:spLocks noGrp="1" noChangeArrowheads="1"/>
          </p:cNvSpPr>
          <p:nvPr>
            <p:ph type="body" idx="1"/>
          </p:nvPr>
        </p:nvSpPr>
        <p:spPr>
          <a:xfrm>
            <a:off x="480864" y="4387136"/>
            <a:ext cx="6120680" cy="4156234"/>
          </a:xfrm>
        </p:spPr>
        <p:txBody>
          <a:bodyPr/>
          <a:lstStyle/>
          <a:p>
            <a:pPr>
              <a:spcAft>
                <a:spcPts val="600"/>
              </a:spcAft>
            </a:pPr>
            <a:r>
              <a:rPr lang="es-MX" b="1" dirty="0" smtClean="0"/>
              <a:t>Notas del Conferencista</a:t>
            </a:r>
          </a:p>
          <a:p>
            <a:pPr>
              <a:spcAft>
                <a:spcPts val="600"/>
              </a:spcAft>
            </a:pPr>
            <a:r>
              <a:rPr lang="es-MX" dirty="0" smtClean="0"/>
              <a:t>Esta slide muestra el cuestionario de diagnóstico DN4, que fue desarrollado por el Grupo Francés de Dolor neuropático para diferenciar el dolor neuropático del dolor no-neuropático. </a:t>
            </a:r>
          </a:p>
          <a:p>
            <a:pPr>
              <a:spcAft>
                <a:spcPts val="600"/>
              </a:spcAft>
            </a:pPr>
            <a:r>
              <a:rPr lang="es-MX" dirty="0" smtClean="0"/>
              <a:t>La escala DN4 se basa en un análisis de descripción sensorial y examen de la disfunción sensorial y brinda información inmediata en el entorno clínico.</a:t>
            </a:r>
          </a:p>
          <a:p>
            <a:pPr>
              <a:spcAft>
                <a:spcPts val="600"/>
              </a:spcAft>
            </a:pPr>
            <a:r>
              <a:rPr lang="es-MX" dirty="0" smtClean="0"/>
              <a:t>Los pacientes reciben 7 descriptores de diferentes tipos de síntomas de dolor o relacionados con el dolor y se les pregunta si su dolor está asociado con la característica o síntoma descrito (sí/no). La presencia de hipoestesia al tacto, hipoestesia al pinchazo y dolor al roce es registrada (sí/no).</a:t>
            </a:r>
          </a:p>
          <a:p>
            <a:pPr>
              <a:spcAft>
                <a:spcPts val="600"/>
              </a:spcAft>
            </a:pPr>
            <a:r>
              <a:rPr lang="es-MX" dirty="0" smtClean="0"/>
              <a:t>La escala h sido validado y puede ser útil como una herramienta de diagnóstico en la practica clínica y en estudios clínicos.</a:t>
            </a:r>
          </a:p>
          <a:p>
            <a:pPr>
              <a:spcAft>
                <a:spcPts val="600"/>
              </a:spcAft>
            </a:pPr>
            <a:r>
              <a:rPr lang="es-MX" b="1" dirty="0" smtClean="0"/>
              <a:t>Referencia</a:t>
            </a:r>
          </a:p>
          <a:p>
            <a:pPr>
              <a:spcAft>
                <a:spcPts val="600"/>
              </a:spcAft>
            </a:pPr>
            <a:r>
              <a:rPr lang="fr-FR" dirty="0" smtClean="0"/>
              <a:t>Bouhassira D </a:t>
            </a:r>
            <a:r>
              <a:rPr lang="fr-FR" i="1" dirty="0" smtClean="0"/>
              <a:t>et al. </a:t>
            </a:r>
            <a:r>
              <a:rPr lang="en-CA" dirty="0" smtClean="0"/>
              <a:t>Comparison of pain syndromes associated with nervous or somatic lesions and development of a new neuropathic pain diagnostic questionnaire (DN4). </a:t>
            </a:r>
            <a:r>
              <a:rPr lang="fr-FR" i="1" dirty="0" smtClean="0"/>
              <a:t>Pain</a:t>
            </a:r>
            <a:r>
              <a:rPr lang="fr-FR" dirty="0" smtClean="0"/>
              <a:t> 2005; 114(1-2):29-36.</a:t>
            </a:r>
          </a:p>
          <a:p>
            <a:pPr>
              <a:spcAft>
                <a:spcPts val="600"/>
              </a:spcAft>
            </a:pPr>
            <a:endParaRPr lang="es-MX" dirty="0" smtClean="0"/>
          </a:p>
          <a:p>
            <a:pPr>
              <a:spcAft>
                <a:spcPts val="600"/>
              </a:spcAft>
            </a:pPr>
            <a:endParaRPr lang="es-MX"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a:solidFill>
                  <a:schemeClr val="tx1"/>
                </a:solidFill>
                <a:latin typeface="Arial" pitchFamily="34" charset="0"/>
              </a:defRPr>
            </a:lvl1pPr>
            <a:lvl2pPr marL="742950" indent="-285750" defTabSz="931863" eaLnBrk="0" hangingPunct="0">
              <a:defRPr sz="1600">
                <a:solidFill>
                  <a:schemeClr val="tx1"/>
                </a:solidFill>
                <a:latin typeface="Arial" pitchFamily="34" charset="0"/>
              </a:defRPr>
            </a:lvl2pPr>
            <a:lvl3pPr marL="1143000" indent="-228600" defTabSz="931863" eaLnBrk="0" hangingPunct="0">
              <a:defRPr sz="1600">
                <a:solidFill>
                  <a:schemeClr val="tx1"/>
                </a:solidFill>
                <a:latin typeface="Arial" pitchFamily="34" charset="0"/>
              </a:defRPr>
            </a:lvl3pPr>
            <a:lvl4pPr marL="1600200" indent="-228600" defTabSz="931863" eaLnBrk="0" hangingPunct="0">
              <a:defRPr sz="1600">
                <a:solidFill>
                  <a:schemeClr val="tx1"/>
                </a:solidFill>
                <a:latin typeface="Arial" pitchFamily="34" charset="0"/>
              </a:defRPr>
            </a:lvl4pPr>
            <a:lvl5pPr marL="2057400" indent="-228600" defTabSz="931863" eaLnBrk="0" hangingPunct="0">
              <a:defRPr sz="1600">
                <a:solidFill>
                  <a:schemeClr val="tx1"/>
                </a:solidFill>
                <a:latin typeface="Arial" pitchFamily="34" charset="0"/>
              </a:defRPr>
            </a:lvl5pPr>
            <a:lvl6pPr marL="2514600" indent="-228600" defTabSz="931863" eaLnBrk="0" fontAlgn="base" hangingPunct="0">
              <a:spcBef>
                <a:spcPct val="0"/>
              </a:spcBef>
              <a:spcAft>
                <a:spcPct val="0"/>
              </a:spcAft>
              <a:defRPr sz="1600">
                <a:solidFill>
                  <a:schemeClr val="tx1"/>
                </a:solidFill>
                <a:latin typeface="Arial" pitchFamily="34" charset="0"/>
              </a:defRPr>
            </a:lvl6pPr>
            <a:lvl7pPr marL="2971800" indent="-228600" defTabSz="931863" eaLnBrk="0" fontAlgn="base" hangingPunct="0">
              <a:spcBef>
                <a:spcPct val="0"/>
              </a:spcBef>
              <a:spcAft>
                <a:spcPct val="0"/>
              </a:spcAft>
              <a:defRPr sz="1600">
                <a:solidFill>
                  <a:schemeClr val="tx1"/>
                </a:solidFill>
                <a:latin typeface="Arial" pitchFamily="34" charset="0"/>
              </a:defRPr>
            </a:lvl7pPr>
            <a:lvl8pPr marL="3429000" indent="-228600" defTabSz="931863" eaLnBrk="0" fontAlgn="base" hangingPunct="0">
              <a:spcBef>
                <a:spcPct val="0"/>
              </a:spcBef>
              <a:spcAft>
                <a:spcPct val="0"/>
              </a:spcAft>
              <a:defRPr sz="1600">
                <a:solidFill>
                  <a:schemeClr val="tx1"/>
                </a:solidFill>
                <a:latin typeface="Arial" pitchFamily="34" charset="0"/>
              </a:defRPr>
            </a:lvl8pPr>
            <a:lvl9pPr marL="3886200" indent="-228600" defTabSz="931863" eaLnBrk="0" fontAlgn="base" hangingPunct="0">
              <a:spcBef>
                <a:spcPct val="0"/>
              </a:spcBef>
              <a:spcAft>
                <a:spcPct val="0"/>
              </a:spcAft>
              <a:defRPr sz="1600">
                <a:solidFill>
                  <a:schemeClr val="tx1"/>
                </a:solidFill>
                <a:latin typeface="Arial" pitchFamily="34" charset="0"/>
              </a:defRPr>
            </a:lvl9pPr>
          </a:lstStyle>
          <a:p>
            <a:pPr eaLnBrk="1" hangingPunct="1"/>
            <a:fld id="{8BC82C26-D381-4ADA-A351-0D179EA8E3A7}" type="slidenum">
              <a:rPr lang="en-GB" sz="1000">
                <a:solidFill>
                  <a:prstClr val="black"/>
                </a:solidFill>
              </a:rPr>
              <a:pPr eaLnBrk="1" hangingPunct="1"/>
              <a:t>28</a:t>
            </a:fld>
            <a:endParaRPr lang="en-GB" sz="1000" dirty="0">
              <a:solidFill>
                <a:prstClr val="black"/>
              </a:solidFill>
            </a:endParaRPr>
          </a:p>
        </p:txBody>
      </p:sp>
      <p:sp>
        <p:nvSpPr>
          <p:cNvPr id="189445" name="Rectangle 2"/>
          <p:cNvSpPr>
            <a:spLocks noGrp="1" noRot="1" noChangeAspect="1" noChangeArrowheads="1" noTextEdit="1"/>
          </p:cNvSpPr>
          <p:nvPr>
            <p:ph type="sldImg"/>
          </p:nvPr>
        </p:nvSpPr>
        <p:spPr>
          <a:ln/>
        </p:spPr>
      </p:sp>
      <p:sp>
        <p:nvSpPr>
          <p:cNvPr id="189446" name="Rectangle 3"/>
          <p:cNvSpPr>
            <a:spLocks noGrp="1" noChangeArrowheads="1"/>
          </p:cNvSpPr>
          <p:nvPr>
            <p:ph type="body" idx="1"/>
          </p:nvPr>
        </p:nvSpPr>
        <p:spPr>
          <a:xfrm>
            <a:off x="336848" y="4185989"/>
            <a:ext cx="6408712" cy="4156234"/>
          </a:xfrm>
          <a:noFill/>
          <a:extLst>
            <a:ext uri="{909E8E84-426E-40DD-AFC4-6F175D3DCCD1}">
              <a14:hiddenFill xmlns:a14="http://schemas.microsoft.com/office/drawing/2010/main">
                <a:solidFill>
                  <a:srgbClr val="FFFFFF"/>
                </a:solidFill>
              </a14:hiddenFill>
            </a:ext>
          </a:extLst>
        </p:spPr>
        <p:txBody>
          <a:bodyPr/>
          <a:lstStyle/>
          <a:p>
            <a:pPr eaLnBrk="1" hangingPunct="1">
              <a:spcAft>
                <a:spcPts val="600"/>
              </a:spcAft>
            </a:pPr>
            <a:r>
              <a:rPr lang="es-MX" b="1" dirty="0" smtClean="0"/>
              <a:t>Notas del Conferencista</a:t>
            </a:r>
          </a:p>
          <a:p>
            <a:pPr eaLnBrk="1" hangingPunct="1">
              <a:spcAft>
                <a:spcPts val="600"/>
              </a:spcAft>
            </a:pPr>
            <a:r>
              <a:rPr lang="es-MX" dirty="0" smtClean="0"/>
              <a:t>Esta slide ilustra el cuestionario validado PainDETECT, que fue desarrollado por expertos en dolor alemanes en cooperación con la Red Alemana de Investigación sobre dolor neuropático.  </a:t>
            </a:r>
          </a:p>
          <a:p>
            <a:pPr eaLnBrk="1" hangingPunct="1">
              <a:spcAft>
                <a:spcPts val="600"/>
              </a:spcAft>
            </a:pPr>
            <a:r>
              <a:rPr lang="es-MX" dirty="0" smtClean="0"/>
              <a:t>Debido a que los pacientes con dolor de espalda baja constituyen un subgrupo importante de pacientes con dolor crónico, el objetivo del cuestionario PainDETECT fue establecer una herramienta de evaluación validada, sencilla para detectar componentes de dolor neuropático en pacientes con dolor crónico de espalda baja.  </a:t>
            </a:r>
          </a:p>
          <a:p>
            <a:pPr eaLnBrk="1" hangingPunct="1">
              <a:spcAft>
                <a:spcPts val="600"/>
              </a:spcAft>
            </a:pPr>
            <a:r>
              <a:rPr lang="es-MX" dirty="0" smtClean="0"/>
              <a:t>En el cuestionario, se pide a los pacientes que califiquen la severidad de su dolor, que describan el curso clínico seleccionando un patrón de los diagramas proporcionados y mostrar las principales áreas de dolor en un diagrama del cuerpo y que muestren a dónde se irradia el dolor. Los pacientes  además responden 7 preguntas acerca de síntomas positivos y negativos de dolor. Esta herramienta de evaluación no usa un examen físico realizado por un médico.</a:t>
            </a:r>
          </a:p>
          <a:p>
            <a:pPr eaLnBrk="1" hangingPunct="1">
              <a:spcAft>
                <a:spcPts val="600"/>
              </a:spcAft>
            </a:pPr>
            <a:r>
              <a:rPr lang="es-MX" b="1" dirty="0" smtClean="0"/>
              <a:t>Referencia</a:t>
            </a:r>
          </a:p>
          <a:p>
            <a:pPr eaLnBrk="1" hangingPunct="1">
              <a:spcAft>
                <a:spcPts val="600"/>
              </a:spcAft>
            </a:pPr>
            <a:r>
              <a:rPr lang="es-MX" dirty="0" smtClean="0"/>
              <a:t>Freynhagen et al. </a:t>
            </a:r>
            <a:r>
              <a:rPr lang="es-MX" i="1" dirty="0" smtClean="0"/>
              <a:t>Curr Med Res Opin.</a:t>
            </a:r>
            <a:r>
              <a:rPr lang="es-MX" dirty="0" smtClean="0"/>
              <a:t> 2006;22(10):1911-20</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a:solidFill>
                  <a:schemeClr val="tx1"/>
                </a:solidFill>
                <a:latin typeface="Arial" pitchFamily="34" charset="0"/>
              </a:defRPr>
            </a:lvl1pPr>
            <a:lvl2pPr marL="742950" indent="-285750" defTabSz="931863" eaLnBrk="0" hangingPunct="0">
              <a:defRPr sz="1600">
                <a:solidFill>
                  <a:schemeClr val="tx1"/>
                </a:solidFill>
                <a:latin typeface="Arial" pitchFamily="34" charset="0"/>
              </a:defRPr>
            </a:lvl2pPr>
            <a:lvl3pPr marL="1143000" indent="-228600" defTabSz="931863" eaLnBrk="0" hangingPunct="0">
              <a:defRPr sz="1600">
                <a:solidFill>
                  <a:schemeClr val="tx1"/>
                </a:solidFill>
                <a:latin typeface="Arial" pitchFamily="34" charset="0"/>
              </a:defRPr>
            </a:lvl3pPr>
            <a:lvl4pPr marL="1600200" indent="-228600" defTabSz="931863" eaLnBrk="0" hangingPunct="0">
              <a:defRPr sz="1600">
                <a:solidFill>
                  <a:schemeClr val="tx1"/>
                </a:solidFill>
                <a:latin typeface="Arial" pitchFamily="34" charset="0"/>
              </a:defRPr>
            </a:lvl4pPr>
            <a:lvl5pPr marL="2057400" indent="-228600" defTabSz="931863" eaLnBrk="0" hangingPunct="0">
              <a:defRPr sz="1600">
                <a:solidFill>
                  <a:schemeClr val="tx1"/>
                </a:solidFill>
                <a:latin typeface="Arial" pitchFamily="34" charset="0"/>
              </a:defRPr>
            </a:lvl5pPr>
            <a:lvl6pPr marL="2514600" indent="-228600" defTabSz="931863" eaLnBrk="0" fontAlgn="base" hangingPunct="0">
              <a:spcBef>
                <a:spcPct val="0"/>
              </a:spcBef>
              <a:spcAft>
                <a:spcPct val="0"/>
              </a:spcAft>
              <a:defRPr sz="1600">
                <a:solidFill>
                  <a:schemeClr val="tx1"/>
                </a:solidFill>
                <a:latin typeface="Arial" pitchFamily="34" charset="0"/>
              </a:defRPr>
            </a:lvl6pPr>
            <a:lvl7pPr marL="2971800" indent="-228600" defTabSz="931863" eaLnBrk="0" fontAlgn="base" hangingPunct="0">
              <a:spcBef>
                <a:spcPct val="0"/>
              </a:spcBef>
              <a:spcAft>
                <a:spcPct val="0"/>
              </a:spcAft>
              <a:defRPr sz="1600">
                <a:solidFill>
                  <a:schemeClr val="tx1"/>
                </a:solidFill>
                <a:latin typeface="Arial" pitchFamily="34" charset="0"/>
              </a:defRPr>
            </a:lvl7pPr>
            <a:lvl8pPr marL="3429000" indent="-228600" defTabSz="931863" eaLnBrk="0" fontAlgn="base" hangingPunct="0">
              <a:spcBef>
                <a:spcPct val="0"/>
              </a:spcBef>
              <a:spcAft>
                <a:spcPct val="0"/>
              </a:spcAft>
              <a:defRPr sz="1600">
                <a:solidFill>
                  <a:schemeClr val="tx1"/>
                </a:solidFill>
                <a:latin typeface="Arial" pitchFamily="34" charset="0"/>
              </a:defRPr>
            </a:lvl8pPr>
            <a:lvl9pPr marL="3886200" indent="-228600" defTabSz="931863" eaLnBrk="0" fontAlgn="base" hangingPunct="0">
              <a:spcBef>
                <a:spcPct val="0"/>
              </a:spcBef>
              <a:spcAft>
                <a:spcPct val="0"/>
              </a:spcAft>
              <a:defRPr sz="1600">
                <a:solidFill>
                  <a:schemeClr val="tx1"/>
                </a:solidFill>
                <a:latin typeface="Arial" pitchFamily="34" charset="0"/>
              </a:defRPr>
            </a:lvl9pPr>
          </a:lstStyle>
          <a:p>
            <a:pPr eaLnBrk="1" hangingPunct="1"/>
            <a:fld id="{8BC82C26-D381-4ADA-A351-0D179EA8E3A7}" type="slidenum">
              <a:rPr lang="en-GB" sz="1000">
                <a:solidFill>
                  <a:prstClr val="black"/>
                </a:solidFill>
              </a:rPr>
              <a:pPr eaLnBrk="1" hangingPunct="1"/>
              <a:t>29</a:t>
            </a:fld>
            <a:endParaRPr lang="en-GB" sz="1000" dirty="0">
              <a:solidFill>
                <a:prstClr val="black"/>
              </a:solidFill>
            </a:endParaRPr>
          </a:p>
        </p:txBody>
      </p:sp>
      <p:sp>
        <p:nvSpPr>
          <p:cNvPr id="189445" name="Rectangle 2"/>
          <p:cNvSpPr>
            <a:spLocks noGrp="1" noRot="1" noChangeAspect="1" noChangeArrowheads="1" noTextEdit="1"/>
          </p:cNvSpPr>
          <p:nvPr>
            <p:ph type="sldImg"/>
          </p:nvPr>
        </p:nvSpPr>
        <p:spPr>
          <a:ln/>
        </p:spPr>
      </p:sp>
      <p:sp>
        <p:nvSpPr>
          <p:cNvPr id="189446" name="Rectangle 3"/>
          <p:cNvSpPr>
            <a:spLocks noGrp="1" noChangeArrowheads="1"/>
          </p:cNvSpPr>
          <p:nvPr>
            <p:ph type="body" idx="1"/>
          </p:nvPr>
        </p:nvSpPr>
        <p:spPr>
          <a:xfrm>
            <a:off x="408856" y="4387136"/>
            <a:ext cx="6264696" cy="4156234"/>
          </a:xfrm>
          <a:noFill/>
          <a:extLst>
            <a:ext uri="{909E8E84-426E-40DD-AFC4-6F175D3DCCD1}">
              <a14:hiddenFill xmlns:a14="http://schemas.microsoft.com/office/drawing/2010/main">
                <a:solidFill>
                  <a:srgbClr val="FFFFFF"/>
                </a:solidFill>
              </a14:hiddenFill>
            </a:ext>
          </a:extLst>
        </p:spPr>
        <p:txBody>
          <a:bodyPr/>
          <a:lstStyle/>
          <a:p>
            <a:pPr>
              <a:spcAft>
                <a:spcPts val="600"/>
              </a:spcAft>
            </a:pPr>
            <a:r>
              <a:rPr lang="es-MX" b="1" dirty="0" smtClean="0"/>
              <a:t>Notas del Conferencista</a:t>
            </a:r>
          </a:p>
          <a:p>
            <a:pPr>
              <a:spcAft>
                <a:spcPts val="600"/>
              </a:spcAft>
            </a:pPr>
            <a:r>
              <a:rPr lang="es-MX" dirty="0" smtClean="0"/>
              <a:t>El cuestionario ID Pain es una herramienta de evaluación que completa el paciente y que fue diseñada para diferenciar entre dolor nociceptivo y dolor neuropático.</a:t>
            </a:r>
          </a:p>
          <a:p>
            <a:pPr>
              <a:spcAft>
                <a:spcPts val="600"/>
              </a:spcAft>
            </a:pPr>
            <a:r>
              <a:rPr lang="es-MX" dirty="0" smtClean="0"/>
              <a:t>Si los pacientes tienen más de un área dolorosa, deben considerar el área más relevante para ellos al responder las preguntas de ID Pain. La escala de calificación es de 1 a 5. Los puntajes más altos son más indicativos de dolor con un componente neuropático. Un puntaje de 3 o mayor indica la presencia probable de dolor neuropático y justifica una evaluación más detallada.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Conferencista</a:t>
            </a:r>
          </a:p>
          <a:p>
            <a:r>
              <a:rPr lang="es-MX" dirty="0" smtClean="0"/>
              <a:t>Revisa los objetivos de aprendizaje de esta sesión. Pregunta a los participantes si tienen metas adicionales.</a:t>
            </a: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415706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30</a:t>
            </a:fld>
            <a:endParaRPr lang="en-CA" dirty="0">
              <a:solidFill>
                <a:prstClr val="black"/>
              </a:solidFill>
            </a:endParaRPr>
          </a:p>
        </p:txBody>
      </p:sp>
    </p:spTree>
    <p:extLst>
      <p:ext uri="{BB962C8B-B14F-4D97-AF65-F5344CB8AC3E}">
        <p14:creationId xmlns:p14="http://schemas.microsoft.com/office/powerpoint/2010/main" val="401948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3" name="Rectangle 2"/>
          <p:cNvSpPr>
            <a:spLocks noGrp="1" noRot="1" noChangeAspect="1" noChangeArrowheads="1" noTextEdit="1"/>
          </p:cNvSpPr>
          <p:nvPr>
            <p:ph type="sldImg"/>
          </p:nvPr>
        </p:nvSpPr>
        <p:spPr>
          <a:ln/>
        </p:spPr>
      </p:sp>
      <p:sp>
        <p:nvSpPr>
          <p:cNvPr id="878594" name="Rectangle 3"/>
          <p:cNvSpPr>
            <a:spLocks noGrp="1" noChangeArrowheads="1"/>
          </p:cNvSpPr>
          <p:nvPr>
            <p:ph type="body" idx="1"/>
          </p:nvPr>
        </p:nvSpPr>
        <p:spPr>
          <a:xfrm>
            <a:off x="336848" y="4387136"/>
            <a:ext cx="6673552" cy="4156234"/>
          </a:xfrm>
          <a:noFill/>
          <a:ln/>
        </p:spPr>
        <p:txBody>
          <a:bodyPr/>
          <a:lstStyle/>
          <a:p>
            <a:pPr>
              <a:spcAft>
                <a:spcPts val="600"/>
              </a:spcAft>
            </a:pPr>
            <a:r>
              <a:rPr lang="es-MX" b="1" dirty="0" smtClean="0"/>
              <a:t>Notas del Conferencista</a:t>
            </a:r>
          </a:p>
          <a:p>
            <a:pPr>
              <a:spcAft>
                <a:spcPts val="600"/>
              </a:spcAft>
            </a:pPr>
            <a:r>
              <a:rPr lang="es-MX" dirty="0" smtClean="0"/>
              <a:t>Se debe realizar un examen físico y neurológico completo al evaluar e identificar las quejas subjetivas de dolor del paciente.</a:t>
            </a:r>
            <a:r>
              <a:rPr lang="es-MX" baseline="30000" dirty="0" smtClean="0"/>
              <a:t>1 </a:t>
            </a:r>
            <a:r>
              <a:rPr lang="es-MX" dirty="0" smtClean="0"/>
              <a:t>Esto debe servir para verificar la impresión preliminar de la historia y para guiar la selección de estudios de laboratorio e imágenes, así como para confirmar o excluir causas subyacentes como artritis reumatoide, neuropatía diabética, trastornos espinales, VIH,  y virus de herpes.</a:t>
            </a:r>
          </a:p>
          <a:p>
            <a:pPr>
              <a:spcAft>
                <a:spcPts val="600"/>
              </a:spcAft>
            </a:pPr>
            <a:r>
              <a:rPr lang="es-MX" b="1" dirty="0" smtClean="0"/>
              <a:t>Referencias</a:t>
            </a:r>
          </a:p>
          <a:p>
            <a:pPr marL="228600" indent="-228600">
              <a:spcAft>
                <a:spcPts val="600"/>
              </a:spcAft>
              <a:buAutoNum type="arabicPeriod"/>
            </a:pPr>
            <a:r>
              <a:rPr lang="en-CA" dirty="0" smtClean="0"/>
              <a:t>American Society of Anesthesiologists Task Force on Pain Management, Chronic Pain Section. </a:t>
            </a:r>
            <a:r>
              <a:rPr lang="en-CA" i="1" dirty="0" smtClean="0"/>
              <a:t>Anesthesiology</a:t>
            </a:r>
            <a:r>
              <a:rPr lang="en-CA" dirty="0" smtClean="0"/>
              <a:t>. 1997;86:995-1004</a:t>
            </a:r>
          </a:p>
          <a:p>
            <a:pPr marL="228600" indent="-228600">
              <a:spcAft>
                <a:spcPts val="600"/>
              </a:spcAft>
              <a:buAutoNum type="arabicPeriod"/>
            </a:pPr>
            <a:r>
              <a:rPr lang="en-CA" dirty="0" smtClean="0"/>
              <a:t>Brunton S. </a:t>
            </a:r>
            <a:r>
              <a:rPr lang="en-CA" i="1" dirty="0" smtClean="0"/>
              <a:t>J Fam Pract. </a:t>
            </a:r>
            <a:r>
              <a:rPr lang="en-CA" dirty="0" smtClean="0"/>
              <a:t>2004;53(10 suppl):S3-S10.</a:t>
            </a:r>
          </a:p>
          <a:p>
            <a:pPr>
              <a:spcAft>
                <a:spcPts val="600"/>
              </a:spcAft>
            </a:pPr>
            <a:endParaRPr lang="es-MX"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336848" y="4330005"/>
            <a:ext cx="6408712" cy="41562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s-MX" b="1" dirty="0" smtClean="0">
                <a:latin typeface="+mj-lt"/>
              </a:rPr>
              <a:t>Notas del Conferencista</a:t>
            </a:r>
          </a:p>
          <a:p>
            <a:pPr eaLnBrk="1" hangingPunct="1">
              <a:spcBef>
                <a:spcPct val="0"/>
              </a:spcBef>
              <a:spcAft>
                <a:spcPts val="600"/>
              </a:spcAft>
            </a:pPr>
            <a:r>
              <a:rPr lang="es-MX" dirty="0" smtClean="0">
                <a:latin typeface="+mj-lt"/>
              </a:rPr>
              <a:t>Los médicos generales pueden usar sencillas pruebas de cabecera para diferenciar el dolor neuropático del dolor nociceptivo. Estas incluyen la evaluación de la respuesta del paciente al tacto y al dolor evocado. </a:t>
            </a:r>
          </a:p>
          <a:p>
            <a:pPr>
              <a:spcBef>
                <a:spcPct val="0"/>
              </a:spcBef>
              <a:spcAft>
                <a:spcPts val="600"/>
              </a:spcAft>
            </a:pPr>
            <a:r>
              <a:rPr lang="es-MX" dirty="0" smtClean="0">
                <a:latin typeface="+mj-lt"/>
              </a:rPr>
              <a:t>Las pruebas de tacto pueden detectar:</a:t>
            </a:r>
          </a:p>
          <a:p>
            <a:pPr marL="171450" indent="-171450">
              <a:spcBef>
                <a:spcPct val="0"/>
              </a:spcBef>
              <a:spcAft>
                <a:spcPts val="300"/>
              </a:spcAft>
              <a:buFont typeface="Arial" pitchFamily="34" charset="0"/>
              <a:buChar char="•"/>
            </a:pPr>
            <a:r>
              <a:rPr lang="es-MX" dirty="0" smtClean="0">
                <a:latin typeface="+mj-lt"/>
              </a:rPr>
              <a:t>Diferencias en la temperatura de la piel (hopo- o hipertermia)</a:t>
            </a:r>
          </a:p>
          <a:p>
            <a:pPr marL="171450" indent="-171450">
              <a:spcBef>
                <a:spcPct val="0"/>
              </a:spcBef>
              <a:spcAft>
                <a:spcPts val="300"/>
              </a:spcAft>
              <a:buFont typeface="Arial" pitchFamily="34" charset="0"/>
              <a:buChar char="•"/>
            </a:pPr>
            <a:r>
              <a:rPr lang="es-MX" dirty="0" smtClean="0">
                <a:latin typeface="+mj-lt"/>
              </a:rPr>
              <a:t>Hipersensibilidad (alodinia, </a:t>
            </a:r>
            <a:r>
              <a:rPr lang="es-MX" i="1" dirty="0" smtClean="0">
                <a:latin typeface="+mj-lt"/>
              </a:rPr>
              <a:t>ej: </a:t>
            </a:r>
            <a:r>
              <a:rPr lang="es-MX" dirty="0" smtClean="0">
                <a:latin typeface="+mj-lt"/>
              </a:rPr>
              <a:t> la prueba de la gaza)</a:t>
            </a:r>
          </a:p>
          <a:p>
            <a:pPr marL="171450" indent="-171450">
              <a:spcBef>
                <a:spcPct val="0"/>
              </a:spcBef>
              <a:spcAft>
                <a:spcPts val="300"/>
              </a:spcAft>
              <a:buFont typeface="Arial" pitchFamily="34" charset="0"/>
              <a:buChar char="•"/>
            </a:pPr>
            <a:r>
              <a:rPr lang="es-MX" dirty="0" smtClean="0">
                <a:latin typeface="+mj-lt"/>
              </a:rPr>
              <a:t>Sensaciones desagradables anormales (disestesia)</a:t>
            </a:r>
          </a:p>
          <a:p>
            <a:pPr marL="171450" indent="-171450">
              <a:spcBef>
                <a:spcPct val="0"/>
              </a:spcBef>
              <a:spcAft>
                <a:spcPts val="600"/>
              </a:spcAft>
              <a:buFont typeface="Arial" pitchFamily="34" charset="0"/>
              <a:buChar char="•"/>
            </a:pPr>
            <a:r>
              <a:rPr lang="es-MX" dirty="0" smtClean="0">
                <a:latin typeface="+mj-lt"/>
              </a:rPr>
              <a:t>Déficit sensorial (hipoestesia)</a:t>
            </a:r>
          </a:p>
          <a:p>
            <a:pPr>
              <a:spcBef>
                <a:spcPct val="0"/>
              </a:spcBef>
              <a:spcAft>
                <a:spcPts val="600"/>
              </a:spcAft>
            </a:pPr>
            <a:r>
              <a:rPr lang="es-MX" dirty="0" smtClean="0">
                <a:latin typeface="+mj-lt"/>
              </a:rPr>
              <a:t>Las pruebas para provocar dolor determinan la presencia de síntomas sensoriales positivos: </a:t>
            </a:r>
          </a:p>
          <a:p>
            <a:pPr marL="171450" indent="-171450">
              <a:spcBef>
                <a:spcPct val="0"/>
              </a:spcBef>
              <a:spcAft>
                <a:spcPts val="300"/>
              </a:spcAft>
              <a:buFont typeface="Arial" pitchFamily="34" charset="0"/>
              <a:buChar char="•"/>
            </a:pPr>
            <a:r>
              <a:rPr lang="es-MX" dirty="0" smtClean="0">
                <a:latin typeface="+mj-lt"/>
              </a:rPr>
              <a:t>Toque/tacto (alodinia)</a:t>
            </a:r>
          </a:p>
          <a:p>
            <a:pPr marL="171450" indent="-171450">
              <a:spcBef>
                <a:spcPct val="0"/>
              </a:spcBef>
              <a:spcAft>
                <a:spcPts val="300"/>
              </a:spcAft>
              <a:buFont typeface="Arial" pitchFamily="34" charset="0"/>
              <a:buChar char="•"/>
            </a:pPr>
            <a:r>
              <a:rPr lang="es-MX" dirty="0" smtClean="0">
                <a:latin typeface="+mj-lt"/>
              </a:rPr>
              <a:t>Pinchazo (hiperalgesia)</a:t>
            </a:r>
          </a:p>
          <a:p>
            <a:pPr marL="171450" indent="-171450">
              <a:spcBef>
                <a:spcPct val="0"/>
              </a:spcBef>
              <a:spcAft>
                <a:spcPts val="600"/>
              </a:spcAft>
              <a:buFont typeface="Arial" pitchFamily="34" charset="0"/>
              <a:buChar char="•"/>
            </a:pPr>
            <a:r>
              <a:rPr lang="es-MX" dirty="0" smtClean="0">
                <a:latin typeface="+mj-lt"/>
              </a:rPr>
              <a:t>Pruebas específicas de la etiología (</a:t>
            </a:r>
            <a:r>
              <a:rPr lang="es-MX" i="1" dirty="0" smtClean="0">
                <a:latin typeface="+mj-lt"/>
              </a:rPr>
              <a:t>ej: </a:t>
            </a:r>
            <a:r>
              <a:rPr lang="es-MX" dirty="0" smtClean="0">
                <a:latin typeface="+mj-lt"/>
              </a:rPr>
              <a:t>levantar la pierna estirada) </a:t>
            </a:r>
          </a:p>
          <a:p>
            <a:pPr eaLnBrk="1" hangingPunct="1">
              <a:spcBef>
                <a:spcPct val="0"/>
              </a:spcBef>
              <a:spcAft>
                <a:spcPts val="600"/>
              </a:spcAft>
            </a:pPr>
            <a:r>
              <a:rPr lang="es-MX" b="1" dirty="0" smtClean="0">
                <a:latin typeface="+mj-lt"/>
              </a:rPr>
              <a:t>Referencias</a:t>
            </a:r>
          </a:p>
          <a:p>
            <a:pPr>
              <a:spcAft>
                <a:spcPts val="600"/>
              </a:spcAft>
              <a:buFont typeface="Calibri" pitchFamily="34" charset="0"/>
              <a:buNone/>
            </a:pPr>
            <a:r>
              <a:rPr lang="en-GB" dirty="0" smtClean="0"/>
              <a:t>Adapted from: Haanpää ML </a:t>
            </a:r>
            <a:r>
              <a:rPr lang="en-GB" i="1" dirty="0" smtClean="0"/>
              <a:t>et al. Am J Medicine.</a:t>
            </a:r>
            <a:r>
              <a:rPr lang="en-GB" dirty="0" smtClean="0"/>
              <a:t> 2009;122:S13–S21.</a:t>
            </a:r>
          </a:p>
          <a:p>
            <a:pPr>
              <a:spcAft>
                <a:spcPts val="600"/>
              </a:spcAft>
              <a:buFont typeface="Calibri" pitchFamily="34" charset="0"/>
              <a:buNone/>
            </a:pPr>
            <a:r>
              <a:rPr lang="en-GB" dirty="0" smtClean="0"/>
              <a:t>Gilron I </a:t>
            </a:r>
            <a:r>
              <a:rPr lang="en-GB" i="1" dirty="0" smtClean="0"/>
              <a:t>et al. Can Med Assoc J.</a:t>
            </a:r>
            <a:r>
              <a:rPr lang="en-GB" dirty="0" smtClean="0"/>
              <a:t> 2006;175:265–75.</a:t>
            </a:r>
          </a:p>
          <a:p>
            <a:pPr>
              <a:spcAft>
                <a:spcPts val="600"/>
              </a:spcAft>
              <a:buFont typeface="Calibri" pitchFamily="34" charset="0"/>
              <a:buNone/>
            </a:pPr>
            <a:r>
              <a:rPr lang="en-GB" dirty="0" smtClean="0"/>
              <a:t>Baron R, Tölle TR. </a:t>
            </a:r>
            <a:r>
              <a:rPr lang="en-GB" i="1" dirty="0" smtClean="0"/>
              <a:t>Curr Opin Support Palliat Care.</a:t>
            </a:r>
            <a:r>
              <a:rPr lang="en-GB" dirty="0" smtClean="0"/>
              <a:t> 2008;2:1–8.</a:t>
            </a:r>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7"/>
          <p:cNvSpPr>
            <a:spLocks noGrp="1" noChangeArrowheads="1"/>
          </p:cNvSpPr>
          <p:nvPr>
            <p:ph type="sldNum" sz="quarter" idx="5"/>
          </p:nvPr>
        </p:nvSpPr>
        <p:spPr/>
        <p:txBody>
          <a:bodyPr/>
          <a:lstStyle>
            <a:lvl1pPr defTabSz="931863" eaLnBrk="0" hangingPunct="0">
              <a:defRPr sz="1600">
                <a:solidFill>
                  <a:schemeClr val="tx1"/>
                </a:solidFill>
                <a:latin typeface="Arial" pitchFamily="34" charset="0"/>
              </a:defRPr>
            </a:lvl1pPr>
            <a:lvl2pPr marL="742950" indent="-285750" defTabSz="931863" eaLnBrk="0" hangingPunct="0">
              <a:defRPr sz="1600">
                <a:solidFill>
                  <a:schemeClr val="tx1"/>
                </a:solidFill>
                <a:latin typeface="Arial" pitchFamily="34" charset="0"/>
              </a:defRPr>
            </a:lvl2pPr>
            <a:lvl3pPr marL="1143000" indent="-228600" defTabSz="931863" eaLnBrk="0" hangingPunct="0">
              <a:defRPr sz="1600">
                <a:solidFill>
                  <a:schemeClr val="tx1"/>
                </a:solidFill>
                <a:latin typeface="Arial" pitchFamily="34" charset="0"/>
              </a:defRPr>
            </a:lvl3pPr>
            <a:lvl4pPr marL="1600200" indent="-228600" defTabSz="931863" eaLnBrk="0" hangingPunct="0">
              <a:defRPr sz="1600">
                <a:solidFill>
                  <a:schemeClr val="tx1"/>
                </a:solidFill>
                <a:latin typeface="Arial" pitchFamily="34" charset="0"/>
              </a:defRPr>
            </a:lvl4pPr>
            <a:lvl5pPr marL="2057400" indent="-228600" defTabSz="931863" eaLnBrk="0" hangingPunct="0">
              <a:defRPr sz="1600">
                <a:solidFill>
                  <a:schemeClr val="tx1"/>
                </a:solidFill>
                <a:latin typeface="Arial" pitchFamily="34" charset="0"/>
              </a:defRPr>
            </a:lvl5pPr>
            <a:lvl6pPr marL="2514600" indent="-228600" defTabSz="931863" eaLnBrk="0" fontAlgn="base" hangingPunct="0">
              <a:spcBef>
                <a:spcPct val="0"/>
              </a:spcBef>
              <a:spcAft>
                <a:spcPct val="0"/>
              </a:spcAft>
              <a:defRPr sz="1600">
                <a:solidFill>
                  <a:schemeClr val="tx1"/>
                </a:solidFill>
                <a:latin typeface="Arial" pitchFamily="34" charset="0"/>
              </a:defRPr>
            </a:lvl6pPr>
            <a:lvl7pPr marL="2971800" indent="-228600" defTabSz="931863" eaLnBrk="0" fontAlgn="base" hangingPunct="0">
              <a:spcBef>
                <a:spcPct val="0"/>
              </a:spcBef>
              <a:spcAft>
                <a:spcPct val="0"/>
              </a:spcAft>
              <a:defRPr sz="1600">
                <a:solidFill>
                  <a:schemeClr val="tx1"/>
                </a:solidFill>
                <a:latin typeface="Arial" pitchFamily="34" charset="0"/>
              </a:defRPr>
            </a:lvl7pPr>
            <a:lvl8pPr marL="3429000" indent="-228600" defTabSz="931863" eaLnBrk="0" fontAlgn="base" hangingPunct="0">
              <a:spcBef>
                <a:spcPct val="0"/>
              </a:spcBef>
              <a:spcAft>
                <a:spcPct val="0"/>
              </a:spcAft>
              <a:defRPr sz="1600">
                <a:solidFill>
                  <a:schemeClr val="tx1"/>
                </a:solidFill>
                <a:latin typeface="Arial" pitchFamily="34" charset="0"/>
              </a:defRPr>
            </a:lvl8pPr>
            <a:lvl9pPr marL="3886200" indent="-228600" defTabSz="931863" eaLnBrk="0" fontAlgn="base" hangingPunct="0">
              <a:spcBef>
                <a:spcPct val="0"/>
              </a:spcBef>
              <a:spcAft>
                <a:spcPct val="0"/>
              </a:spcAft>
              <a:defRPr sz="1600">
                <a:solidFill>
                  <a:schemeClr val="tx1"/>
                </a:solidFill>
                <a:latin typeface="Arial" pitchFamily="34" charset="0"/>
              </a:defRPr>
            </a:lvl9pPr>
          </a:lstStyle>
          <a:p>
            <a:fld id="{7CF1633E-EA02-4D02-A0E3-FA99D110AA53}" type="slidenum">
              <a:rPr lang="en-GB" sz="1200" smtClean="0">
                <a:solidFill>
                  <a:prstClr val="black"/>
                </a:solidFill>
                <a:latin typeface="Calibri"/>
              </a:rPr>
              <a:pPr/>
              <a:t>33</a:t>
            </a:fld>
            <a:endParaRPr lang="en-GB" sz="1200" dirty="0">
              <a:solidFill>
                <a:prstClr val="black"/>
              </a:solidFill>
              <a:latin typeface="Calibri"/>
            </a:endParaRPr>
          </a:p>
        </p:txBody>
      </p:sp>
      <p:sp>
        <p:nvSpPr>
          <p:cNvPr id="182278" name="Rectangle 3"/>
          <p:cNvSpPr>
            <a:spLocks noGrp="1" noChangeArrowheads="1"/>
          </p:cNvSpPr>
          <p:nvPr>
            <p:ph type="body" idx="1"/>
          </p:nvPr>
        </p:nvSpPr>
        <p:spPr>
          <a:xfrm>
            <a:off x="480864" y="4387136"/>
            <a:ext cx="6120680" cy="4156234"/>
          </a:xfrm>
        </p:spPr>
        <p:txBody>
          <a:bodyPr/>
          <a:lstStyle/>
          <a:p>
            <a:pPr>
              <a:spcAft>
                <a:spcPts val="600"/>
              </a:spcAft>
            </a:pPr>
            <a:r>
              <a:rPr lang="es-MX" b="1" dirty="0" smtClean="0"/>
              <a:t>Notas del Conferencista</a:t>
            </a:r>
          </a:p>
          <a:p>
            <a:pPr>
              <a:spcAft>
                <a:spcPts val="600"/>
              </a:spcAft>
            </a:pPr>
            <a:r>
              <a:rPr lang="es-MX" dirty="0" smtClean="0"/>
              <a:t>Esta slide describe varias evaluaciones sencillas que pueden usarse fácilmente en el consultorio del médico para alodinia (dolor en respuesta a un estímulo normalmente no doloroso). En cada caso, el control sería el estímulo idéntico aplicado a un lado contralateral no afectado.</a:t>
            </a:r>
          </a:p>
          <a:p>
            <a:pPr>
              <a:spcAft>
                <a:spcPts val="600"/>
              </a:spcAft>
            </a:pPr>
            <a:r>
              <a:rPr lang="es-MX" dirty="0" smtClean="0"/>
              <a:t>Alodinia mecánica estática puede se evaluada aplicando presión manual ligera a la piel o usando un seguro o palillo para aplicar un pinchazo manual ligero. Los pacientes con  alodinia mecánica estática pueden quejarse de que no soportan el peso de la tela sobre su piel, no pueden usar calzado, y no pueden cargar nada en sus hombros. </a:t>
            </a:r>
          </a:p>
          <a:p>
            <a:pPr>
              <a:spcAft>
                <a:spcPts val="600"/>
              </a:spcAft>
            </a:pPr>
            <a:r>
              <a:rPr lang="es-MX" dirty="0" smtClean="0"/>
              <a:t>La alodinia dinámica puede ser evaluada tocando la piel con un cepillo, gaza o algodón. Los  pacientes con alodinia dinámica podrían quejarse de que el roce de la tela de una camisa sobre su piel es doloroso y que evitan que otros los toquen.</a:t>
            </a:r>
          </a:p>
          <a:p>
            <a:pPr>
              <a:spcAft>
                <a:spcPts val="600"/>
              </a:spcAft>
            </a:pPr>
            <a:r>
              <a:rPr lang="es-MX" dirty="0" smtClean="0"/>
              <a:t>Es importante mencionar que estos videos que ilustran estas pruebas pueden encontrarse en el contenido adicional de este módulo. </a:t>
            </a:r>
          </a:p>
          <a:p>
            <a:pPr>
              <a:spcAft>
                <a:spcPts val="600"/>
              </a:spcAft>
            </a:pPr>
            <a:r>
              <a:rPr lang="es-MX" b="1" dirty="0" smtClean="0"/>
              <a:t>Referencias</a:t>
            </a:r>
          </a:p>
          <a:p>
            <a:pPr>
              <a:spcAft>
                <a:spcPts val="600"/>
              </a:spcAft>
            </a:pPr>
            <a:r>
              <a:rPr lang="en-CA" dirty="0" smtClean="0"/>
              <a:t>Baron R. Peripheral neuropathic pain: from mechanisms to symptoms. </a:t>
            </a:r>
            <a:r>
              <a:rPr lang="en-CA" i="1" dirty="0" smtClean="0"/>
              <a:t>Clin J Pain</a:t>
            </a:r>
            <a:r>
              <a:rPr lang="en-CA" dirty="0" smtClean="0"/>
              <a:t> 2000;16(2 Suppl):S12-20. </a:t>
            </a:r>
          </a:p>
          <a:p>
            <a:pPr>
              <a:spcAft>
                <a:spcPts val="600"/>
              </a:spcAft>
            </a:pPr>
            <a:r>
              <a:rPr lang="en-CA" dirty="0" smtClean="0"/>
              <a:t>Jensen TS, Baron R. Translation of symptoms and signs into mechanisms in neuropathic pain. </a:t>
            </a:r>
            <a:r>
              <a:rPr lang="en-CA" i="1" dirty="0" smtClean="0"/>
              <a:t>Pain</a:t>
            </a:r>
            <a:r>
              <a:rPr lang="en-CA" dirty="0" smtClean="0"/>
              <a:t> 2003; 102(1-2):1-8.</a:t>
            </a:r>
            <a:endParaRPr lang="en-CA" dirty="0"/>
          </a:p>
        </p:txBody>
      </p:sp>
      <p:sp>
        <p:nvSpPr>
          <p:cNvPr id="4" name="Slide Image Placeholder 3"/>
          <p:cNvSpPr>
            <a:spLocks noGrp="1" noRot="1" noChangeAspect="1"/>
          </p:cNvSpPr>
          <p:nvPr>
            <p:ph type="sldImg"/>
          </p:nvPr>
        </p:nvSpPr>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34</a:t>
            </a:fld>
            <a:endParaRPr lang="en-CA" dirty="0">
              <a:solidFill>
                <a:prstClr val="black"/>
              </a:solidFill>
            </a:endParaRPr>
          </a:p>
        </p:txBody>
      </p:sp>
    </p:spTree>
    <p:extLst>
      <p:ext uri="{BB962C8B-B14F-4D97-AF65-F5344CB8AC3E}">
        <p14:creationId xmlns:p14="http://schemas.microsoft.com/office/powerpoint/2010/main" val="2737506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1" name="Rectangle 2"/>
          <p:cNvSpPr>
            <a:spLocks noGrp="1" noRot="1" noChangeAspect="1" noChangeArrowheads="1" noTextEdit="1"/>
          </p:cNvSpPr>
          <p:nvPr>
            <p:ph type="sldImg"/>
          </p:nvPr>
        </p:nvSpPr>
        <p:spPr>
          <a:ln/>
        </p:spPr>
      </p:sp>
      <p:sp>
        <p:nvSpPr>
          <p:cNvPr id="880642" name="Rectangle 3"/>
          <p:cNvSpPr>
            <a:spLocks noGrp="1" noChangeArrowheads="1"/>
          </p:cNvSpPr>
          <p:nvPr>
            <p:ph type="body" idx="1"/>
          </p:nvPr>
        </p:nvSpPr>
        <p:spPr>
          <a:xfrm>
            <a:off x="336848" y="4387136"/>
            <a:ext cx="6336704" cy="4156234"/>
          </a:xfrm>
          <a:noFill/>
          <a:ln/>
        </p:spPr>
        <p:txBody>
          <a:bodyPr/>
          <a:lstStyle/>
          <a:p>
            <a:pPr>
              <a:spcAft>
                <a:spcPts val="600"/>
              </a:spcAft>
            </a:pPr>
            <a:r>
              <a:rPr lang="es-MX" b="1" dirty="0" smtClean="0"/>
              <a:t>Notas del Conferencista</a:t>
            </a:r>
          </a:p>
          <a:p>
            <a:pPr>
              <a:spcAft>
                <a:spcPts val="600"/>
              </a:spcAft>
            </a:pPr>
            <a:r>
              <a:rPr lang="es-MX" dirty="0" smtClean="0"/>
              <a:t>Esta slide proporciona ejemplos de pruebas diagnósticas de dolor. También se pueden usar otras modalidades dependiendo de la presentación del dolor.</a:t>
            </a:r>
          </a:p>
          <a:p>
            <a:pPr>
              <a:spcAft>
                <a:spcPts val="600"/>
              </a:spcAft>
            </a:pPr>
            <a:r>
              <a:rPr lang="es-MX" dirty="0" smtClean="0"/>
              <a:t>IRM es le mejor método para la mayoría de las evaluaciones, mientras</a:t>
            </a:r>
            <a:r>
              <a:rPr lang="es-MX" baseline="0" dirty="0" smtClean="0"/>
              <a:t> que la TC es útil si se sospecha patología ósea y el </a:t>
            </a:r>
            <a:r>
              <a:rPr lang="es-MX" dirty="0" smtClean="0"/>
              <a:t>Mielograma TC es útil para pacientes con cirugía previa.</a:t>
            </a:r>
            <a:endParaRPr lang="es-MX" baseline="30000" dirty="0" smtClean="0"/>
          </a:p>
          <a:p>
            <a:pPr>
              <a:spcAft>
                <a:spcPts val="600"/>
              </a:spcAft>
            </a:pPr>
            <a:r>
              <a:rPr lang="es-MX" b="1" dirty="0" smtClean="0"/>
              <a:t>Referencia</a:t>
            </a:r>
          </a:p>
          <a:p>
            <a:pPr>
              <a:spcAft>
                <a:spcPts val="600"/>
              </a:spcAft>
            </a:pPr>
            <a:r>
              <a:rPr lang="en-CA" dirty="0" smtClean="0"/>
              <a:t>Brunton S. Approach to assessment and diagnosis of chronic pain. </a:t>
            </a:r>
            <a:r>
              <a:rPr lang="en-CA" i="1" dirty="0" smtClean="0"/>
              <a:t>J Fam Pract. </a:t>
            </a:r>
            <a:r>
              <a:rPr lang="en-CA" dirty="0" smtClean="0"/>
              <a:t>2004;53(10 Suppl):S3-10.</a:t>
            </a:r>
          </a:p>
          <a:p>
            <a:pPr>
              <a:spcAft>
                <a:spcPts val="600"/>
              </a:spcAft>
            </a:pPr>
            <a:endParaRPr lang="es-MX"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46E51-2171-4334-97AE-5402A53132CE}" type="slidenum">
              <a:rPr lang="en-CA">
                <a:solidFill>
                  <a:prstClr val="black"/>
                </a:solidFill>
              </a:rPr>
              <a:pPr/>
              <a:t>36</a:t>
            </a:fld>
            <a:endParaRPr lang="en-CA" dirty="0">
              <a:solidFill>
                <a:prstClr val="black"/>
              </a:solidFill>
            </a:endParaRPr>
          </a:p>
        </p:txBody>
      </p:sp>
      <p:sp>
        <p:nvSpPr>
          <p:cNvPr id="184322" name="Rectangle 2"/>
          <p:cNvSpPr>
            <a:spLocks noGrp="1" noRot="1" noChangeAspect="1" noChangeArrowheads="1" noTextEdit="1"/>
          </p:cNvSpPr>
          <p:nvPr>
            <p:ph type="sldImg"/>
          </p:nvPr>
        </p:nvSpPr>
        <p:spPr bwMode="auto">
          <a:xfrm>
            <a:off x="1195388" y="692150"/>
            <a:ext cx="4619625" cy="3463925"/>
          </a:xfrm>
          <a:prstGeom prst="rect">
            <a:avLst/>
          </a:prstGeom>
          <a:solidFill>
            <a:srgbClr val="FFFFFF"/>
          </a:solidFill>
          <a:ln>
            <a:solidFill>
              <a:srgbClr val="000000"/>
            </a:solidFill>
            <a:miter lim="800000"/>
            <a:headEnd/>
            <a:tailEnd/>
          </a:ln>
        </p:spPr>
      </p:sp>
      <p:sp>
        <p:nvSpPr>
          <p:cNvPr id="184323" name="Rectangle 3"/>
          <p:cNvSpPr>
            <a:spLocks noGrp="1" noChangeArrowheads="1"/>
          </p:cNvSpPr>
          <p:nvPr>
            <p:ph type="body" idx="1"/>
          </p:nvPr>
        </p:nvSpPr>
        <p:spPr bwMode="auto">
          <a:xfrm>
            <a:off x="934720" y="4387136"/>
            <a:ext cx="5140960" cy="4156234"/>
          </a:xfrm>
          <a:prstGeom prst="rect">
            <a:avLst/>
          </a:prstGeom>
          <a:solidFill>
            <a:srgbClr val="FFFFFF"/>
          </a:solidFill>
          <a:ln>
            <a:noFill/>
            <a:miter lim="800000"/>
            <a:headEnd/>
            <a:tailEnd/>
          </a:ln>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54262-48EB-4F48-8C50-17884E9A5585}" type="slidenum">
              <a:rPr lang="en-CA">
                <a:solidFill>
                  <a:prstClr val="black"/>
                </a:solidFill>
              </a:rPr>
              <a:pPr/>
              <a:t>37</a:t>
            </a:fld>
            <a:endParaRPr lang="en-CA" dirty="0">
              <a:solidFill>
                <a:prstClr val="black"/>
              </a:solidFill>
            </a:endParaRPr>
          </a:p>
        </p:txBody>
      </p:sp>
      <p:sp>
        <p:nvSpPr>
          <p:cNvPr id="186370" name="Rectangle 2"/>
          <p:cNvSpPr>
            <a:spLocks noGrp="1" noRot="1" noChangeAspect="1" noChangeArrowheads="1" noTextEdit="1"/>
          </p:cNvSpPr>
          <p:nvPr>
            <p:ph type="sldImg"/>
          </p:nvPr>
        </p:nvSpPr>
        <p:spPr bwMode="auto">
          <a:xfrm>
            <a:off x="1195388" y="692150"/>
            <a:ext cx="4619625" cy="3463925"/>
          </a:xfrm>
          <a:prstGeom prst="rect">
            <a:avLst/>
          </a:prstGeom>
          <a:solidFill>
            <a:srgbClr val="FFFFFF"/>
          </a:solidFill>
          <a:ln>
            <a:solidFill>
              <a:srgbClr val="000000"/>
            </a:solidFill>
            <a:miter lim="800000"/>
            <a:headEnd/>
            <a:tailEnd/>
          </a:ln>
        </p:spPr>
      </p:sp>
      <p:sp>
        <p:nvSpPr>
          <p:cNvPr id="186371" name="Rectangle 3"/>
          <p:cNvSpPr>
            <a:spLocks noGrp="1" noChangeArrowheads="1"/>
          </p:cNvSpPr>
          <p:nvPr>
            <p:ph type="body" idx="1"/>
          </p:nvPr>
        </p:nvSpPr>
        <p:spPr bwMode="auto">
          <a:xfrm>
            <a:off x="552872" y="4387136"/>
            <a:ext cx="5522808" cy="4156234"/>
          </a:xfrm>
          <a:prstGeom prst="rect">
            <a:avLst/>
          </a:prstGeom>
          <a:solidFill>
            <a:srgbClr val="FFFFFF"/>
          </a:solidFill>
          <a:ln>
            <a:noFill/>
            <a:miter lim="800000"/>
            <a:headEnd/>
            <a:tailEnd/>
          </a:ln>
        </p:spPr>
        <p:txBody>
          <a:bodyPr/>
          <a:lstStyle/>
          <a:p>
            <a:pPr>
              <a:spcAft>
                <a:spcPts val="600"/>
              </a:spcAft>
            </a:pPr>
            <a:r>
              <a:rPr lang="es-MX" sz="1100" b="1" noProof="0" dirty="0" smtClean="0"/>
              <a:t>Notas del Conferencista</a:t>
            </a:r>
          </a:p>
          <a:p>
            <a:pPr>
              <a:spcAft>
                <a:spcPts val="600"/>
              </a:spcAft>
            </a:pPr>
            <a:r>
              <a:rPr lang="es-MX" sz="1100" noProof="0" dirty="0" smtClean="0"/>
              <a:t>Los LEPs son la forma neurofisiológica más sencilla, confiable y sensible para evaluar la función de las vías nociceptivas.</a:t>
            </a:r>
            <a:r>
              <a:rPr lang="es-MX" sz="1100" baseline="30000" noProof="0" dirty="0" smtClean="0"/>
              <a:t>1 </a:t>
            </a:r>
            <a:r>
              <a:rPr lang="es-MX" sz="1100" noProof="0" dirty="0" smtClean="0"/>
              <a:t>Los LEPs detectan la disfunción de las vías de la temperatura y el dolor, que son las bases del desarrollo del NeP.</a:t>
            </a:r>
            <a:r>
              <a:rPr lang="es-MX" sz="1100" baseline="30000" noProof="0" dirty="0" smtClean="0"/>
              <a:t>2 </a:t>
            </a:r>
          </a:p>
          <a:p>
            <a:pPr>
              <a:spcAft>
                <a:spcPts val="600"/>
              </a:spcAft>
            </a:pPr>
            <a:r>
              <a:rPr lang="es-MX" sz="1100" noProof="0" dirty="0" smtClean="0"/>
              <a:t>Pulsos de calor radiante generados por láser excitan selectivamente terminaciones nerviosas libres en las capas superficiales de la peil.</a:t>
            </a:r>
            <a:r>
              <a:rPr lang="es-MX" sz="1100" baseline="30000" noProof="0" dirty="0" smtClean="0"/>
              <a:t>3 </a:t>
            </a:r>
            <a:r>
              <a:rPr lang="es-MX" sz="1100" noProof="0" dirty="0" smtClean="0"/>
              <a:t>LEPs tardíos reflejan la actividad de las terminaciones nerviosas A-delta en las capas superficiales de piel.</a:t>
            </a:r>
            <a:r>
              <a:rPr lang="es-MX" sz="1100" baseline="30000" noProof="0" dirty="0" smtClean="0"/>
              <a:t>1 </a:t>
            </a:r>
            <a:r>
              <a:rPr lang="es-MX" sz="1100" dirty="0" smtClean="0"/>
              <a:t>Las respuestas del c</a:t>
            </a:r>
            <a:r>
              <a:rPr lang="es-MX" sz="1100" noProof="0" dirty="0" smtClean="0"/>
              <a:t>erebro son registradas.</a:t>
            </a:r>
            <a:r>
              <a:rPr lang="es-MX" sz="1100" baseline="30000" noProof="0" dirty="0" smtClean="0"/>
              <a:t>4</a:t>
            </a:r>
          </a:p>
          <a:p>
            <a:pPr marL="36512" fontAlgn="base">
              <a:spcBef>
                <a:spcPct val="0"/>
              </a:spcBef>
              <a:spcAft>
                <a:spcPts val="600"/>
              </a:spcAft>
            </a:pPr>
            <a:r>
              <a:rPr lang="es-MX" sz="1100" noProof="0" dirty="0" smtClean="0">
                <a:ea typeface="ＭＳ Ｐゴシック" pitchFamily="34" charset="-128"/>
              </a:rPr>
              <a:t>Los LEPs evalúan de manera confiable el daño a los sistemas nociceptivos periféricos y centrales.</a:t>
            </a:r>
            <a:r>
              <a:rPr lang="es-MX" sz="1100" baseline="30000" noProof="0" dirty="0" smtClean="0">
                <a:ea typeface="ＭＳ Ｐゴシック" pitchFamily="34" charset="-128"/>
              </a:rPr>
              <a:t>1 </a:t>
            </a:r>
            <a:r>
              <a:rPr lang="es-MX" sz="1100" noProof="0" dirty="0" smtClean="0"/>
              <a:t>La magnitud de los LEPs podría ser un índice exacto de la experiencia subjetiva del dolor.</a:t>
            </a:r>
            <a:r>
              <a:rPr lang="es-MX" sz="1100" baseline="30000" noProof="0" dirty="0" smtClean="0"/>
              <a:t>4</a:t>
            </a:r>
          </a:p>
          <a:p>
            <a:pPr marL="36512" fontAlgn="base">
              <a:spcBef>
                <a:spcPct val="0"/>
              </a:spcBef>
              <a:spcAft>
                <a:spcPts val="600"/>
              </a:spcAft>
            </a:pPr>
            <a:r>
              <a:rPr lang="es-MX" sz="1100" noProof="0" dirty="0" smtClean="0">
                <a:ea typeface="ＭＳ Ｐゴシック" pitchFamily="34" charset="-128"/>
              </a:rPr>
              <a:t>La supresión LEP ayuda a diagnosticar dolor neuropático </a:t>
            </a:r>
            <a:r>
              <a:rPr lang="es-MX" sz="1100" baseline="30000" noProof="0" dirty="0" smtClean="0">
                <a:ea typeface="ＭＳ Ｐゴシック" pitchFamily="34" charset="-128"/>
              </a:rPr>
              <a:t>1  </a:t>
            </a:r>
            <a:r>
              <a:rPr lang="es-MX" sz="1100" noProof="0" dirty="0" smtClean="0">
                <a:ea typeface="ＭＳ Ｐゴシック" pitchFamily="34" charset="-128"/>
              </a:rPr>
              <a:t>y EFNS ha recomendado el uso de LEPs como una herramienta auxiliar en la evaluación de  NeP.</a:t>
            </a:r>
            <a:r>
              <a:rPr lang="es-MX" sz="1100" baseline="30000" noProof="0" dirty="0" smtClean="0">
                <a:ea typeface="ＭＳ Ｐゴシック" pitchFamily="34" charset="-128"/>
              </a:rPr>
              <a:t>2 </a:t>
            </a:r>
            <a:r>
              <a:rPr lang="es-MX" sz="1100" noProof="0" dirty="0" smtClean="0">
                <a:ea typeface="ＭＳ Ｐゴシック" pitchFamily="34" charset="-128"/>
              </a:rPr>
              <a:t>Sin embargo, su uso en el diagnóstico es actualmente limitado debido a la </a:t>
            </a:r>
            <a:r>
              <a:rPr lang="es-MX" sz="1100" dirty="0" smtClean="0">
                <a:ea typeface="ＭＳ Ｐゴシック" pitchFamily="34" charset="-128"/>
              </a:rPr>
              <a:t>disponibilidad del equipo.</a:t>
            </a:r>
            <a:r>
              <a:rPr lang="es-MX" sz="1100" baseline="30000" noProof="0" dirty="0" smtClean="0">
                <a:ea typeface="ＭＳ Ｐゴシック" pitchFamily="34" charset="-128"/>
              </a:rPr>
              <a:t>2</a:t>
            </a:r>
          </a:p>
          <a:p>
            <a:pPr marL="36512" fontAlgn="base">
              <a:spcBef>
                <a:spcPct val="0"/>
              </a:spcBef>
              <a:spcAft>
                <a:spcPts val="600"/>
              </a:spcAft>
            </a:pPr>
            <a:r>
              <a:rPr lang="es-MX" sz="1100" noProof="0" dirty="0" smtClean="0">
                <a:ea typeface="ＭＳ Ｐゴシック" pitchFamily="34" charset="-128"/>
              </a:rPr>
              <a:t>No se sabe si los LEPs pueden ser usados para identificar a los pacientes que aun no padecen dolor pero que tienden a desarrollar un padecimiento de NeP.</a:t>
            </a:r>
            <a:r>
              <a:rPr lang="es-MX" sz="1100" baseline="30000" noProof="0" dirty="0" smtClean="0">
                <a:ea typeface="ＭＳ Ｐゴシック" pitchFamily="34" charset="-128"/>
              </a:rPr>
              <a:t>2</a:t>
            </a:r>
          </a:p>
          <a:p>
            <a:pPr marL="36512" fontAlgn="base">
              <a:spcBef>
                <a:spcPct val="0"/>
              </a:spcBef>
              <a:spcAft>
                <a:spcPts val="300"/>
              </a:spcAft>
            </a:pPr>
            <a:r>
              <a:rPr lang="es-MX" sz="1100" b="1" noProof="0" dirty="0" smtClean="0">
                <a:ea typeface="ＭＳ Ｐゴシック" pitchFamily="34" charset="-128"/>
              </a:rPr>
              <a:t>Referencias</a:t>
            </a:r>
          </a:p>
          <a:p>
            <a:pPr marL="265112" indent="-228600" fontAlgn="base">
              <a:spcBef>
                <a:spcPct val="0"/>
              </a:spcBef>
              <a:spcAft>
                <a:spcPts val="300"/>
              </a:spcAft>
              <a:buAutoNum type="arabicPeriod"/>
            </a:pPr>
            <a:r>
              <a:rPr lang="en-GB" sz="1100" dirty="0" smtClean="0">
                <a:ea typeface="ＭＳ Ｐゴシック" pitchFamily="34" charset="-128"/>
              </a:rPr>
              <a:t>Cruccu G </a:t>
            </a:r>
            <a:r>
              <a:rPr lang="en-GB" sz="1100" i="1" dirty="0" smtClean="0">
                <a:ea typeface="ＭＳ Ｐゴシック" pitchFamily="34" charset="-128"/>
              </a:rPr>
              <a:t>et al. Eur J Neurobiol. </a:t>
            </a:r>
            <a:r>
              <a:rPr lang="en-GB" sz="1100" dirty="0" smtClean="0">
                <a:ea typeface="ＭＳ Ｐゴシック" pitchFamily="34" charset="-128"/>
              </a:rPr>
              <a:t>2004;11:153-62</a:t>
            </a:r>
          </a:p>
          <a:p>
            <a:pPr marL="265112" indent="-228600" fontAlgn="base">
              <a:spcBef>
                <a:spcPct val="0"/>
              </a:spcBef>
              <a:spcAft>
                <a:spcPts val="300"/>
              </a:spcAft>
              <a:buAutoNum type="arabicPeriod"/>
            </a:pPr>
            <a:r>
              <a:rPr lang="en-GB" sz="1100" dirty="0" smtClean="0">
                <a:ea typeface="ＭＳ Ｐゴシック" pitchFamily="34" charset="-128"/>
              </a:rPr>
              <a:t>Garcia-Larrea L and Godinho F.</a:t>
            </a:r>
            <a:r>
              <a:rPr lang="en-GB" sz="1100" i="1" dirty="0" smtClean="0">
                <a:ea typeface="ＭＳ Ｐゴシック" pitchFamily="34" charset="-128"/>
              </a:rPr>
              <a:t> Eur Neurolog Disease</a:t>
            </a:r>
            <a:r>
              <a:rPr lang="en-GB" sz="1100" dirty="0" smtClean="0">
                <a:ea typeface="ＭＳ Ｐゴシック" pitchFamily="34" charset="-128"/>
              </a:rPr>
              <a:t> 2007:39-41</a:t>
            </a:r>
          </a:p>
          <a:p>
            <a:pPr marL="265112" indent="-228600" fontAlgn="base">
              <a:spcBef>
                <a:spcPct val="0"/>
              </a:spcBef>
              <a:spcAft>
                <a:spcPts val="300"/>
              </a:spcAft>
              <a:buAutoNum type="arabicPeriod"/>
            </a:pPr>
            <a:r>
              <a:rPr lang="en-GB" sz="1100" dirty="0" smtClean="0">
                <a:ea typeface="ＭＳ Ｐゴシック" pitchFamily="34" charset="-128"/>
              </a:rPr>
              <a:t>Truini A </a:t>
            </a:r>
            <a:r>
              <a:rPr lang="en-GB" sz="1100" i="1" dirty="0" smtClean="0">
                <a:ea typeface="ＭＳ Ｐゴシック" pitchFamily="34" charset="-128"/>
              </a:rPr>
              <a:t>et al. Clin Neurophysiol.</a:t>
            </a:r>
            <a:r>
              <a:rPr lang="en-GB" sz="1100" dirty="0" smtClean="0">
                <a:ea typeface="ＭＳ Ｐゴシック" pitchFamily="34" charset="-128"/>
              </a:rPr>
              <a:t> 2005;116:821-6</a:t>
            </a:r>
          </a:p>
          <a:p>
            <a:pPr marL="265112" indent="-228600" fontAlgn="base">
              <a:spcBef>
                <a:spcPct val="0"/>
              </a:spcBef>
              <a:spcAft>
                <a:spcPts val="300"/>
              </a:spcAft>
              <a:buAutoNum type="arabicPeriod"/>
            </a:pPr>
            <a:r>
              <a:rPr lang="en-GB" sz="1100" dirty="0" smtClean="0">
                <a:ea typeface="ＭＳ Ｐゴシック" pitchFamily="34" charset="-128"/>
              </a:rPr>
              <a:t>Garcia-Larrea L</a:t>
            </a:r>
            <a:r>
              <a:rPr lang="en-GB" sz="1100" i="1" dirty="0" smtClean="0">
                <a:ea typeface="ＭＳ Ｐゴシック" pitchFamily="34" charset="-128"/>
              </a:rPr>
              <a:t> et al. Brain</a:t>
            </a:r>
            <a:r>
              <a:rPr lang="en-GB" sz="1100" dirty="0" smtClean="0">
                <a:ea typeface="ＭＳ Ｐゴシック" pitchFamily="34" charset="-128"/>
              </a:rPr>
              <a:t> 2002;125:2766-81.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2E61BD-0D36-4E4D-9542-1779E9BEC1EA}" type="slidenum">
              <a:rPr lang="en-CA">
                <a:solidFill>
                  <a:prstClr val="black"/>
                </a:solidFill>
              </a:rPr>
              <a:pPr/>
              <a:t>38</a:t>
            </a:fld>
            <a:endParaRPr lang="en-CA" dirty="0">
              <a:solidFill>
                <a:prstClr val="black"/>
              </a:solidFill>
            </a:endParaRPr>
          </a:p>
        </p:txBody>
      </p:sp>
      <p:sp>
        <p:nvSpPr>
          <p:cNvPr id="192514" name="Rectangle 2"/>
          <p:cNvSpPr>
            <a:spLocks noGrp="1" noRot="1" noChangeAspect="1" noChangeArrowheads="1" noTextEdit="1"/>
          </p:cNvSpPr>
          <p:nvPr>
            <p:ph type="sldImg"/>
          </p:nvPr>
        </p:nvSpPr>
        <p:spPr bwMode="auto">
          <a:xfrm>
            <a:off x="1195388" y="692150"/>
            <a:ext cx="4619625" cy="3463925"/>
          </a:xfrm>
          <a:prstGeom prst="rect">
            <a:avLst/>
          </a:prstGeom>
          <a:solidFill>
            <a:srgbClr val="FFFFFF"/>
          </a:solidFill>
          <a:ln>
            <a:solidFill>
              <a:srgbClr val="000000"/>
            </a:solidFill>
            <a:miter lim="800000"/>
            <a:headEnd/>
            <a:tailEnd/>
          </a:ln>
        </p:spPr>
      </p:sp>
      <p:sp>
        <p:nvSpPr>
          <p:cNvPr id="192515" name="Rectangle 3"/>
          <p:cNvSpPr>
            <a:spLocks noGrp="1" noChangeArrowheads="1"/>
          </p:cNvSpPr>
          <p:nvPr>
            <p:ph type="body" idx="1"/>
          </p:nvPr>
        </p:nvSpPr>
        <p:spPr bwMode="auto">
          <a:xfrm>
            <a:off x="552872" y="4387136"/>
            <a:ext cx="6192688" cy="4156234"/>
          </a:xfrm>
          <a:prstGeom prst="rect">
            <a:avLst/>
          </a:prstGeom>
          <a:solidFill>
            <a:srgbClr val="FFFFFF"/>
          </a:solidFill>
          <a:ln>
            <a:noFill/>
            <a:miter lim="800000"/>
            <a:headEnd/>
            <a:tailEnd/>
          </a:ln>
        </p:spPr>
        <p:txBody>
          <a:bodyPr/>
          <a:lstStyle/>
          <a:p>
            <a:pPr>
              <a:spcAft>
                <a:spcPts val="600"/>
              </a:spcAft>
            </a:pPr>
            <a:r>
              <a:rPr lang="es-MX" b="1" dirty="0" smtClean="0">
                <a:latin typeface="+mj-lt"/>
              </a:rPr>
              <a:t>Notas del Conferencista</a:t>
            </a:r>
          </a:p>
          <a:p>
            <a:pPr>
              <a:spcAft>
                <a:spcPts val="600"/>
              </a:spcAft>
            </a:pPr>
            <a:r>
              <a:rPr lang="es-MX" dirty="0" smtClean="0">
                <a:latin typeface="+mj-lt"/>
              </a:rPr>
              <a:t>Para obtener una biopsia de piel, se usa un sacabocados circular desechable de 3-mm, bajo condiciones estériles, para extraer una muestra de piel con vello, usualmente de la parte distal de la pierna.</a:t>
            </a:r>
            <a:r>
              <a:rPr lang="es-MX" baseline="30000" dirty="0" smtClean="0">
                <a:latin typeface="+mj-lt"/>
              </a:rPr>
              <a:t>1 </a:t>
            </a:r>
            <a:r>
              <a:rPr lang="es-MX" dirty="0" smtClean="0">
                <a:latin typeface="+mj-lt"/>
              </a:rPr>
              <a:t>Se usa lidocaína como anestésico tópico.</a:t>
            </a:r>
            <a:r>
              <a:rPr lang="es-MX" baseline="30000" dirty="0" smtClean="0">
                <a:latin typeface="+mj-lt"/>
              </a:rPr>
              <a:t>1 </a:t>
            </a:r>
            <a:r>
              <a:rPr lang="es-MX" dirty="0" smtClean="0">
                <a:latin typeface="+mj-lt"/>
              </a:rPr>
              <a:t>No se requieren suturas, no hay efectos secundarios, y la herida sana rápidamente.</a:t>
            </a:r>
            <a:r>
              <a:rPr lang="es-MX" baseline="30000" dirty="0" smtClean="0">
                <a:latin typeface="+mj-lt"/>
              </a:rPr>
              <a:t>1</a:t>
            </a:r>
          </a:p>
          <a:p>
            <a:pPr>
              <a:spcAft>
                <a:spcPts val="600"/>
              </a:spcAft>
            </a:pPr>
            <a:r>
              <a:rPr lang="es-MX" dirty="0" smtClean="0">
                <a:latin typeface="+mj-lt"/>
              </a:rPr>
              <a:t>La biopsia de piel puede usarse para investigar nervios sensoriales de pequeño calibre en la epidermis y la dermis, incluyendo fibras nerviosas somáticas no-mielinizadas intraepidérmicas</a:t>
            </a:r>
            <a:r>
              <a:rPr lang="es-MX" dirty="0" smtClean="0"/>
              <a:t> </a:t>
            </a:r>
            <a:r>
              <a:rPr lang="es-MX" dirty="0" smtClean="0">
                <a:latin typeface="+mj-lt"/>
              </a:rPr>
              <a:t>(IENFs, por sus siglas en inglés).</a:t>
            </a:r>
            <a:r>
              <a:rPr lang="es-MX" baseline="30000" dirty="0" smtClean="0">
                <a:latin typeface="+mj-lt"/>
              </a:rPr>
              <a:t>1 </a:t>
            </a:r>
            <a:r>
              <a:rPr lang="es-MX" dirty="0" smtClean="0">
                <a:latin typeface="+mj-lt"/>
              </a:rPr>
              <a:t>Los síntomas tempranos de DPN y otras neuropatías periféricas se deben a la generación de pequeñas fibras nerviosas somáticas.</a:t>
            </a:r>
            <a:r>
              <a:rPr lang="es-MX" baseline="30000" dirty="0" smtClean="0">
                <a:latin typeface="+mj-lt"/>
              </a:rPr>
              <a:t>2</a:t>
            </a:r>
          </a:p>
          <a:p>
            <a:pPr>
              <a:spcAft>
                <a:spcPts val="600"/>
              </a:spcAft>
            </a:pPr>
            <a:r>
              <a:rPr lang="es-MX" dirty="0" smtClean="0">
                <a:latin typeface="+mj-lt"/>
              </a:rPr>
              <a:t>Los exámenes neurofisiológicos rutinarios no detectan estos cambios pero la biopsia de piel sí lo hace, lo cual puede permitir el diagnóstico más temprano de NeP.</a:t>
            </a:r>
            <a:r>
              <a:rPr lang="es-MX" baseline="30000" dirty="0" smtClean="0">
                <a:latin typeface="+mj-lt"/>
              </a:rPr>
              <a:t>2</a:t>
            </a:r>
          </a:p>
          <a:p>
            <a:pPr>
              <a:spcAft>
                <a:spcPts val="600"/>
              </a:spcAft>
            </a:pPr>
            <a:r>
              <a:rPr lang="es-MX" dirty="0" smtClean="0">
                <a:latin typeface="+mj-lt"/>
              </a:rPr>
              <a:t>La biopsia de piel es segura, casi indolora, y económica.</a:t>
            </a:r>
            <a:r>
              <a:rPr lang="es-MX" baseline="30000" dirty="0" smtClean="0">
                <a:latin typeface="+mj-lt"/>
              </a:rPr>
              <a:t>2</a:t>
            </a:r>
            <a:r>
              <a:rPr lang="es-MX" dirty="0" smtClean="0">
                <a:latin typeface="+mj-lt"/>
              </a:rPr>
              <a:t> La biopsia de piel es confiable, reproducible, y no es afectada por la severidad de la neuropatía.</a:t>
            </a:r>
            <a:r>
              <a:rPr lang="es-MX" baseline="30000" dirty="0" smtClean="0">
                <a:latin typeface="+mj-lt"/>
              </a:rPr>
              <a:t>3 </a:t>
            </a:r>
            <a:r>
              <a:rPr lang="es-MX" dirty="0" smtClean="0">
                <a:latin typeface="+mj-lt"/>
              </a:rPr>
              <a:t>la biopsia de piel puede repetirse dentro del mismo territorio nervioso.</a:t>
            </a:r>
            <a:r>
              <a:rPr lang="es-MX" baseline="30000" dirty="0" smtClean="0">
                <a:latin typeface="+mj-lt"/>
              </a:rPr>
              <a:t>2 </a:t>
            </a:r>
            <a:r>
              <a:rPr lang="es-MX" dirty="0" smtClean="0">
                <a:latin typeface="+mj-lt"/>
              </a:rPr>
              <a:t>Esto permite la evaluación de la neuropatía y la evaluación de los efectos del tratamiento.</a:t>
            </a:r>
            <a:r>
              <a:rPr lang="es-MX" baseline="30000" dirty="0" smtClean="0">
                <a:latin typeface="+mj-lt"/>
              </a:rPr>
              <a:t>2</a:t>
            </a:r>
          </a:p>
          <a:p>
            <a:pPr>
              <a:spcAft>
                <a:spcPts val="300"/>
              </a:spcAft>
            </a:pPr>
            <a:r>
              <a:rPr lang="es-MX" b="1" dirty="0" smtClean="0">
                <a:latin typeface="+mj-lt"/>
              </a:rPr>
              <a:t>Referencias</a:t>
            </a:r>
          </a:p>
          <a:p>
            <a:pPr marL="0" marR="0" indent="0" algn="l" defTabSz="914400" rtl="0" eaLnBrk="1" fontAlgn="auto" latinLnBrk="0" hangingPunct="1">
              <a:spcBef>
                <a:spcPts val="0"/>
              </a:spcBef>
              <a:spcAft>
                <a:spcPts val="300"/>
              </a:spcAft>
              <a:buClrTx/>
              <a:buSzTx/>
              <a:buFontTx/>
              <a:buNone/>
              <a:tabLst/>
              <a:defRPr/>
            </a:pPr>
            <a:r>
              <a:rPr lang="es-MX" sz="1200" dirty="0" smtClean="0">
                <a:latin typeface="+mj-lt"/>
                <a:ea typeface="ＭＳ Ｐゴシック" pitchFamily="34" charset="-128"/>
              </a:rPr>
              <a:t>Lauria </a:t>
            </a:r>
            <a:r>
              <a:rPr lang="es-MX" sz="1200" i="1" dirty="0" smtClean="0">
                <a:latin typeface="+mj-lt"/>
                <a:ea typeface="ＭＳ Ｐゴシック" pitchFamily="34" charset="-128"/>
              </a:rPr>
              <a:t>et al. Eur J Neurol. </a:t>
            </a:r>
            <a:r>
              <a:rPr lang="es-MX" sz="1200" dirty="0" smtClean="0">
                <a:latin typeface="+mj-lt"/>
                <a:ea typeface="ＭＳ Ｐゴシック" pitchFamily="34" charset="-128"/>
              </a:rPr>
              <a:t>2005;12:747-58</a:t>
            </a:r>
          </a:p>
          <a:p>
            <a:pPr marL="0" marR="0" indent="0" algn="l" defTabSz="914400" rtl="0" eaLnBrk="1" fontAlgn="auto" latinLnBrk="0" hangingPunct="1">
              <a:spcBef>
                <a:spcPts val="0"/>
              </a:spcBef>
              <a:spcAft>
                <a:spcPts val="300"/>
              </a:spcAft>
              <a:buClrTx/>
              <a:buSzTx/>
              <a:buFontTx/>
              <a:buNone/>
              <a:tabLst/>
              <a:defRPr/>
            </a:pPr>
            <a:r>
              <a:rPr lang="es-MX" sz="1200" dirty="0" smtClean="0">
                <a:latin typeface="+mj-lt"/>
                <a:ea typeface="ＭＳ Ｐゴシック" pitchFamily="34" charset="-128"/>
              </a:rPr>
              <a:t>Lauria G and Lombardi R. </a:t>
            </a:r>
            <a:r>
              <a:rPr lang="es-MX" sz="1200" i="1" dirty="0" smtClean="0">
                <a:latin typeface="+mj-lt"/>
                <a:ea typeface="ＭＳ Ｐゴシック" pitchFamily="34" charset="-128"/>
              </a:rPr>
              <a:t>Brit Med J. </a:t>
            </a:r>
            <a:r>
              <a:rPr lang="es-MX" sz="1200" dirty="0" smtClean="0">
                <a:latin typeface="+mj-lt"/>
                <a:ea typeface="ＭＳ Ｐゴシック" pitchFamily="34" charset="-128"/>
              </a:rPr>
              <a:t>2007;334:1159-62</a:t>
            </a:r>
          </a:p>
          <a:p>
            <a:pPr marL="0" marR="0" indent="0" algn="l" defTabSz="914400" rtl="0" eaLnBrk="1" fontAlgn="auto" latinLnBrk="0" hangingPunct="1">
              <a:spcBef>
                <a:spcPts val="0"/>
              </a:spcBef>
              <a:spcAft>
                <a:spcPts val="300"/>
              </a:spcAft>
              <a:buClrTx/>
              <a:buSzTx/>
              <a:buFontTx/>
              <a:buNone/>
              <a:tabLst/>
              <a:defRPr/>
            </a:pPr>
            <a:r>
              <a:rPr lang="es-MX" sz="1200" dirty="0" smtClean="0">
                <a:latin typeface="+mj-lt"/>
                <a:ea typeface="ＭＳ Ｐゴシック" pitchFamily="34" charset="-128"/>
              </a:rPr>
              <a:t>Lauria G and Devigili G. </a:t>
            </a:r>
            <a:r>
              <a:rPr lang="es-MX" sz="1200" i="1" dirty="0" smtClean="0">
                <a:latin typeface="+mj-lt"/>
                <a:ea typeface="ＭＳ Ｐゴシック" pitchFamily="34" charset="-128"/>
              </a:rPr>
              <a:t>Nature Clin Practice Neurol. </a:t>
            </a:r>
            <a:r>
              <a:rPr lang="es-MX" sz="1200" dirty="0" smtClean="0">
                <a:latin typeface="+mj-lt"/>
                <a:ea typeface="ＭＳ Ｐゴシック" pitchFamily="34" charset="-128"/>
              </a:rPr>
              <a:t>2007;3:546-57. </a:t>
            </a:r>
          </a:p>
          <a:p>
            <a:pPr>
              <a:spcAft>
                <a:spcPts val="600"/>
              </a:spcAft>
            </a:pPr>
            <a:endParaRPr lang="es-MX" dirty="0" smtClean="0">
              <a:latin typeface="+mj-lt"/>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FBA7A7-A3DD-4492-AEF9-2C0F9CCC922F}" type="slidenum">
              <a:rPr lang="en-CA">
                <a:solidFill>
                  <a:prstClr val="black"/>
                </a:solidFill>
              </a:rPr>
              <a:pPr/>
              <a:t>39</a:t>
            </a:fld>
            <a:endParaRPr lang="en-CA" dirty="0">
              <a:solidFill>
                <a:prstClr val="black"/>
              </a:solidFill>
            </a:endParaRPr>
          </a:p>
        </p:txBody>
      </p:sp>
      <p:sp>
        <p:nvSpPr>
          <p:cNvPr id="196610" name="Rectangle 2"/>
          <p:cNvSpPr>
            <a:spLocks noGrp="1" noRot="1" noChangeAspect="1" noChangeArrowheads="1" noTextEdit="1"/>
          </p:cNvSpPr>
          <p:nvPr>
            <p:ph type="sldImg"/>
          </p:nvPr>
        </p:nvSpPr>
        <p:spPr bwMode="auto">
          <a:xfrm>
            <a:off x="1195388" y="692150"/>
            <a:ext cx="4619625" cy="3463925"/>
          </a:xfrm>
          <a:prstGeom prst="rect">
            <a:avLst/>
          </a:prstGeom>
          <a:solidFill>
            <a:srgbClr val="FFFFFF"/>
          </a:solidFill>
          <a:ln>
            <a:solidFill>
              <a:srgbClr val="000000"/>
            </a:solidFill>
            <a:miter lim="800000"/>
            <a:headEnd/>
            <a:tailEnd/>
          </a:ln>
        </p:spPr>
      </p:sp>
      <p:sp>
        <p:nvSpPr>
          <p:cNvPr id="196611" name="Rectangle 3"/>
          <p:cNvSpPr>
            <a:spLocks noGrp="1" noChangeArrowheads="1"/>
          </p:cNvSpPr>
          <p:nvPr>
            <p:ph type="body" idx="1"/>
          </p:nvPr>
        </p:nvSpPr>
        <p:spPr bwMode="auto">
          <a:xfrm>
            <a:off x="48816" y="4257997"/>
            <a:ext cx="6768752" cy="4156234"/>
          </a:xfrm>
          <a:prstGeom prst="rect">
            <a:avLst/>
          </a:prstGeom>
          <a:solidFill>
            <a:srgbClr val="FFFFFF"/>
          </a:solidFill>
          <a:ln>
            <a:noFill/>
            <a:miter lim="800000"/>
            <a:headEnd/>
            <a:tailEnd/>
          </a:ln>
        </p:spPr>
        <p:txBody>
          <a:bodyPr/>
          <a:lstStyle/>
          <a:p>
            <a:pPr>
              <a:lnSpc>
                <a:spcPct val="90000"/>
              </a:lnSpc>
              <a:spcAft>
                <a:spcPts val="300"/>
              </a:spcAft>
            </a:pPr>
            <a:r>
              <a:rPr lang="es-MX" sz="1050" b="1" dirty="0" smtClean="0"/>
              <a:t>Notas del Conferencista</a:t>
            </a:r>
          </a:p>
          <a:p>
            <a:pPr>
              <a:lnSpc>
                <a:spcPct val="90000"/>
              </a:lnSpc>
              <a:spcAft>
                <a:spcPts val="300"/>
              </a:spcAft>
            </a:pPr>
            <a:r>
              <a:rPr lang="es-MX" sz="1050" dirty="0" smtClean="0"/>
              <a:t>QST es una herramienta de análisis cuantitativa estandarizada para la evaluación somatosensorial de los pacientes con NeP.</a:t>
            </a:r>
            <a:r>
              <a:rPr lang="es-MX" sz="1050" baseline="30000" dirty="0" smtClean="0"/>
              <a:t>1 </a:t>
            </a:r>
            <a:r>
              <a:rPr lang="es-MX" sz="1050" dirty="0" smtClean="0"/>
              <a:t>QST fue desarrollado para complementar el examen de cabecera neurológico tradicional.</a:t>
            </a:r>
            <a:r>
              <a:rPr lang="es-MX" sz="1050" baseline="30000" dirty="0" smtClean="0"/>
              <a:t>2</a:t>
            </a:r>
          </a:p>
          <a:p>
            <a:pPr>
              <a:lnSpc>
                <a:spcPct val="90000"/>
              </a:lnSpc>
              <a:spcAft>
                <a:spcPts val="300"/>
              </a:spcAft>
            </a:pPr>
            <a:r>
              <a:rPr lang="es-MX" sz="1050" dirty="0" smtClean="0"/>
              <a:t>QST incluye la medición de las respuestas evocadas por estímulos mecánicos y térmicos de intensidad controlada.</a:t>
            </a:r>
            <a:r>
              <a:rPr lang="es-MX" sz="1050" baseline="30000" dirty="0" smtClean="0"/>
              <a:t>2 </a:t>
            </a:r>
            <a:r>
              <a:rPr lang="es-MX" sz="1050" dirty="0" smtClean="0"/>
              <a:t>Los estímulos son aplicados a la piel en orden ascendente y descendente:</a:t>
            </a:r>
            <a:r>
              <a:rPr lang="es-MX" sz="1050" baseline="30000" dirty="0" smtClean="0"/>
              <a:t>3</a:t>
            </a:r>
          </a:p>
          <a:p>
            <a:pPr marL="171450" indent="-171450">
              <a:lnSpc>
                <a:spcPct val="90000"/>
              </a:lnSpc>
              <a:spcAft>
                <a:spcPts val="300"/>
              </a:spcAft>
              <a:buFont typeface="Arial" pitchFamily="34" charset="0"/>
              <a:buChar char="•"/>
            </a:pPr>
            <a:r>
              <a:rPr lang="es-MX" sz="1050" dirty="0" smtClean="0"/>
              <a:t>La sensibilidad mecánica (táctil) es evaluada usando filamentos de plástico y la sensación de pinchazo con agujas especiales.</a:t>
            </a:r>
            <a:r>
              <a:rPr lang="es-MX" sz="1050" baseline="30000" dirty="0" smtClean="0"/>
              <a:t>3</a:t>
            </a:r>
          </a:p>
          <a:p>
            <a:pPr marL="171450" indent="-171450">
              <a:lnSpc>
                <a:spcPct val="90000"/>
              </a:lnSpc>
              <a:spcAft>
                <a:spcPts val="300"/>
              </a:spcAft>
              <a:buFont typeface="Arial" pitchFamily="34" charset="0"/>
              <a:buChar char="•"/>
            </a:pPr>
            <a:r>
              <a:rPr lang="es-MX" sz="1050" dirty="0" smtClean="0"/>
              <a:t>La sensibilidad a la vibración es evaluada usando un vibrómetro electrónico.</a:t>
            </a:r>
            <a:r>
              <a:rPr lang="es-MX" sz="1050" baseline="30000" dirty="0" smtClean="0"/>
              <a:t>3</a:t>
            </a:r>
          </a:p>
          <a:p>
            <a:pPr marL="171450" indent="-171450">
              <a:lnSpc>
                <a:spcPct val="90000"/>
              </a:lnSpc>
              <a:spcAft>
                <a:spcPts val="300"/>
              </a:spcAft>
              <a:buFont typeface="Arial" pitchFamily="34" charset="0"/>
              <a:buChar char="•"/>
            </a:pPr>
            <a:r>
              <a:rPr lang="es-MX" sz="1050" dirty="0" smtClean="0"/>
              <a:t>La sensibilidad térmica es evaluada usando una sonda que opera con base en un principio termoeléctrico.</a:t>
            </a:r>
            <a:r>
              <a:rPr lang="es-MX" sz="1050" baseline="30000" dirty="0" smtClean="0"/>
              <a:t>3</a:t>
            </a:r>
          </a:p>
          <a:p>
            <a:pPr>
              <a:lnSpc>
                <a:spcPct val="90000"/>
              </a:lnSpc>
              <a:spcAft>
                <a:spcPts val="300"/>
              </a:spcAft>
            </a:pPr>
            <a:r>
              <a:rPr lang="es-MX" sz="1050" dirty="0" smtClean="0"/>
              <a:t>QST ha sido usado para el diagnóstico temprano y seguimiento en neuropatía de fibras pequeñas y en la detección temprana de nefropatía diabética.</a:t>
            </a:r>
            <a:r>
              <a:rPr lang="es-MX" sz="1050" baseline="30000" dirty="0" smtClean="0"/>
              <a:t>3 </a:t>
            </a:r>
            <a:r>
              <a:rPr lang="es-MX" sz="1050" dirty="0" smtClean="0"/>
              <a:t>Los resultados de QST y las pruebas de cabecera no necesariamente coinciden</a:t>
            </a:r>
            <a:r>
              <a:rPr lang="es-MX" sz="1050" baseline="30000" dirty="0" smtClean="0"/>
              <a:t>2 </a:t>
            </a:r>
            <a:r>
              <a:rPr lang="es-MX" sz="1050" dirty="0" smtClean="0"/>
              <a:t>y QST sigo siendo complementario a las pruebas de cabecera. Las pruebas de cabecera determinan el sitio de las mediciones del umbral antes de QST.</a:t>
            </a:r>
            <a:r>
              <a:rPr lang="es-MX" sz="1050" baseline="30000" dirty="0" smtClean="0"/>
              <a:t>2 </a:t>
            </a:r>
            <a:r>
              <a:rPr lang="es-MX" sz="1050" dirty="0" smtClean="0"/>
              <a:t>Las anormalidades en QST no pueden tomarse como una demostración concluyente de NeP</a:t>
            </a:r>
            <a:r>
              <a:rPr lang="es-MX" sz="1050" baseline="30000" dirty="0" smtClean="0"/>
              <a:t>3</a:t>
            </a:r>
            <a:r>
              <a:rPr lang="es-MX" sz="1050" dirty="0" smtClean="0"/>
              <a:t> porque también pueden ocurrir anormalidades QST en padecimientos de dolor no-neuropático, como artritis reumatoide.</a:t>
            </a:r>
            <a:r>
              <a:rPr lang="es-MX" sz="1050" baseline="30000" dirty="0" smtClean="0"/>
              <a:t>1</a:t>
            </a:r>
          </a:p>
          <a:p>
            <a:pPr>
              <a:lnSpc>
                <a:spcPct val="90000"/>
              </a:lnSpc>
              <a:spcAft>
                <a:spcPts val="300"/>
              </a:spcAft>
            </a:pPr>
            <a:r>
              <a:rPr lang="es-MX" sz="1050" dirty="0" smtClean="0"/>
              <a:t>QST tarda tiempo y requiere equipo costoso.</a:t>
            </a:r>
            <a:r>
              <a:rPr lang="es-MX" sz="1050" baseline="30000" dirty="0" smtClean="0"/>
              <a:t>3 </a:t>
            </a:r>
            <a:r>
              <a:rPr lang="es-MX" sz="1050" dirty="0" smtClean="0"/>
              <a:t>Además, los resultados de QST pueden ser influenciados por varios factores (</a:t>
            </a:r>
            <a:r>
              <a:rPr lang="es-MX" sz="1050" i="1" dirty="0" smtClean="0"/>
              <a:t>ej: </a:t>
            </a:r>
            <a:r>
              <a:rPr lang="es-MX" sz="1050" dirty="0" smtClean="0"/>
              <a:t> modelo y marca de equipo, temperatura ambiente, sitio del estímulo, características del paciente).</a:t>
            </a:r>
            <a:r>
              <a:rPr lang="es-MX" sz="1050" baseline="30000" dirty="0" smtClean="0"/>
              <a:t>2</a:t>
            </a:r>
            <a:endParaRPr lang="es-MX" sz="1050" dirty="0" smtClean="0"/>
          </a:p>
          <a:p>
            <a:pPr>
              <a:lnSpc>
                <a:spcPct val="90000"/>
              </a:lnSpc>
            </a:pPr>
            <a:r>
              <a:rPr lang="es-MX" sz="1050" b="1" dirty="0" smtClean="0"/>
              <a:t>Referencias</a:t>
            </a:r>
          </a:p>
          <a:p>
            <a:pPr marL="228600" indent="-228600">
              <a:lnSpc>
                <a:spcPct val="90000"/>
              </a:lnSpc>
              <a:buFont typeface="+mj-lt"/>
              <a:buAutoNum type="arabicPeriod"/>
            </a:pPr>
            <a:r>
              <a:rPr lang="en-US" sz="1050" dirty="0" smtClean="0"/>
              <a:t>Rolke R </a:t>
            </a:r>
            <a:r>
              <a:rPr lang="en-US" sz="1050" i="1" dirty="0" smtClean="0"/>
              <a:t>et al. Pain. </a:t>
            </a:r>
            <a:r>
              <a:rPr lang="en-US" sz="1050" dirty="0" smtClean="0"/>
              <a:t>2006;123:231-43</a:t>
            </a:r>
          </a:p>
          <a:p>
            <a:pPr marL="228600" indent="-228600">
              <a:lnSpc>
                <a:spcPct val="90000"/>
              </a:lnSpc>
              <a:buFont typeface="+mj-lt"/>
              <a:buAutoNum type="arabicPeriod"/>
            </a:pPr>
            <a:r>
              <a:rPr lang="en-US" sz="1050" dirty="0" smtClean="0"/>
              <a:t>Hansson P </a:t>
            </a:r>
            <a:r>
              <a:rPr lang="en-US" sz="1050" i="1" dirty="0" smtClean="0"/>
              <a:t>et al. Pain. </a:t>
            </a:r>
            <a:r>
              <a:rPr lang="en-US" sz="1050" dirty="0" smtClean="0"/>
              <a:t>2007;129:256-9</a:t>
            </a:r>
          </a:p>
          <a:p>
            <a:pPr marL="228600" indent="-228600">
              <a:lnSpc>
                <a:spcPct val="90000"/>
              </a:lnSpc>
              <a:buFont typeface="+mj-lt"/>
              <a:buAutoNum type="arabicPeriod"/>
            </a:pPr>
            <a:r>
              <a:rPr lang="en-US" sz="1050" dirty="0" smtClean="0"/>
              <a:t>Jovin Z </a:t>
            </a:r>
            <a:r>
              <a:rPr lang="en-US" sz="1050" i="1" dirty="0" smtClean="0"/>
              <a:t>et al. Curr Top Neurol Psychiatr Relat Discip </a:t>
            </a:r>
            <a:r>
              <a:rPr lang="en-US" sz="1050" dirty="0" smtClean="0"/>
              <a:t>2010;18:30-7.</a:t>
            </a:r>
          </a:p>
          <a:p>
            <a:pPr marL="228600" indent="-228600">
              <a:lnSpc>
                <a:spcPct val="90000"/>
              </a:lnSpc>
              <a:buFont typeface="+mj-lt"/>
              <a:buAutoNum type="arabicPeriod"/>
            </a:pPr>
            <a:r>
              <a:rPr lang="en-US" sz="1050" dirty="0" smtClean="0"/>
              <a:t>Cruccu G and Truini A.</a:t>
            </a:r>
            <a:r>
              <a:rPr lang="en-US" sz="1050" i="1" dirty="0" smtClean="0"/>
              <a:t> Neurol Sci</a:t>
            </a:r>
            <a:r>
              <a:rPr lang="en-US" sz="1050" dirty="0" smtClean="0"/>
              <a:t>. 2006;27:S288-S90. </a:t>
            </a:r>
          </a:p>
          <a:p>
            <a:pPr>
              <a:spcAft>
                <a:spcPts val="300"/>
              </a:spcAft>
            </a:pPr>
            <a:endParaRPr lang="es-MX" sz="1050" dirty="0" smtClean="0"/>
          </a:p>
          <a:p>
            <a:pPr>
              <a:spcAft>
                <a:spcPts val="300"/>
              </a:spcAft>
            </a:pPr>
            <a:endParaRPr lang="es-MX" sz="1050" dirty="0" smtClean="0"/>
          </a:p>
          <a:p>
            <a:pPr>
              <a:spcAft>
                <a:spcPts val="300"/>
              </a:spcAft>
            </a:pPr>
            <a:endParaRPr lang="es-MX" sz="105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4</a:t>
            </a:fld>
            <a:endParaRPr lang="en-CA"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40</a:t>
            </a:fld>
            <a:endParaRPr lang="en-CA" dirty="0">
              <a:solidFill>
                <a:prstClr val="black"/>
              </a:solidFill>
            </a:endParaRPr>
          </a:p>
        </p:txBody>
      </p:sp>
    </p:spTree>
    <p:extLst>
      <p:ext uri="{BB962C8B-B14F-4D97-AF65-F5344CB8AC3E}">
        <p14:creationId xmlns:p14="http://schemas.microsoft.com/office/powerpoint/2010/main" val="24894674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3" name="Rectangle 2"/>
          <p:cNvSpPr>
            <a:spLocks noGrp="1" noRot="1" noChangeAspect="1" noChangeArrowheads="1" noTextEdit="1"/>
          </p:cNvSpPr>
          <p:nvPr>
            <p:ph type="sldImg"/>
          </p:nvPr>
        </p:nvSpPr>
        <p:spPr>
          <a:ln/>
        </p:spPr>
      </p:sp>
      <p:sp>
        <p:nvSpPr>
          <p:cNvPr id="878594" name="Rectangle 3"/>
          <p:cNvSpPr>
            <a:spLocks noGrp="1" noChangeArrowheads="1"/>
          </p:cNvSpPr>
          <p:nvPr>
            <p:ph type="body" idx="1"/>
          </p:nvPr>
        </p:nvSpPr>
        <p:spPr>
          <a:xfrm>
            <a:off x="336848" y="4387136"/>
            <a:ext cx="6408712" cy="4156234"/>
          </a:xfrm>
          <a:noFill/>
          <a:ln/>
        </p:spPr>
        <p:txBody>
          <a:bodyPr/>
          <a:lstStyle/>
          <a:p>
            <a:pPr>
              <a:spcAft>
                <a:spcPts val="600"/>
              </a:spcAft>
            </a:pPr>
            <a:r>
              <a:rPr lang="es-MX" b="1" dirty="0" smtClean="0"/>
              <a:t>Notas del Conferencista</a:t>
            </a:r>
          </a:p>
          <a:p>
            <a:pPr>
              <a:spcAft>
                <a:spcPts val="600"/>
              </a:spcAft>
            </a:pPr>
            <a:r>
              <a:rPr lang="es-MX" dirty="0" smtClean="0"/>
              <a:t>No existe una sola prueba diagnóstica para dolor. Sin embargo, múltiples pruebas pueden no ser útiles.</a:t>
            </a:r>
          </a:p>
          <a:p>
            <a:pPr>
              <a:spcAft>
                <a:spcPts val="600"/>
              </a:spcAft>
            </a:pPr>
            <a:r>
              <a:rPr lang="es-MX" b="1" dirty="0" smtClean="0"/>
              <a:t>Referencias</a:t>
            </a:r>
          </a:p>
          <a:p>
            <a:pPr>
              <a:spcAft>
                <a:spcPts val="600"/>
              </a:spcAft>
            </a:pPr>
            <a:r>
              <a:rPr lang="en-CA" dirty="0" smtClean="0"/>
              <a:t>American Society of Anesthesiologists Task Force on Pain Management, Chronic Pain Section. </a:t>
            </a:r>
            <a:r>
              <a:rPr lang="en-CA" i="1" dirty="0" smtClean="0"/>
              <a:t>Anesthesiology</a:t>
            </a:r>
            <a:r>
              <a:rPr lang="en-CA" dirty="0" smtClean="0"/>
              <a:t>. 1997;86:995-1004.</a:t>
            </a:r>
          </a:p>
          <a:p>
            <a:pPr>
              <a:spcAft>
                <a:spcPts val="600"/>
              </a:spcAft>
            </a:pPr>
            <a:r>
              <a:rPr lang="en-CA" dirty="0" smtClean="0"/>
              <a:t>Brunton S. Approach to assessment and diagnosis of chronic pain. </a:t>
            </a:r>
            <a:r>
              <a:rPr lang="en-CA" i="1" dirty="0" smtClean="0"/>
              <a:t>J Fam Pract. </a:t>
            </a:r>
            <a:r>
              <a:rPr lang="en-CA" dirty="0" smtClean="0"/>
              <a:t>2004;53(10 Suppl):S3-10.</a:t>
            </a:r>
          </a:p>
          <a:p>
            <a:pPr eaLnBrk="1" hangingPunct="1">
              <a:spcAft>
                <a:spcPts val="600"/>
              </a:spcAft>
            </a:pPr>
            <a:endParaRPr lang="es-MX"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b="0" baseline="0" dirty="0" smtClean="0"/>
              <a:t>Recuerda</a:t>
            </a:r>
            <a:r>
              <a:rPr lang="es-MX" b="0" dirty="0" smtClean="0"/>
              <a:t> a los </a:t>
            </a:r>
            <a:r>
              <a:rPr lang="es-MX" b="0" baseline="0" dirty="0" smtClean="0"/>
              <a:t>participantes que siempre que sea posible, es importante identificar y tratar la causa subyacente de dolor.</a:t>
            </a:r>
          </a:p>
          <a:p>
            <a:pPr>
              <a:spcAft>
                <a:spcPts val="600"/>
              </a:spcAft>
            </a:pPr>
            <a:r>
              <a:rPr lang="es-MX" b="1" baseline="0" dirty="0" smtClean="0"/>
              <a:t>Referencia</a:t>
            </a:r>
          </a:p>
          <a:p>
            <a:pPr>
              <a:spcAft>
                <a:spcPts val="600"/>
              </a:spcAft>
              <a:defRPr/>
            </a:pPr>
            <a:r>
              <a:rPr lang="en-CA" dirty="0" smtClean="0"/>
              <a:t>Forde G, Stanos S. Practical management strategies for the chronic pain patient. </a:t>
            </a:r>
            <a:br>
              <a:rPr lang="en-CA" dirty="0" smtClean="0"/>
            </a:br>
            <a:r>
              <a:rPr lang="en-CA" i="1" dirty="0" smtClean="0"/>
              <a:t>J Fam Pract</a:t>
            </a:r>
            <a:r>
              <a:rPr lang="en-CA" dirty="0" smtClean="0"/>
              <a:t> 2007; 56(8 Suppl Hot Topics):S21-30.</a:t>
            </a:r>
          </a:p>
          <a:p>
            <a:pPr>
              <a:spcAft>
                <a:spcPts val="600"/>
              </a:spcAft>
            </a:pP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42</a:t>
            </a:fld>
            <a:endParaRPr lang="en-CA" dirty="0">
              <a:solidFill>
                <a:prstClr val="black"/>
              </a:solidFill>
            </a:endParaRPr>
          </a:p>
        </p:txBody>
      </p:sp>
    </p:spTree>
    <p:extLst>
      <p:ext uri="{BB962C8B-B14F-4D97-AF65-F5344CB8AC3E}">
        <p14:creationId xmlns:p14="http://schemas.microsoft.com/office/powerpoint/2010/main" val="17168242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848" y="4387136"/>
            <a:ext cx="6480720" cy="4156234"/>
          </a:xfrm>
        </p:spPr>
        <p:txBody>
          <a:bodyPr/>
          <a:lstStyle/>
          <a:p>
            <a:pPr>
              <a:spcAft>
                <a:spcPts val="600"/>
              </a:spcAft>
            </a:pPr>
            <a:r>
              <a:rPr lang="es-MX" b="1" dirty="0" smtClean="0"/>
              <a:t>Notas del Conferencista</a:t>
            </a:r>
          </a:p>
          <a:p>
            <a:pPr>
              <a:spcAft>
                <a:spcPts val="600"/>
              </a:spcAft>
            </a:pPr>
            <a:r>
              <a:rPr lang="es-MX" dirty="0" smtClean="0"/>
              <a:t>Es importante evaluar va los pacientes que presentan dolor para detectar señales de advertencia indicativas de un padecimiento subyacente grave. Dependiendo del padecimiento sospechado los profesionales clínicos deben iniciar las investigaciones apropiadas o referir al paciente a un especialista.</a:t>
            </a:r>
          </a:p>
          <a:p>
            <a:pPr>
              <a:spcAft>
                <a:spcPts val="600"/>
              </a:spcAft>
            </a:pPr>
            <a:r>
              <a:rPr lang="es-MX" b="1" dirty="0" smtClean="0"/>
              <a:t>Referencia</a:t>
            </a:r>
          </a:p>
          <a:p>
            <a:pPr marL="0" marR="0" lvl="0" indent="0" algn="l" defTabSz="914400" rtl="0" eaLnBrk="1" fontAlgn="auto" latinLnBrk="0" hangingPunct="1">
              <a:spcBef>
                <a:spcPts val="0"/>
              </a:spcBef>
              <a:spcAft>
                <a:spcPts val="600"/>
              </a:spcAft>
              <a:buClrTx/>
              <a:buSzTx/>
              <a:buFontTx/>
              <a:buNone/>
              <a:tabLst/>
              <a:defRPr/>
            </a:pPr>
            <a:r>
              <a:rPr kumimoji="0" lang="es-MX" sz="1200" b="0" i="0" u="none" strike="noStrike" kern="0" cap="none" spc="0" normalizeH="0" baseline="0" dirty="0" smtClean="0">
                <a:ln>
                  <a:noFill/>
                </a:ln>
                <a:effectLst/>
                <a:uLnTx/>
                <a:uFillTx/>
              </a:rPr>
              <a:t>Littlejohn GO. Musculoskeletal Pain.  </a:t>
            </a:r>
            <a:r>
              <a:rPr kumimoji="0" lang="es-MX" sz="1200" b="0" i="1" u="none" strike="noStrike" kern="0" cap="none" spc="0" normalizeH="0" baseline="0" dirty="0" smtClean="0">
                <a:ln>
                  <a:noFill/>
                </a:ln>
                <a:effectLst/>
                <a:uLnTx/>
                <a:uFillTx/>
              </a:rPr>
              <a:t>J R Coll Physicians Edinb </a:t>
            </a:r>
            <a:r>
              <a:rPr kumimoji="0" lang="es-MX" sz="1200" b="0" i="0" u="none" strike="noStrike" kern="0" cap="none" spc="0" normalizeH="0" baseline="0" dirty="0" smtClean="0">
                <a:ln>
                  <a:noFill/>
                </a:ln>
                <a:effectLst/>
                <a:uLnTx/>
                <a:uFillTx/>
              </a:rPr>
              <a:t>2005; 35(4):340-4.</a:t>
            </a:r>
          </a:p>
          <a:p>
            <a:pPr>
              <a:spcAft>
                <a:spcPts val="600"/>
              </a:spcAft>
            </a:pPr>
            <a:endParaRPr lang="es-MX" b="1"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43</a:t>
            </a:fld>
            <a:endParaRPr lang="en-CA" dirty="0">
              <a:solidFill>
                <a:prstClr val="black"/>
              </a:solidFill>
            </a:endParaRPr>
          </a:p>
        </p:txBody>
      </p:sp>
    </p:spTree>
    <p:extLst>
      <p:ext uri="{BB962C8B-B14F-4D97-AF65-F5344CB8AC3E}">
        <p14:creationId xmlns:p14="http://schemas.microsoft.com/office/powerpoint/2010/main" val="18585686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44</a:t>
            </a:fld>
            <a:endParaRPr lang="en-CA" dirty="0">
              <a:solidFill>
                <a:prstClr val="black"/>
              </a:solidFill>
            </a:endParaRPr>
          </a:p>
        </p:txBody>
      </p:sp>
    </p:spTree>
    <p:extLst>
      <p:ext uri="{BB962C8B-B14F-4D97-AF65-F5344CB8AC3E}">
        <p14:creationId xmlns:p14="http://schemas.microsoft.com/office/powerpoint/2010/main" val="28545770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Esta slide puede usarse para resumir los mensajes clave de esta sección</a:t>
            </a:r>
          </a:p>
          <a:p>
            <a:pPr>
              <a:spcAft>
                <a:spcPts val="600"/>
              </a:spcAft>
            </a:pPr>
            <a:endParaRPr lang="es-MX" dirty="0" smtClean="0"/>
          </a:p>
          <a:p>
            <a:pPr>
              <a:spcAft>
                <a:spcPts val="600"/>
              </a:spcAft>
            </a:pP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45</a:t>
            </a:fld>
            <a:endParaRPr lang="en-CA" dirty="0">
              <a:solidFill>
                <a:prstClr val="black"/>
              </a:solidFill>
            </a:endParaRPr>
          </a:p>
        </p:txBody>
      </p:sp>
    </p:spTree>
    <p:extLst>
      <p:ext uri="{BB962C8B-B14F-4D97-AF65-F5344CB8AC3E}">
        <p14:creationId xmlns:p14="http://schemas.microsoft.com/office/powerpoint/2010/main" val="1498259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5</a:t>
            </a:fld>
            <a:endParaRPr lang="en-C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3" name="Rectangle 2"/>
          <p:cNvSpPr>
            <a:spLocks noGrp="1" noRot="1" noChangeAspect="1" noChangeArrowheads="1" noTextEdit="1"/>
          </p:cNvSpPr>
          <p:nvPr>
            <p:ph type="sldImg"/>
          </p:nvPr>
        </p:nvSpPr>
        <p:spPr>
          <a:ln/>
        </p:spPr>
      </p:sp>
      <p:sp>
        <p:nvSpPr>
          <p:cNvPr id="868354" name="Rectangle 3"/>
          <p:cNvSpPr>
            <a:spLocks noGrp="1" noChangeArrowheads="1"/>
          </p:cNvSpPr>
          <p:nvPr>
            <p:ph type="body" idx="1"/>
          </p:nvPr>
        </p:nvSpPr>
        <p:spPr>
          <a:noFill/>
          <a:ln/>
        </p:spPr>
        <p:txBody>
          <a:bodyPr/>
          <a:lstStyle/>
          <a:p>
            <a:pPr marL="0" indent="0">
              <a:spcAft>
                <a:spcPts val="600"/>
              </a:spcAft>
              <a:buFont typeface="Arial" pitchFamily="34" charset="0"/>
              <a:buNone/>
            </a:pPr>
            <a:r>
              <a:rPr lang="es-MX" b="1" dirty="0" smtClean="0"/>
              <a:t>Notas del Conferencista</a:t>
            </a:r>
          </a:p>
          <a:p>
            <a:pPr>
              <a:spcAft>
                <a:spcPts val="600"/>
              </a:spcAft>
            </a:pPr>
            <a:r>
              <a:rPr lang="es-MX" dirty="0" smtClean="0"/>
              <a:t>El dolor continuo ha sido infrareportado, infradiagnosticado</a:t>
            </a:r>
            <a:r>
              <a:rPr lang="es-MX" baseline="0" dirty="0" smtClean="0"/>
              <a:t> </a:t>
            </a:r>
            <a:r>
              <a:rPr lang="es-MX" dirty="0" smtClean="0"/>
              <a:t>e infratratado en casi todos los entornos de cuidado de la salud. Los sujetos  con dolor que reduces la calidad de vida deben ser motivados a buscar ayuda.</a:t>
            </a:r>
          </a:p>
          <a:p>
            <a:pPr>
              <a:spcAft>
                <a:spcPts val="600"/>
              </a:spcAft>
            </a:pPr>
            <a:r>
              <a:rPr lang="es-MX" dirty="0" smtClean="0"/>
              <a:t>Debido a que existen</a:t>
            </a:r>
            <a:r>
              <a:rPr lang="es-MX" baseline="0" dirty="0" smtClean="0"/>
              <a:t> múltiples </a:t>
            </a:r>
            <a:r>
              <a:rPr lang="es-MX" dirty="0" smtClean="0"/>
              <a:t>factores contribuyentes y debido a los amplios efectos del dolor crónico, una evaluación y tratamiento integral tienden a producir los mejores resultados.</a:t>
            </a:r>
          </a:p>
          <a:p>
            <a:pPr>
              <a:spcAft>
                <a:spcPts val="600"/>
              </a:spcAft>
            </a:pPr>
            <a:r>
              <a:rPr lang="es-MX" b="1" dirty="0" smtClean="0"/>
              <a:t>Referencia</a:t>
            </a:r>
            <a:endParaRPr lang="es-MX" dirty="0" smtClean="0"/>
          </a:p>
          <a:p>
            <a:pPr>
              <a:spcAft>
                <a:spcPts val="600"/>
              </a:spcAft>
            </a:pPr>
            <a:r>
              <a:rPr lang="en-CA" dirty="0" smtClean="0"/>
              <a:t>Institute of Medicine. Relieving pain in America: a blueprint for transforming prevention, care, education, and research, Washington, DC: The National Academies Press, 2011, http://www.nap.edu/catalog.php?record_id=13172.</a:t>
            </a:r>
          </a:p>
          <a:p>
            <a:pPr>
              <a:spcAft>
                <a:spcPts val="600"/>
              </a:spcAft>
            </a:pPr>
            <a:endParaRPr lang="es-MX" b="1" dirty="0" smtClean="0"/>
          </a:p>
          <a:p>
            <a:pPr eaLnBrk="1" hangingPunct="1">
              <a:spcAft>
                <a:spcPts val="600"/>
              </a:spcAft>
            </a:pPr>
            <a:endParaRPr lang="es-MX"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noProof="0" dirty="0" smtClean="0"/>
              <a:t>Notas del Conferencista</a:t>
            </a:r>
          </a:p>
          <a:p>
            <a:pPr>
              <a:spcAft>
                <a:spcPts val="600"/>
              </a:spcAft>
            </a:pPr>
            <a:r>
              <a:rPr lang="es-MX" b="0" noProof="0" dirty="0" smtClean="0"/>
              <a:t>La evaluación apropiada de los pacientes que</a:t>
            </a:r>
            <a:r>
              <a:rPr lang="es-MX" b="0" baseline="0" noProof="0" dirty="0" smtClean="0"/>
              <a:t> presentan dolor es </a:t>
            </a:r>
            <a:r>
              <a:rPr lang="es-MX" b="0" noProof="0" dirty="0" smtClean="0"/>
              <a:t>crucial</a:t>
            </a:r>
            <a:r>
              <a:rPr lang="es-MX" b="0" baseline="0" noProof="0" dirty="0" smtClean="0"/>
              <a:t> para determinar si padecen de una condición que requiera manejo inmediato o referencia. También puede ayudar a garantizar el tratamiento óptimo del dolor por medio de la identificación de la causa subyacente del dolor y del reconocimiento del mecanismo patofisiológico detrás del dolor, lo cual puede guiar la selección del tratamiento. Finalmente, la determinación de la intensidad inicial del dolor permite la evaluación futura de la eficacia del tratamiento para guiar el ajuste y modificación del régimen analgésico.</a:t>
            </a:r>
          </a:p>
          <a:p>
            <a:pPr>
              <a:spcAft>
                <a:spcPts val="600"/>
              </a:spcAft>
            </a:pPr>
            <a:endParaRPr lang="es-MX" b="0" baseline="0" noProof="0" dirty="0" smtClean="0"/>
          </a:p>
          <a:p>
            <a:pPr>
              <a:spcAft>
                <a:spcPts val="600"/>
              </a:spcAft>
            </a:pPr>
            <a:r>
              <a:rPr lang="en-CA" b="1" baseline="0" dirty="0" smtClean="0"/>
              <a:t>Referencias</a:t>
            </a:r>
          </a:p>
          <a:p>
            <a:pPr>
              <a:spcAft>
                <a:spcPts val="600"/>
              </a:spcAft>
              <a:defRPr/>
            </a:pPr>
            <a:r>
              <a:rPr lang="en-CA" dirty="0" smtClean="0"/>
              <a:t>Forde G, Stanos S. Practical management strategies for the chronic pain patient. </a:t>
            </a:r>
            <a:br>
              <a:rPr lang="en-CA" dirty="0" smtClean="0"/>
            </a:br>
            <a:r>
              <a:rPr lang="en-CA" i="1" dirty="0" smtClean="0"/>
              <a:t>J Fam Pract</a:t>
            </a:r>
            <a:r>
              <a:rPr lang="en-CA" dirty="0" smtClean="0"/>
              <a:t> 2007; 56(8 Suppl Hot Topics):S21-30.</a:t>
            </a:r>
          </a:p>
          <a:p>
            <a:pPr>
              <a:spcAft>
                <a:spcPts val="600"/>
              </a:spcAft>
              <a:defRPr/>
            </a:pPr>
            <a:r>
              <a:rPr lang="en-US" dirty="0" smtClean="0"/>
              <a:t>Sokka T, Pincus T. Poster presentation at ACR 2005.</a:t>
            </a:r>
          </a:p>
          <a:p>
            <a:pPr>
              <a:spcAft>
                <a:spcPts val="600"/>
              </a:spcAft>
            </a:pPr>
            <a:endParaRPr lang="en-CA" b="0"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7</a:t>
            </a:fld>
            <a:endParaRPr lang="en-CA" dirty="0">
              <a:solidFill>
                <a:prstClr val="black"/>
              </a:solidFill>
            </a:endParaRPr>
          </a:p>
        </p:txBody>
      </p:sp>
    </p:spTree>
    <p:extLst>
      <p:ext uri="{BB962C8B-B14F-4D97-AF65-F5344CB8AC3E}">
        <p14:creationId xmlns:p14="http://schemas.microsoft.com/office/powerpoint/2010/main" val="3486925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1" name="Rectangle 2"/>
          <p:cNvSpPr>
            <a:spLocks noGrp="1" noRot="1" noChangeAspect="1" noChangeArrowheads="1" noTextEdit="1"/>
          </p:cNvSpPr>
          <p:nvPr>
            <p:ph type="sldImg"/>
          </p:nvPr>
        </p:nvSpPr>
        <p:spPr>
          <a:ln/>
        </p:spPr>
      </p:sp>
      <p:sp>
        <p:nvSpPr>
          <p:cNvPr id="870402" name="Rectangle 3"/>
          <p:cNvSpPr>
            <a:spLocks noGrp="1" noChangeArrowheads="1"/>
          </p:cNvSpPr>
          <p:nvPr>
            <p:ph type="body" idx="1"/>
          </p:nvPr>
        </p:nvSpPr>
        <p:spPr>
          <a:noFill/>
          <a:ln/>
        </p:spPr>
        <p:txBody>
          <a:bodyPr/>
          <a:lstStyle/>
          <a:p>
            <a:pPr>
              <a:spcAft>
                <a:spcPts val="600"/>
              </a:spcAft>
            </a:pPr>
            <a:r>
              <a:rPr lang="es-MX" b="1" noProof="0" dirty="0" smtClean="0"/>
              <a:t>Notas del Conferencista</a:t>
            </a:r>
          </a:p>
          <a:p>
            <a:pPr>
              <a:spcAft>
                <a:spcPts val="600"/>
              </a:spcAft>
            </a:pPr>
            <a:r>
              <a:rPr lang="es-MX" noProof="0" dirty="0" smtClean="0"/>
              <a:t>En los pacientes con dolor crónico es esencial realizar una evaluación integral.</a:t>
            </a:r>
            <a:r>
              <a:rPr lang="es-MX" baseline="30000" noProof="0" dirty="0" smtClean="0"/>
              <a:t>1</a:t>
            </a:r>
          </a:p>
          <a:p>
            <a:pPr>
              <a:spcAft>
                <a:spcPts val="600"/>
              </a:spcAft>
            </a:pPr>
            <a:r>
              <a:rPr lang="es-MX" noProof="0" dirty="0" smtClean="0"/>
              <a:t>Una Evaluación Integral del Dolor tiene</a:t>
            </a:r>
            <a:r>
              <a:rPr lang="es-MX" baseline="0" noProof="0" dirty="0" smtClean="0"/>
              <a:t> múltiples componentes</a:t>
            </a:r>
            <a:r>
              <a:rPr lang="es-MX" noProof="0" dirty="0" smtClean="0"/>
              <a:t>, incluyendo:</a:t>
            </a:r>
            <a:r>
              <a:rPr lang="es-MX" baseline="30000" noProof="0" dirty="0" smtClean="0"/>
              <a:t>1,2 </a:t>
            </a:r>
          </a:p>
          <a:p>
            <a:pPr marL="361950" indent="-171450">
              <a:spcAft>
                <a:spcPts val="600"/>
              </a:spcAft>
              <a:buFont typeface="Arial" pitchFamily="34" charset="0"/>
              <a:buChar char="•"/>
            </a:pPr>
            <a:r>
              <a:rPr lang="es-MX" noProof="0" dirty="0" smtClean="0"/>
              <a:t>Evaluación completa de la ubicación del dolor, de su duración, frecuencia, cualidad, etc.</a:t>
            </a:r>
          </a:p>
          <a:p>
            <a:pPr marL="361950" lvl="1" indent="-171450" eaLnBrk="1" hangingPunct="1">
              <a:spcAft>
                <a:spcPts val="600"/>
              </a:spcAft>
              <a:buFont typeface="Arial" pitchFamily="34" charset="0"/>
              <a:buChar char="•"/>
            </a:pPr>
            <a:r>
              <a:rPr lang="es-MX" noProof="0" dirty="0" smtClean="0"/>
              <a:t>Historia completa de medicación</a:t>
            </a:r>
          </a:p>
          <a:p>
            <a:pPr marL="361950" lvl="1" indent="-171450" eaLnBrk="1" hangingPunct="1">
              <a:spcAft>
                <a:spcPts val="600"/>
              </a:spcAft>
              <a:buFont typeface="Arial" pitchFamily="34" charset="0"/>
              <a:buChar char="•"/>
            </a:pPr>
            <a:r>
              <a:rPr lang="es-MX" noProof="0" dirty="0" smtClean="0"/>
              <a:t>Examen físico</a:t>
            </a:r>
          </a:p>
          <a:p>
            <a:pPr marL="361950" lvl="1" indent="-171450" eaLnBrk="1" hangingPunct="1">
              <a:spcAft>
                <a:spcPts val="600"/>
              </a:spcAft>
              <a:buFont typeface="Arial" pitchFamily="34" charset="0"/>
              <a:buChar char="•"/>
            </a:pPr>
            <a:r>
              <a:rPr lang="es-MX" noProof="0" dirty="0" smtClean="0"/>
              <a:t>Evaluación de la función del paciente</a:t>
            </a:r>
          </a:p>
          <a:p>
            <a:pPr marL="361950" lvl="1" indent="-171450" eaLnBrk="1" hangingPunct="1">
              <a:spcAft>
                <a:spcPts val="600"/>
              </a:spcAft>
              <a:buFont typeface="Arial" pitchFamily="34" charset="0"/>
              <a:buChar char="•"/>
            </a:pPr>
            <a:r>
              <a:rPr lang="es-MX" noProof="0" dirty="0" smtClean="0"/>
              <a:t>Evaluación de riesgo</a:t>
            </a:r>
          </a:p>
          <a:p>
            <a:pPr marL="361950" lvl="1" indent="-171450" eaLnBrk="1" hangingPunct="1">
              <a:spcAft>
                <a:spcPts val="600"/>
              </a:spcAft>
              <a:buFont typeface="Arial" pitchFamily="34" charset="0"/>
              <a:buChar char="•"/>
            </a:pPr>
            <a:r>
              <a:rPr lang="es-MX" noProof="0" dirty="0" smtClean="0"/>
              <a:t>Aclaración médica de comorbilidades, fuentes posibles del dolor, y dolor aberrante </a:t>
            </a:r>
          </a:p>
          <a:p>
            <a:pPr eaLnBrk="1" hangingPunct="1">
              <a:spcAft>
                <a:spcPts val="600"/>
              </a:spcAft>
            </a:pPr>
            <a:r>
              <a:rPr lang="en-US" b="1" dirty="0" smtClean="0"/>
              <a:t>Referencias</a:t>
            </a:r>
          </a:p>
          <a:p>
            <a:pPr marL="228600" indent="-228600">
              <a:spcAft>
                <a:spcPts val="600"/>
              </a:spcAft>
              <a:buFont typeface="+mj-lt"/>
              <a:buAutoNum type="arabicPeriod"/>
            </a:pPr>
            <a:r>
              <a:rPr lang="en-US" dirty="0" smtClean="0"/>
              <a:t>National Pharmaceutical Council I, Joint Commission on Accreditation on Healthcare Organizations. </a:t>
            </a:r>
            <a:r>
              <a:rPr lang="en-US" i="1" dirty="0" smtClean="0"/>
              <a:t>Pain: Current Understanding of Assessment, Management, and Treatments</a:t>
            </a:r>
            <a:r>
              <a:rPr lang="en-US" dirty="0" smtClean="0"/>
              <a:t> 2001</a:t>
            </a:r>
          </a:p>
          <a:p>
            <a:pPr marL="228600" indent="-228600">
              <a:spcAft>
                <a:spcPts val="600"/>
              </a:spcAft>
              <a:buFont typeface="+mj-lt"/>
              <a:buAutoNum type="arabicPeriod"/>
            </a:pPr>
            <a:r>
              <a:rPr lang="en-US" dirty="0" smtClean="0"/>
              <a:t>Passik SD, Kirsh KL. Opioid therapy in patients with a history of substance abuse. </a:t>
            </a:r>
            <a:r>
              <a:rPr lang="en-US" i="1" dirty="0" smtClean="0"/>
              <a:t>CNS Drugs. </a:t>
            </a:r>
            <a:r>
              <a:rPr lang="en-US" dirty="0" smtClean="0"/>
              <a:t>2004;18(1):13-25.</a:t>
            </a:r>
            <a:endParaRPr lang="en-US" b="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a:solidFill>
                  <a:schemeClr val="tx1"/>
                </a:solidFill>
                <a:latin typeface="Arial" pitchFamily="34" charset="0"/>
              </a:defRPr>
            </a:lvl1pPr>
            <a:lvl2pPr marL="742950" indent="-285750" defTabSz="931863" eaLnBrk="0" hangingPunct="0">
              <a:defRPr sz="1600">
                <a:solidFill>
                  <a:schemeClr val="tx1"/>
                </a:solidFill>
                <a:latin typeface="Arial" pitchFamily="34" charset="0"/>
              </a:defRPr>
            </a:lvl2pPr>
            <a:lvl3pPr marL="1143000" indent="-228600" defTabSz="931863" eaLnBrk="0" hangingPunct="0">
              <a:defRPr sz="1600">
                <a:solidFill>
                  <a:schemeClr val="tx1"/>
                </a:solidFill>
                <a:latin typeface="Arial" pitchFamily="34" charset="0"/>
              </a:defRPr>
            </a:lvl3pPr>
            <a:lvl4pPr marL="1600200" indent="-228600" defTabSz="931863" eaLnBrk="0" hangingPunct="0">
              <a:defRPr sz="1600">
                <a:solidFill>
                  <a:schemeClr val="tx1"/>
                </a:solidFill>
                <a:latin typeface="Arial" pitchFamily="34" charset="0"/>
              </a:defRPr>
            </a:lvl4pPr>
            <a:lvl5pPr marL="2057400" indent="-228600" defTabSz="931863" eaLnBrk="0" hangingPunct="0">
              <a:defRPr sz="1600">
                <a:solidFill>
                  <a:schemeClr val="tx1"/>
                </a:solidFill>
                <a:latin typeface="Arial" pitchFamily="34" charset="0"/>
              </a:defRPr>
            </a:lvl5pPr>
            <a:lvl6pPr marL="2514600" indent="-228600" defTabSz="931863" eaLnBrk="0" fontAlgn="base" hangingPunct="0">
              <a:spcBef>
                <a:spcPct val="0"/>
              </a:spcBef>
              <a:spcAft>
                <a:spcPct val="0"/>
              </a:spcAft>
              <a:defRPr sz="1600">
                <a:solidFill>
                  <a:schemeClr val="tx1"/>
                </a:solidFill>
                <a:latin typeface="Arial" pitchFamily="34" charset="0"/>
              </a:defRPr>
            </a:lvl6pPr>
            <a:lvl7pPr marL="2971800" indent="-228600" defTabSz="931863" eaLnBrk="0" fontAlgn="base" hangingPunct="0">
              <a:spcBef>
                <a:spcPct val="0"/>
              </a:spcBef>
              <a:spcAft>
                <a:spcPct val="0"/>
              </a:spcAft>
              <a:defRPr sz="1600">
                <a:solidFill>
                  <a:schemeClr val="tx1"/>
                </a:solidFill>
                <a:latin typeface="Arial" pitchFamily="34" charset="0"/>
              </a:defRPr>
            </a:lvl7pPr>
            <a:lvl8pPr marL="3429000" indent="-228600" defTabSz="931863" eaLnBrk="0" fontAlgn="base" hangingPunct="0">
              <a:spcBef>
                <a:spcPct val="0"/>
              </a:spcBef>
              <a:spcAft>
                <a:spcPct val="0"/>
              </a:spcAft>
              <a:defRPr sz="1600">
                <a:solidFill>
                  <a:schemeClr val="tx1"/>
                </a:solidFill>
                <a:latin typeface="Arial" pitchFamily="34" charset="0"/>
              </a:defRPr>
            </a:lvl8pPr>
            <a:lvl9pPr marL="3886200" indent="-228600" defTabSz="931863" eaLnBrk="0" fontAlgn="base" hangingPunct="0">
              <a:spcBef>
                <a:spcPct val="0"/>
              </a:spcBef>
              <a:spcAft>
                <a:spcPct val="0"/>
              </a:spcAft>
              <a:defRPr sz="1600">
                <a:solidFill>
                  <a:schemeClr val="tx1"/>
                </a:solidFill>
                <a:latin typeface="Arial" pitchFamily="34" charset="0"/>
              </a:defRPr>
            </a:lvl9pPr>
          </a:lstStyle>
          <a:p>
            <a:pPr eaLnBrk="1" hangingPunct="1"/>
            <a:fld id="{4DFD91C2-35C5-494E-B031-85B18A9B07AB}" type="slidenum">
              <a:rPr lang="en-GB" sz="1000"/>
              <a:pPr eaLnBrk="1" hangingPunct="1"/>
              <a:t>9</a:t>
            </a:fld>
            <a:endParaRPr lang="en-GB" sz="1000" dirty="0"/>
          </a:p>
        </p:txBody>
      </p:sp>
      <p:sp>
        <p:nvSpPr>
          <p:cNvPr id="143365" name="Rectangle 2"/>
          <p:cNvSpPr>
            <a:spLocks noGrp="1" noRot="1" noChangeAspect="1" noChangeArrowheads="1" noTextEdit="1"/>
          </p:cNvSpPr>
          <p:nvPr>
            <p:ph type="sldImg"/>
          </p:nvPr>
        </p:nvSpPr>
        <p:spPr>
          <a:ln/>
        </p:spPr>
      </p:sp>
      <p:sp>
        <p:nvSpPr>
          <p:cNvPr id="14336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marL="190500" indent="-190500" eaLnBrk="1" hangingPunct="1">
              <a:spcAft>
                <a:spcPts val="600"/>
              </a:spcAft>
            </a:pPr>
            <a:r>
              <a:rPr lang="es-MX" b="1" noProof="0" dirty="0" smtClean="0"/>
              <a:t>Notas del Conferencista</a:t>
            </a:r>
          </a:p>
          <a:p>
            <a:pPr eaLnBrk="1" hangingPunct="1">
              <a:spcAft>
                <a:spcPts val="600"/>
              </a:spcAft>
            </a:pPr>
            <a:r>
              <a:rPr lang="es-MX" noProof="0" dirty="0" smtClean="0"/>
              <a:t>Las características del dolor nociceptivo y del dolor neuropático aparecen en esta slide.</a:t>
            </a:r>
          </a:p>
          <a:p>
            <a:pPr eaLnBrk="1" hangingPunct="1">
              <a:spcAft>
                <a:spcPts val="600"/>
              </a:spcAft>
            </a:pPr>
            <a:r>
              <a:rPr lang="es-MX" noProof="0" dirty="0" smtClean="0"/>
              <a:t>Para poder guiar el tratamiento apropiadamente, es importante distinguir entre los tipos</a:t>
            </a:r>
            <a:r>
              <a:rPr lang="es-MX" baseline="0" noProof="0" dirty="0" smtClean="0"/>
              <a:t> de dolor en cada paciente</a:t>
            </a:r>
            <a:r>
              <a:rPr lang="es-MX" noProof="0" dirty="0" smtClean="0"/>
              <a:t>, recordando que ambos tipos pueden coexistir en algunos casos.</a:t>
            </a:r>
          </a:p>
          <a:p>
            <a:pPr marL="190500" indent="-190500" eaLnBrk="1" hangingPunct="1">
              <a:spcAft>
                <a:spcPts val="600"/>
              </a:spcAft>
            </a:pPr>
            <a:endParaRPr lang="es-ES" dirty="0" smtClean="0"/>
          </a:p>
          <a:p>
            <a:pPr marL="190500" indent="-190500" eaLnBrk="1" hangingPunct="1">
              <a:spcAft>
                <a:spcPts val="600"/>
              </a:spcAft>
            </a:pPr>
            <a:r>
              <a:rPr lang="es-ES" b="1" dirty="0" smtClean="0"/>
              <a:t>Referencia</a:t>
            </a:r>
          </a:p>
          <a:p>
            <a:pPr>
              <a:spcAft>
                <a:spcPts val="600"/>
              </a:spcAft>
            </a:pPr>
            <a:r>
              <a:rPr lang="es-MX" noProof="0" dirty="0" smtClean="0"/>
              <a:t>Serra J. El dolor neuropático. IN: Serra J (Ed). Tratado del dolor neuropático Madrid: Panamericana, 2006</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52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307104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841266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033468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3525" y="1525588"/>
            <a:ext cx="8574088"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160275" y="57150"/>
            <a:ext cx="8701088" cy="1047750"/>
          </a:xfrm>
          <a:prstGeom prst="rect">
            <a:avLst/>
          </a:prstGeom>
        </p:spPr>
        <p:txBody>
          <a:bodyPr rtlCol="0">
            <a:noAutofit/>
          </a:bodyPr>
          <a:lstStyle/>
          <a:p>
            <a:r>
              <a:rPr lang="en-US" smtClean="0"/>
              <a:t>Click to edit Master title style</a:t>
            </a:r>
            <a:endParaRPr lang="en-AU"/>
          </a:p>
        </p:txBody>
      </p:sp>
    </p:spTree>
    <p:extLst>
      <p:ext uri="{BB962C8B-B14F-4D97-AF65-F5344CB8AC3E}">
        <p14:creationId xmlns:p14="http://schemas.microsoft.com/office/powerpoint/2010/main" val="25478857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303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54228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6967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80138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447171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5228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1012342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45852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85451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32469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92490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8960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987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47045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95631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401723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44323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1678107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9561419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74489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976596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69593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68248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61137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1056541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377861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8792775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7592936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94536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6689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81785387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4319" r:id="rId7"/>
    <p:sldLayoutId id="2147483655" r:id="rId8"/>
    <p:sldLayoutId id="2147483656" r:id="rId9"/>
    <p:sldLayoutId id="2147483657" r:id="rId10"/>
    <p:sldLayoutId id="2147483658" r:id="rId11"/>
    <p:sldLayoutId id="2147483659" r:id="rId12"/>
    <p:sldLayoutId id="2147484320" r:id="rId13"/>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96116932"/>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17399057"/>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asp-pain.org/Content/NavigationMenu/GeneralResourceLinks/FacesPainScaleRevised/default.htm"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www.iasp-pain.org/Content/NavigationMenu/GeneralResourceLinks/FacesPainScaleRevised/default.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4.wmf"/></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com.tr/url?sa=i&amp;rct=j&amp;q=red+flag&amp;source=images&amp;cd=&amp;cad=rja&amp;docid=DYP8vG6XLj-wlM&amp;tbnid=FL6RBdIpQEUW1M:&amp;ved=0CAUQjRw&amp;url=http://credittechnologies.com/RedFlags.asp&amp;ei=qx_MUfuqE4iSiQfUj4HQBg&amp;bvm=bv.48340889,d.aGc&amp;psig=AFQjCNGGwuFAIh8HI5jtcvPV0w_3fSSr3Q&amp;ust=1372418302542851"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35200" y="5704115"/>
            <a:ext cx="5019466" cy="892552"/>
          </a:xfrm>
          <a:prstGeom prst="rect">
            <a:avLst/>
          </a:prstGeom>
          <a:solidFill>
            <a:schemeClr val="tx1"/>
          </a:solidFill>
        </p:spPr>
        <p:txBody>
          <a:bodyPr wrap="square" rtlCol="0">
            <a:spAutoFit/>
          </a:bodyPr>
          <a:lstStyle/>
          <a:p>
            <a:r>
              <a:rPr lang="es-MX" sz="2600" b="1" dirty="0" smtClean="0">
                <a:solidFill>
                  <a:srgbClr val="D25852"/>
                </a:solidFill>
              </a:rPr>
              <a:t>Una Guía Práctica para Entender,</a:t>
            </a:r>
          </a:p>
          <a:p>
            <a:r>
              <a:rPr lang="es-MX" sz="2600" b="1" dirty="0" smtClean="0">
                <a:solidFill>
                  <a:srgbClr val="D25852"/>
                </a:solidFill>
              </a:rPr>
              <a:t>            Evaluar y Manejar el Dolor</a:t>
            </a:r>
            <a:endParaRPr lang="es-MX" sz="2600" b="1" dirty="0">
              <a:solidFill>
                <a:srgbClr val="D25852"/>
              </a:solidFill>
            </a:endParaRPr>
          </a:p>
        </p:txBody>
      </p:sp>
    </p:spTree>
    <p:extLst>
      <p:ext uri="{BB962C8B-B14F-4D97-AF65-F5344CB8AC3E}">
        <p14:creationId xmlns:p14="http://schemas.microsoft.com/office/powerpoint/2010/main" val="2668184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393601"/>
            <a:ext cx="8686800" cy="1019175"/>
          </a:xfrm>
        </p:spPr>
        <p:txBody>
          <a:bodyPr/>
          <a:lstStyle/>
          <a:p>
            <a:pPr eaLnBrk="1" hangingPunct="1"/>
            <a:r>
              <a:rPr lang="es-MX" dirty="0" smtClean="0">
                <a:ea typeface="Arial Unicode MS" charset="0"/>
                <a:cs typeface="Arial Unicode MS" charset="0"/>
              </a:rPr>
              <a:t>Reconociendo el Dolor Nociceptivo</a:t>
            </a:r>
            <a:endParaRPr lang="es-MX" dirty="0">
              <a:ea typeface="Arial Unicode MS" charset="0"/>
              <a:cs typeface="Arial Unicode MS" charset="0"/>
            </a:endParaRPr>
          </a:p>
        </p:txBody>
      </p:sp>
      <p:sp>
        <p:nvSpPr>
          <p:cNvPr id="13315" name="Rectangle 4"/>
          <p:cNvSpPr>
            <a:spLocks noChangeArrowheads="1"/>
          </p:cNvSpPr>
          <p:nvPr/>
        </p:nvSpPr>
        <p:spPr bwMode="auto">
          <a:xfrm>
            <a:off x="3306763" y="4297015"/>
            <a:ext cx="2517775" cy="1292225"/>
          </a:xfrm>
          <a:prstGeom prst="rect">
            <a:avLst/>
          </a:prstGeom>
          <a:noFill/>
          <a:ln w="25400">
            <a:noFill/>
            <a:miter lim="800000"/>
            <a:headEnd/>
            <a:tailEnd/>
          </a:ln>
        </p:spPr>
        <p:txBody>
          <a:bodyPr tIns="91440" bIns="91440">
            <a:prstTxWarp prst="textNoShape">
              <a:avLst/>
            </a:prstTxWarp>
            <a:spAutoFit/>
          </a:bodyPr>
          <a:lstStyle/>
          <a:p>
            <a:pPr algn="ctr" eaLnBrk="0" hangingPunct="0">
              <a:buClr>
                <a:srgbClr val="FFFFFF"/>
              </a:buClr>
              <a:buSzPct val="120000"/>
            </a:pPr>
            <a:r>
              <a:rPr lang="es-MX" b="1" dirty="0" smtClean="0">
                <a:solidFill>
                  <a:schemeClr val="accent3"/>
                </a:solidFill>
                <a:ea typeface="Arial Unicode MS" charset="0"/>
                <a:cs typeface="Arial Unicode MS" charset="0"/>
              </a:rPr>
              <a:t>Descriptores Comunes</a:t>
            </a:r>
            <a:endParaRPr lang="es-MX" b="1" baseline="30000" dirty="0" smtClean="0">
              <a:solidFill>
                <a:schemeClr val="accent3"/>
              </a:solidFill>
              <a:ea typeface="Arial Unicode MS" charset="0"/>
              <a:cs typeface="Arial Unicode MS" charset="0"/>
            </a:endParaRPr>
          </a:p>
          <a:p>
            <a:pPr algn="ctr" eaLnBrk="0" hangingPunct="0">
              <a:buClr>
                <a:srgbClr val="FFFFFF"/>
              </a:buClr>
              <a:buSzPct val="120000"/>
            </a:pPr>
            <a:r>
              <a:rPr lang="es-MX" b="1" i="1" dirty="0" smtClean="0">
                <a:solidFill>
                  <a:srgbClr val="002060"/>
                </a:solidFill>
                <a:ea typeface="Arial Unicode MS" charset="0"/>
                <a:cs typeface="Arial Unicode MS" charset="0"/>
              </a:rPr>
              <a:t>Pulsante</a:t>
            </a:r>
          </a:p>
          <a:p>
            <a:pPr algn="ctr" eaLnBrk="0" hangingPunct="0">
              <a:buClr>
                <a:srgbClr val="FFFFFF"/>
              </a:buClr>
              <a:buSzPct val="120000"/>
            </a:pPr>
            <a:r>
              <a:rPr lang="es-MX" b="1" i="1" dirty="0" smtClean="0">
                <a:solidFill>
                  <a:srgbClr val="002060"/>
                </a:solidFill>
                <a:ea typeface="Arial Unicode MS" charset="0"/>
                <a:cs typeface="Arial Unicode MS" charset="0"/>
              </a:rPr>
              <a:t>Punzante</a:t>
            </a:r>
          </a:p>
          <a:p>
            <a:pPr algn="ctr" eaLnBrk="0" hangingPunct="0">
              <a:buClr>
                <a:srgbClr val="FFFFFF"/>
              </a:buClr>
              <a:buSzPct val="120000"/>
            </a:pPr>
            <a:r>
              <a:rPr lang="es-MX" b="1" i="1" dirty="0" smtClean="0">
                <a:solidFill>
                  <a:srgbClr val="002060"/>
                </a:solidFill>
                <a:ea typeface="Arial Unicode MS" charset="0"/>
                <a:cs typeface="Arial Unicode MS" charset="0"/>
              </a:rPr>
              <a:t>Rigidez</a:t>
            </a:r>
            <a:endParaRPr lang="es-MX" b="1" i="1" dirty="0">
              <a:solidFill>
                <a:srgbClr val="002060"/>
              </a:solidFill>
              <a:ea typeface="Arial Unicode MS" charset="0"/>
              <a:cs typeface="Arial Unicode MS" charset="0"/>
            </a:endParaRPr>
          </a:p>
        </p:txBody>
      </p:sp>
      <p:sp>
        <p:nvSpPr>
          <p:cNvPr id="22540" name="Text Box 12"/>
          <p:cNvSpPr txBox="1">
            <a:spLocks noChangeArrowheads="1"/>
          </p:cNvSpPr>
          <p:nvPr/>
        </p:nvSpPr>
        <p:spPr bwMode="auto">
          <a:xfrm>
            <a:off x="-1746250" y="1700213"/>
            <a:ext cx="184150" cy="336550"/>
          </a:xfrm>
          <a:prstGeom prst="rect">
            <a:avLst/>
          </a:prstGeom>
          <a:noFill/>
          <a:ln w="9525">
            <a:noFill/>
            <a:miter lim="800000"/>
            <a:headEnd/>
            <a:tailEnd/>
          </a:ln>
          <a:effectLst>
            <a:prstShdw prst="shdw17" dist="17961" dir="2700000">
              <a:srgbClr val="998300"/>
            </a:prstShdw>
          </a:effectLst>
        </p:spPr>
        <p:txBody>
          <a:bodyPr wrap="none">
            <a:spAutoFit/>
          </a:bodyPr>
          <a:lstStyle/>
          <a:p>
            <a:pPr eaLnBrk="0" fontAlgn="auto" hangingPunct="0">
              <a:spcBef>
                <a:spcPts val="0"/>
              </a:spcBef>
              <a:spcAft>
                <a:spcPts val="0"/>
              </a:spcAft>
              <a:defRPr/>
            </a:pPr>
            <a:endParaRPr lang="en-US" dirty="0">
              <a:solidFill>
                <a:srgbClr val="FFFFFF"/>
              </a:solidFill>
              <a:latin typeface="+mn-lt"/>
              <a:ea typeface="+mn-ea"/>
              <a:cs typeface="+mn-cs"/>
            </a:endParaRPr>
          </a:p>
        </p:txBody>
      </p:sp>
      <p:grpSp>
        <p:nvGrpSpPr>
          <p:cNvPr id="2" name="Group 12"/>
          <p:cNvGrpSpPr>
            <a:grpSpLocks/>
          </p:cNvGrpSpPr>
          <p:nvPr/>
        </p:nvGrpSpPr>
        <p:grpSpPr bwMode="auto">
          <a:xfrm>
            <a:off x="6143625" y="1700808"/>
            <a:ext cx="2398713" cy="2593320"/>
            <a:chOff x="6143636" y="1192213"/>
            <a:chExt cx="2398712" cy="2593322"/>
          </a:xfrm>
        </p:grpSpPr>
        <p:sp>
          <p:nvSpPr>
            <p:cNvPr id="13324" name="TextBox 14"/>
            <p:cNvSpPr txBox="1">
              <a:spLocks noChangeArrowheads="1"/>
            </p:cNvSpPr>
            <p:nvPr/>
          </p:nvSpPr>
          <p:spPr bwMode="auto">
            <a:xfrm>
              <a:off x="6143636" y="3262315"/>
              <a:ext cx="2398712" cy="523220"/>
            </a:xfrm>
            <a:prstGeom prst="rect">
              <a:avLst/>
            </a:prstGeom>
            <a:noFill/>
            <a:ln w="9525">
              <a:noFill/>
              <a:miter lim="800000"/>
              <a:headEnd/>
              <a:tailEnd/>
            </a:ln>
          </p:spPr>
          <p:txBody>
            <a:bodyPr>
              <a:prstTxWarp prst="textNoShape">
                <a:avLst/>
              </a:prstTxWarp>
              <a:spAutoFit/>
            </a:bodyPr>
            <a:lstStyle/>
            <a:p>
              <a:pPr algn="ctr" eaLnBrk="0" hangingPunct="0"/>
              <a:r>
                <a:rPr lang="es-MX" sz="1400" b="1" dirty="0" smtClean="0">
                  <a:solidFill>
                    <a:srgbClr val="002060"/>
                  </a:solidFill>
                </a:rPr>
                <a:t>Dolor articular en osteoartritis</a:t>
              </a:r>
              <a:endParaRPr lang="es-MX" sz="1400" b="1" dirty="0">
                <a:solidFill>
                  <a:srgbClr val="002060"/>
                </a:solidFill>
              </a:endParaRPr>
            </a:p>
          </p:txBody>
        </p:sp>
        <p:pic>
          <p:nvPicPr>
            <p:cNvPr id="14" name="Picture 13" descr="M1100693.jpg"/>
            <p:cNvPicPr>
              <a:picLocks noChangeAspect="1"/>
            </p:cNvPicPr>
            <p:nvPr/>
          </p:nvPicPr>
          <p:blipFill>
            <a:blip r:embed="rId3" cstate="print"/>
            <a:stretch>
              <a:fillRect/>
            </a:stretch>
          </p:blipFill>
          <p:spPr>
            <a:xfrm>
              <a:off x="6372236" y="1192213"/>
              <a:ext cx="1995487" cy="2022477"/>
            </a:xfrm>
            <a:prstGeom prst="rect">
              <a:avLst/>
            </a:prstGeom>
            <a:ln w="38100">
              <a:noFill/>
            </a:ln>
          </p:spPr>
        </p:pic>
      </p:grpSp>
      <p:grpSp>
        <p:nvGrpSpPr>
          <p:cNvPr id="3" name="Group 16"/>
          <p:cNvGrpSpPr>
            <a:grpSpLocks/>
          </p:cNvGrpSpPr>
          <p:nvPr/>
        </p:nvGrpSpPr>
        <p:grpSpPr bwMode="auto">
          <a:xfrm>
            <a:off x="3092450" y="1723033"/>
            <a:ext cx="3336925" cy="2379466"/>
            <a:chOff x="3092463" y="1214422"/>
            <a:chExt cx="3336925" cy="2379481"/>
          </a:xfrm>
        </p:grpSpPr>
        <p:sp>
          <p:nvSpPr>
            <p:cNvPr id="13322" name="TextBox 12"/>
            <p:cNvSpPr txBox="1">
              <a:spLocks noChangeArrowheads="1"/>
            </p:cNvSpPr>
            <p:nvPr/>
          </p:nvSpPr>
          <p:spPr bwMode="auto">
            <a:xfrm>
              <a:off x="3092463" y="3286124"/>
              <a:ext cx="3336925" cy="307779"/>
            </a:xfrm>
            <a:prstGeom prst="rect">
              <a:avLst/>
            </a:prstGeom>
            <a:noFill/>
            <a:ln w="9525">
              <a:noFill/>
              <a:miter lim="800000"/>
              <a:headEnd/>
              <a:tailEnd/>
            </a:ln>
          </p:spPr>
          <p:txBody>
            <a:bodyPr>
              <a:prstTxWarp prst="textNoShape">
                <a:avLst/>
              </a:prstTxWarp>
              <a:spAutoFit/>
            </a:bodyPr>
            <a:lstStyle/>
            <a:p>
              <a:pPr algn="ctr" eaLnBrk="0" hangingPunct="0"/>
              <a:r>
                <a:rPr lang="es-MX" sz="1400" b="1" dirty="0" smtClean="0">
                  <a:solidFill>
                    <a:srgbClr val="002060"/>
                  </a:solidFill>
                </a:rPr>
                <a:t>Dolor  debido a quemaduras o hematomas</a:t>
              </a:r>
              <a:endParaRPr lang="es-MX" sz="1400" b="1" dirty="0">
                <a:solidFill>
                  <a:srgbClr val="002060"/>
                </a:solidFill>
              </a:endParaRPr>
            </a:p>
          </p:txBody>
        </p:sp>
        <p:pic>
          <p:nvPicPr>
            <p:cNvPr id="15" name="Picture 14" descr="M3350088.jpg"/>
            <p:cNvPicPr>
              <a:picLocks noChangeAspect="1"/>
            </p:cNvPicPr>
            <p:nvPr/>
          </p:nvPicPr>
          <p:blipFill>
            <a:blip r:embed="rId4" cstate="print"/>
            <a:stretch>
              <a:fillRect/>
            </a:stretch>
          </p:blipFill>
          <p:spPr>
            <a:xfrm>
              <a:off x="3286138" y="1214422"/>
              <a:ext cx="2860675" cy="2012963"/>
            </a:xfrm>
            <a:prstGeom prst="rect">
              <a:avLst/>
            </a:prstGeom>
            <a:ln w="38100">
              <a:noFill/>
            </a:ln>
          </p:spPr>
        </p:pic>
      </p:grpSp>
      <p:grpSp>
        <p:nvGrpSpPr>
          <p:cNvPr id="4" name="Group 17"/>
          <p:cNvGrpSpPr>
            <a:grpSpLocks/>
          </p:cNvGrpSpPr>
          <p:nvPr/>
        </p:nvGrpSpPr>
        <p:grpSpPr bwMode="auto">
          <a:xfrm>
            <a:off x="285750" y="1713508"/>
            <a:ext cx="2714625" cy="2580697"/>
            <a:chOff x="285720" y="1204483"/>
            <a:chExt cx="2714612" cy="2581127"/>
          </a:xfrm>
        </p:grpSpPr>
        <p:sp>
          <p:nvSpPr>
            <p:cNvPr id="13320" name="TextBox 10"/>
            <p:cNvSpPr txBox="1">
              <a:spLocks noChangeArrowheads="1"/>
            </p:cNvSpPr>
            <p:nvPr/>
          </p:nvSpPr>
          <p:spPr bwMode="auto">
            <a:xfrm>
              <a:off x="547661" y="3262303"/>
              <a:ext cx="2023800" cy="523307"/>
            </a:xfrm>
            <a:prstGeom prst="rect">
              <a:avLst/>
            </a:prstGeom>
            <a:noFill/>
            <a:ln w="9525">
              <a:noFill/>
              <a:miter lim="800000"/>
              <a:headEnd/>
              <a:tailEnd/>
            </a:ln>
          </p:spPr>
          <p:txBody>
            <a:bodyPr>
              <a:prstTxWarp prst="textNoShape">
                <a:avLst/>
              </a:prstTxWarp>
              <a:spAutoFit/>
            </a:bodyPr>
            <a:lstStyle/>
            <a:p>
              <a:pPr algn="ctr" eaLnBrk="0" hangingPunct="0"/>
              <a:r>
                <a:rPr lang="es-MX" sz="1400" b="1" dirty="0" smtClean="0">
                  <a:solidFill>
                    <a:srgbClr val="002060"/>
                  </a:solidFill>
                </a:rPr>
                <a:t>Dolor de Extremidad después de una fractura</a:t>
              </a:r>
              <a:endParaRPr lang="es-MX" sz="1400" b="1" dirty="0">
                <a:solidFill>
                  <a:srgbClr val="002060"/>
                </a:solidFill>
              </a:endParaRPr>
            </a:p>
          </p:txBody>
        </p:sp>
        <p:pic>
          <p:nvPicPr>
            <p:cNvPr id="17" name="Picture 16" descr="M4150518-SPL.h - lower leg fracture.JPG"/>
            <p:cNvPicPr>
              <a:picLocks noChangeAspect="1"/>
            </p:cNvPicPr>
            <p:nvPr/>
          </p:nvPicPr>
          <p:blipFill>
            <a:blip r:embed="rId5" cstate="print"/>
            <a:stretch>
              <a:fillRect/>
            </a:stretch>
          </p:blipFill>
          <p:spPr>
            <a:xfrm>
              <a:off x="285720" y="1204483"/>
              <a:ext cx="2714612" cy="2035514"/>
            </a:xfrm>
            <a:prstGeom prst="rect">
              <a:avLst/>
            </a:prstGeom>
            <a:ln w="38100">
              <a:noFill/>
            </a:ln>
          </p:spPr>
        </p:pic>
      </p:grpSp>
      <p:sp>
        <p:nvSpPr>
          <p:cNvPr id="16" name="Rectangle 1"/>
          <p:cNvSpPr/>
          <p:nvPr/>
        </p:nvSpPr>
        <p:spPr>
          <a:xfrm>
            <a:off x="26730" y="6248345"/>
            <a:ext cx="6633502" cy="553998"/>
          </a:xfrm>
          <a:prstGeom prst="rect">
            <a:avLst/>
          </a:prstGeom>
        </p:spPr>
        <p:txBody>
          <a:bodyPr wrap="square">
            <a:spAutoFit/>
          </a:bodyPr>
          <a:lstStyle/>
          <a:p>
            <a:pPr>
              <a:spcBef>
                <a:spcPct val="0"/>
              </a:spcBef>
            </a:pPr>
            <a:r>
              <a:rPr lang="en-AU" sz="1000" dirty="0" smtClean="0">
                <a:solidFill>
                  <a:srgbClr val="002060"/>
                </a:solidFill>
                <a:ea typeface="Arial Unicode MS" charset="0"/>
                <a:cs typeface="Arial Unicode MS" charset="0"/>
              </a:rPr>
              <a:t>1. McMahon </a:t>
            </a:r>
            <a:r>
              <a:rPr lang="en-AU" sz="1000" dirty="0">
                <a:solidFill>
                  <a:srgbClr val="002060"/>
                </a:solidFill>
                <a:ea typeface="Arial Unicode MS" charset="0"/>
                <a:cs typeface="Arial Unicode MS" charset="0"/>
              </a:rPr>
              <a:t>SB and Koltzenburg M. Wall and Melzack’s Textbook </a:t>
            </a:r>
            <a:r>
              <a:rPr lang="en-AU" sz="1000" dirty="0" smtClean="0">
                <a:solidFill>
                  <a:srgbClr val="002060"/>
                </a:solidFill>
                <a:ea typeface="Arial Unicode MS" charset="0"/>
                <a:cs typeface="Arial Unicode MS" charset="0"/>
              </a:rPr>
              <a:t>of Pain</a:t>
            </a:r>
            <a:r>
              <a:rPr lang="en-AU" sz="1000" dirty="0">
                <a:solidFill>
                  <a:srgbClr val="002060"/>
                </a:solidFill>
                <a:ea typeface="Arial Unicode MS" charset="0"/>
                <a:cs typeface="Arial Unicode MS" charset="0"/>
              </a:rPr>
              <a:t>. 5th ed. London: Elsevier; 2006, pgs 235, 471, 906, 1020, </a:t>
            </a:r>
            <a:r>
              <a:rPr lang="en-AU" sz="1000" dirty="0" smtClean="0">
                <a:solidFill>
                  <a:srgbClr val="002060"/>
                </a:solidFill>
                <a:ea typeface="Arial Unicode MS" charset="0"/>
                <a:cs typeface="Arial Unicode MS" charset="0"/>
              </a:rPr>
              <a:t>1099; 2. </a:t>
            </a:r>
            <a:r>
              <a:rPr lang="en-US" sz="1000" dirty="0" smtClean="0">
                <a:solidFill>
                  <a:srgbClr val="002060"/>
                </a:solidFill>
                <a:ea typeface="Arial Unicode MS" charset="0"/>
                <a:cs typeface="Arial Unicode MS" charset="0"/>
              </a:rPr>
              <a:t>Schaible H-G, Richter F. </a:t>
            </a:r>
            <a:r>
              <a:rPr lang="en-GB" sz="1000" dirty="0" smtClean="0">
                <a:solidFill>
                  <a:srgbClr val="002060"/>
                </a:solidFill>
                <a:ea typeface="Arial Unicode MS" charset="0"/>
                <a:cs typeface="Arial Unicode MS" charset="0"/>
              </a:rPr>
              <a:t>Langenbecks Arch Surg 2004;389:237–243; 3. Herndon </a:t>
            </a:r>
            <a:r>
              <a:rPr lang="en-GB" sz="1000" dirty="0">
                <a:solidFill>
                  <a:srgbClr val="002060"/>
                </a:solidFill>
                <a:ea typeface="Arial Unicode MS" charset="0"/>
                <a:cs typeface="Arial Unicode MS" charset="0"/>
              </a:rPr>
              <a:t>C, et al. Pharmacotherapy 2008;28:788–805.</a:t>
            </a:r>
          </a:p>
        </p:txBody>
      </p:sp>
    </p:spTree>
    <p:extLst>
      <p:ext uri="{BB962C8B-B14F-4D97-AF65-F5344CB8AC3E}">
        <p14:creationId xmlns:p14="http://schemas.microsoft.com/office/powerpoint/2010/main" val="3967167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393601"/>
            <a:ext cx="8686800" cy="1019175"/>
          </a:xfrm>
        </p:spPr>
        <p:txBody>
          <a:bodyPr/>
          <a:lstStyle/>
          <a:p>
            <a:pPr eaLnBrk="1" hangingPunct="1"/>
            <a:r>
              <a:rPr lang="es-MX" noProof="0" dirty="0" smtClean="0">
                <a:ea typeface="Arial Unicode MS" charset="0"/>
                <a:cs typeface="Arial Unicode MS" charset="0"/>
              </a:rPr>
              <a:t>Reconociendo el Dolor </a:t>
            </a:r>
            <a:r>
              <a:rPr lang="es-MX" dirty="0" smtClean="0">
                <a:ea typeface="Arial Unicode MS" charset="0"/>
                <a:cs typeface="Arial Unicode MS" charset="0"/>
              </a:rPr>
              <a:t>N</a:t>
            </a:r>
            <a:r>
              <a:rPr lang="es-MX" noProof="0" dirty="0" smtClean="0">
                <a:ea typeface="Arial Unicode MS" charset="0"/>
                <a:cs typeface="Arial Unicode MS" charset="0"/>
              </a:rPr>
              <a:t>europático </a:t>
            </a:r>
            <a:endParaRPr lang="es-MX" noProof="0" dirty="0">
              <a:ea typeface="Arial Unicode MS" charset="0"/>
              <a:cs typeface="Arial Unicode MS" charset="0"/>
            </a:endParaRPr>
          </a:p>
        </p:txBody>
      </p:sp>
      <p:sp>
        <p:nvSpPr>
          <p:cNvPr id="3075" name="Rectangle 4"/>
          <p:cNvSpPr>
            <a:spLocks noChangeArrowheads="1"/>
          </p:cNvSpPr>
          <p:nvPr/>
        </p:nvSpPr>
        <p:spPr bwMode="auto">
          <a:xfrm>
            <a:off x="2771800" y="4293096"/>
            <a:ext cx="3096344" cy="1846659"/>
          </a:xfrm>
          <a:prstGeom prst="rect">
            <a:avLst/>
          </a:prstGeom>
          <a:noFill/>
          <a:ln w="25400">
            <a:noFill/>
            <a:miter lim="800000"/>
            <a:headEnd/>
            <a:tailEnd/>
          </a:ln>
        </p:spPr>
        <p:txBody>
          <a:bodyPr wrap="square" tIns="91440" bIns="91440">
            <a:spAutoFit/>
          </a:bodyPr>
          <a:lstStyle/>
          <a:p>
            <a:pPr marL="168275" indent="-168275" algn="ctr" eaLnBrk="0" fontAlgn="auto" hangingPunct="0">
              <a:spcBef>
                <a:spcPts val="0"/>
              </a:spcBef>
              <a:spcAft>
                <a:spcPts val="0"/>
              </a:spcAft>
              <a:buClr>
                <a:srgbClr val="FFFFFF"/>
              </a:buClr>
              <a:buSzPct val="120000"/>
              <a:defRPr/>
            </a:pPr>
            <a:r>
              <a:rPr lang="es-MX" b="1" dirty="0" smtClean="0">
                <a:solidFill>
                  <a:schemeClr val="accent3"/>
                </a:solidFill>
                <a:latin typeface="+mn-lt"/>
                <a:ea typeface="Arial Unicode MS" pitchFamily="34" charset="-128"/>
                <a:cs typeface="Arial Unicode MS" pitchFamily="34" charset="-128"/>
              </a:rPr>
              <a:t>Descriptores Comunes</a:t>
            </a:r>
            <a:endParaRPr lang="es-MX" b="1" baseline="30000" dirty="0" smtClean="0">
              <a:solidFill>
                <a:schemeClr val="accent3"/>
              </a:solidFill>
              <a:latin typeface="+mn-lt"/>
              <a:ea typeface="Arial Unicode MS" pitchFamily="34" charset="-128"/>
              <a:cs typeface="Arial Unicode MS" pitchFamily="34" charset="-128"/>
            </a:endParaRPr>
          </a:p>
          <a:p>
            <a:pPr algn="ctr" eaLnBrk="0" fontAlgn="auto" hangingPunct="0">
              <a:spcBef>
                <a:spcPts val="0"/>
              </a:spcBef>
              <a:spcAft>
                <a:spcPts val="0"/>
              </a:spcAft>
              <a:buClr>
                <a:srgbClr val="FFFFFF"/>
              </a:buClr>
              <a:buSzPct val="120000"/>
              <a:defRPr/>
            </a:pPr>
            <a:r>
              <a:rPr lang="es-MX" b="1" i="1" dirty="0" smtClean="0">
                <a:solidFill>
                  <a:schemeClr val="bg2"/>
                </a:solidFill>
                <a:latin typeface="+mn-lt"/>
                <a:ea typeface="Arial Unicode MS" pitchFamily="34" charset="-128"/>
                <a:cs typeface="Arial Unicode MS" pitchFamily="34" charset="-128"/>
              </a:rPr>
              <a:t>Punzante</a:t>
            </a:r>
          </a:p>
          <a:p>
            <a:pPr algn="ctr" eaLnBrk="0" fontAlgn="auto" hangingPunct="0">
              <a:spcBef>
                <a:spcPts val="0"/>
              </a:spcBef>
              <a:spcAft>
                <a:spcPts val="0"/>
              </a:spcAft>
              <a:buClr>
                <a:srgbClr val="FFFFFF"/>
              </a:buClr>
              <a:buSzPct val="120000"/>
              <a:defRPr/>
            </a:pPr>
            <a:r>
              <a:rPr lang="es-MX" b="1" i="1" dirty="0" smtClean="0">
                <a:solidFill>
                  <a:schemeClr val="bg2"/>
                </a:solidFill>
                <a:latin typeface="+mn-lt"/>
                <a:ea typeface="Arial Unicode MS" pitchFamily="34" charset="-128"/>
                <a:cs typeface="Arial Unicode MS" pitchFamily="34" charset="-128"/>
              </a:rPr>
              <a:t>Como una descarga eléctrica</a:t>
            </a:r>
          </a:p>
          <a:p>
            <a:pPr algn="ctr" eaLnBrk="0" fontAlgn="auto" hangingPunct="0">
              <a:spcBef>
                <a:spcPts val="0"/>
              </a:spcBef>
              <a:spcAft>
                <a:spcPts val="0"/>
              </a:spcAft>
              <a:buClr>
                <a:srgbClr val="FFFFFF"/>
              </a:buClr>
              <a:buSzPct val="120000"/>
              <a:defRPr/>
            </a:pPr>
            <a:r>
              <a:rPr lang="es-MX" b="1" i="1" dirty="0" smtClean="0">
                <a:solidFill>
                  <a:schemeClr val="bg2"/>
                </a:solidFill>
                <a:latin typeface="+mn-lt"/>
                <a:ea typeface="Arial Unicode MS" pitchFamily="34" charset="-128"/>
                <a:cs typeface="Arial Unicode MS" pitchFamily="34" charset="-128"/>
              </a:rPr>
              <a:t>Quemante</a:t>
            </a:r>
          </a:p>
          <a:p>
            <a:pPr algn="ctr" eaLnBrk="0" fontAlgn="auto" hangingPunct="0">
              <a:spcBef>
                <a:spcPts val="0"/>
              </a:spcBef>
              <a:spcAft>
                <a:spcPts val="0"/>
              </a:spcAft>
              <a:buClr>
                <a:srgbClr val="FFFFFF"/>
              </a:buClr>
              <a:buSzPct val="120000"/>
              <a:defRPr/>
            </a:pPr>
            <a:r>
              <a:rPr lang="es-MX" b="1" i="1" dirty="0" smtClean="0">
                <a:solidFill>
                  <a:schemeClr val="bg2"/>
                </a:solidFill>
                <a:latin typeface="+mn-lt"/>
                <a:ea typeface="Arial Unicode MS" pitchFamily="34" charset="-128"/>
                <a:cs typeface="Arial Unicode MS" pitchFamily="34" charset="-128"/>
              </a:rPr>
              <a:t>Hormigueo</a:t>
            </a:r>
          </a:p>
          <a:p>
            <a:pPr algn="ctr" eaLnBrk="0" fontAlgn="auto" hangingPunct="0">
              <a:spcBef>
                <a:spcPts val="0"/>
              </a:spcBef>
              <a:spcAft>
                <a:spcPts val="0"/>
              </a:spcAft>
              <a:buClr>
                <a:srgbClr val="FFFFFF"/>
              </a:buClr>
              <a:buSzPct val="120000"/>
              <a:defRPr/>
            </a:pPr>
            <a:r>
              <a:rPr lang="es-MX" b="1" i="1" dirty="0" smtClean="0">
                <a:solidFill>
                  <a:schemeClr val="bg2"/>
                </a:solidFill>
                <a:latin typeface="+mn-lt"/>
                <a:ea typeface="Arial Unicode MS" pitchFamily="34" charset="-128"/>
                <a:cs typeface="Arial Unicode MS" pitchFamily="34" charset="-128"/>
              </a:rPr>
              <a:t>Entumecimiento</a:t>
            </a:r>
            <a:endParaRPr lang="es-MX" b="1" i="1" dirty="0">
              <a:solidFill>
                <a:schemeClr val="bg2"/>
              </a:solidFill>
              <a:latin typeface="+mn-lt"/>
              <a:ea typeface="Arial Unicode MS" pitchFamily="34" charset="-128"/>
              <a:cs typeface="Arial Unicode MS" pitchFamily="34" charset="-128"/>
            </a:endParaRPr>
          </a:p>
        </p:txBody>
      </p:sp>
      <p:sp>
        <p:nvSpPr>
          <p:cNvPr id="16388" name="TextBox 17"/>
          <p:cNvSpPr txBox="1">
            <a:spLocks noChangeArrowheads="1"/>
          </p:cNvSpPr>
          <p:nvPr/>
        </p:nvSpPr>
        <p:spPr bwMode="auto">
          <a:xfrm>
            <a:off x="6154738" y="3284984"/>
            <a:ext cx="2676525" cy="306388"/>
          </a:xfrm>
          <a:prstGeom prst="rect">
            <a:avLst/>
          </a:prstGeom>
          <a:noFill/>
          <a:ln w="9525">
            <a:noFill/>
            <a:miter lim="800000"/>
            <a:headEnd/>
            <a:tailEnd/>
          </a:ln>
        </p:spPr>
        <p:txBody>
          <a:bodyPr>
            <a:prstTxWarp prst="textNoShape">
              <a:avLst/>
            </a:prstTxWarp>
            <a:spAutoFit/>
          </a:bodyPr>
          <a:lstStyle/>
          <a:p>
            <a:pPr algn="ctr" eaLnBrk="0" hangingPunct="0"/>
            <a:r>
              <a:rPr lang="es-MX" sz="1400" b="1" dirty="0" smtClean="0">
                <a:solidFill>
                  <a:schemeClr val="bg2"/>
                </a:solidFill>
              </a:rPr>
              <a:t>Neuralgia postherpética</a:t>
            </a:r>
            <a:endParaRPr lang="es-MX" sz="1400" b="1" dirty="0">
              <a:solidFill>
                <a:schemeClr val="bg2"/>
              </a:solidFill>
            </a:endParaRPr>
          </a:p>
        </p:txBody>
      </p:sp>
      <p:grpSp>
        <p:nvGrpSpPr>
          <p:cNvPr id="2" name="Group 16"/>
          <p:cNvGrpSpPr>
            <a:grpSpLocks/>
          </p:cNvGrpSpPr>
          <p:nvPr/>
        </p:nvGrpSpPr>
        <p:grpSpPr bwMode="auto">
          <a:xfrm>
            <a:off x="309563" y="3717032"/>
            <a:ext cx="2546350" cy="2524150"/>
            <a:chOff x="309563" y="3308475"/>
            <a:chExt cx="2546350" cy="2524150"/>
          </a:xfrm>
        </p:grpSpPr>
        <p:sp>
          <p:nvSpPr>
            <p:cNvPr id="16399" name="TextBox 21"/>
            <p:cNvSpPr txBox="1">
              <a:spLocks noChangeArrowheads="1"/>
            </p:cNvSpPr>
            <p:nvPr/>
          </p:nvSpPr>
          <p:spPr bwMode="auto">
            <a:xfrm>
              <a:off x="309563" y="5524650"/>
              <a:ext cx="2546350" cy="307975"/>
            </a:xfrm>
            <a:prstGeom prst="rect">
              <a:avLst/>
            </a:prstGeom>
            <a:noFill/>
            <a:ln w="9525">
              <a:noFill/>
              <a:miter lim="800000"/>
              <a:headEnd/>
              <a:tailEnd/>
            </a:ln>
          </p:spPr>
          <p:txBody>
            <a:bodyPr>
              <a:prstTxWarp prst="textNoShape">
                <a:avLst/>
              </a:prstTxWarp>
              <a:spAutoFit/>
            </a:bodyPr>
            <a:lstStyle/>
            <a:p>
              <a:pPr algn="ctr" eaLnBrk="0" hangingPunct="0"/>
              <a:r>
                <a:rPr lang="es-MX" sz="1400" b="1" dirty="0" smtClean="0">
                  <a:solidFill>
                    <a:schemeClr val="bg2"/>
                  </a:solidFill>
                </a:rPr>
                <a:t>Dolor lumbar radicular </a:t>
              </a:r>
              <a:endParaRPr lang="es-MX" sz="1400" b="1" dirty="0">
                <a:solidFill>
                  <a:schemeClr val="bg2"/>
                </a:solidFill>
              </a:endParaRPr>
            </a:p>
          </p:txBody>
        </p:sp>
        <p:pic>
          <p:nvPicPr>
            <p:cNvPr id="20" name="Picture 19" descr="M3820215.jpg"/>
            <p:cNvPicPr>
              <a:picLocks noChangeAspect="1"/>
            </p:cNvPicPr>
            <p:nvPr/>
          </p:nvPicPr>
          <p:blipFill>
            <a:blip r:embed="rId3" cstate="print"/>
            <a:stretch>
              <a:fillRect/>
            </a:stretch>
          </p:blipFill>
          <p:spPr>
            <a:xfrm>
              <a:off x="873125" y="3308475"/>
              <a:ext cx="1450975" cy="2263775"/>
            </a:xfrm>
            <a:prstGeom prst="rect">
              <a:avLst/>
            </a:prstGeom>
            <a:noFill/>
            <a:ln w="38100">
              <a:noFill/>
            </a:ln>
          </p:spPr>
        </p:pic>
      </p:grpSp>
      <p:pic>
        <p:nvPicPr>
          <p:cNvPr id="21" name="Picture 20" descr="M2600124.jpg"/>
          <p:cNvPicPr>
            <a:picLocks noChangeAspect="1"/>
          </p:cNvPicPr>
          <p:nvPr/>
        </p:nvPicPr>
        <p:blipFill>
          <a:blip r:embed="rId4" cstate="print"/>
          <a:stretch>
            <a:fillRect/>
          </a:stretch>
        </p:blipFill>
        <p:spPr>
          <a:xfrm>
            <a:off x="6178550" y="1534095"/>
            <a:ext cx="2627313" cy="1770062"/>
          </a:xfrm>
          <a:prstGeom prst="rect">
            <a:avLst/>
          </a:prstGeom>
          <a:ln w="38100">
            <a:noFill/>
          </a:ln>
        </p:spPr>
      </p:pic>
      <p:sp>
        <p:nvSpPr>
          <p:cNvPr id="16391" name="TextBox 19"/>
          <p:cNvSpPr txBox="1">
            <a:spLocks noChangeArrowheads="1"/>
          </p:cNvSpPr>
          <p:nvPr/>
        </p:nvSpPr>
        <p:spPr bwMode="auto">
          <a:xfrm>
            <a:off x="6521450" y="5733256"/>
            <a:ext cx="2097088" cy="523220"/>
          </a:xfrm>
          <a:prstGeom prst="rect">
            <a:avLst/>
          </a:prstGeom>
          <a:noFill/>
          <a:ln w="9525">
            <a:noFill/>
            <a:miter lim="800000"/>
            <a:headEnd/>
            <a:tailEnd/>
          </a:ln>
        </p:spPr>
        <p:txBody>
          <a:bodyPr>
            <a:prstTxWarp prst="textNoShape">
              <a:avLst/>
            </a:prstTxWarp>
            <a:spAutoFit/>
          </a:bodyPr>
          <a:lstStyle/>
          <a:p>
            <a:pPr algn="ctr" eaLnBrk="0" hangingPunct="0"/>
            <a:r>
              <a:rPr lang="es-MX" sz="1400" b="1" dirty="0" smtClean="0">
                <a:solidFill>
                  <a:schemeClr val="bg2"/>
                </a:solidFill>
              </a:rPr>
              <a:t>Dolor crónico post-quirúrgico</a:t>
            </a:r>
            <a:endParaRPr lang="es-MX" sz="1400" b="1" dirty="0">
              <a:solidFill>
                <a:schemeClr val="bg2"/>
              </a:solidFill>
            </a:endParaRPr>
          </a:p>
        </p:txBody>
      </p:sp>
      <p:grpSp>
        <p:nvGrpSpPr>
          <p:cNvPr id="3" name="Group 18"/>
          <p:cNvGrpSpPr>
            <a:grpSpLocks/>
          </p:cNvGrpSpPr>
          <p:nvPr/>
        </p:nvGrpSpPr>
        <p:grpSpPr bwMode="auto">
          <a:xfrm>
            <a:off x="107504" y="1551557"/>
            <a:ext cx="3024336" cy="2041204"/>
            <a:chOff x="3053904" y="1143000"/>
            <a:chExt cx="3024336" cy="2041204"/>
          </a:xfrm>
        </p:grpSpPr>
        <p:sp>
          <p:nvSpPr>
            <p:cNvPr id="16397" name="TextBox 23"/>
            <p:cNvSpPr txBox="1">
              <a:spLocks noChangeArrowheads="1"/>
            </p:cNvSpPr>
            <p:nvPr/>
          </p:nvSpPr>
          <p:spPr bwMode="auto">
            <a:xfrm>
              <a:off x="3053904" y="2876427"/>
              <a:ext cx="3024336" cy="307777"/>
            </a:xfrm>
            <a:prstGeom prst="rect">
              <a:avLst/>
            </a:prstGeom>
            <a:noFill/>
            <a:ln w="9525">
              <a:noFill/>
              <a:miter lim="800000"/>
              <a:headEnd/>
              <a:tailEnd/>
            </a:ln>
          </p:spPr>
          <p:txBody>
            <a:bodyPr wrap="square">
              <a:prstTxWarp prst="textNoShape">
                <a:avLst/>
              </a:prstTxWarp>
              <a:spAutoFit/>
            </a:bodyPr>
            <a:lstStyle/>
            <a:p>
              <a:pPr algn="ctr" eaLnBrk="0" hangingPunct="0"/>
              <a:r>
                <a:rPr lang="es-MX" sz="1400" b="1" dirty="0" smtClean="0">
                  <a:solidFill>
                    <a:schemeClr val="bg2"/>
                  </a:solidFill>
                </a:rPr>
                <a:t>Dolor post-Accidente vascular cerebral</a:t>
              </a:r>
              <a:endParaRPr lang="es-MX" sz="1400" b="1" dirty="0">
                <a:solidFill>
                  <a:schemeClr val="bg2"/>
                </a:solidFill>
              </a:endParaRPr>
            </a:p>
          </p:txBody>
        </p:sp>
        <p:pic>
          <p:nvPicPr>
            <p:cNvPr id="15" name="Picture 14" descr="M1360111-SPL.h - post stroke pain.JPG"/>
            <p:cNvPicPr>
              <a:picLocks noChangeAspect="1"/>
            </p:cNvPicPr>
            <p:nvPr/>
          </p:nvPicPr>
          <p:blipFill>
            <a:blip r:embed="rId5" cstate="print"/>
            <a:stretch>
              <a:fillRect/>
            </a:stretch>
          </p:blipFill>
          <p:spPr>
            <a:xfrm>
              <a:off x="3841750" y="1143000"/>
              <a:ext cx="1447800" cy="1762125"/>
            </a:xfrm>
            <a:prstGeom prst="rect">
              <a:avLst/>
            </a:prstGeom>
            <a:ln w="38100">
              <a:noFill/>
            </a:ln>
          </p:spPr>
        </p:pic>
      </p:grpSp>
      <p:grpSp>
        <p:nvGrpSpPr>
          <p:cNvPr id="4" name="Group 17"/>
          <p:cNvGrpSpPr>
            <a:grpSpLocks/>
          </p:cNvGrpSpPr>
          <p:nvPr/>
        </p:nvGrpSpPr>
        <p:grpSpPr bwMode="auto">
          <a:xfrm>
            <a:off x="2500313" y="1551557"/>
            <a:ext cx="3652837" cy="2545411"/>
            <a:chOff x="-228626" y="571480"/>
            <a:chExt cx="3652838" cy="2545411"/>
          </a:xfrm>
        </p:grpSpPr>
        <p:sp>
          <p:nvSpPr>
            <p:cNvPr id="16395" name="TextBox 12"/>
            <p:cNvSpPr txBox="1">
              <a:spLocks noChangeArrowheads="1"/>
            </p:cNvSpPr>
            <p:nvPr/>
          </p:nvSpPr>
          <p:spPr bwMode="auto">
            <a:xfrm>
              <a:off x="-228626" y="2808963"/>
              <a:ext cx="3652838" cy="307928"/>
            </a:xfrm>
            <a:prstGeom prst="rect">
              <a:avLst/>
            </a:prstGeom>
            <a:noFill/>
            <a:ln w="9525">
              <a:noFill/>
              <a:miter lim="800000"/>
              <a:headEnd/>
              <a:tailEnd/>
            </a:ln>
          </p:spPr>
          <p:txBody>
            <a:bodyPr>
              <a:prstTxWarp prst="textNoShape">
                <a:avLst/>
              </a:prstTxWarp>
              <a:spAutoFit/>
            </a:bodyPr>
            <a:lstStyle/>
            <a:p>
              <a:pPr algn="ctr" eaLnBrk="0" hangingPunct="0"/>
              <a:r>
                <a:rPr lang="es-MX" sz="1400" b="1" dirty="0" smtClean="0">
                  <a:solidFill>
                    <a:schemeClr val="bg2"/>
                  </a:solidFill>
                </a:rPr>
                <a:t>Neuropatía diabética periférica</a:t>
              </a:r>
              <a:endParaRPr lang="es-MX" sz="1400" b="1" dirty="0">
                <a:solidFill>
                  <a:schemeClr val="bg2"/>
                </a:solidFill>
              </a:endParaRPr>
            </a:p>
          </p:txBody>
        </p:sp>
        <p:pic>
          <p:nvPicPr>
            <p:cNvPr id="3087" name="Picture 15"/>
            <p:cNvPicPr>
              <a:picLocks noChangeAspect="1" noChangeArrowheads="1"/>
            </p:cNvPicPr>
            <p:nvPr/>
          </p:nvPicPr>
          <p:blipFill>
            <a:blip r:embed="rId6" cstate="print"/>
            <a:srcRect/>
            <a:stretch>
              <a:fillRect/>
            </a:stretch>
          </p:blipFill>
          <p:spPr bwMode="auto">
            <a:xfrm>
              <a:off x="857224" y="571480"/>
              <a:ext cx="1522412" cy="2286000"/>
            </a:xfrm>
            <a:prstGeom prst="rect">
              <a:avLst/>
            </a:prstGeom>
            <a:noFill/>
            <a:ln w="38100">
              <a:noFill/>
              <a:miter lim="800000"/>
              <a:headEnd/>
              <a:tailEnd/>
            </a:ln>
          </p:spPr>
        </p:pic>
      </p:grpSp>
      <p:pic>
        <p:nvPicPr>
          <p:cNvPr id="16412" name="Picture 28" descr="http://int-prop.lf2.cuni.cz/foto/011/pic00007.jpg"/>
          <p:cNvPicPr>
            <a:picLocks noChangeAspect="1" noChangeArrowheads="1"/>
          </p:cNvPicPr>
          <p:nvPr/>
        </p:nvPicPr>
        <p:blipFill>
          <a:blip r:embed="rId7" cstate="print"/>
          <a:srcRect/>
          <a:stretch>
            <a:fillRect/>
          </a:stretch>
        </p:blipFill>
        <p:spPr bwMode="auto">
          <a:xfrm>
            <a:off x="6211888" y="4005064"/>
            <a:ext cx="2659062" cy="1749425"/>
          </a:xfrm>
          <a:prstGeom prst="rect">
            <a:avLst/>
          </a:prstGeom>
          <a:solidFill>
            <a:schemeClr val="accent3"/>
          </a:solidFill>
          <a:ln w="38100">
            <a:noFill/>
          </a:ln>
        </p:spPr>
      </p:pic>
      <p:sp>
        <p:nvSpPr>
          <p:cNvPr id="18" name="Rectangle 1"/>
          <p:cNvSpPr/>
          <p:nvPr/>
        </p:nvSpPr>
        <p:spPr>
          <a:xfrm>
            <a:off x="28600" y="6305545"/>
            <a:ext cx="6847656" cy="507831"/>
          </a:xfrm>
          <a:prstGeom prst="rect">
            <a:avLst/>
          </a:prstGeom>
        </p:spPr>
        <p:txBody>
          <a:bodyPr wrap="square">
            <a:spAutoFit/>
          </a:bodyPr>
          <a:lstStyle/>
          <a:p>
            <a:pPr>
              <a:lnSpc>
                <a:spcPct val="90000"/>
              </a:lnSpc>
              <a:spcBef>
                <a:spcPct val="0"/>
              </a:spcBef>
            </a:pPr>
            <a:r>
              <a:rPr lang="en-GB" sz="1000" dirty="0" smtClean="0">
                <a:solidFill>
                  <a:schemeClr val="bg2"/>
                </a:solidFill>
                <a:ea typeface="Arial Unicode MS" charset="0"/>
                <a:cs typeface="Arial Unicode MS" charset="0"/>
              </a:rPr>
              <a:t>1. Merskey </a:t>
            </a:r>
            <a:r>
              <a:rPr lang="en-GB" sz="1000" dirty="0">
                <a:solidFill>
                  <a:schemeClr val="bg2"/>
                </a:solidFill>
                <a:ea typeface="Arial Unicode MS" charset="0"/>
                <a:cs typeface="Arial Unicode MS" charset="0"/>
              </a:rPr>
              <a:t>H, Bogduk N, eds. Classification of chronic pain: descriptions of chronic pain syndromes and definitions of pain terms, 2nd ed. Seattle, WA: IASP Press; </a:t>
            </a:r>
            <a:r>
              <a:rPr lang="en-GB" sz="1000" dirty="0" smtClean="0">
                <a:solidFill>
                  <a:schemeClr val="bg2"/>
                </a:solidFill>
                <a:ea typeface="Arial Unicode MS" charset="0"/>
                <a:cs typeface="Arial Unicode MS" charset="0"/>
              </a:rPr>
              <a:t>1994; McMahon </a:t>
            </a:r>
            <a:r>
              <a:rPr lang="en-GB" sz="1000" dirty="0">
                <a:solidFill>
                  <a:schemeClr val="bg2"/>
                </a:solidFill>
                <a:ea typeface="Arial Unicode MS" charset="0"/>
                <a:cs typeface="Arial Unicode MS" charset="0"/>
              </a:rPr>
              <a:t>SB and Koltzenburg M. Wall and Melzack’s Textbook of Pain. 5</a:t>
            </a:r>
            <a:r>
              <a:rPr lang="en-GB" sz="1000" baseline="30000" dirty="0">
                <a:solidFill>
                  <a:schemeClr val="bg2"/>
                </a:solidFill>
                <a:ea typeface="Arial Unicode MS" charset="0"/>
                <a:cs typeface="Arial Unicode MS" charset="0"/>
              </a:rPr>
              <a:t>th</a:t>
            </a:r>
            <a:r>
              <a:rPr lang="en-GB" sz="1000" dirty="0">
                <a:solidFill>
                  <a:schemeClr val="bg2"/>
                </a:solidFill>
                <a:ea typeface="Arial Unicode MS" charset="0"/>
                <a:cs typeface="Arial Unicode MS" charset="0"/>
              </a:rPr>
              <a:t> ed. London: Elsevier; 2006, pgs 906, 1020, 1076.</a:t>
            </a:r>
            <a:endParaRPr lang="en-US" sz="1000" dirty="0">
              <a:solidFill>
                <a:schemeClr val="bg2"/>
              </a:solidFill>
              <a:ea typeface="Arial Unicode MS" charset="0"/>
              <a:cs typeface="Arial Unicode MS" charset="0"/>
            </a:endParaRPr>
          </a:p>
        </p:txBody>
      </p:sp>
    </p:spTree>
    <p:extLst>
      <p:ext uri="{BB962C8B-B14F-4D97-AF65-F5344CB8AC3E}">
        <p14:creationId xmlns:p14="http://schemas.microsoft.com/office/powerpoint/2010/main" val="3647661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Historia</a:t>
            </a:r>
            <a:endParaRPr lang="es-MX" sz="4800" noProof="0" dirty="0">
              <a:solidFill>
                <a:schemeClr val="tx1">
                  <a:lumMod val="50000"/>
                </a:schemeClr>
              </a:solidFill>
            </a:endParaRPr>
          </a:p>
        </p:txBody>
      </p:sp>
    </p:spTree>
    <p:extLst>
      <p:ext uri="{BB962C8B-B14F-4D97-AF65-F5344CB8AC3E}">
        <p14:creationId xmlns:p14="http://schemas.microsoft.com/office/powerpoint/2010/main" val="3699539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5" name="Rectangle 2"/>
          <p:cNvSpPr>
            <a:spLocks noGrp="1" noChangeArrowheads="1"/>
          </p:cNvSpPr>
          <p:nvPr>
            <p:ph type="title"/>
          </p:nvPr>
        </p:nvSpPr>
        <p:spPr/>
        <p:txBody>
          <a:bodyPr>
            <a:noAutofit/>
          </a:bodyPr>
          <a:lstStyle/>
          <a:p>
            <a:r>
              <a:rPr lang="es-MX" noProof="0" dirty="0" smtClean="0"/>
              <a:t>Historia del Dolor</a:t>
            </a:r>
          </a:p>
        </p:txBody>
      </p:sp>
      <p:sp>
        <p:nvSpPr>
          <p:cNvPr id="3" name="Content Placeholder 2"/>
          <p:cNvSpPr>
            <a:spLocks noGrp="1"/>
          </p:cNvSpPr>
          <p:nvPr>
            <p:ph sz="half" idx="1"/>
          </p:nvPr>
        </p:nvSpPr>
        <p:spPr>
          <a:xfrm>
            <a:off x="827584" y="1567333"/>
            <a:ext cx="5698976" cy="4525963"/>
          </a:xfrm>
        </p:spPr>
        <p:txBody>
          <a:bodyPr>
            <a:normAutofit fontScale="92500" lnSpcReduction="20000"/>
          </a:bodyPr>
          <a:lstStyle/>
          <a:p>
            <a:r>
              <a:rPr lang="es-MX" noProof="0" dirty="0" smtClean="0"/>
              <a:t>Ubicación/Distribución</a:t>
            </a:r>
          </a:p>
          <a:p>
            <a:r>
              <a:rPr lang="es-MX" noProof="0" dirty="0" smtClean="0"/>
              <a:t>Inicio</a:t>
            </a:r>
          </a:p>
          <a:p>
            <a:r>
              <a:rPr lang="es-MX" noProof="0" dirty="0" smtClean="0"/>
              <a:t>Frecuencia/variación</a:t>
            </a:r>
          </a:p>
          <a:p>
            <a:r>
              <a:rPr lang="es-MX" noProof="0" dirty="0" smtClean="0"/>
              <a:t>Intensidad</a:t>
            </a:r>
          </a:p>
          <a:p>
            <a:r>
              <a:rPr lang="es-MX" noProof="0" dirty="0" smtClean="0"/>
              <a:t>Tipo</a:t>
            </a:r>
          </a:p>
          <a:p>
            <a:r>
              <a:rPr lang="es-MX" noProof="0" dirty="0" smtClean="0"/>
              <a:t>Factores que lo agravan y lo alivian</a:t>
            </a:r>
          </a:p>
          <a:p>
            <a:r>
              <a:rPr lang="es-MX" noProof="0" dirty="0" smtClean="0"/>
              <a:t>Daño y Discapacidad</a:t>
            </a:r>
          </a:p>
          <a:p>
            <a:r>
              <a:rPr lang="es-MX" noProof="0" dirty="0" smtClean="0"/>
              <a:t>Tratamientos previos para el dolor</a:t>
            </a:r>
          </a:p>
          <a:p>
            <a:r>
              <a:rPr lang="es-MX" noProof="0" dirty="0" smtClean="0"/>
              <a:t>Otros padecimientos/tratamientos</a:t>
            </a:r>
          </a:p>
          <a:p>
            <a:r>
              <a:rPr lang="es-MX" noProof="0" dirty="0" smtClean="0"/>
              <a:t>Respuesta al tratamiento</a:t>
            </a:r>
          </a:p>
          <a:p>
            <a:r>
              <a:rPr lang="es-MX" noProof="0" dirty="0" smtClean="0"/>
              <a:t>Significado del Dolor </a:t>
            </a:r>
          </a:p>
          <a:p>
            <a:endParaRPr lang="es-MX" noProof="0" dirty="0" smtClean="0"/>
          </a:p>
          <a:p>
            <a:endParaRPr lang="es-MX" noProof="0" dirty="0"/>
          </a:p>
        </p:txBody>
      </p:sp>
      <p:sp>
        <p:nvSpPr>
          <p:cNvPr id="871427" name="Text Box 9"/>
          <p:cNvSpPr txBox="1">
            <a:spLocks noChangeArrowheads="1"/>
          </p:cNvSpPr>
          <p:nvPr/>
        </p:nvSpPr>
        <p:spPr bwMode="auto">
          <a:xfrm>
            <a:off x="76398" y="6621623"/>
            <a:ext cx="8528050" cy="153888"/>
          </a:xfrm>
          <a:prstGeom prst="rect">
            <a:avLst/>
          </a:prstGeom>
          <a:noFill/>
          <a:ln w="9525">
            <a:noFill/>
            <a:miter lim="800000"/>
            <a:headEnd/>
            <a:tailEnd/>
          </a:ln>
        </p:spPr>
        <p:txBody>
          <a:bodyPr lIns="0" tIns="0" rIns="0" bIns="0" anchor="b">
            <a:spAutoFit/>
          </a:bodyPr>
          <a:lstStyle/>
          <a:p>
            <a:pPr marL="342900" indent="-342900"/>
            <a:r>
              <a:rPr lang="en-US" sz="1000" dirty="0" smtClean="0">
                <a:solidFill>
                  <a:schemeClr val="bg2"/>
                </a:solidFill>
                <a:latin typeface="Arial" pitchFamily="34" charset="0"/>
                <a:cs typeface="Arial" pitchFamily="34" charset="0"/>
              </a:rPr>
              <a:t>Haefeli M, Elfering A.  </a:t>
            </a:r>
            <a:r>
              <a:rPr lang="en-US" sz="1000" i="1" dirty="0" smtClean="0">
                <a:solidFill>
                  <a:schemeClr val="bg2"/>
                </a:solidFill>
                <a:latin typeface="Arial" pitchFamily="34" charset="0"/>
                <a:cs typeface="Arial" pitchFamily="34" charset="0"/>
              </a:rPr>
              <a:t>Eur Spin J</a:t>
            </a:r>
            <a:r>
              <a:rPr lang="en-US" sz="1000" dirty="0" smtClean="0">
                <a:solidFill>
                  <a:schemeClr val="bg2"/>
                </a:solidFill>
                <a:latin typeface="Arial" pitchFamily="34" charset="0"/>
                <a:cs typeface="Arial" pitchFamily="34" charset="0"/>
              </a:rPr>
              <a:t>  2006;15:S17-S24; Ferrell BA.  </a:t>
            </a:r>
            <a:r>
              <a:rPr lang="en-US" sz="1000" i="1" dirty="0" smtClean="0">
                <a:solidFill>
                  <a:schemeClr val="bg2"/>
                </a:solidFill>
                <a:latin typeface="Arial" pitchFamily="34" charset="0"/>
                <a:cs typeface="Arial" pitchFamily="34" charset="0"/>
              </a:rPr>
              <a:t>Arch Intern Med</a:t>
            </a:r>
            <a:r>
              <a:rPr lang="en-US" sz="1000" dirty="0" smtClean="0">
                <a:solidFill>
                  <a:schemeClr val="bg2"/>
                </a:solidFill>
                <a:latin typeface="Arial" pitchFamily="34" charset="0"/>
                <a:cs typeface="Arial" pitchFamily="34" charset="0"/>
              </a:rPr>
              <a:t>.  1995;123:681-687.</a:t>
            </a:r>
          </a:p>
        </p:txBody>
      </p:sp>
    </p:spTree>
    <p:extLst>
      <p:ext uri="{BB962C8B-B14F-4D97-AF65-F5344CB8AC3E}">
        <p14:creationId xmlns:p14="http://schemas.microsoft.com/office/powerpoint/2010/main" val="3430575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
          <p:cNvSpPr>
            <a:spLocks noGrp="1"/>
          </p:cNvSpPr>
          <p:nvPr>
            <p:ph type="title"/>
          </p:nvPr>
        </p:nvSpPr>
        <p:spPr>
          <a:noFill/>
        </p:spPr>
        <p:txBody>
          <a:bodyPr>
            <a:normAutofit fontScale="90000"/>
          </a:bodyPr>
          <a:lstStyle/>
          <a:p>
            <a:r>
              <a:rPr lang="es-MX" noProof="0" dirty="0" smtClean="0">
                <a:effectLst/>
              </a:rPr>
              <a:t>Hoja de Trabajo de Historia del Dolor</a:t>
            </a:r>
          </a:p>
        </p:txBody>
      </p:sp>
      <p:sp>
        <p:nvSpPr>
          <p:cNvPr id="20483" name="Rectangle 12"/>
          <p:cNvSpPr>
            <a:spLocks noGrp="1"/>
          </p:cNvSpPr>
          <p:nvPr>
            <p:ph idx="1"/>
          </p:nvPr>
        </p:nvSpPr>
        <p:spPr/>
        <p:txBody>
          <a:bodyPr>
            <a:normAutofit/>
          </a:bodyPr>
          <a:lstStyle/>
          <a:p>
            <a:r>
              <a:rPr lang="es-MX" noProof="0" dirty="0" smtClean="0"/>
              <a:t>Sitio del Dolor  </a:t>
            </a:r>
          </a:p>
          <a:p>
            <a:r>
              <a:rPr lang="es-MX" noProof="0" dirty="0" smtClean="0"/>
              <a:t>¿Qué causa o empeora el dolor ? </a:t>
            </a:r>
          </a:p>
          <a:p>
            <a:r>
              <a:rPr lang="es-MX" noProof="0" dirty="0" smtClean="0"/>
              <a:t>Intensidad y carácter del dolor </a:t>
            </a:r>
          </a:p>
          <a:p>
            <a:r>
              <a:rPr lang="es-MX" noProof="0" dirty="0" smtClean="0"/>
              <a:t>¿Síntomas asociados?</a:t>
            </a:r>
          </a:p>
          <a:p>
            <a:r>
              <a:rPr lang="es-MX" noProof="0" dirty="0" smtClean="0"/>
              <a:t>¿Daño en el funcionamiento relacionado con el dolor? </a:t>
            </a:r>
          </a:p>
          <a:p>
            <a:r>
              <a:rPr lang="es-MX" noProof="0" dirty="0" smtClean="0"/>
              <a:t>Historia médica relevante</a:t>
            </a:r>
          </a:p>
        </p:txBody>
      </p:sp>
      <p:sp>
        <p:nvSpPr>
          <p:cNvPr id="20484" name="Rectangle 2"/>
          <p:cNvSpPr>
            <a:spLocks noChangeArrowheads="1"/>
          </p:cNvSpPr>
          <p:nvPr/>
        </p:nvSpPr>
        <p:spPr bwMode="auto">
          <a:xfrm>
            <a:off x="179512" y="6525344"/>
            <a:ext cx="5410200" cy="246063"/>
          </a:xfrm>
          <a:prstGeom prst="rect">
            <a:avLst/>
          </a:prstGeom>
          <a:noFill/>
          <a:ln w="9525">
            <a:noFill/>
            <a:miter lim="800000"/>
            <a:headEnd/>
            <a:tailEnd/>
          </a:ln>
        </p:spPr>
        <p:txBody>
          <a:bodyPr>
            <a:spAutoFit/>
          </a:bodyPr>
          <a:lstStyle/>
          <a:p>
            <a:r>
              <a:rPr lang="en-CA" sz="1000" dirty="0">
                <a:solidFill>
                  <a:srgbClr val="002060"/>
                </a:solidFill>
              </a:rPr>
              <a:t>Ayad </a:t>
            </a:r>
            <a:r>
              <a:rPr lang="en-CA" sz="1000" dirty="0" smtClean="0">
                <a:solidFill>
                  <a:srgbClr val="002060"/>
                </a:solidFill>
              </a:rPr>
              <a:t>AE </a:t>
            </a:r>
            <a:r>
              <a:rPr lang="en-CA" sz="1000" i="1" dirty="0">
                <a:solidFill>
                  <a:srgbClr val="002060"/>
                </a:solidFill>
              </a:rPr>
              <a:t>et al. J Int Med Res </a:t>
            </a:r>
            <a:r>
              <a:rPr lang="en-CA" sz="1000" dirty="0">
                <a:solidFill>
                  <a:srgbClr val="002060"/>
                </a:solidFill>
              </a:rPr>
              <a:t>2011</a:t>
            </a:r>
            <a:r>
              <a:rPr lang="en-CA" sz="1000" dirty="0" smtClean="0">
                <a:solidFill>
                  <a:srgbClr val="002060"/>
                </a:solidFill>
              </a:rPr>
              <a:t>; 39(4):1123-41</a:t>
            </a:r>
            <a:r>
              <a:rPr lang="en-CA" sz="1000" dirty="0">
                <a:solidFill>
                  <a:srgbClr val="002060"/>
                </a:solidFill>
              </a:rPr>
              <a:t>.</a:t>
            </a:r>
          </a:p>
        </p:txBody>
      </p:sp>
    </p:spTree>
    <p:extLst>
      <p:ext uri="{BB962C8B-B14F-4D97-AF65-F5344CB8AC3E}">
        <p14:creationId xmlns:p14="http://schemas.microsoft.com/office/powerpoint/2010/main" val="2100606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7"/>
          <p:cNvSpPr>
            <a:spLocks noGrp="1"/>
          </p:cNvSpPr>
          <p:nvPr>
            <p:ph idx="1"/>
          </p:nvPr>
        </p:nvSpPr>
        <p:spPr>
          <a:xfrm>
            <a:off x="269875" y="5301208"/>
            <a:ext cx="8363761" cy="915566"/>
          </a:xfrm>
        </p:spPr>
        <p:txBody>
          <a:bodyPr>
            <a:normAutofit fontScale="85000" lnSpcReduction="10000"/>
          </a:bodyPr>
          <a:lstStyle/>
          <a:p>
            <a:pPr marL="0" indent="0" algn="ctr">
              <a:buNone/>
            </a:pPr>
            <a:r>
              <a:rPr lang="es-MX" dirty="0" smtClean="0">
                <a:ea typeface="Arial Unicode MS" charset="0"/>
                <a:cs typeface="Arial Unicode MS" charset="0"/>
              </a:rPr>
              <a:t>Los mapas del cuerpo son útiles para la ubicación precisa de los síntomas y signos sensoriales del dolor.*</a:t>
            </a:r>
            <a:endParaRPr lang="es-MX" dirty="0">
              <a:ea typeface="Arial Unicode MS" charset="0"/>
              <a:cs typeface="Arial Unicode MS" charset="0"/>
            </a:endParaRPr>
          </a:p>
        </p:txBody>
      </p:sp>
      <p:sp>
        <p:nvSpPr>
          <p:cNvPr id="41987" name="Rectangle 2"/>
          <p:cNvSpPr>
            <a:spLocks noGrp="1" noChangeArrowheads="1"/>
          </p:cNvSpPr>
          <p:nvPr>
            <p:ph type="title"/>
          </p:nvPr>
        </p:nvSpPr>
        <p:spPr>
          <a:xfrm>
            <a:off x="263401" y="293018"/>
            <a:ext cx="8701087" cy="1047750"/>
          </a:xfrm>
        </p:spPr>
        <p:txBody>
          <a:bodyPr>
            <a:noAutofit/>
          </a:bodyPr>
          <a:lstStyle/>
          <a:p>
            <a:r>
              <a:rPr lang="es-MX" sz="4800" noProof="0" dirty="0" smtClean="0">
                <a:ea typeface="Arial Unicode MS" charset="0"/>
                <a:cs typeface="Arial Unicode MS" charset="0"/>
              </a:rPr>
              <a:t>Localizar el Dolor </a:t>
            </a:r>
            <a:endParaRPr lang="es-MX" sz="4800" noProof="0" dirty="0">
              <a:ea typeface="Arial Unicode MS" charset="0"/>
              <a:cs typeface="Arial Unicode MS" charset="0"/>
            </a:endParaRPr>
          </a:p>
        </p:txBody>
      </p:sp>
      <p:sp>
        <p:nvSpPr>
          <p:cNvPr id="41989" name="Rectangle 25"/>
          <p:cNvSpPr>
            <a:spLocks noChangeArrowheads="1"/>
          </p:cNvSpPr>
          <p:nvPr/>
        </p:nvSpPr>
        <p:spPr bwMode="auto">
          <a:xfrm>
            <a:off x="269875" y="6413084"/>
            <a:ext cx="8262565" cy="338554"/>
          </a:xfrm>
          <a:prstGeom prst="rect">
            <a:avLst/>
          </a:prstGeom>
          <a:noFill/>
          <a:ln w="9525">
            <a:noFill/>
            <a:miter lim="800000"/>
            <a:headEnd/>
            <a:tailEnd/>
          </a:ln>
          <a:effectLst>
            <a:prstShdw prst="shdw17" dist="17961" dir="2700000">
              <a:srgbClr val="998300">
                <a:alpha val="74998"/>
              </a:srgbClr>
            </a:prstShdw>
          </a:effectLst>
        </p:spPr>
        <p:txBody>
          <a:bodyPr wrap="square" lIns="0" tIns="0" rIns="0" bIns="0" anchor="b">
            <a:prstTxWarp prst="textNoShape">
              <a:avLst/>
            </a:prstTxWarp>
            <a:spAutoFit/>
          </a:bodyPr>
          <a:lstStyle/>
          <a:p>
            <a:pPr eaLnBrk="0" hangingPunct="0"/>
            <a:r>
              <a:rPr lang="es-MX" sz="1200" b="1" dirty="0" smtClean="0">
                <a:solidFill>
                  <a:srgbClr val="002060"/>
                </a:solidFill>
              </a:rPr>
              <a:t>*En casos de dolor referido , la ubicación del dolor y de la lesión o daño/disfunción del nervio pueden no estar correlacionados</a:t>
            </a:r>
          </a:p>
          <a:p>
            <a:pPr eaLnBrk="0" hangingPunct="0"/>
            <a:r>
              <a:rPr lang="es-MX" sz="1000" dirty="0" smtClean="0">
                <a:solidFill>
                  <a:srgbClr val="002060"/>
                </a:solidFill>
              </a:rPr>
              <a:t>Gilron I </a:t>
            </a:r>
            <a:r>
              <a:rPr lang="es-MX" sz="1000" i="1" dirty="0" smtClean="0">
                <a:solidFill>
                  <a:srgbClr val="002060"/>
                </a:solidFill>
              </a:rPr>
              <a:t>et al. CMAJ </a:t>
            </a:r>
            <a:r>
              <a:rPr lang="es-MX" sz="1000" dirty="0" smtClean="0">
                <a:solidFill>
                  <a:srgbClr val="002060"/>
                </a:solidFill>
              </a:rPr>
              <a:t>2006; 175(3):265-75; Walk D </a:t>
            </a:r>
            <a:r>
              <a:rPr lang="es-MX" sz="1000" i="1" dirty="0" smtClean="0">
                <a:solidFill>
                  <a:srgbClr val="002060"/>
                </a:solidFill>
              </a:rPr>
              <a:t>et al. Clin J Pain </a:t>
            </a:r>
            <a:r>
              <a:rPr lang="es-MX" sz="1000" dirty="0" smtClean="0">
                <a:solidFill>
                  <a:srgbClr val="002060"/>
                </a:solidFill>
              </a:rPr>
              <a:t>2009; 25(7):632-40. </a:t>
            </a:r>
            <a:endParaRPr lang="es-MX" sz="1000" dirty="0">
              <a:solidFill>
                <a:srgbClr val="002060"/>
              </a:solidFill>
            </a:endParaRPr>
          </a:p>
        </p:txBody>
      </p:sp>
      <p:pic>
        <p:nvPicPr>
          <p:cNvPr id="7" name="Picture 4" descr="C:\Users\RCowan\Desktop\IDPain-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270" t="5955" r="25382" b="40921"/>
          <a:stretch/>
        </p:blipFill>
        <p:spPr bwMode="auto">
          <a:xfrm>
            <a:off x="2411760" y="1556792"/>
            <a:ext cx="3829517" cy="37444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22449" y="3140968"/>
            <a:ext cx="4859599"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sz="5400" b="1" dirty="0" smtClean="0">
                <a:ln w="11430"/>
                <a:gradFill>
                  <a:gsLst>
                    <a:gs pos="0">
                      <a:srgbClr val="C03932">
                        <a:tint val="70000"/>
                        <a:satMod val="245000"/>
                      </a:srgbClr>
                    </a:gs>
                    <a:gs pos="75000">
                      <a:srgbClr val="C03932">
                        <a:tint val="90000"/>
                        <a:shade val="60000"/>
                        <a:satMod val="240000"/>
                      </a:srgbClr>
                    </a:gs>
                    <a:gs pos="100000">
                      <a:srgbClr val="C03932">
                        <a:tint val="100000"/>
                        <a:shade val="50000"/>
                        <a:satMod val="240000"/>
                      </a:srgbClr>
                    </a:gs>
                  </a:gsLst>
                  <a:lin ang="5400000"/>
                </a:gradFill>
                <a:effectLst>
                  <a:outerShdw blurRad="50800" dist="39000" dir="5460000" algn="tl">
                    <a:srgbClr val="000000">
                      <a:alpha val="38000"/>
                    </a:srgbClr>
                  </a:outerShdw>
                </a:effectLst>
              </a:rPr>
              <a:t>La Imagen debe </a:t>
            </a:r>
          </a:p>
          <a:p>
            <a:pPr algn="ctr"/>
            <a:r>
              <a:rPr lang="es-MX" sz="5400" b="1" dirty="0" smtClean="0">
                <a:ln w="11430"/>
                <a:gradFill>
                  <a:gsLst>
                    <a:gs pos="0">
                      <a:srgbClr val="C03932">
                        <a:tint val="70000"/>
                        <a:satMod val="245000"/>
                      </a:srgbClr>
                    </a:gs>
                    <a:gs pos="75000">
                      <a:srgbClr val="C03932">
                        <a:tint val="90000"/>
                        <a:shade val="60000"/>
                        <a:satMod val="240000"/>
                      </a:srgbClr>
                    </a:gs>
                    <a:gs pos="100000">
                      <a:srgbClr val="C03932">
                        <a:tint val="100000"/>
                        <a:shade val="50000"/>
                        <a:satMod val="240000"/>
                      </a:srgbClr>
                    </a:gs>
                  </a:gsLst>
                  <a:lin ang="5400000"/>
                </a:gradFill>
                <a:effectLst>
                  <a:outerShdw blurRad="50800" dist="39000" dir="5460000" algn="tl">
                    <a:srgbClr val="000000">
                      <a:alpha val="38000"/>
                    </a:srgbClr>
                  </a:outerShdw>
                </a:effectLst>
              </a:rPr>
              <a:t>ser Recreada</a:t>
            </a:r>
            <a:endParaRPr lang="es-MX" sz="5400" b="1" dirty="0">
              <a:ln w="11430"/>
              <a:gradFill>
                <a:gsLst>
                  <a:gs pos="0">
                    <a:srgbClr val="C03932">
                      <a:tint val="70000"/>
                      <a:satMod val="245000"/>
                    </a:srgbClr>
                  </a:gs>
                  <a:gs pos="75000">
                    <a:srgbClr val="C03932">
                      <a:tint val="90000"/>
                      <a:shade val="60000"/>
                      <a:satMod val="240000"/>
                    </a:srgbClr>
                  </a:gs>
                  <a:gs pos="100000">
                    <a:srgbClr val="C03932">
                      <a:tint val="100000"/>
                      <a:shade val="50000"/>
                      <a:satMod val="240000"/>
                    </a:srgbClr>
                  </a:gs>
                </a:gsLst>
                <a:lin ang="5400000"/>
              </a:gradFill>
              <a:effectLst>
                <a:outerShdw blurRad="50800" dist="39000" dir="5460000" algn="tl">
                  <a:srgbClr val="000000">
                    <a:alpha val="38000"/>
                  </a:srgbClr>
                </a:outerShdw>
              </a:effectLst>
            </a:endParaRPr>
          </a:p>
        </p:txBody>
      </p:sp>
      <p:sp>
        <p:nvSpPr>
          <p:cNvPr id="8"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15</a:t>
            </a:fld>
            <a:endParaRPr lang="es-MX" dirty="0">
              <a:solidFill>
                <a:prstClr val="black"/>
              </a:solidFill>
            </a:endParaRPr>
          </a:p>
        </p:txBody>
      </p:sp>
    </p:spTree>
    <p:extLst>
      <p:ext uri="{BB962C8B-B14F-4D97-AF65-F5344CB8AC3E}">
        <p14:creationId xmlns:p14="http://schemas.microsoft.com/office/powerpoint/2010/main" val="312130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3" name="Rectangle 2"/>
          <p:cNvSpPr>
            <a:spLocks noGrp="1" noChangeArrowheads="1"/>
          </p:cNvSpPr>
          <p:nvPr>
            <p:ph type="title"/>
          </p:nvPr>
        </p:nvSpPr>
        <p:spPr>
          <a:xfrm>
            <a:off x="328737" y="260648"/>
            <a:ext cx="8229600" cy="1143000"/>
          </a:xfrm>
        </p:spPr>
        <p:txBody>
          <a:bodyPr>
            <a:noAutofit/>
          </a:bodyPr>
          <a:lstStyle/>
          <a:p>
            <a:r>
              <a:rPr lang="es-MX" sz="3600" noProof="0" dirty="0" smtClean="0"/>
              <a:t>Evaluación Clínica del Dolor </a:t>
            </a:r>
          </a:p>
        </p:txBody>
      </p:sp>
      <p:sp>
        <p:nvSpPr>
          <p:cNvPr id="873475" name="Text Box 9"/>
          <p:cNvSpPr txBox="1">
            <a:spLocks noChangeArrowheads="1"/>
          </p:cNvSpPr>
          <p:nvPr/>
        </p:nvSpPr>
        <p:spPr bwMode="auto">
          <a:xfrm>
            <a:off x="179512" y="6525344"/>
            <a:ext cx="8528050" cy="123111"/>
          </a:xfrm>
          <a:prstGeom prst="rect">
            <a:avLst/>
          </a:prstGeom>
          <a:noFill/>
          <a:ln w="9525">
            <a:noFill/>
            <a:miter lim="800000"/>
            <a:headEnd/>
            <a:tailEnd/>
          </a:ln>
        </p:spPr>
        <p:txBody>
          <a:bodyPr lIns="0" tIns="0" rIns="0" bIns="0" anchor="b">
            <a:spAutoFit/>
          </a:bodyPr>
          <a:lstStyle/>
          <a:p>
            <a:r>
              <a:rPr lang="en-US" sz="800" dirty="0" smtClean="0">
                <a:solidFill>
                  <a:prstClr val="black"/>
                </a:solidFill>
              </a:rPr>
              <a:t>Wood, S. </a:t>
            </a:r>
            <a:r>
              <a:rPr lang="en-US" sz="800" i="1" dirty="0" smtClean="0">
                <a:solidFill>
                  <a:prstClr val="black"/>
                </a:solidFill>
              </a:rPr>
              <a:t>Nursing Times</a:t>
            </a:r>
            <a:r>
              <a:rPr lang="en-US" sz="800" dirty="0" smtClean="0">
                <a:solidFill>
                  <a:prstClr val="black"/>
                </a:solidFill>
              </a:rPr>
              <a:t> Sept 18, 2008.  Accessed at:  http://www.nursingtimes.net/nursing.../Dolor .../assessment-of-pain /1861174.article#</a:t>
            </a:r>
            <a:endParaRPr lang="en-US" sz="800" dirty="0">
              <a:solidFill>
                <a:prstClr val="black"/>
              </a:solidFill>
            </a:endParaRPr>
          </a:p>
        </p:txBody>
      </p:sp>
      <p:graphicFrame>
        <p:nvGraphicFramePr>
          <p:cNvPr id="2" name="Diagram 1"/>
          <p:cNvGraphicFramePr/>
          <p:nvPr>
            <p:extLst>
              <p:ext uri="{D42A27DB-BD31-4B8C-83A1-F6EECF244321}">
                <p14:modId xmlns:p14="http://schemas.microsoft.com/office/powerpoint/2010/main" val="2221401785"/>
              </p:ext>
            </p:extLst>
          </p:nvPr>
        </p:nvGraphicFramePr>
        <p:xfrm>
          <a:off x="467544" y="1811079"/>
          <a:ext cx="824001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83568" y="1556792"/>
            <a:ext cx="2177456" cy="369332"/>
          </a:xfrm>
          <a:prstGeom prst="rect">
            <a:avLst/>
          </a:prstGeom>
          <a:noFill/>
        </p:spPr>
        <p:txBody>
          <a:bodyPr wrap="none" rtlCol="0">
            <a:spAutoFit/>
          </a:bodyPr>
          <a:lstStyle/>
          <a:p>
            <a:r>
              <a:rPr lang="es-MX" b="1" dirty="0" smtClean="0">
                <a:solidFill>
                  <a:prstClr val="black"/>
                </a:solidFill>
              </a:rPr>
              <a:t>Evaluación Funcional</a:t>
            </a:r>
            <a:endParaRPr lang="es-MX" b="1" dirty="0">
              <a:solidFill>
                <a:prstClr val="black"/>
              </a:solidFill>
            </a:endParaRPr>
          </a:p>
        </p:txBody>
      </p:sp>
      <p:sp>
        <p:nvSpPr>
          <p:cNvPr id="14" name="TextBox 13"/>
          <p:cNvSpPr txBox="1"/>
          <p:nvPr/>
        </p:nvSpPr>
        <p:spPr>
          <a:xfrm>
            <a:off x="3419872" y="1556792"/>
            <a:ext cx="2295885" cy="369332"/>
          </a:xfrm>
          <a:prstGeom prst="rect">
            <a:avLst/>
          </a:prstGeom>
          <a:noFill/>
        </p:spPr>
        <p:txBody>
          <a:bodyPr wrap="none" rtlCol="0">
            <a:spAutoFit/>
          </a:bodyPr>
          <a:lstStyle/>
          <a:p>
            <a:r>
              <a:rPr lang="es-MX" b="1" dirty="0" smtClean="0">
                <a:solidFill>
                  <a:prstClr val="black"/>
                </a:solidFill>
              </a:rPr>
              <a:t>Evaluación Psicológica</a:t>
            </a:r>
            <a:endParaRPr lang="es-MX" b="1" dirty="0">
              <a:solidFill>
                <a:prstClr val="black"/>
              </a:solidFill>
            </a:endParaRPr>
          </a:p>
        </p:txBody>
      </p:sp>
      <p:sp>
        <p:nvSpPr>
          <p:cNvPr id="15" name="TextBox 14"/>
          <p:cNvSpPr txBox="1"/>
          <p:nvPr/>
        </p:nvSpPr>
        <p:spPr>
          <a:xfrm>
            <a:off x="6112698" y="1527300"/>
            <a:ext cx="2695674" cy="369332"/>
          </a:xfrm>
          <a:prstGeom prst="rect">
            <a:avLst/>
          </a:prstGeom>
          <a:noFill/>
        </p:spPr>
        <p:txBody>
          <a:bodyPr wrap="none" rtlCol="0">
            <a:spAutoFit/>
          </a:bodyPr>
          <a:lstStyle/>
          <a:p>
            <a:r>
              <a:rPr lang="es-MX" b="1" dirty="0" smtClean="0">
                <a:solidFill>
                  <a:prstClr val="black"/>
                </a:solidFill>
              </a:rPr>
              <a:t>Historia de Medicamentos</a:t>
            </a:r>
            <a:endParaRPr lang="es-MX" b="1" dirty="0">
              <a:solidFill>
                <a:prstClr val="black"/>
              </a:solidFill>
            </a:endParaRPr>
          </a:p>
        </p:txBody>
      </p:sp>
    </p:spTree>
    <p:extLst>
      <p:ext uri="{BB962C8B-B14F-4D97-AF65-F5344CB8AC3E}">
        <p14:creationId xmlns:p14="http://schemas.microsoft.com/office/powerpoint/2010/main" val="4060866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47328993"/>
              </p:ext>
            </p:extLst>
          </p:nvPr>
        </p:nvGraphicFramePr>
        <p:xfrm>
          <a:off x="1619672" y="2276872"/>
          <a:ext cx="5856312" cy="332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5" name="Text Box 8"/>
          <p:cNvSpPr txBox="1">
            <a:spLocks noChangeArrowheads="1"/>
          </p:cNvSpPr>
          <p:nvPr/>
        </p:nvSpPr>
        <p:spPr bwMode="auto">
          <a:xfrm>
            <a:off x="119424" y="6525344"/>
            <a:ext cx="8602818" cy="307777"/>
          </a:xfrm>
          <a:prstGeom prst="rect">
            <a:avLst/>
          </a:prstGeom>
          <a:noFill/>
          <a:ln>
            <a:noFill/>
          </a:ln>
          <a:effectLst>
            <a:prstShdw prst="shdw17" dist="17961" dir="2700000">
              <a:srgbClr val="998300">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s-MX" sz="1000" dirty="0" smtClean="0">
                <a:solidFill>
                  <a:schemeClr val="bg2"/>
                </a:solidFill>
                <a:latin typeface="+mn-lt"/>
              </a:rPr>
              <a:t>Nicholson B, Verma S. </a:t>
            </a:r>
            <a:r>
              <a:rPr lang="es-MX" sz="1000" i="1" dirty="0" smtClean="0">
                <a:solidFill>
                  <a:schemeClr val="bg2"/>
                </a:solidFill>
                <a:latin typeface="+mn-lt"/>
              </a:rPr>
              <a:t>Pain Med</a:t>
            </a:r>
            <a:r>
              <a:rPr lang="es-MX" sz="1000" dirty="0" smtClean="0">
                <a:solidFill>
                  <a:schemeClr val="bg2"/>
                </a:solidFill>
                <a:latin typeface="+mn-lt"/>
              </a:rPr>
              <a:t> 2004; 5(suppl. 1):S9-27.</a:t>
            </a:r>
          </a:p>
          <a:p>
            <a:pPr eaLnBrk="1" hangingPunct="1"/>
            <a:endParaRPr lang="es-MX" sz="1000" dirty="0">
              <a:solidFill>
                <a:schemeClr val="bg2"/>
              </a:solidFill>
              <a:latin typeface="+mn-lt"/>
            </a:endParaRPr>
          </a:p>
        </p:txBody>
      </p:sp>
      <p:sp>
        <p:nvSpPr>
          <p:cNvPr id="10" name="Rectangle 2"/>
          <p:cNvSpPr txBox="1">
            <a:spLocks noChangeArrowheads="1"/>
          </p:cNvSpPr>
          <p:nvPr/>
        </p:nvSpPr>
        <p:spPr>
          <a:xfrm>
            <a:off x="492642" y="260648"/>
            <a:ext cx="8229600" cy="1143000"/>
          </a:xfrm>
          <a:prstGeom prst="rect">
            <a:avLst/>
          </a:prstGeom>
        </p:spPr>
        <p:txBody>
          <a:bodyPr vert="horz" lIns="0" tIns="0" rIns="0" bIns="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n-US" dirty="0" smtClean="0">
                <a:solidFill>
                  <a:schemeClr val="bg1"/>
                </a:solidFill>
              </a:rPr>
              <a:t>Evaluar el Impacto del Dolor en el Funcionamiento</a:t>
            </a:r>
          </a:p>
        </p:txBody>
      </p:sp>
      <p:grpSp>
        <p:nvGrpSpPr>
          <p:cNvPr id="2" name="Group 7"/>
          <p:cNvGrpSpPr>
            <a:grpSpLocks/>
          </p:cNvGrpSpPr>
          <p:nvPr/>
        </p:nvGrpSpPr>
        <p:grpSpPr bwMode="auto">
          <a:xfrm>
            <a:off x="1503958" y="1628800"/>
            <a:ext cx="6164385" cy="4680519"/>
            <a:chOff x="1536" y="1162"/>
            <a:chExt cx="2717" cy="2246"/>
          </a:xfrm>
          <a:solidFill>
            <a:schemeClr val="accent3"/>
          </a:solidFill>
        </p:grpSpPr>
        <p:grpSp>
          <p:nvGrpSpPr>
            <p:cNvPr id="4" name="Group 8"/>
            <p:cNvGrpSpPr>
              <a:grpSpLocks/>
            </p:cNvGrpSpPr>
            <p:nvPr/>
          </p:nvGrpSpPr>
          <p:grpSpPr bwMode="auto">
            <a:xfrm>
              <a:off x="1536" y="1998"/>
              <a:ext cx="1277" cy="1410"/>
              <a:chOff x="1536" y="1998"/>
              <a:chExt cx="1277" cy="1410"/>
            </a:xfrm>
            <a:grpFill/>
          </p:grpSpPr>
          <p:sp>
            <p:nvSpPr>
              <p:cNvPr id="21" name="Freeform 9"/>
              <p:cNvSpPr>
                <a:spLocks/>
              </p:cNvSpPr>
              <p:nvPr/>
            </p:nvSpPr>
            <p:spPr bwMode="auto">
              <a:xfrm rot="200007">
                <a:off x="1536" y="1998"/>
                <a:ext cx="642" cy="1277"/>
              </a:xfrm>
              <a:custGeom>
                <a:avLst/>
                <a:gdLst>
                  <a:gd name="T0" fmla="*/ 361 w 930"/>
                  <a:gd name="T1" fmla="*/ 1184 h 1187"/>
                  <a:gd name="T2" fmla="*/ 299 w 930"/>
                  <a:gd name="T3" fmla="*/ 1177 h 1187"/>
                  <a:gd name="T4" fmla="*/ 240 w 930"/>
                  <a:gd name="T5" fmla="*/ 1166 h 1187"/>
                  <a:gd name="T6" fmla="*/ 185 w 930"/>
                  <a:gd name="T7" fmla="*/ 1150 h 1187"/>
                  <a:gd name="T8" fmla="*/ 135 w 930"/>
                  <a:gd name="T9" fmla="*/ 1130 h 1187"/>
                  <a:gd name="T10" fmla="*/ 91 w 930"/>
                  <a:gd name="T11" fmla="*/ 1102 h 1187"/>
                  <a:gd name="T12" fmla="*/ 54 w 930"/>
                  <a:gd name="T13" fmla="*/ 1069 h 1187"/>
                  <a:gd name="T14" fmla="*/ 26 w 930"/>
                  <a:gd name="T15" fmla="*/ 1028 h 1187"/>
                  <a:gd name="T16" fmla="*/ 3 w 930"/>
                  <a:gd name="T17" fmla="*/ 959 h 1187"/>
                  <a:gd name="T18" fmla="*/ 7 w 930"/>
                  <a:gd name="T19" fmla="*/ 855 h 1187"/>
                  <a:gd name="T20" fmla="*/ 41 w 930"/>
                  <a:gd name="T21" fmla="*/ 751 h 1187"/>
                  <a:gd name="T22" fmla="*/ 90 w 930"/>
                  <a:gd name="T23" fmla="*/ 651 h 1187"/>
                  <a:gd name="T24" fmla="*/ 152 w 930"/>
                  <a:gd name="T25" fmla="*/ 553 h 1187"/>
                  <a:gd name="T26" fmla="*/ 221 w 930"/>
                  <a:gd name="T27" fmla="*/ 460 h 1187"/>
                  <a:gd name="T28" fmla="*/ 295 w 930"/>
                  <a:gd name="T29" fmla="*/ 375 h 1187"/>
                  <a:gd name="T30" fmla="*/ 367 w 930"/>
                  <a:gd name="T31" fmla="*/ 302 h 1187"/>
                  <a:gd name="T32" fmla="*/ 430 w 930"/>
                  <a:gd name="T33" fmla="*/ 245 h 1187"/>
                  <a:gd name="T34" fmla="*/ 483 w 930"/>
                  <a:gd name="T35" fmla="*/ 206 h 1187"/>
                  <a:gd name="T36" fmla="*/ 238 w 930"/>
                  <a:gd name="T37" fmla="*/ 147 h 1187"/>
                  <a:gd name="T38" fmla="*/ 254 w 930"/>
                  <a:gd name="T39" fmla="*/ 138 h 1187"/>
                  <a:gd name="T40" fmla="*/ 295 w 930"/>
                  <a:gd name="T41" fmla="*/ 112 h 1187"/>
                  <a:gd name="T42" fmla="*/ 357 w 930"/>
                  <a:gd name="T43" fmla="*/ 80 h 1187"/>
                  <a:gd name="T44" fmla="*/ 434 w 930"/>
                  <a:gd name="T45" fmla="*/ 45 h 1187"/>
                  <a:gd name="T46" fmla="*/ 515 w 930"/>
                  <a:gd name="T47" fmla="*/ 18 h 1187"/>
                  <a:gd name="T48" fmla="*/ 597 w 930"/>
                  <a:gd name="T49" fmla="*/ 2 h 1187"/>
                  <a:gd name="T50" fmla="*/ 672 w 930"/>
                  <a:gd name="T51" fmla="*/ 6 h 1187"/>
                  <a:gd name="T52" fmla="*/ 733 w 930"/>
                  <a:gd name="T53" fmla="*/ 36 h 1187"/>
                  <a:gd name="T54" fmla="*/ 748 w 930"/>
                  <a:gd name="T55" fmla="*/ 76 h 1187"/>
                  <a:gd name="T56" fmla="*/ 743 w 930"/>
                  <a:gd name="T57" fmla="*/ 143 h 1187"/>
                  <a:gd name="T58" fmla="*/ 726 w 930"/>
                  <a:gd name="T59" fmla="*/ 227 h 1187"/>
                  <a:gd name="T60" fmla="*/ 700 w 930"/>
                  <a:gd name="T61" fmla="*/ 318 h 1187"/>
                  <a:gd name="T62" fmla="*/ 670 w 930"/>
                  <a:gd name="T63" fmla="*/ 407 h 1187"/>
                  <a:gd name="T64" fmla="*/ 642 w 930"/>
                  <a:gd name="T65" fmla="*/ 483 h 1187"/>
                  <a:gd name="T66" fmla="*/ 621 w 930"/>
                  <a:gd name="T67" fmla="*/ 536 h 1187"/>
                  <a:gd name="T68" fmla="*/ 613 w 930"/>
                  <a:gd name="T69" fmla="*/ 556 h 1187"/>
                  <a:gd name="T70" fmla="*/ 523 w 930"/>
                  <a:gd name="T71" fmla="*/ 269 h 1187"/>
                  <a:gd name="T72" fmla="*/ 485 w 930"/>
                  <a:gd name="T73" fmla="*/ 316 h 1187"/>
                  <a:gd name="T74" fmla="*/ 437 w 930"/>
                  <a:gd name="T75" fmla="*/ 385 h 1187"/>
                  <a:gd name="T76" fmla="*/ 386 w 930"/>
                  <a:gd name="T77" fmla="*/ 471 h 1187"/>
                  <a:gd name="T78" fmla="*/ 338 w 930"/>
                  <a:gd name="T79" fmla="*/ 567 h 1187"/>
                  <a:gd name="T80" fmla="*/ 299 w 930"/>
                  <a:gd name="T81" fmla="*/ 670 h 1187"/>
                  <a:gd name="T82" fmla="*/ 274 w 930"/>
                  <a:gd name="T83" fmla="*/ 770 h 1187"/>
                  <a:gd name="T84" fmla="*/ 270 w 930"/>
                  <a:gd name="T85" fmla="*/ 865 h 1187"/>
                  <a:gd name="T86" fmla="*/ 293 w 930"/>
                  <a:gd name="T87" fmla="*/ 938 h 1187"/>
                  <a:gd name="T88" fmla="*/ 356 w 930"/>
                  <a:gd name="T89" fmla="*/ 992 h 1187"/>
                  <a:gd name="T90" fmla="*/ 451 w 930"/>
                  <a:gd name="T91" fmla="*/ 1035 h 1187"/>
                  <a:gd name="T92" fmla="*/ 564 w 930"/>
                  <a:gd name="T93" fmla="*/ 1069 h 1187"/>
                  <a:gd name="T94" fmla="*/ 680 w 930"/>
                  <a:gd name="T95" fmla="*/ 1094 h 1187"/>
                  <a:gd name="T96" fmla="*/ 788 w 930"/>
                  <a:gd name="T97" fmla="*/ 1111 h 1187"/>
                  <a:gd name="T98" fmla="*/ 874 w 930"/>
                  <a:gd name="T99" fmla="*/ 1120 h 1187"/>
                  <a:gd name="T100" fmla="*/ 923 w 930"/>
                  <a:gd name="T101" fmla="*/ 1126 h 1187"/>
                  <a:gd name="T102" fmla="*/ 927 w 930"/>
                  <a:gd name="T103" fmla="*/ 1127 h 1187"/>
                  <a:gd name="T104" fmla="*/ 903 w 930"/>
                  <a:gd name="T105" fmla="*/ 1133 h 1187"/>
                  <a:gd name="T106" fmla="*/ 856 w 930"/>
                  <a:gd name="T107" fmla="*/ 1142 h 1187"/>
                  <a:gd name="T108" fmla="*/ 793 w 930"/>
                  <a:gd name="T109" fmla="*/ 1155 h 1187"/>
                  <a:gd name="T110" fmla="*/ 716 w 930"/>
                  <a:gd name="T111" fmla="*/ 1166 h 1187"/>
                  <a:gd name="T112" fmla="*/ 629 w 930"/>
                  <a:gd name="T113" fmla="*/ 1178 h 1187"/>
                  <a:gd name="T114" fmla="*/ 536 w 930"/>
                  <a:gd name="T115" fmla="*/ 1185 h 1187"/>
                  <a:gd name="T116" fmla="*/ 439 w 930"/>
                  <a:gd name="T117" fmla="*/ 1187 h 11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0"/>
                  <a:gd name="T178" fmla="*/ 0 h 1187"/>
                  <a:gd name="T179" fmla="*/ 930 w 930"/>
                  <a:gd name="T180" fmla="*/ 1187 h 11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0" h="1187">
                    <a:moveTo>
                      <a:pt x="392" y="1186"/>
                    </a:moveTo>
                    <a:lnTo>
                      <a:pt x="361" y="1184"/>
                    </a:lnTo>
                    <a:lnTo>
                      <a:pt x="330" y="1181"/>
                    </a:lnTo>
                    <a:lnTo>
                      <a:pt x="299" y="1177"/>
                    </a:lnTo>
                    <a:lnTo>
                      <a:pt x="269" y="1172"/>
                    </a:lnTo>
                    <a:lnTo>
                      <a:pt x="240" y="1166"/>
                    </a:lnTo>
                    <a:lnTo>
                      <a:pt x="212" y="1160"/>
                    </a:lnTo>
                    <a:lnTo>
                      <a:pt x="185" y="1150"/>
                    </a:lnTo>
                    <a:lnTo>
                      <a:pt x="159" y="1140"/>
                    </a:lnTo>
                    <a:lnTo>
                      <a:pt x="135" y="1130"/>
                    </a:lnTo>
                    <a:lnTo>
                      <a:pt x="112" y="1117"/>
                    </a:lnTo>
                    <a:lnTo>
                      <a:pt x="91" y="1102"/>
                    </a:lnTo>
                    <a:lnTo>
                      <a:pt x="72" y="1086"/>
                    </a:lnTo>
                    <a:lnTo>
                      <a:pt x="54" y="1069"/>
                    </a:lnTo>
                    <a:lnTo>
                      <a:pt x="39" y="1049"/>
                    </a:lnTo>
                    <a:lnTo>
                      <a:pt x="26" y="1028"/>
                    </a:lnTo>
                    <a:lnTo>
                      <a:pt x="15" y="1005"/>
                    </a:lnTo>
                    <a:lnTo>
                      <a:pt x="3" y="959"/>
                    </a:lnTo>
                    <a:lnTo>
                      <a:pt x="0" y="908"/>
                    </a:lnTo>
                    <a:lnTo>
                      <a:pt x="7" y="855"/>
                    </a:lnTo>
                    <a:lnTo>
                      <a:pt x="22" y="799"/>
                    </a:lnTo>
                    <a:lnTo>
                      <a:pt x="41" y="751"/>
                    </a:lnTo>
                    <a:lnTo>
                      <a:pt x="64" y="701"/>
                    </a:lnTo>
                    <a:lnTo>
                      <a:pt x="90" y="651"/>
                    </a:lnTo>
                    <a:lnTo>
                      <a:pt x="119" y="602"/>
                    </a:lnTo>
                    <a:lnTo>
                      <a:pt x="152" y="553"/>
                    </a:lnTo>
                    <a:lnTo>
                      <a:pt x="186" y="506"/>
                    </a:lnTo>
                    <a:lnTo>
                      <a:pt x="221" y="460"/>
                    </a:lnTo>
                    <a:lnTo>
                      <a:pt x="258" y="416"/>
                    </a:lnTo>
                    <a:lnTo>
                      <a:pt x="295" y="375"/>
                    </a:lnTo>
                    <a:lnTo>
                      <a:pt x="331" y="337"/>
                    </a:lnTo>
                    <a:lnTo>
                      <a:pt x="367" y="302"/>
                    </a:lnTo>
                    <a:lnTo>
                      <a:pt x="400" y="271"/>
                    </a:lnTo>
                    <a:lnTo>
                      <a:pt x="430" y="245"/>
                    </a:lnTo>
                    <a:lnTo>
                      <a:pt x="459" y="223"/>
                    </a:lnTo>
                    <a:lnTo>
                      <a:pt x="483" y="206"/>
                    </a:lnTo>
                    <a:lnTo>
                      <a:pt x="503" y="195"/>
                    </a:lnTo>
                    <a:lnTo>
                      <a:pt x="238" y="147"/>
                    </a:lnTo>
                    <a:lnTo>
                      <a:pt x="241" y="144"/>
                    </a:lnTo>
                    <a:lnTo>
                      <a:pt x="254" y="138"/>
                    </a:lnTo>
                    <a:lnTo>
                      <a:pt x="271" y="126"/>
                    </a:lnTo>
                    <a:lnTo>
                      <a:pt x="295" y="112"/>
                    </a:lnTo>
                    <a:lnTo>
                      <a:pt x="324" y="96"/>
                    </a:lnTo>
                    <a:lnTo>
                      <a:pt x="357" y="80"/>
                    </a:lnTo>
                    <a:lnTo>
                      <a:pt x="394" y="63"/>
                    </a:lnTo>
                    <a:lnTo>
                      <a:pt x="434" y="45"/>
                    </a:lnTo>
                    <a:lnTo>
                      <a:pt x="474" y="30"/>
                    </a:lnTo>
                    <a:lnTo>
                      <a:pt x="515" y="18"/>
                    </a:lnTo>
                    <a:lnTo>
                      <a:pt x="557" y="7"/>
                    </a:lnTo>
                    <a:lnTo>
                      <a:pt x="597" y="2"/>
                    </a:lnTo>
                    <a:lnTo>
                      <a:pt x="635" y="0"/>
                    </a:lnTo>
                    <a:lnTo>
                      <a:pt x="672" y="6"/>
                    </a:lnTo>
                    <a:lnTo>
                      <a:pt x="704" y="18"/>
                    </a:lnTo>
                    <a:lnTo>
                      <a:pt x="733" y="36"/>
                    </a:lnTo>
                    <a:lnTo>
                      <a:pt x="743" y="52"/>
                    </a:lnTo>
                    <a:lnTo>
                      <a:pt x="748" y="76"/>
                    </a:lnTo>
                    <a:lnTo>
                      <a:pt x="748" y="106"/>
                    </a:lnTo>
                    <a:lnTo>
                      <a:pt x="743" y="143"/>
                    </a:lnTo>
                    <a:lnTo>
                      <a:pt x="737" y="184"/>
                    </a:lnTo>
                    <a:lnTo>
                      <a:pt x="726" y="227"/>
                    </a:lnTo>
                    <a:lnTo>
                      <a:pt x="714" y="272"/>
                    </a:lnTo>
                    <a:lnTo>
                      <a:pt x="700" y="318"/>
                    </a:lnTo>
                    <a:lnTo>
                      <a:pt x="685" y="365"/>
                    </a:lnTo>
                    <a:lnTo>
                      <a:pt x="670" y="407"/>
                    </a:lnTo>
                    <a:lnTo>
                      <a:pt x="655" y="447"/>
                    </a:lnTo>
                    <a:lnTo>
                      <a:pt x="642" y="483"/>
                    </a:lnTo>
                    <a:lnTo>
                      <a:pt x="631" y="513"/>
                    </a:lnTo>
                    <a:lnTo>
                      <a:pt x="621" y="536"/>
                    </a:lnTo>
                    <a:lnTo>
                      <a:pt x="616" y="551"/>
                    </a:lnTo>
                    <a:lnTo>
                      <a:pt x="613" y="556"/>
                    </a:lnTo>
                    <a:lnTo>
                      <a:pt x="537" y="256"/>
                    </a:lnTo>
                    <a:lnTo>
                      <a:pt x="523" y="269"/>
                    </a:lnTo>
                    <a:lnTo>
                      <a:pt x="506" y="290"/>
                    </a:lnTo>
                    <a:lnTo>
                      <a:pt x="485" y="316"/>
                    </a:lnTo>
                    <a:lnTo>
                      <a:pt x="462" y="347"/>
                    </a:lnTo>
                    <a:lnTo>
                      <a:pt x="437" y="385"/>
                    </a:lnTo>
                    <a:lnTo>
                      <a:pt x="412" y="426"/>
                    </a:lnTo>
                    <a:lnTo>
                      <a:pt x="386" y="471"/>
                    </a:lnTo>
                    <a:lnTo>
                      <a:pt x="362" y="518"/>
                    </a:lnTo>
                    <a:lnTo>
                      <a:pt x="338" y="567"/>
                    </a:lnTo>
                    <a:lnTo>
                      <a:pt x="317" y="618"/>
                    </a:lnTo>
                    <a:lnTo>
                      <a:pt x="299" y="670"/>
                    </a:lnTo>
                    <a:lnTo>
                      <a:pt x="285" y="721"/>
                    </a:lnTo>
                    <a:lnTo>
                      <a:pt x="274" y="770"/>
                    </a:lnTo>
                    <a:lnTo>
                      <a:pt x="270" y="818"/>
                    </a:lnTo>
                    <a:lnTo>
                      <a:pt x="270" y="865"/>
                    </a:lnTo>
                    <a:lnTo>
                      <a:pt x="278" y="907"/>
                    </a:lnTo>
                    <a:lnTo>
                      <a:pt x="293" y="938"/>
                    </a:lnTo>
                    <a:lnTo>
                      <a:pt x="319" y="967"/>
                    </a:lnTo>
                    <a:lnTo>
                      <a:pt x="356" y="992"/>
                    </a:lnTo>
                    <a:lnTo>
                      <a:pt x="400" y="1016"/>
                    </a:lnTo>
                    <a:lnTo>
                      <a:pt x="451" y="1035"/>
                    </a:lnTo>
                    <a:lnTo>
                      <a:pt x="506" y="1054"/>
                    </a:lnTo>
                    <a:lnTo>
                      <a:pt x="564" y="1069"/>
                    </a:lnTo>
                    <a:lnTo>
                      <a:pt x="622" y="1082"/>
                    </a:lnTo>
                    <a:lnTo>
                      <a:pt x="680" y="1094"/>
                    </a:lnTo>
                    <a:lnTo>
                      <a:pt x="737" y="1103"/>
                    </a:lnTo>
                    <a:lnTo>
                      <a:pt x="788" y="1111"/>
                    </a:lnTo>
                    <a:lnTo>
                      <a:pt x="835" y="1117"/>
                    </a:lnTo>
                    <a:lnTo>
                      <a:pt x="874" y="1120"/>
                    </a:lnTo>
                    <a:lnTo>
                      <a:pt x="904" y="1124"/>
                    </a:lnTo>
                    <a:lnTo>
                      <a:pt x="923" y="1126"/>
                    </a:lnTo>
                    <a:lnTo>
                      <a:pt x="930" y="1126"/>
                    </a:lnTo>
                    <a:lnTo>
                      <a:pt x="927" y="1127"/>
                    </a:lnTo>
                    <a:lnTo>
                      <a:pt x="917" y="1130"/>
                    </a:lnTo>
                    <a:lnTo>
                      <a:pt x="903" y="1133"/>
                    </a:lnTo>
                    <a:lnTo>
                      <a:pt x="882" y="1138"/>
                    </a:lnTo>
                    <a:lnTo>
                      <a:pt x="856" y="1142"/>
                    </a:lnTo>
                    <a:lnTo>
                      <a:pt x="826" y="1148"/>
                    </a:lnTo>
                    <a:lnTo>
                      <a:pt x="793" y="1155"/>
                    </a:lnTo>
                    <a:lnTo>
                      <a:pt x="756" y="1161"/>
                    </a:lnTo>
                    <a:lnTo>
                      <a:pt x="716" y="1166"/>
                    </a:lnTo>
                    <a:lnTo>
                      <a:pt x="673" y="1172"/>
                    </a:lnTo>
                    <a:lnTo>
                      <a:pt x="629" y="1178"/>
                    </a:lnTo>
                    <a:lnTo>
                      <a:pt x="583" y="1183"/>
                    </a:lnTo>
                    <a:lnTo>
                      <a:pt x="536" y="1185"/>
                    </a:lnTo>
                    <a:lnTo>
                      <a:pt x="488" y="1187"/>
                    </a:lnTo>
                    <a:lnTo>
                      <a:pt x="439" y="1187"/>
                    </a:lnTo>
                    <a:lnTo>
                      <a:pt x="392" y="1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b="1" dirty="0">
                  <a:solidFill>
                    <a:prstClr val="white"/>
                  </a:solidFill>
                </a:endParaRPr>
              </a:p>
            </p:txBody>
          </p:sp>
          <p:sp>
            <p:nvSpPr>
              <p:cNvPr id="22" name="Freeform 10"/>
              <p:cNvSpPr>
                <a:spLocks/>
              </p:cNvSpPr>
              <p:nvPr/>
            </p:nvSpPr>
            <p:spPr bwMode="auto">
              <a:xfrm rot="17438852" flipV="1">
                <a:off x="1854" y="2448"/>
                <a:ext cx="642" cy="1277"/>
              </a:xfrm>
              <a:custGeom>
                <a:avLst/>
                <a:gdLst>
                  <a:gd name="T0" fmla="*/ 361 w 930"/>
                  <a:gd name="T1" fmla="*/ 1184 h 1187"/>
                  <a:gd name="T2" fmla="*/ 299 w 930"/>
                  <a:gd name="T3" fmla="*/ 1177 h 1187"/>
                  <a:gd name="T4" fmla="*/ 240 w 930"/>
                  <a:gd name="T5" fmla="*/ 1166 h 1187"/>
                  <a:gd name="T6" fmla="*/ 185 w 930"/>
                  <a:gd name="T7" fmla="*/ 1150 h 1187"/>
                  <a:gd name="T8" fmla="*/ 135 w 930"/>
                  <a:gd name="T9" fmla="*/ 1130 h 1187"/>
                  <a:gd name="T10" fmla="*/ 91 w 930"/>
                  <a:gd name="T11" fmla="*/ 1102 h 1187"/>
                  <a:gd name="T12" fmla="*/ 54 w 930"/>
                  <a:gd name="T13" fmla="*/ 1069 h 1187"/>
                  <a:gd name="T14" fmla="*/ 26 w 930"/>
                  <a:gd name="T15" fmla="*/ 1028 h 1187"/>
                  <a:gd name="T16" fmla="*/ 3 w 930"/>
                  <a:gd name="T17" fmla="*/ 959 h 1187"/>
                  <a:gd name="T18" fmla="*/ 7 w 930"/>
                  <a:gd name="T19" fmla="*/ 855 h 1187"/>
                  <a:gd name="T20" fmla="*/ 41 w 930"/>
                  <a:gd name="T21" fmla="*/ 751 h 1187"/>
                  <a:gd name="T22" fmla="*/ 90 w 930"/>
                  <a:gd name="T23" fmla="*/ 651 h 1187"/>
                  <a:gd name="T24" fmla="*/ 152 w 930"/>
                  <a:gd name="T25" fmla="*/ 553 h 1187"/>
                  <a:gd name="T26" fmla="*/ 221 w 930"/>
                  <a:gd name="T27" fmla="*/ 460 h 1187"/>
                  <a:gd name="T28" fmla="*/ 295 w 930"/>
                  <a:gd name="T29" fmla="*/ 375 h 1187"/>
                  <a:gd name="T30" fmla="*/ 367 w 930"/>
                  <a:gd name="T31" fmla="*/ 302 h 1187"/>
                  <a:gd name="T32" fmla="*/ 430 w 930"/>
                  <a:gd name="T33" fmla="*/ 245 h 1187"/>
                  <a:gd name="T34" fmla="*/ 483 w 930"/>
                  <a:gd name="T35" fmla="*/ 206 h 1187"/>
                  <a:gd name="T36" fmla="*/ 238 w 930"/>
                  <a:gd name="T37" fmla="*/ 147 h 1187"/>
                  <a:gd name="T38" fmla="*/ 254 w 930"/>
                  <a:gd name="T39" fmla="*/ 138 h 1187"/>
                  <a:gd name="T40" fmla="*/ 295 w 930"/>
                  <a:gd name="T41" fmla="*/ 112 h 1187"/>
                  <a:gd name="T42" fmla="*/ 357 w 930"/>
                  <a:gd name="T43" fmla="*/ 80 h 1187"/>
                  <a:gd name="T44" fmla="*/ 434 w 930"/>
                  <a:gd name="T45" fmla="*/ 45 h 1187"/>
                  <a:gd name="T46" fmla="*/ 515 w 930"/>
                  <a:gd name="T47" fmla="*/ 18 h 1187"/>
                  <a:gd name="T48" fmla="*/ 597 w 930"/>
                  <a:gd name="T49" fmla="*/ 2 h 1187"/>
                  <a:gd name="T50" fmla="*/ 672 w 930"/>
                  <a:gd name="T51" fmla="*/ 6 h 1187"/>
                  <a:gd name="T52" fmla="*/ 733 w 930"/>
                  <a:gd name="T53" fmla="*/ 36 h 1187"/>
                  <a:gd name="T54" fmla="*/ 748 w 930"/>
                  <a:gd name="T55" fmla="*/ 76 h 1187"/>
                  <a:gd name="T56" fmla="*/ 743 w 930"/>
                  <a:gd name="T57" fmla="*/ 143 h 1187"/>
                  <a:gd name="T58" fmla="*/ 726 w 930"/>
                  <a:gd name="T59" fmla="*/ 227 h 1187"/>
                  <a:gd name="T60" fmla="*/ 700 w 930"/>
                  <a:gd name="T61" fmla="*/ 318 h 1187"/>
                  <a:gd name="T62" fmla="*/ 670 w 930"/>
                  <a:gd name="T63" fmla="*/ 407 h 1187"/>
                  <a:gd name="T64" fmla="*/ 642 w 930"/>
                  <a:gd name="T65" fmla="*/ 483 h 1187"/>
                  <a:gd name="T66" fmla="*/ 621 w 930"/>
                  <a:gd name="T67" fmla="*/ 536 h 1187"/>
                  <a:gd name="T68" fmla="*/ 613 w 930"/>
                  <a:gd name="T69" fmla="*/ 556 h 1187"/>
                  <a:gd name="T70" fmla="*/ 523 w 930"/>
                  <a:gd name="T71" fmla="*/ 269 h 1187"/>
                  <a:gd name="T72" fmla="*/ 485 w 930"/>
                  <a:gd name="T73" fmla="*/ 316 h 1187"/>
                  <a:gd name="T74" fmla="*/ 437 w 930"/>
                  <a:gd name="T75" fmla="*/ 385 h 1187"/>
                  <a:gd name="T76" fmla="*/ 386 w 930"/>
                  <a:gd name="T77" fmla="*/ 471 h 1187"/>
                  <a:gd name="T78" fmla="*/ 338 w 930"/>
                  <a:gd name="T79" fmla="*/ 567 h 1187"/>
                  <a:gd name="T80" fmla="*/ 299 w 930"/>
                  <a:gd name="T81" fmla="*/ 670 h 1187"/>
                  <a:gd name="T82" fmla="*/ 274 w 930"/>
                  <a:gd name="T83" fmla="*/ 770 h 1187"/>
                  <a:gd name="T84" fmla="*/ 270 w 930"/>
                  <a:gd name="T85" fmla="*/ 865 h 1187"/>
                  <a:gd name="T86" fmla="*/ 293 w 930"/>
                  <a:gd name="T87" fmla="*/ 938 h 1187"/>
                  <a:gd name="T88" fmla="*/ 356 w 930"/>
                  <a:gd name="T89" fmla="*/ 992 h 1187"/>
                  <a:gd name="T90" fmla="*/ 451 w 930"/>
                  <a:gd name="T91" fmla="*/ 1035 h 1187"/>
                  <a:gd name="T92" fmla="*/ 564 w 930"/>
                  <a:gd name="T93" fmla="*/ 1069 h 1187"/>
                  <a:gd name="T94" fmla="*/ 680 w 930"/>
                  <a:gd name="T95" fmla="*/ 1094 h 1187"/>
                  <a:gd name="T96" fmla="*/ 788 w 930"/>
                  <a:gd name="T97" fmla="*/ 1111 h 1187"/>
                  <a:gd name="T98" fmla="*/ 874 w 930"/>
                  <a:gd name="T99" fmla="*/ 1120 h 1187"/>
                  <a:gd name="T100" fmla="*/ 923 w 930"/>
                  <a:gd name="T101" fmla="*/ 1126 h 1187"/>
                  <a:gd name="T102" fmla="*/ 927 w 930"/>
                  <a:gd name="T103" fmla="*/ 1127 h 1187"/>
                  <a:gd name="T104" fmla="*/ 903 w 930"/>
                  <a:gd name="T105" fmla="*/ 1133 h 1187"/>
                  <a:gd name="T106" fmla="*/ 856 w 930"/>
                  <a:gd name="T107" fmla="*/ 1142 h 1187"/>
                  <a:gd name="T108" fmla="*/ 793 w 930"/>
                  <a:gd name="T109" fmla="*/ 1155 h 1187"/>
                  <a:gd name="T110" fmla="*/ 716 w 930"/>
                  <a:gd name="T111" fmla="*/ 1166 h 1187"/>
                  <a:gd name="T112" fmla="*/ 629 w 930"/>
                  <a:gd name="T113" fmla="*/ 1178 h 1187"/>
                  <a:gd name="T114" fmla="*/ 536 w 930"/>
                  <a:gd name="T115" fmla="*/ 1185 h 1187"/>
                  <a:gd name="T116" fmla="*/ 439 w 930"/>
                  <a:gd name="T117" fmla="*/ 1187 h 11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0"/>
                  <a:gd name="T178" fmla="*/ 0 h 1187"/>
                  <a:gd name="T179" fmla="*/ 930 w 930"/>
                  <a:gd name="T180" fmla="*/ 1187 h 11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0" h="1187">
                    <a:moveTo>
                      <a:pt x="392" y="1186"/>
                    </a:moveTo>
                    <a:lnTo>
                      <a:pt x="361" y="1184"/>
                    </a:lnTo>
                    <a:lnTo>
                      <a:pt x="330" y="1181"/>
                    </a:lnTo>
                    <a:lnTo>
                      <a:pt x="299" y="1177"/>
                    </a:lnTo>
                    <a:lnTo>
                      <a:pt x="269" y="1172"/>
                    </a:lnTo>
                    <a:lnTo>
                      <a:pt x="240" y="1166"/>
                    </a:lnTo>
                    <a:lnTo>
                      <a:pt x="212" y="1160"/>
                    </a:lnTo>
                    <a:lnTo>
                      <a:pt x="185" y="1150"/>
                    </a:lnTo>
                    <a:lnTo>
                      <a:pt x="159" y="1140"/>
                    </a:lnTo>
                    <a:lnTo>
                      <a:pt x="135" y="1130"/>
                    </a:lnTo>
                    <a:lnTo>
                      <a:pt x="112" y="1117"/>
                    </a:lnTo>
                    <a:lnTo>
                      <a:pt x="91" y="1102"/>
                    </a:lnTo>
                    <a:lnTo>
                      <a:pt x="72" y="1086"/>
                    </a:lnTo>
                    <a:lnTo>
                      <a:pt x="54" y="1069"/>
                    </a:lnTo>
                    <a:lnTo>
                      <a:pt x="39" y="1049"/>
                    </a:lnTo>
                    <a:lnTo>
                      <a:pt x="26" y="1028"/>
                    </a:lnTo>
                    <a:lnTo>
                      <a:pt x="15" y="1005"/>
                    </a:lnTo>
                    <a:lnTo>
                      <a:pt x="3" y="959"/>
                    </a:lnTo>
                    <a:lnTo>
                      <a:pt x="0" y="908"/>
                    </a:lnTo>
                    <a:lnTo>
                      <a:pt x="7" y="855"/>
                    </a:lnTo>
                    <a:lnTo>
                      <a:pt x="22" y="799"/>
                    </a:lnTo>
                    <a:lnTo>
                      <a:pt x="41" y="751"/>
                    </a:lnTo>
                    <a:lnTo>
                      <a:pt x="64" y="701"/>
                    </a:lnTo>
                    <a:lnTo>
                      <a:pt x="90" y="651"/>
                    </a:lnTo>
                    <a:lnTo>
                      <a:pt x="119" y="602"/>
                    </a:lnTo>
                    <a:lnTo>
                      <a:pt x="152" y="553"/>
                    </a:lnTo>
                    <a:lnTo>
                      <a:pt x="186" y="506"/>
                    </a:lnTo>
                    <a:lnTo>
                      <a:pt x="221" y="460"/>
                    </a:lnTo>
                    <a:lnTo>
                      <a:pt x="258" y="416"/>
                    </a:lnTo>
                    <a:lnTo>
                      <a:pt x="295" y="375"/>
                    </a:lnTo>
                    <a:lnTo>
                      <a:pt x="331" y="337"/>
                    </a:lnTo>
                    <a:lnTo>
                      <a:pt x="367" y="302"/>
                    </a:lnTo>
                    <a:lnTo>
                      <a:pt x="400" y="271"/>
                    </a:lnTo>
                    <a:lnTo>
                      <a:pt x="430" y="245"/>
                    </a:lnTo>
                    <a:lnTo>
                      <a:pt x="459" y="223"/>
                    </a:lnTo>
                    <a:lnTo>
                      <a:pt x="483" y="206"/>
                    </a:lnTo>
                    <a:lnTo>
                      <a:pt x="503" y="195"/>
                    </a:lnTo>
                    <a:lnTo>
                      <a:pt x="238" y="147"/>
                    </a:lnTo>
                    <a:lnTo>
                      <a:pt x="241" y="144"/>
                    </a:lnTo>
                    <a:lnTo>
                      <a:pt x="254" y="138"/>
                    </a:lnTo>
                    <a:lnTo>
                      <a:pt x="271" y="126"/>
                    </a:lnTo>
                    <a:lnTo>
                      <a:pt x="295" y="112"/>
                    </a:lnTo>
                    <a:lnTo>
                      <a:pt x="324" y="96"/>
                    </a:lnTo>
                    <a:lnTo>
                      <a:pt x="357" y="80"/>
                    </a:lnTo>
                    <a:lnTo>
                      <a:pt x="394" y="63"/>
                    </a:lnTo>
                    <a:lnTo>
                      <a:pt x="434" y="45"/>
                    </a:lnTo>
                    <a:lnTo>
                      <a:pt x="474" y="30"/>
                    </a:lnTo>
                    <a:lnTo>
                      <a:pt x="515" y="18"/>
                    </a:lnTo>
                    <a:lnTo>
                      <a:pt x="557" y="7"/>
                    </a:lnTo>
                    <a:lnTo>
                      <a:pt x="597" y="2"/>
                    </a:lnTo>
                    <a:lnTo>
                      <a:pt x="635" y="0"/>
                    </a:lnTo>
                    <a:lnTo>
                      <a:pt x="672" y="6"/>
                    </a:lnTo>
                    <a:lnTo>
                      <a:pt x="704" y="18"/>
                    </a:lnTo>
                    <a:lnTo>
                      <a:pt x="733" y="36"/>
                    </a:lnTo>
                    <a:lnTo>
                      <a:pt x="743" y="52"/>
                    </a:lnTo>
                    <a:lnTo>
                      <a:pt x="748" y="76"/>
                    </a:lnTo>
                    <a:lnTo>
                      <a:pt x="748" y="106"/>
                    </a:lnTo>
                    <a:lnTo>
                      <a:pt x="743" y="143"/>
                    </a:lnTo>
                    <a:lnTo>
                      <a:pt x="737" y="184"/>
                    </a:lnTo>
                    <a:lnTo>
                      <a:pt x="726" y="227"/>
                    </a:lnTo>
                    <a:lnTo>
                      <a:pt x="714" y="272"/>
                    </a:lnTo>
                    <a:lnTo>
                      <a:pt x="700" y="318"/>
                    </a:lnTo>
                    <a:lnTo>
                      <a:pt x="685" y="365"/>
                    </a:lnTo>
                    <a:lnTo>
                      <a:pt x="670" y="407"/>
                    </a:lnTo>
                    <a:lnTo>
                      <a:pt x="655" y="447"/>
                    </a:lnTo>
                    <a:lnTo>
                      <a:pt x="642" y="483"/>
                    </a:lnTo>
                    <a:lnTo>
                      <a:pt x="631" y="513"/>
                    </a:lnTo>
                    <a:lnTo>
                      <a:pt x="621" y="536"/>
                    </a:lnTo>
                    <a:lnTo>
                      <a:pt x="616" y="551"/>
                    </a:lnTo>
                    <a:lnTo>
                      <a:pt x="613" y="556"/>
                    </a:lnTo>
                    <a:lnTo>
                      <a:pt x="537" y="256"/>
                    </a:lnTo>
                    <a:lnTo>
                      <a:pt x="523" y="269"/>
                    </a:lnTo>
                    <a:lnTo>
                      <a:pt x="506" y="290"/>
                    </a:lnTo>
                    <a:lnTo>
                      <a:pt x="485" y="316"/>
                    </a:lnTo>
                    <a:lnTo>
                      <a:pt x="462" y="347"/>
                    </a:lnTo>
                    <a:lnTo>
                      <a:pt x="437" y="385"/>
                    </a:lnTo>
                    <a:lnTo>
                      <a:pt x="412" y="426"/>
                    </a:lnTo>
                    <a:lnTo>
                      <a:pt x="386" y="471"/>
                    </a:lnTo>
                    <a:lnTo>
                      <a:pt x="362" y="518"/>
                    </a:lnTo>
                    <a:lnTo>
                      <a:pt x="338" y="567"/>
                    </a:lnTo>
                    <a:lnTo>
                      <a:pt x="317" y="618"/>
                    </a:lnTo>
                    <a:lnTo>
                      <a:pt x="299" y="670"/>
                    </a:lnTo>
                    <a:lnTo>
                      <a:pt x="285" y="721"/>
                    </a:lnTo>
                    <a:lnTo>
                      <a:pt x="274" y="770"/>
                    </a:lnTo>
                    <a:lnTo>
                      <a:pt x="270" y="818"/>
                    </a:lnTo>
                    <a:lnTo>
                      <a:pt x="270" y="865"/>
                    </a:lnTo>
                    <a:lnTo>
                      <a:pt x="278" y="907"/>
                    </a:lnTo>
                    <a:lnTo>
                      <a:pt x="293" y="938"/>
                    </a:lnTo>
                    <a:lnTo>
                      <a:pt x="319" y="967"/>
                    </a:lnTo>
                    <a:lnTo>
                      <a:pt x="356" y="992"/>
                    </a:lnTo>
                    <a:lnTo>
                      <a:pt x="400" y="1016"/>
                    </a:lnTo>
                    <a:lnTo>
                      <a:pt x="451" y="1035"/>
                    </a:lnTo>
                    <a:lnTo>
                      <a:pt x="506" y="1054"/>
                    </a:lnTo>
                    <a:lnTo>
                      <a:pt x="564" y="1069"/>
                    </a:lnTo>
                    <a:lnTo>
                      <a:pt x="622" y="1082"/>
                    </a:lnTo>
                    <a:lnTo>
                      <a:pt x="680" y="1094"/>
                    </a:lnTo>
                    <a:lnTo>
                      <a:pt x="737" y="1103"/>
                    </a:lnTo>
                    <a:lnTo>
                      <a:pt x="788" y="1111"/>
                    </a:lnTo>
                    <a:lnTo>
                      <a:pt x="835" y="1117"/>
                    </a:lnTo>
                    <a:lnTo>
                      <a:pt x="874" y="1120"/>
                    </a:lnTo>
                    <a:lnTo>
                      <a:pt x="904" y="1124"/>
                    </a:lnTo>
                    <a:lnTo>
                      <a:pt x="923" y="1126"/>
                    </a:lnTo>
                    <a:lnTo>
                      <a:pt x="930" y="1126"/>
                    </a:lnTo>
                    <a:lnTo>
                      <a:pt x="927" y="1127"/>
                    </a:lnTo>
                    <a:lnTo>
                      <a:pt x="917" y="1130"/>
                    </a:lnTo>
                    <a:lnTo>
                      <a:pt x="903" y="1133"/>
                    </a:lnTo>
                    <a:lnTo>
                      <a:pt x="882" y="1138"/>
                    </a:lnTo>
                    <a:lnTo>
                      <a:pt x="856" y="1142"/>
                    </a:lnTo>
                    <a:lnTo>
                      <a:pt x="826" y="1148"/>
                    </a:lnTo>
                    <a:lnTo>
                      <a:pt x="793" y="1155"/>
                    </a:lnTo>
                    <a:lnTo>
                      <a:pt x="756" y="1161"/>
                    </a:lnTo>
                    <a:lnTo>
                      <a:pt x="716" y="1166"/>
                    </a:lnTo>
                    <a:lnTo>
                      <a:pt x="673" y="1172"/>
                    </a:lnTo>
                    <a:lnTo>
                      <a:pt x="629" y="1178"/>
                    </a:lnTo>
                    <a:lnTo>
                      <a:pt x="583" y="1183"/>
                    </a:lnTo>
                    <a:lnTo>
                      <a:pt x="536" y="1185"/>
                    </a:lnTo>
                    <a:lnTo>
                      <a:pt x="488" y="1187"/>
                    </a:lnTo>
                    <a:lnTo>
                      <a:pt x="439" y="1187"/>
                    </a:lnTo>
                    <a:lnTo>
                      <a:pt x="392" y="1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b="1" dirty="0">
                  <a:solidFill>
                    <a:prstClr val="white"/>
                  </a:solidFill>
                </a:endParaRPr>
              </a:p>
            </p:txBody>
          </p:sp>
        </p:grpSp>
        <p:grpSp>
          <p:nvGrpSpPr>
            <p:cNvPr id="5" name="Group 11"/>
            <p:cNvGrpSpPr>
              <a:grpSpLocks/>
            </p:cNvGrpSpPr>
            <p:nvPr/>
          </p:nvGrpSpPr>
          <p:grpSpPr bwMode="auto">
            <a:xfrm>
              <a:off x="2976" y="1998"/>
              <a:ext cx="1277" cy="1410"/>
              <a:chOff x="2976" y="1998"/>
              <a:chExt cx="1277" cy="1410"/>
            </a:xfrm>
            <a:grpFill/>
          </p:grpSpPr>
          <p:sp>
            <p:nvSpPr>
              <p:cNvPr id="19" name="Freeform 12"/>
              <p:cNvSpPr>
                <a:spLocks/>
              </p:cNvSpPr>
              <p:nvPr/>
            </p:nvSpPr>
            <p:spPr bwMode="auto">
              <a:xfrm rot="21399993" flipH="1">
                <a:off x="3611" y="1998"/>
                <a:ext cx="642" cy="1277"/>
              </a:xfrm>
              <a:custGeom>
                <a:avLst/>
                <a:gdLst>
                  <a:gd name="T0" fmla="*/ 361 w 930"/>
                  <a:gd name="T1" fmla="*/ 1184 h 1187"/>
                  <a:gd name="T2" fmla="*/ 299 w 930"/>
                  <a:gd name="T3" fmla="*/ 1177 h 1187"/>
                  <a:gd name="T4" fmla="*/ 240 w 930"/>
                  <a:gd name="T5" fmla="*/ 1166 h 1187"/>
                  <a:gd name="T6" fmla="*/ 185 w 930"/>
                  <a:gd name="T7" fmla="*/ 1150 h 1187"/>
                  <a:gd name="T8" fmla="*/ 135 w 930"/>
                  <a:gd name="T9" fmla="*/ 1130 h 1187"/>
                  <a:gd name="T10" fmla="*/ 91 w 930"/>
                  <a:gd name="T11" fmla="*/ 1102 h 1187"/>
                  <a:gd name="T12" fmla="*/ 54 w 930"/>
                  <a:gd name="T13" fmla="*/ 1069 h 1187"/>
                  <a:gd name="T14" fmla="*/ 26 w 930"/>
                  <a:gd name="T15" fmla="*/ 1028 h 1187"/>
                  <a:gd name="T16" fmla="*/ 3 w 930"/>
                  <a:gd name="T17" fmla="*/ 959 h 1187"/>
                  <a:gd name="T18" fmla="*/ 7 w 930"/>
                  <a:gd name="T19" fmla="*/ 855 h 1187"/>
                  <a:gd name="T20" fmla="*/ 41 w 930"/>
                  <a:gd name="T21" fmla="*/ 751 h 1187"/>
                  <a:gd name="T22" fmla="*/ 90 w 930"/>
                  <a:gd name="T23" fmla="*/ 651 h 1187"/>
                  <a:gd name="T24" fmla="*/ 152 w 930"/>
                  <a:gd name="T25" fmla="*/ 553 h 1187"/>
                  <a:gd name="T26" fmla="*/ 221 w 930"/>
                  <a:gd name="T27" fmla="*/ 460 h 1187"/>
                  <a:gd name="T28" fmla="*/ 295 w 930"/>
                  <a:gd name="T29" fmla="*/ 375 h 1187"/>
                  <a:gd name="T30" fmla="*/ 367 w 930"/>
                  <a:gd name="T31" fmla="*/ 302 h 1187"/>
                  <a:gd name="T32" fmla="*/ 430 w 930"/>
                  <a:gd name="T33" fmla="*/ 245 h 1187"/>
                  <a:gd name="T34" fmla="*/ 483 w 930"/>
                  <a:gd name="T35" fmla="*/ 206 h 1187"/>
                  <a:gd name="T36" fmla="*/ 238 w 930"/>
                  <a:gd name="T37" fmla="*/ 147 h 1187"/>
                  <a:gd name="T38" fmla="*/ 254 w 930"/>
                  <a:gd name="T39" fmla="*/ 138 h 1187"/>
                  <a:gd name="T40" fmla="*/ 295 w 930"/>
                  <a:gd name="T41" fmla="*/ 112 h 1187"/>
                  <a:gd name="T42" fmla="*/ 357 w 930"/>
                  <a:gd name="T43" fmla="*/ 80 h 1187"/>
                  <a:gd name="T44" fmla="*/ 434 w 930"/>
                  <a:gd name="T45" fmla="*/ 45 h 1187"/>
                  <a:gd name="T46" fmla="*/ 515 w 930"/>
                  <a:gd name="T47" fmla="*/ 18 h 1187"/>
                  <a:gd name="T48" fmla="*/ 597 w 930"/>
                  <a:gd name="T49" fmla="*/ 2 h 1187"/>
                  <a:gd name="T50" fmla="*/ 672 w 930"/>
                  <a:gd name="T51" fmla="*/ 6 h 1187"/>
                  <a:gd name="T52" fmla="*/ 733 w 930"/>
                  <a:gd name="T53" fmla="*/ 36 h 1187"/>
                  <a:gd name="T54" fmla="*/ 748 w 930"/>
                  <a:gd name="T55" fmla="*/ 76 h 1187"/>
                  <a:gd name="T56" fmla="*/ 743 w 930"/>
                  <a:gd name="T57" fmla="*/ 143 h 1187"/>
                  <a:gd name="T58" fmla="*/ 726 w 930"/>
                  <a:gd name="T59" fmla="*/ 227 h 1187"/>
                  <a:gd name="T60" fmla="*/ 700 w 930"/>
                  <a:gd name="T61" fmla="*/ 318 h 1187"/>
                  <a:gd name="T62" fmla="*/ 670 w 930"/>
                  <a:gd name="T63" fmla="*/ 407 h 1187"/>
                  <a:gd name="T64" fmla="*/ 642 w 930"/>
                  <a:gd name="T65" fmla="*/ 483 h 1187"/>
                  <a:gd name="T66" fmla="*/ 621 w 930"/>
                  <a:gd name="T67" fmla="*/ 536 h 1187"/>
                  <a:gd name="T68" fmla="*/ 613 w 930"/>
                  <a:gd name="T69" fmla="*/ 556 h 1187"/>
                  <a:gd name="T70" fmla="*/ 523 w 930"/>
                  <a:gd name="T71" fmla="*/ 269 h 1187"/>
                  <a:gd name="T72" fmla="*/ 485 w 930"/>
                  <a:gd name="T73" fmla="*/ 316 h 1187"/>
                  <a:gd name="T74" fmla="*/ 437 w 930"/>
                  <a:gd name="T75" fmla="*/ 385 h 1187"/>
                  <a:gd name="T76" fmla="*/ 386 w 930"/>
                  <a:gd name="T77" fmla="*/ 471 h 1187"/>
                  <a:gd name="T78" fmla="*/ 338 w 930"/>
                  <a:gd name="T79" fmla="*/ 567 h 1187"/>
                  <a:gd name="T80" fmla="*/ 299 w 930"/>
                  <a:gd name="T81" fmla="*/ 670 h 1187"/>
                  <a:gd name="T82" fmla="*/ 274 w 930"/>
                  <a:gd name="T83" fmla="*/ 770 h 1187"/>
                  <a:gd name="T84" fmla="*/ 270 w 930"/>
                  <a:gd name="T85" fmla="*/ 865 h 1187"/>
                  <a:gd name="T86" fmla="*/ 293 w 930"/>
                  <a:gd name="T87" fmla="*/ 938 h 1187"/>
                  <a:gd name="T88" fmla="*/ 356 w 930"/>
                  <a:gd name="T89" fmla="*/ 992 h 1187"/>
                  <a:gd name="T90" fmla="*/ 451 w 930"/>
                  <a:gd name="T91" fmla="*/ 1035 h 1187"/>
                  <a:gd name="T92" fmla="*/ 564 w 930"/>
                  <a:gd name="T93" fmla="*/ 1069 h 1187"/>
                  <a:gd name="T94" fmla="*/ 680 w 930"/>
                  <a:gd name="T95" fmla="*/ 1094 h 1187"/>
                  <a:gd name="T96" fmla="*/ 788 w 930"/>
                  <a:gd name="T97" fmla="*/ 1111 h 1187"/>
                  <a:gd name="T98" fmla="*/ 874 w 930"/>
                  <a:gd name="T99" fmla="*/ 1120 h 1187"/>
                  <a:gd name="T100" fmla="*/ 923 w 930"/>
                  <a:gd name="T101" fmla="*/ 1126 h 1187"/>
                  <a:gd name="T102" fmla="*/ 927 w 930"/>
                  <a:gd name="T103" fmla="*/ 1127 h 1187"/>
                  <a:gd name="T104" fmla="*/ 903 w 930"/>
                  <a:gd name="T105" fmla="*/ 1133 h 1187"/>
                  <a:gd name="T106" fmla="*/ 856 w 930"/>
                  <a:gd name="T107" fmla="*/ 1142 h 1187"/>
                  <a:gd name="T108" fmla="*/ 793 w 930"/>
                  <a:gd name="T109" fmla="*/ 1155 h 1187"/>
                  <a:gd name="T110" fmla="*/ 716 w 930"/>
                  <a:gd name="T111" fmla="*/ 1166 h 1187"/>
                  <a:gd name="T112" fmla="*/ 629 w 930"/>
                  <a:gd name="T113" fmla="*/ 1178 h 1187"/>
                  <a:gd name="T114" fmla="*/ 536 w 930"/>
                  <a:gd name="T115" fmla="*/ 1185 h 1187"/>
                  <a:gd name="T116" fmla="*/ 439 w 930"/>
                  <a:gd name="T117" fmla="*/ 1187 h 11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0"/>
                  <a:gd name="T178" fmla="*/ 0 h 1187"/>
                  <a:gd name="T179" fmla="*/ 930 w 930"/>
                  <a:gd name="T180" fmla="*/ 1187 h 11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0" h="1187">
                    <a:moveTo>
                      <a:pt x="392" y="1186"/>
                    </a:moveTo>
                    <a:lnTo>
                      <a:pt x="361" y="1184"/>
                    </a:lnTo>
                    <a:lnTo>
                      <a:pt x="330" y="1181"/>
                    </a:lnTo>
                    <a:lnTo>
                      <a:pt x="299" y="1177"/>
                    </a:lnTo>
                    <a:lnTo>
                      <a:pt x="269" y="1172"/>
                    </a:lnTo>
                    <a:lnTo>
                      <a:pt x="240" y="1166"/>
                    </a:lnTo>
                    <a:lnTo>
                      <a:pt x="212" y="1160"/>
                    </a:lnTo>
                    <a:lnTo>
                      <a:pt x="185" y="1150"/>
                    </a:lnTo>
                    <a:lnTo>
                      <a:pt x="159" y="1140"/>
                    </a:lnTo>
                    <a:lnTo>
                      <a:pt x="135" y="1130"/>
                    </a:lnTo>
                    <a:lnTo>
                      <a:pt x="112" y="1117"/>
                    </a:lnTo>
                    <a:lnTo>
                      <a:pt x="91" y="1102"/>
                    </a:lnTo>
                    <a:lnTo>
                      <a:pt x="72" y="1086"/>
                    </a:lnTo>
                    <a:lnTo>
                      <a:pt x="54" y="1069"/>
                    </a:lnTo>
                    <a:lnTo>
                      <a:pt x="39" y="1049"/>
                    </a:lnTo>
                    <a:lnTo>
                      <a:pt x="26" y="1028"/>
                    </a:lnTo>
                    <a:lnTo>
                      <a:pt x="15" y="1005"/>
                    </a:lnTo>
                    <a:lnTo>
                      <a:pt x="3" y="959"/>
                    </a:lnTo>
                    <a:lnTo>
                      <a:pt x="0" y="908"/>
                    </a:lnTo>
                    <a:lnTo>
                      <a:pt x="7" y="855"/>
                    </a:lnTo>
                    <a:lnTo>
                      <a:pt x="22" y="799"/>
                    </a:lnTo>
                    <a:lnTo>
                      <a:pt x="41" y="751"/>
                    </a:lnTo>
                    <a:lnTo>
                      <a:pt x="64" y="701"/>
                    </a:lnTo>
                    <a:lnTo>
                      <a:pt x="90" y="651"/>
                    </a:lnTo>
                    <a:lnTo>
                      <a:pt x="119" y="602"/>
                    </a:lnTo>
                    <a:lnTo>
                      <a:pt x="152" y="553"/>
                    </a:lnTo>
                    <a:lnTo>
                      <a:pt x="186" y="506"/>
                    </a:lnTo>
                    <a:lnTo>
                      <a:pt x="221" y="460"/>
                    </a:lnTo>
                    <a:lnTo>
                      <a:pt x="258" y="416"/>
                    </a:lnTo>
                    <a:lnTo>
                      <a:pt x="295" y="375"/>
                    </a:lnTo>
                    <a:lnTo>
                      <a:pt x="331" y="337"/>
                    </a:lnTo>
                    <a:lnTo>
                      <a:pt x="367" y="302"/>
                    </a:lnTo>
                    <a:lnTo>
                      <a:pt x="400" y="271"/>
                    </a:lnTo>
                    <a:lnTo>
                      <a:pt x="430" y="245"/>
                    </a:lnTo>
                    <a:lnTo>
                      <a:pt x="459" y="223"/>
                    </a:lnTo>
                    <a:lnTo>
                      <a:pt x="483" y="206"/>
                    </a:lnTo>
                    <a:lnTo>
                      <a:pt x="503" y="195"/>
                    </a:lnTo>
                    <a:lnTo>
                      <a:pt x="238" y="147"/>
                    </a:lnTo>
                    <a:lnTo>
                      <a:pt x="241" y="144"/>
                    </a:lnTo>
                    <a:lnTo>
                      <a:pt x="254" y="138"/>
                    </a:lnTo>
                    <a:lnTo>
                      <a:pt x="271" y="126"/>
                    </a:lnTo>
                    <a:lnTo>
                      <a:pt x="295" y="112"/>
                    </a:lnTo>
                    <a:lnTo>
                      <a:pt x="324" y="96"/>
                    </a:lnTo>
                    <a:lnTo>
                      <a:pt x="357" y="80"/>
                    </a:lnTo>
                    <a:lnTo>
                      <a:pt x="394" y="63"/>
                    </a:lnTo>
                    <a:lnTo>
                      <a:pt x="434" y="45"/>
                    </a:lnTo>
                    <a:lnTo>
                      <a:pt x="474" y="30"/>
                    </a:lnTo>
                    <a:lnTo>
                      <a:pt x="515" y="18"/>
                    </a:lnTo>
                    <a:lnTo>
                      <a:pt x="557" y="7"/>
                    </a:lnTo>
                    <a:lnTo>
                      <a:pt x="597" y="2"/>
                    </a:lnTo>
                    <a:lnTo>
                      <a:pt x="635" y="0"/>
                    </a:lnTo>
                    <a:lnTo>
                      <a:pt x="672" y="6"/>
                    </a:lnTo>
                    <a:lnTo>
                      <a:pt x="704" y="18"/>
                    </a:lnTo>
                    <a:lnTo>
                      <a:pt x="733" y="36"/>
                    </a:lnTo>
                    <a:lnTo>
                      <a:pt x="743" y="52"/>
                    </a:lnTo>
                    <a:lnTo>
                      <a:pt x="748" y="76"/>
                    </a:lnTo>
                    <a:lnTo>
                      <a:pt x="748" y="106"/>
                    </a:lnTo>
                    <a:lnTo>
                      <a:pt x="743" y="143"/>
                    </a:lnTo>
                    <a:lnTo>
                      <a:pt x="737" y="184"/>
                    </a:lnTo>
                    <a:lnTo>
                      <a:pt x="726" y="227"/>
                    </a:lnTo>
                    <a:lnTo>
                      <a:pt x="714" y="272"/>
                    </a:lnTo>
                    <a:lnTo>
                      <a:pt x="700" y="318"/>
                    </a:lnTo>
                    <a:lnTo>
                      <a:pt x="685" y="365"/>
                    </a:lnTo>
                    <a:lnTo>
                      <a:pt x="670" y="407"/>
                    </a:lnTo>
                    <a:lnTo>
                      <a:pt x="655" y="447"/>
                    </a:lnTo>
                    <a:lnTo>
                      <a:pt x="642" y="483"/>
                    </a:lnTo>
                    <a:lnTo>
                      <a:pt x="631" y="513"/>
                    </a:lnTo>
                    <a:lnTo>
                      <a:pt x="621" y="536"/>
                    </a:lnTo>
                    <a:lnTo>
                      <a:pt x="616" y="551"/>
                    </a:lnTo>
                    <a:lnTo>
                      <a:pt x="613" y="556"/>
                    </a:lnTo>
                    <a:lnTo>
                      <a:pt x="537" y="256"/>
                    </a:lnTo>
                    <a:lnTo>
                      <a:pt x="523" y="269"/>
                    </a:lnTo>
                    <a:lnTo>
                      <a:pt x="506" y="290"/>
                    </a:lnTo>
                    <a:lnTo>
                      <a:pt x="485" y="316"/>
                    </a:lnTo>
                    <a:lnTo>
                      <a:pt x="462" y="347"/>
                    </a:lnTo>
                    <a:lnTo>
                      <a:pt x="437" y="385"/>
                    </a:lnTo>
                    <a:lnTo>
                      <a:pt x="412" y="426"/>
                    </a:lnTo>
                    <a:lnTo>
                      <a:pt x="386" y="471"/>
                    </a:lnTo>
                    <a:lnTo>
                      <a:pt x="362" y="518"/>
                    </a:lnTo>
                    <a:lnTo>
                      <a:pt x="338" y="567"/>
                    </a:lnTo>
                    <a:lnTo>
                      <a:pt x="317" y="618"/>
                    </a:lnTo>
                    <a:lnTo>
                      <a:pt x="299" y="670"/>
                    </a:lnTo>
                    <a:lnTo>
                      <a:pt x="285" y="721"/>
                    </a:lnTo>
                    <a:lnTo>
                      <a:pt x="274" y="770"/>
                    </a:lnTo>
                    <a:lnTo>
                      <a:pt x="270" y="818"/>
                    </a:lnTo>
                    <a:lnTo>
                      <a:pt x="270" y="865"/>
                    </a:lnTo>
                    <a:lnTo>
                      <a:pt x="278" y="907"/>
                    </a:lnTo>
                    <a:lnTo>
                      <a:pt x="293" y="938"/>
                    </a:lnTo>
                    <a:lnTo>
                      <a:pt x="319" y="967"/>
                    </a:lnTo>
                    <a:lnTo>
                      <a:pt x="356" y="992"/>
                    </a:lnTo>
                    <a:lnTo>
                      <a:pt x="400" y="1016"/>
                    </a:lnTo>
                    <a:lnTo>
                      <a:pt x="451" y="1035"/>
                    </a:lnTo>
                    <a:lnTo>
                      <a:pt x="506" y="1054"/>
                    </a:lnTo>
                    <a:lnTo>
                      <a:pt x="564" y="1069"/>
                    </a:lnTo>
                    <a:lnTo>
                      <a:pt x="622" y="1082"/>
                    </a:lnTo>
                    <a:lnTo>
                      <a:pt x="680" y="1094"/>
                    </a:lnTo>
                    <a:lnTo>
                      <a:pt x="737" y="1103"/>
                    </a:lnTo>
                    <a:lnTo>
                      <a:pt x="788" y="1111"/>
                    </a:lnTo>
                    <a:lnTo>
                      <a:pt x="835" y="1117"/>
                    </a:lnTo>
                    <a:lnTo>
                      <a:pt x="874" y="1120"/>
                    </a:lnTo>
                    <a:lnTo>
                      <a:pt x="904" y="1124"/>
                    </a:lnTo>
                    <a:lnTo>
                      <a:pt x="923" y="1126"/>
                    </a:lnTo>
                    <a:lnTo>
                      <a:pt x="930" y="1126"/>
                    </a:lnTo>
                    <a:lnTo>
                      <a:pt x="927" y="1127"/>
                    </a:lnTo>
                    <a:lnTo>
                      <a:pt x="917" y="1130"/>
                    </a:lnTo>
                    <a:lnTo>
                      <a:pt x="903" y="1133"/>
                    </a:lnTo>
                    <a:lnTo>
                      <a:pt x="882" y="1138"/>
                    </a:lnTo>
                    <a:lnTo>
                      <a:pt x="856" y="1142"/>
                    </a:lnTo>
                    <a:lnTo>
                      <a:pt x="826" y="1148"/>
                    </a:lnTo>
                    <a:lnTo>
                      <a:pt x="793" y="1155"/>
                    </a:lnTo>
                    <a:lnTo>
                      <a:pt x="756" y="1161"/>
                    </a:lnTo>
                    <a:lnTo>
                      <a:pt x="716" y="1166"/>
                    </a:lnTo>
                    <a:lnTo>
                      <a:pt x="673" y="1172"/>
                    </a:lnTo>
                    <a:lnTo>
                      <a:pt x="629" y="1178"/>
                    </a:lnTo>
                    <a:lnTo>
                      <a:pt x="583" y="1183"/>
                    </a:lnTo>
                    <a:lnTo>
                      <a:pt x="536" y="1185"/>
                    </a:lnTo>
                    <a:lnTo>
                      <a:pt x="488" y="1187"/>
                    </a:lnTo>
                    <a:lnTo>
                      <a:pt x="439" y="1187"/>
                    </a:lnTo>
                    <a:lnTo>
                      <a:pt x="392" y="1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b="1" dirty="0">
                  <a:solidFill>
                    <a:prstClr val="white"/>
                  </a:solidFill>
                </a:endParaRPr>
              </a:p>
            </p:txBody>
          </p:sp>
          <p:sp>
            <p:nvSpPr>
              <p:cNvPr id="20" name="Freeform 13"/>
              <p:cNvSpPr>
                <a:spLocks/>
              </p:cNvSpPr>
              <p:nvPr/>
            </p:nvSpPr>
            <p:spPr bwMode="auto">
              <a:xfrm rot="4161148" flipH="1" flipV="1">
                <a:off x="3294" y="2448"/>
                <a:ext cx="642" cy="1277"/>
              </a:xfrm>
              <a:custGeom>
                <a:avLst/>
                <a:gdLst>
                  <a:gd name="T0" fmla="*/ 361 w 930"/>
                  <a:gd name="T1" fmla="*/ 1184 h 1187"/>
                  <a:gd name="T2" fmla="*/ 299 w 930"/>
                  <a:gd name="T3" fmla="*/ 1177 h 1187"/>
                  <a:gd name="T4" fmla="*/ 240 w 930"/>
                  <a:gd name="T5" fmla="*/ 1166 h 1187"/>
                  <a:gd name="T6" fmla="*/ 185 w 930"/>
                  <a:gd name="T7" fmla="*/ 1150 h 1187"/>
                  <a:gd name="T8" fmla="*/ 135 w 930"/>
                  <a:gd name="T9" fmla="*/ 1130 h 1187"/>
                  <a:gd name="T10" fmla="*/ 91 w 930"/>
                  <a:gd name="T11" fmla="*/ 1102 h 1187"/>
                  <a:gd name="T12" fmla="*/ 54 w 930"/>
                  <a:gd name="T13" fmla="*/ 1069 h 1187"/>
                  <a:gd name="T14" fmla="*/ 26 w 930"/>
                  <a:gd name="T15" fmla="*/ 1028 h 1187"/>
                  <a:gd name="T16" fmla="*/ 3 w 930"/>
                  <a:gd name="T17" fmla="*/ 959 h 1187"/>
                  <a:gd name="T18" fmla="*/ 7 w 930"/>
                  <a:gd name="T19" fmla="*/ 855 h 1187"/>
                  <a:gd name="T20" fmla="*/ 41 w 930"/>
                  <a:gd name="T21" fmla="*/ 751 h 1187"/>
                  <a:gd name="T22" fmla="*/ 90 w 930"/>
                  <a:gd name="T23" fmla="*/ 651 h 1187"/>
                  <a:gd name="T24" fmla="*/ 152 w 930"/>
                  <a:gd name="T25" fmla="*/ 553 h 1187"/>
                  <a:gd name="T26" fmla="*/ 221 w 930"/>
                  <a:gd name="T27" fmla="*/ 460 h 1187"/>
                  <a:gd name="T28" fmla="*/ 295 w 930"/>
                  <a:gd name="T29" fmla="*/ 375 h 1187"/>
                  <a:gd name="T30" fmla="*/ 367 w 930"/>
                  <a:gd name="T31" fmla="*/ 302 h 1187"/>
                  <a:gd name="T32" fmla="*/ 430 w 930"/>
                  <a:gd name="T33" fmla="*/ 245 h 1187"/>
                  <a:gd name="T34" fmla="*/ 483 w 930"/>
                  <a:gd name="T35" fmla="*/ 206 h 1187"/>
                  <a:gd name="T36" fmla="*/ 238 w 930"/>
                  <a:gd name="T37" fmla="*/ 147 h 1187"/>
                  <a:gd name="T38" fmla="*/ 254 w 930"/>
                  <a:gd name="T39" fmla="*/ 138 h 1187"/>
                  <a:gd name="T40" fmla="*/ 295 w 930"/>
                  <a:gd name="T41" fmla="*/ 112 h 1187"/>
                  <a:gd name="T42" fmla="*/ 357 w 930"/>
                  <a:gd name="T43" fmla="*/ 80 h 1187"/>
                  <a:gd name="T44" fmla="*/ 434 w 930"/>
                  <a:gd name="T45" fmla="*/ 45 h 1187"/>
                  <a:gd name="T46" fmla="*/ 515 w 930"/>
                  <a:gd name="T47" fmla="*/ 18 h 1187"/>
                  <a:gd name="T48" fmla="*/ 597 w 930"/>
                  <a:gd name="T49" fmla="*/ 2 h 1187"/>
                  <a:gd name="T50" fmla="*/ 672 w 930"/>
                  <a:gd name="T51" fmla="*/ 6 h 1187"/>
                  <a:gd name="T52" fmla="*/ 733 w 930"/>
                  <a:gd name="T53" fmla="*/ 36 h 1187"/>
                  <a:gd name="T54" fmla="*/ 748 w 930"/>
                  <a:gd name="T55" fmla="*/ 76 h 1187"/>
                  <a:gd name="T56" fmla="*/ 743 w 930"/>
                  <a:gd name="T57" fmla="*/ 143 h 1187"/>
                  <a:gd name="T58" fmla="*/ 726 w 930"/>
                  <a:gd name="T59" fmla="*/ 227 h 1187"/>
                  <a:gd name="T60" fmla="*/ 700 w 930"/>
                  <a:gd name="T61" fmla="*/ 318 h 1187"/>
                  <a:gd name="T62" fmla="*/ 670 w 930"/>
                  <a:gd name="T63" fmla="*/ 407 h 1187"/>
                  <a:gd name="T64" fmla="*/ 642 w 930"/>
                  <a:gd name="T65" fmla="*/ 483 h 1187"/>
                  <a:gd name="T66" fmla="*/ 621 w 930"/>
                  <a:gd name="T67" fmla="*/ 536 h 1187"/>
                  <a:gd name="T68" fmla="*/ 613 w 930"/>
                  <a:gd name="T69" fmla="*/ 556 h 1187"/>
                  <a:gd name="T70" fmla="*/ 523 w 930"/>
                  <a:gd name="T71" fmla="*/ 269 h 1187"/>
                  <a:gd name="T72" fmla="*/ 485 w 930"/>
                  <a:gd name="T73" fmla="*/ 316 h 1187"/>
                  <a:gd name="T74" fmla="*/ 437 w 930"/>
                  <a:gd name="T75" fmla="*/ 385 h 1187"/>
                  <a:gd name="T76" fmla="*/ 386 w 930"/>
                  <a:gd name="T77" fmla="*/ 471 h 1187"/>
                  <a:gd name="T78" fmla="*/ 338 w 930"/>
                  <a:gd name="T79" fmla="*/ 567 h 1187"/>
                  <a:gd name="T80" fmla="*/ 299 w 930"/>
                  <a:gd name="T81" fmla="*/ 670 h 1187"/>
                  <a:gd name="T82" fmla="*/ 274 w 930"/>
                  <a:gd name="T83" fmla="*/ 770 h 1187"/>
                  <a:gd name="T84" fmla="*/ 270 w 930"/>
                  <a:gd name="T85" fmla="*/ 865 h 1187"/>
                  <a:gd name="T86" fmla="*/ 293 w 930"/>
                  <a:gd name="T87" fmla="*/ 938 h 1187"/>
                  <a:gd name="T88" fmla="*/ 356 w 930"/>
                  <a:gd name="T89" fmla="*/ 992 h 1187"/>
                  <a:gd name="T90" fmla="*/ 451 w 930"/>
                  <a:gd name="T91" fmla="*/ 1035 h 1187"/>
                  <a:gd name="T92" fmla="*/ 564 w 930"/>
                  <a:gd name="T93" fmla="*/ 1069 h 1187"/>
                  <a:gd name="T94" fmla="*/ 680 w 930"/>
                  <a:gd name="T95" fmla="*/ 1094 h 1187"/>
                  <a:gd name="T96" fmla="*/ 788 w 930"/>
                  <a:gd name="T97" fmla="*/ 1111 h 1187"/>
                  <a:gd name="T98" fmla="*/ 874 w 930"/>
                  <a:gd name="T99" fmla="*/ 1120 h 1187"/>
                  <a:gd name="T100" fmla="*/ 923 w 930"/>
                  <a:gd name="T101" fmla="*/ 1126 h 1187"/>
                  <a:gd name="T102" fmla="*/ 927 w 930"/>
                  <a:gd name="T103" fmla="*/ 1127 h 1187"/>
                  <a:gd name="T104" fmla="*/ 903 w 930"/>
                  <a:gd name="T105" fmla="*/ 1133 h 1187"/>
                  <a:gd name="T106" fmla="*/ 856 w 930"/>
                  <a:gd name="T107" fmla="*/ 1142 h 1187"/>
                  <a:gd name="T108" fmla="*/ 793 w 930"/>
                  <a:gd name="T109" fmla="*/ 1155 h 1187"/>
                  <a:gd name="T110" fmla="*/ 716 w 930"/>
                  <a:gd name="T111" fmla="*/ 1166 h 1187"/>
                  <a:gd name="T112" fmla="*/ 629 w 930"/>
                  <a:gd name="T113" fmla="*/ 1178 h 1187"/>
                  <a:gd name="T114" fmla="*/ 536 w 930"/>
                  <a:gd name="T115" fmla="*/ 1185 h 1187"/>
                  <a:gd name="T116" fmla="*/ 439 w 930"/>
                  <a:gd name="T117" fmla="*/ 1187 h 11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0"/>
                  <a:gd name="T178" fmla="*/ 0 h 1187"/>
                  <a:gd name="T179" fmla="*/ 930 w 930"/>
                  <a:gd name="T180" fmla="*/ 1187 h 11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0" h="1187">
                    <a:moveTo>
                      <a:pt x="392" y="1186"/>
                    </a:moveTo>
                    <a:lnTo>
                      <a:pt x="361" y="1184"/>
                    </a:lnTo>
                    <a:lnTo>
                      <a:pt x="330" y="1181"/>
                    </a:lnTo>
                    <a:lnTo>
                      <a:pt x="299" y="1177"/>
                    </a:lnTo>
                    <a:lnTo>
                      <a:pt x="269" y="1172"/>
                    </a:lnTo>
                    <a:lnTo>
                      <a:pt x="240" y="1166"/>
                    </a:lnTo>
                    <a:lnTo>
                      <a:pt x="212" y="1160"/>
                    </a:lnTo>
                    <a:lnTo>
                      <a:pt x="185" y="1150"/>
                    </a:lnTo>
                    <a:lnTo>
                      <a:pt x="159" y="1140"/>
                    </a:lnTo>
                    <a:lnTo>
                      <a:pt x="135" y="1130"/>
                    </a:lnTo>
                    <a:lnTo>
                      <a:pt x="112" y="1117"/>
                    </a:lnTo>
                    <a:lnTo>
                      <a:pt x="91" y="1102"/>
                    </a:lnTo>
                    <a:lnTo>
                      <a:pt x="72" y="1086"/>
                    </a:lnTo>
                    <a:lnTo>
                      <a:pt x="54" y="1069"/>
                    </a:lnTo>
                    <a:lnTo>
                      <a:pt x="39" y="1049"/>
                    </a:lnTo>
                    <a:lnTo>
                      <a:pt x="26" y="1028"/>
                    </a:lnTo>
                    <a:lnTo>
                      <a:pt x="15" y="1005"/>
                    </a:lnTo>
                    <a:lnTo>
                      <a:pt x="3" y="959"/>
                    </a:lnTo>
                    <a:lnTo>
                      <a:pt x="0" y="908"/>
                    </a:lnTo>
                    <a:lnTo>
                      <a:pt x="7" y="855"/>
                    </a:lnTo>
                    <a:lnTo>
                      <a:pt x="22" y="799"/>
                    </a:lnTo>
                    <a:lnTo>
                      <a:pt x="41" y="751"/>
                    </a:lnTo>
                    <a:lnTo>
                      <a:pt x="64" y="701"/>
                    </a:lnTo>
                    <a:lnTo>
                      <a:pt x="90" y="651"/>
                    </a:lnTo>
                    <a:lnTo>
                      <a:pt x="119" y="602"/>
                    </a:lnTo>
                    <a:lnTo>
                      <a:pt x="152" y="553"/>
                    </a:lnTo>
                    <a:lnTo>
                      <a:pt x="186" y="506"/>
                    </a:lnTo>
                    <a:lnTo>
                      <a:pt x="221" y="460"/>
                    </a:lnTo>
                    <a:lnTo>
                      <a:pt x="258" y="416"/>
                    </a:lnTo>
                    <a:lnTo>
                      <a:pt x="295" y="375"/>
                    </a:lnTo>
                    <a:lnTo>
                      <a:pt x="331" y="337"/>
                    </a:lnTo>
                    <a:lnTo>
                      <a:pt x="367" y="302"/>
                    </a:lnTo>
                    <a:lnTo>
                      <a:pt x="400" y="271"/>
                    </a:lnTo>
                    <a:lnTo>
                      <a:pt x="430" y="245"/>
                    </a:lnTo>
                    <a:lnTo>
                      <a:pt x="459" y="223"/>
                    </a:lnTo>
                    <a:lnTo>
                      <a:pt x="483" y="206"/>
                    </a:lnTo>
                    <a:lnTo>
                      <a:pt x="503" y="195"/>
                    </a:lnTo>
                    <a:lnTo>
                      <a:pt x="238" y="147"/>
                    </a:lnTo>
                    <a:lnTo>
                      <a:pt x="241" y="144"/>
                    </a:lnTo>
                    <a:lnTo>
                      <a:pt x="254" y="138"/>
                    </a:lnTo>
                    <a:lnTo>
                      <a:pt x="271" y="126"/>
                    </a:lnTo>
                    <a:lnTo>
                      <a:pt x="295" y="112"/>
                    </a:lnTo>
                    <a:lnTo>
                      <a:pt x="324" y="96"/>
                    </a:lnTo>
                    <a:lnTo>
                      <a:pt x="357" y="80"/>
                    </a:lnTo>
                    <a:lnTo>
                      <a:pt x="394" y="63"/>
                    </a:lnTo>
                    <a:lnTo>
                      <a:pt x="434" y="45"/>
                    </a:lnTo>
                    <a:lnTo>
                      <a:pt x="474" y="30"/>
                    </a:lnTo>
                    <a:lnTo>
                      <a:pt x="515" y="18"/>
                    </a:lnTo>
                    <a:lnTo>
                      <a:pt x="557" y="7"/>
                    </a:lnTo>
                    <a:lnTo>
                      <a:pt x="597" y="2"/>
                    </a:lnTo>
                    <a:lnTo>
                      <a:pt x="635" y="0"/>
                    </a:lnTo>
                    <a:lnTo>
                      <a:pt x="672" y="6"/>
                    </a:lnTo>
                    <a:lnTo>
                      <a:pt x="704" y="18"/>
                    </a:lnTo>
                    <a:lnTo>
                      <a:pt x="733" y="36"/>
                    </a:lnTo>
                    <a:lnTo>
                      <a:pt x="743" y="52"/>
                    </a:lnTo>
                    <a:lnTo>
                      <a:pt x="748" y="76"/>
                    </a:lnTo>
                    <a:lnTo>
                      <a:pt x="748" y="106"/>
                    </a:lnTo>
                    <a:lnTo>
                      <a:pt x="743" y="143"/>
                    </a:lnTo>
                    <a:lnTo>
                      <a:pt x="737" y="184"/>
                    </a:lnTo>
                    <a:lnTo>
                      <a:pt x="726" y="227"/>
                    </a:lnTo>
                    <a:lnTo>
                      <a:pt x="714" y="272"/>
                    </a:lnTo>
                    <a:lnTo>
                      <a:pt x="700" y="318"/>
                    </a:lnTo>
                    <a:lnTo>
                      <a:pt x="685" y="365"/>
                    </a:lnTo>
                    <a:lnTo>
                      <a:pt x="670" y="407"/>
                    </a:lnTo>
                    <a:lnTo>
                      <a:pt x="655" y="447"/>
                    </a:lnTo>
                    <a:lnTo>
                      <a:pt x="642" y="483"/>
                    </a:lnTo>
                    <a:lnTo>
                      <a:pt x="631" y="513"/>
                    </a:lnTo>
                    <a:lnTo>
                      <a:pt x="621" y="536"/>
                    </a:lnTo>
                    <a:lnTo>
                      <a:pt x="616" y="551"/>
                    </a:lnTo>
                    <a:lnTo>
                      <a:pt x="613" y="556"/>
                    </a:lnTo>
                    <a:lnTo>
                      <a:pt x="537" y="256"/>
                    </a:lnTo>
                    <a:lnTo>
                      <a:pt x="523" y="269"/>
                    </a:lnTo>
                    <a:lnTo>
                      <a:pt x="506" y="290"/>
                    </a:lnTo>
                    <a:lnTo>
                      <a:pt x="485" y="316"/>
                    </a:lnTo>
                    <a:lnTo>
                      <a:pt x="462" y="347"/>
                    </a:lnTo>
                    <a:lnTo>
                      <a:pt x="437" y="385"/>
                    </a:lnTo>
                    <a:lnTo>
                      <a:pt x="412" y="426"/>
                    </a:lnTo>
                    <a:lnTo>
                      <a:pt x="386" y="471"/>
                    </a:lnTo>
                    <a:lnTo>
                      <a:pt x="362" y="518"/>
                    </a:lnTo>
                    <a:lnTo>
                      <a:pt x="338" y="567"/>
                    </a:lnTo>
                    <a:lnTo>
                      <a:pt x="317" y="618"/>
                    </a:lnTo>
                    <a:lnTo>
                      <a:pt x="299" y="670"/>
                    </a:lnTo>
                    <a:lnTo>
                      <a:pt x="285" y="721"/>
                    </a:lnTo>
                    <a:lnTo>
                      <a:pt x="274" y="770"/>
                    </a:lnTo>
                    <a:lnTo>
                      <a:pt x="270" y="818"/>
                    </a:lnTo>
                    <a:lnTo>
                      <a:pt x="270" y="865"/>
                    </a:lnTo>
                    <a:lnTo>
                      <a:pt x="278" y="907"/>
                    </a:lnTo>
                    <a:lnTo>
                      <a:pt x="293" y="938"/>
                    </a:lnTo>
                    <a:lnTo>
                      <a:pt x="319" y="967"/>
                    </a:lnTo>
                    <a:lnTo>
                      <a:pt x="356" y="992"/>
                    </a:lnTo>
                    <a:lnTo>
                      <a:pt x="400" y="1016"/>
                    </a:lnTo>
                    <a:lnTo>
                      <a:pt x="451" y="1035"/>
                    </a:lnTo>
                    <a:lnTo>
                      <a:pt x="506" y="1054"/>
                    </a:lnTo>
                    <a:lnTo>
                      <a:pt x="564" y="1069"/>
                    </a:lnTo>
                    <a:lnTo>
                      <a:pt x="622" y="1082"/>
                    </a:lnTo>
                    <a:lnTo>
                      <a:pt x="680" y="1094"/>
                    </a:lnTo>
                    <a:lnTo>
                      <a:pt x="737" y="1103"/>
                    </a:lnTo>
                    <a:lnTo>
                      <a:pt x="788" y="1111"/>
                    </a:lnTo>
                    <a:lnTo>
                      <a:pt x="835" y="1117"/>
                    </a:lnTo>
                    <a:lnTo>
                      <a:pt x="874" y="1120"/>
                    </a:lnTo>
                    <a:lnTo>
                      <a:pt x="904" y="1124"/>
                    </a:lnTo>
                    <a:lnTo>
                      <a:pt x="923" y="1126"/>
                    </a:lnTo>
                    <a:lnTo>
                      <a:pt x="930" y="1126"/>
                    </a:lnTo>
                    <a:lnTo>
                      <a:pt x="927" y="1127"/>
                    </a:lnTo>
                    <a:lnTo>
                      <a:pt x="917" y="1130"/>
                    </a:lnTo>
                    <a:lnTo>
                      <a:pt x="903" y="1133"/>
                    </a:lnTo>
                    <a:lnTo>
                      <a:pt x="882" y="1138"/>
                    </a:lnTo>
                    <a:lnTo>
                      <a:pt x="856" y="1142"/>
                    </a:lnTo>
                    <a:lnTo>
                      <a:pt x="826" y="1148"/>
                    </a:lnTo>
                    <a:lnTo>
                      <a:pt x="793" y="1155"/>
                    </a:lnTo>
                    <a:lnTo>
                      <a:pt x="756" y="1161"/>
                    </a:lnTo>
                    <a:lnTo>
                      <a:pt x="716" y="1166"/>
                    </a:lnTo>
                    <a:lnTo>
                      <a:pt x="673" y="1172"/>
                    </a:lnTo>
                    <a:lnTo>
                      <a:pt x="629" y="1178"/>
                    </a:lnTo>
                    <a:lnTo>
                      <a:pt x="583" y="1183"/>
                    </a:lnTo>
                    <a:lnTo>
                      <a:pt x="536" y="1185"/>
                    </a:lnTo>
                    <a:lnTo>
                      <a:pt x="488" y="1187"/>
                    </a:lnTo>
                    <a:lnTo>
                      <a:pt x="439" y="1187"/>
                    </a:lnTo>
                    <a:lnTo>
                      <a:pt x="392" y="1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b="1" dirty="0">
                  <a:solidFill>
                    <a:prstClr val="white"/>
                  </a:solidFill>
                </a:endParaRPr>
              </a:p>
            </p:txBody>
          </p:sp>
        </p:grpSp>
        <p:grpSp>
          <p:nvGrpSpPr>
            <p:cNvPr id="6" name="Group 14"/>
            <p:cNvGrpSpPr>
              <a:grpSpLocks/>
            </p:cNvGrpSpPr>
            <p:nvPr/>
          </p:nvGrpSpPr>
          <p:grpSpPr bwMode="auto">
            <a:xfrm>
              <a:off x="1929" y="1162"/>
              <a:ext cx="1911" cy="683"/>
              <a:chOff x="1929" y="1162"/>
              <a:chExt cx="1911" cy="683"/>
            </a:xfrm>
            <a:grpFill/>
          </p:grpSpPr>
          <p:sp>
            <p:nvSpPr>
              <p:cNvPr id="17" name="Freeform 15"/>
              <p:cNvSpPr>
                <a:spLocks/>
              </p:cNvSpPr>
              <p:nvPr/>
            </p:nvSpPr>
            <p:spPr bwMode="auto">
              <a:xfrm rot="21206565" flipH="1">
                <a:off x="1929" y="1162"/>
                <a:ext cx="1617" cy="682"/>
              </a:xfrm>
              <a:custGeom>
                <a:avLst/>
                <a:gdLst>
                  <a:gd name="T0" fmla="*/ 336 w 1237"/>
                  <a:gd name="T1" fmla="*/ 103 h 986"/>
                  <a:gd name="T2" fmla="*/ 359 w 1237"/>
                  <a:gd name="T3" fmla="*/ 81 h 986"/>
                  <a:gd name="T4" fmla="*/ 383 w 1237"/>
                  <a:gd name="T5" fmla="*/ 61 h 986"/>
                  <a:gd name="T6" fmla="*/ 409 w 1237"/>
                  <a:gd name="T7" fmla="*/ 44 h 986"/>
                  <a:gd name="T8" fmla="*/ 434 w 1237"/>
                  <a:gd name="T9" fmla="*/ 30 h 986"/>
                  <a:gd name="T10" fmla="*/ 461 w 1237"/>
                  <a:gd name="T11" fmla="*/ 17 h 986"/>
                  <a:gd name="T12" fmla="*/ 487 w 1237"/>
                  <a:gd name="T13" fmla="*/ 9 h 986"/>
                  <a:gd name="T14" fmla="*/ 515 w 1237"/>
                  <a:gd name="T15" fmla="*/ 2 h 986"/>
                  <a:gd name="T16" fmla="*/ 537 w 1237"/>
                  <a:gd name="T17" fmla="*/ 0 h 986"/>
                  <a:gd name="T18" fmla="*/ 554 w 1237"/>
                  <a:gd name="T19" fmla="*/ 0 h 986"/>
                  <a:gd name="T20" fmla="*/ 574 w 1237"/>
                  <a:gd name="T21" fmla="*/ 2 h 986"/>
                  <a:gd name="T22" fmla="*/ 598 w 1237"/>
                  <a:gd name="T23" fmla="*/ 8 h 986"/>
                  <a:gd name="T24" fmla="*/ 622 w 1237"/>
                  <a:gd name="T25" fmla="*/ 16 h 986"/>
                  <a:gd name="T26" fmla="*/ 646 w 1237"/>
                  <a:gd name="T27" fmla="*/ 27 h 986"/>
                  <a:gd name="T28" fmla="*/ 670 w 1237"/>
                  <a:gd name="T29" fmla="*/ 39 h 986"/>
                  <a:gd name="T30" fmla="*/ 693 w 1237"/>
                  <a:gd name="T31" fmla="*/ 54 h 986"/>
                  <a:gd name="T32" fmla="*/ 717 w 1237"/>
                  <a:gd name="T33" fmla="*/ 71 h 986"/>
                  <a:gd name="T34" fmla="*/ 740 w 1237"/>
                  <a:gd name="T35" fmla="*/ 91 h 986"/>
                  <a:gd name="T36" fmla="*/ 785 w 1237"/>
                  <a:gd name="T37" fmla="*/ 136 h 986"/>
                  <a:gd name="T38" fmla="*/ 848 w 1237"/>
                  <a:gd name="T39" fmla="*/ 213 h 986"/>
                  <a:gd name="T40" fmla="*/ 907 w 1237"/>
                  <a:gd name="T41" fmla="*/ 298 h 986"/>
                  <a:gd name="T42" fmla="*/ 957 w 1237"/>
                  <a:gd name="T43" fmla="*/ 387 h 986"/>
                  <a:gd name="T44" fmla="*/ 1001 w 1237"/>
                  <a:gd name="T45" fmla="*/ 476 h 986"/>
                  <a:gd name="T46" fmla="*/ 1036 w 1237"/>
                  <a:gd name="T47" fmla="*/ 558 h 986"/>
                  <a:gd name="T48" fmla="*/ 1060 w 1237"/>
                  <a:gd name="T49" fmla="*/ 629 h 986"/>
                  <a:gd name="T50" fmla="*/ 1073 w 1237"/>
                  <a:gd name="T51" fmla="*/ 686 h 986"/>
                  <a:gd name="T52" fmla="*/ 1218 w 1237"/>
                  <a:gd name="T53" fmla="*/ 469 h 986"/>
                  <a:gd name="T54" fmla="*/ 1228 w 1237"/>
                  <a:gd name="T55" fmla="*/ 536 h 986"/>
                  <a:gd name="T56" fmla="*/ 1237 w 1237"/>
                  <a:gd name="T57" fmla="*/ 689 h 986"/>
                  <a:gd name="T58" fmla="*/ 1215 w 1237"/>
                  <a:gd name="T59" fmla="*/ 861 h 986"/>
                  <a:gd name="T60" fmla="*/ 1134 w 1237"/>
                  <a:gd name="T61" fmla="*/ 982 h 986"/>
                  <a:gd name="T62" fmla="*/ 1091 w 1237"/>
                  <a:gd name="T63" fmla="*/ 984 h 986"/>
                  <a:gd name="T64" fmla="*/ 1031 w 1237"/>
                  <a:gd name="T65" fmla="*/ 960 h 986"/>
                  <a:gd name="T66" fmla="*/ 961 w 1237"/>
                  <a:gd name="T67" fmla="*/ 917 h 986"/>
                  <a:gd name="T68" fmla="*/ 887 w 1237"/>
                  <a:gd name="T69" fmla="*/ 864 h 986"/>
                  <a:gd name="T70" fmla="*/ 817 w 1237"/>
                  <a:gd name="T71" fmla="*/ 809 h 986"/>
                  <a:gd name="T72" fmla="*/ 757 w 1237"/>
                  <a:gd name="T73" fmla="*/ 759 h 986"/>
                  <a:gd name="T74" fmla="*/ 717 w 1237"/>
                  <a:gd name="T75" fmla="*/ 724 h 986"/>
                  <a:gd name="T76" fmla="*/ 702 w 1237"/>
                  <a:gd name="T77" fmla="*/ 710 h 986"/>
                  <a:gd name="T78" fmla="*/ 999 w 1237"/>
                  <a:gd name="T79" fmla="*/ 704 h 986"/>
                  <a:gd name="T80" fmla="*/ 970 w 1237"/>
                  <a:gd name="T81" fmla="*/ 653 h 986"/>
                  <a:gd name="T82" fmla="*/ 925 w 1237"/>
                  <a:gd name="T83" fmla="*/ 588 h 986"/>
                  <a:gd name="T84" fmla="*/ 865 w 1237"/>
                  <a:gd name="T85" fmla="*/ 514 h 986"/>
                  <a:gd name="T86" fmla="*/ 794 w 1237"/>
                  <a:gd name="T87" fmla="*/ 439 h 986"/>
                  <a:gd name="T88" fmla="*/ 715 w 1237"/>
                  <a:gd name="T89" fmla="*/ 371 h 986"/>
                  <a:gd name="T90" fmla="*/ 631 w 1237"/>
                  <a:gd name="T91" fmla="*/ 317 h 986"/>
                  <a:gd name="T92" fmla="*/ 546 w 1237"/>
                  <a:gd name="T93" fmla="*/ 286 h 986"/>
                  <a:gd name="T94" fmla="*/ 470 w 1237"/>
                  <a:gd name="T95" fmla="*/ 285 h 986"/>
                  <a:gd name="T96" fmla="*/ 392 w 1237"/>
                  <a:gd name="T97" fmla="*/ 326 h 986"/>
                  <a:gd name="T98" fmla="*/ 309 w 1237"/>
                  <a:gd name="T99" fmla="*/ 399 h 986"/>
                  <a:gd name="T100" fmla="*/ 226 w 1237"/>
                  <a:gd name="T101" fmla="*/ 490 h 986"/>
                  <a:gd name="T102" fmla="*/ 147 w 1237"/>
                  <a:gd name="T103" fmla="*/ 588 h 986"/>
                  <a:gd name="T104" fmla="*/ 82 w 1237"/>
                  <a:gd name="T105" fmla="*/ 679 h 986"/>
                  <a:gd name="T106" fmla="*/ 31 w 1237"/>
                  <a:gd name="T107" fmla="*/ 752 h 986"/>
                  <a:gd name="T108" fmla="*/ 3 w 1237"/>
                  <a:gd name="T109" fmla="*/ 795 h 986"/>
                  <a:gd name="T110" fmla="*/ 1 w 1237"/>
                  <a:gd name="T111" fmla="*/ 795 h 986"/>
                  <a:gd name="T112" fmla="*/ 11 w 1237"/>
                  <a:gd name="T113" fmla="*/ 756 h 986"/>
                  <a:gd name="T114" fmla="*/ 32 w 1237"/>
                  <a:gd name="T115" fmla="*/ 686 h 986"/>
                  <a:gd name="T116" fmla="*/ 63 w 1237"/>
                  <a:gd name="T117" fmla="*/ 592 h 986"/>
                  <a:gd name="T118" fmla="*/ 105 w 1237"/>
                  <a:gd name="T119" fmla="*/ 485 h 986"/>
                  <a:gd name="T120" fmla="*/ 155 w 1237"/>
                  <a:gd name="T121" fmla="*/ 371 h 986"/>
                  <a:gd name="T122" fmla="*/ 216 w 1237"/>
                  <a:gd name="T123" fmla="*/ 259 h 986"/>
                  <a:gd name="T124" fmla="*/ 287 w 1237"/>
                  <a:gd name="T125" fmla="*/ 158 h 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7"/>
                  <a:gd name="T190" fmla="*/ 0 h 986"/>
                  <a:gd name="T191" fmla="*/ 1237 w 1237"/>
                  <a:gd name="T192" fmla="*/ 986 h 9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7" h="986">
                    <a:moveTo>
                      <a:pt x="325" y="114"/>
                    </a:moveTo>
                    <a:lnTo>
                      <a:pt x="336" y="103"/>
                    </a:lnTo>
                    <a:lnTo>
                      <a:pt x="348" y="91"/>
                    </a:lnTo>
                    <a:lnTo>
                      <a:pt x="359" y="81"/>
                    </a:lnTo>
                    <a:lnTo>
                      <a:pt x="371" y="70"/>
                    </a:lnTo>
                    <a:lnTo>
                      <a:pt x="383" y="61"/>
                    </a:lnTo>
                    <a:lnTo>
                      <a:pt x="396" y="52"/>
                    </a:lnTo>
                    <a:lnTo>
                      <a:pt x="409" y="44"/>
                    </a:lnTo>
                    <a:lnTo>
                      <a:pt x="422" y="37"/>
                    </a:lnTo>
                    <a:lnTo>
                      <a:pt x="434" y="30"/>
                    </a:lnTo>
                    <a:lnTo>
                      <a:pt x="447" y="23"/>
                    </a:lnTo>
                    <a:lnTo>
                      <a:pt x="461" y="17"/>
                    </a:lnTo>
                    <a:lnTo>
                      <a:pt x="473" y="13"/>
                    </a:lnTo>
                    <a:lnTo>
                      <a:pt x="487" y="9"/>
                    </a:lnTo>
                    <a:lnTo>
                      <a:pt x="501" y="6"/>
                    </a:lnTo>
                    <a:lnTo>
                      <a:pt x="515" y="2"/>
                    </a:lnTo>
                    <a:lnTo>
                      <a:pt x="529" y="1"/>
                    </a:lnTo>
                    <a:lnTo>
                      <a:pt x="537" y="0"/>
                    </a:lnTo>
                    <a:lnTo>
                      <a:pt x="546" y="0"/>
                    </a:lnTo>
                    <a:lnTo>
                      <a:pt x="554" y="0"/>
                    </a:lnTo>
                    <a:lnTo>
                      <a:pt x="562" y="1"/>
                    </a:lnTo>
                    <a:lnTo>
                      <a:pt x="574" y="2"/>
                    </a:lnTo>
                    <a:lnTo>
                      <a:pt x="586" y="5"/>
                    </a:lnTo>
                    <a:lnTo>
                      <a:pt x="598" y="8"/>
                    </a:lnTo>
                    <a:lnTo>
                      <a:pt x="611" y="12"/>
                    </a:lnTo>
                    <a:lnTo>
                      <a:pt x="622" y="16"/>
                    </a:lnTo>
                    <a:lnTo>
                      <a:pt x="635" y="21"/>
                    </a:lnTo>
                    <a:lnTo>
                      <a:pt x="646" y="27"/>
                    </a:lnTo>
                    <a:lnTo>
                      <a:pt x="659" y="32"/>
                    </a:lnTo>
                    <a:lnTo>
                      <a:pt x="670" y="39"/>
                    </a:lnTo>
                    <a:lnTo>
                      <a:pt x="682" y="46"/>
                    </a:lnTo>
                    <a:lnTo>
                      <a:pt x="693" y="54"/>
                    </a:lnTo>
                    <a:lnTo>
                      <a:pt x="705" y="62"/>
                    </a:lnTo>
                    <a:lnTo>
                      <a:pt x="717" y="71"/>
                    </a:lnTo>
                    <a:lnTo>
                      <a:pt x="728" y="81"/>
                    </a:lnTo>
                    <a:lnTo>
                      <a:pt x="740" y="91"/>
                    </a:lnTo>
                    <a:lnTo>
                      <a:pt x="751" y="101"/>
                    </a:lnTo>
                    <a:lnTo>
                      <a:pt x="785" y="136"/>
                    </a:lnTo>
                    <a:lnTo>
                      <a:pt x="817" y="173"/>
                    </a:lnTo>
                    <a:lnTo>
                      <a:pt x="848" y="213"/>
                    </a:lnTo>
                    <a:lnTo>
                      <a:pt x="878" y="255"/>
                    </a:lnTo>
                    <a:lnTo>
                      <a:pt x="907" y="298"/>
                    </a:lnTo>
                    <a:lnTo>
                      <a:pt x="933" y="342"/>
                    </a:lnTo>
                    <a:lnTo>
                      <a:pt x="957" y="387"/>
                    </a:lnTo>
                    <a:lnTo>
                      <a:pt x="980" y="432"/>
                    </a:lnTo>
                    <a:lnTo>
                      <a:pt x="1001" y="476"/>
                    </a:lnTo>
                    <a:lnTo>
                      <a:pt x="1020" y="517"/>
                    </a:lnTo>
                    <a:lnTo>
                      <a:pt x="1036" y="558"/>
                    </a:lnTo>
                    <a:lnTo>
                      <a:pt x="1048" y="595"/>
                    </a:lnTo>
                    <a:lnTo>
                      <a:pt x="1060" y="629"/>
                    </a:lnTo>
                    <a:lnTo>
                      <a:pt x="1068" y="659"/>
                    </a:lnTo>
                    <a:lnTo>
                      <a:pt x="1073" y="686"/>
                    </a:lnTo>
                    <a:lnTo>
                      <a:pt x="1075" y="706"/>
                    </a:lnTo>
                    <a:lnTo>
                      <a:pt x="1218" y="469"/>
                    </a:lnTo>
                    <a:lnTo>
                      <a:pt x="1221" y="487"/>
                    </a:lnTo>
                    <a:lnTo>
                      <a:pt x="1228" y="536"/>
                    </a:lnTo>
                    <a:lnTo>
                      <a:pt x="1234" y="605"/>
                    </a:lnTo>
                    <a:lnTo>
                      <a:pt x="1237" y="689"/>
                    </a:lnTo>
                    <a:lnTo>
                      <a:pt x="1233" y="777"/>
                    </a:lnTo>
                    <a:lnTo>
                      <a:pt x="1215" y="861"/>
                    </a:lnTo>
                    <a:lnTo>
                      <a:pt x="1184" y="931"/>
                    </a:lnTo>
                    <a:lnTo>
                      <a:pt x="1134" y="982"/>
                    </a:lnTo>
                    <a:lnTo>
                      <a:pt x="1115" y="986"/>
                    </a:lnTo>
                    <a:lnTo>
                      <a:pt x="1091" y="984"/>
                    </a:lnTo>
                    <a:lnTo>
                      <a:pt x="1063" y="975"/>
                    </a:lnTo>
                    <a:lnTo>
                      <a:pt x="1031" y="960"/>
                    </a:lnTo>
                    <a:lnTo>
                      <a:pt x="997" y="940"/>
                    </a:lnTo>
                    <a:lnTo>
                      <a:pt x="961" y="917"/>
                    </a:lnTo>
                    <a:lnTo>
                      <a:pt x="924" y="892"/>
                    </a:lnTo>
                    <a:lnTo>
                      <a:pt x="887" y="864"/>
                    </a:lnTo>
                    <a:lnTo>
                      <a:pt x="850" y="837"/>
                    </a:lnTo>
                    <a:lnTo>
                      <a:pt x="817" y="809"/>
                    </a:lnTo>
                    <a:lnTo>
                      <a:pt x="785" y="782"/>
                    </a:lnTo>
                    <a:lnTo>
                      <a:pt x="757" y="759"/>
                    </a:lnTo>
                    <a:lnTo>
                      <a:pt x="734" y="739"/>
                    </a:lnTo>
                    <a:lnTo>
                      <a:pt x="717" y="724"/>
                    </a:lnTo>
                    <a:lnTo>
                      <a:pt x="705" y="713"/>
                    </a:lnTo>
                    <a:lnTo>
                      <a:pt x="702" y="710"/>
                    </a:lnTo>
                    <a:lnTo>
                      <a:pt x="1006" y="721"/>
                    </a:lnTo>
                    <a:lnTo>
                      <a:pt x="999" y="704"/>
                    </a:lnTo>
                    <a:lnTo>
                      <a:pt x="987" y="681"/>
                    </a:lnTo>
                    <a:lnTo>
                      <a:pt x="970" y="653"/>
                    </a:lnTo>
                    <a:lnTo>
                      <a:pt x="949" y="622"/>
                    </a:lnTo>
                    <a:lnTo>
                      <a:pt x="925" y="588"/>
                    </a:lnTo>
                    <a:lnTo>
                      <a:pt x="896" y="551"/>
                    </a:lnTo>
                    <a:lnTo>
                      <a:pt x="865" y="514"/>
                    </a:lnTo>
                    <a:lnTo>
                      <a:pt x="831" y="476"/>
                    </a:lnTo>
                    <a:lnTo>
                      <a:pt x="794" y="439"/>
                    </a:lnTo>
                    <a:lnTo>
                      <a:pt x="755" y="403"/>
                    </a:lnTo>
                    <a:lnTo>
                      <a:pt x="715" y="371"/>
                    </a:lnTo>
                    <a:lnTo>
                      <a:pt x="674" y="341"/>
                    </a:lnTo>
                    <a:lnTo>
                      <a:pt x="631" y="317"/>
                    </a:lnTo>
                    <a:lnTo>
                      <a:pt x="589" y="298"/>
                    </a:lnTo>
                    <a:lnTo>
                      <a:pt x="546" y="286"/>
                    </a:lnTo>
                    <a:lnTo>
                      <a:pt x="504" y="280"/>
                    </a:lnTo>
                    <a:lnTo>
                      <a:pt x="470" y="285"/>
                    </a:lnTo>
                    <a:lnTo>
                      <a:pt x="432" y="301"/>
                    </a:lnTo>
                    <a:lnTo>
                      <a:pt x="392" y="326"/>
                    </a:lnTo>
                    <a:lnTo>
                      <a:pt x="351" y="359"/>
                    </a:lnTo>
                    <a:lnTo>
                      <a:pt x="309" y="399"/>
                    </a:lnTo>
                    <a:lnTo>
                      <a:pt x="267" y="442"/>
                    </a:lnTo>
                    <a:lnTo>
                      <a:pt x="226" y="490"/>
                    </a:lnTo>
                    <a:lnTo>
                      <a:pt x="185" y="538"/>
                    </a:lnTo>
                    <a:lnTo>
                      <a:pt x="147" y="588"/>
                    </a:lnTo>
                    <a:lnTo>
                      <a:pt x="113" y="635"/>
                    </a:lnTo>
                    <a:lnTo>
                      <a:pt x="82" y="679"/>
                    </a:lnTo>
                    <a:lnTo>
                      <a:pt x="54" y="719"/>
                    </a:lnTo>
                    <a:lnTo>
                      <a:pt x="31" y="752"/>
                    </a:lnTo>
                    <a:lnTo>
                      <a:pt x="15" y="778"/>
                    </a:lnTo>
                    <a:lnTo>
                      <a:pt x="3" y="795"/>
                    </a:lnTo>
                    <a:lnTo>
                      <a:pt x="0" y="801"/>
                    </a:lnTo>
                    <a:lnTo>
                      <a:pt x="1" y="795"/>
                    </a:lnTo>
                    <a:lnTo>
                      <a:pt x="6" y="780"/>
                    </a:lnTo>
                    <a:lnTo>
                      <a:pt x="11" y="756"/>
                    </a:lnTo>
                    <a:lnTo>
                      <a:pt x="21" y="725"/>
                    </a:lnTo>
                    <a:lnTo>
                      <a:pt x="32" y="686"/>
                    </a:lnTo>
                    <a:lnTo>
                      <a:pt x="47" y="642"/>
                    </a:lnTo>
                    <a:lnTo>
                      <a:pt x="63" y="592"/>
                    </a:lnTo>
                    <a:lnTo>
                      <a:pt x="83" y="540"/>
                    </a:lnTo>
                    <a:lnTo>
                      <a:pt x="105" y="485"/>
                    </a:lnTo>
                    <a:lnTo>
                      <a:pt x="129" y="429"/>
                    </a:lnTo>
                    <a:lnTo>
                      <a:pt x="155" y="371"/>
                    </a:lnTo>
                    <a:lnTo>
                      <a:pt x="184" y="315"/>
                    </a:lnTo>
                    <a:lnTo>
                      <a:pt x="216" y="259"/>
                    </a:lnTo>
                    <a:lnTo>
                      <a:pt x="250" y="206"/>
                    </a:lnTo>
                    <a:lnTo>
                      <a:pt x="287" y="158"/>
                    </a:lnTo>
                    <a:lnTo>
                      <a:pt x="325"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b="1" dirty="0">
                  <a:solidFill>
                    <a:prstClr val="white"/>
                  </a:solidFill>
                </a:endParaRPr>
              </a:p>
            </p:txBody>
          </p:sp>
          <p:sp>
            <p:nvSpPr>
              <p:cNvPr id="18" name="Freeform 16"/>
              <p:cNvSpPr>
                <a:spLocks/>
              </p:cNvSpPr>
              <p:nvPr/>
            </p:nvSpPr>
            <p:spPr bwMode="auto">
              <a:xfrm rot="405673">
                <a:off x="2223" y="1163"/>
                <a:ext cx="1617" cy="682"/>
              </a:xfrm>
              <a:custGeom>
                <a:avLst/>
                <a:gdLst>
                  <a:gd name="T0" fmla="*/ 336 w 1237"/>
                  <a:gd name="T1" fmla="*/ 103 h 986"/>
                  <a:gd name="T2" fmla="*/ 359 w 1237"/>
                  <a:gd name="T3" fmla="*/ 81 h 986"/>
                  <a:gd name="T4" fmla="*/ 383 w 1237"/>
                  <a:gd name="T5" fmla="*/ 61 h 986"/>
                  <a:gd name="T6" fmla="*/ 409 w 1237"/>
                  <a:gd name="T7" fmla="*/ 44 h 986"/>
                  <a:gd name="T8" fmla="*/ 434 w 1237"/>
                  <a:gd name="T9" fmla="*/ 30 h 986"/>
                  <a:gd name="T10" fmla="*/ 461 w 1237"/>
                  <a:gd name="T11" fmla="*/ 17 h 986"/>
                  <a:gd name="T12" fmla="*/ 487 w 1237"/>
                  <a:gd name="T13" fmla="*/ 9 h 986"/>
                  <a:gd name="T14" fmla="*/ 515 w 1237"/>
                  <a:gd name="T15" fmla="*/ 2 h 986"/>
                  <a:gd name="T16" fmla="*/ 537 w 1237"/>
                  <a:gd name="T17" fmla="*/ 0 h 986"/>
                  <a:gd name="T18" fmla="*/ 554 w 1237"/>
                  <a:gd name="T19" fmla="*/ 0 h 986"/>
                  <a:gd name="T20" fmla="*/ 574 w 1237"/>
                  <a:gd name="T21" fmla="*/ 2 h 986"/>
                  <a:gd name="T22" fmla="*/ 598 w 1237"/>
                  <a:gd name="T23" fmla="*/ 8 h 986"/>
                  <a:gd name="T24" fmla="*/ 622 w 1237"/>
                  <a:gd name="T25" fmla="*/ 16 h 986"/>
                  <a:gd name="T26" fmla="*/ 646 w 1237"/>
                  <a:gd name="T27" fmla="*/ 27 h 986"/>
                  <a:gd name="T28" fmla="*/ 670 w 1237"/>
                  <a:gd name="T29" fmla="*/ 39 h 986"/>
                  <a:gd name="T30" fmla="*/ 693 w 1237"/>
                  <a:gd name="T31" fmla="*/ 54 h 986"/>
                  <a:gd name="T32" fmla="*/ 717 w 1237"/>
                  <a:gd name="T33" fmla="*/ 71 h 986"/>
                  <a:gd name="T34" fmla="*/ 740 w 1237"/>
                  <a:gd name="T35" fmla="*/ 91 h 986"/>
                  <a:gd name="T36" fmla="*/ 785 w 1237"/>
                  <a:gd name="T37" fmla="*/ 136 h 986"/>
                  <a:gd name="T38" fmla="*/ 848 w 1237"/>
                  <a:gd name="T39" fmla="*/ 213 h 986"/>
                  <a:gd name="T40" fmla="*/ 907 w 1237"/>
                  <a:gd name="T41" fmla="*/ 298 h 986"/>
                  <a:gd name="T42" fmla="*/ 957 w 1237"/>
                  <a:gd name="T43" fmla="*/ 387 h 986"/>
                  <a:gd name="T44" fmla="*/ 1001 w 1237"/>
                  <a:gd name="T45" fmla="*/ 476 h 986"/>
                  <a:gd name="T46" fmla="*/ 1036 w 1237"/>
                  <a:gd name="T47" fmla="*/ 558 h 986"/>
                  <a:gd name="T48" fmla="*/ 1060 w 1237"/>
                  <a:gd name="T49" fmla="*/ 629 h 986"/>
                  <a:gd name="T50" fmla="*/ 1073 w 1237"/>
                  <a:gd name="T51" fmla="*/ 686 h 986"/>
                  <a:gd name="T52" fmla="*/ 1218 w 1237"/>
                  <a:gd name="T53" fmla="*/ 469 h 986"/>
                  <a:gd name="T54" fmla="*/ 1228 w 1237"/>
                  <a:gd name="T55" fmla="*/ 536 h 986"/>
                  <a:gd name="T56" fmla="*/ 1237 w 1237"/>
                  <a:gd name="T57" fmla="*/ 689 h 986"/>
                  <a:gd name="T58" fmla="*/ 1215 w 1237"/>
                  <a:gd name="T59" fmla="*/ 861 h 986"/>
                  <a:gd name="T60" fmla="*/ 1134 w 1237"/>
                  <a:gd name="T61" fmla="*/ 982 h 986"/>
                  <a:gd name="T62" fmla="*/ 1091 w 1237"/>
                  <a:gd name="T63" fmla="*/ 984 h 986"/>
                  <a:gd name="T64" fmla="*/ 1031 w 1237"/>
                  <a:gd name="T65" fmla="*/ 960 h 986"/>
                  <a:gd name="T66" fmla="*/ 961 w 1237"/>
                  <a:gd name="T67" fmla="*/ 917 h 986"/>
                  <a:gd name="T68" fmla="*/ 887 w 1237"/>
                  <a:gd name="T69" fmla="*/ 864 h 986"/>
                  <a:gd name="T70" fmla="*/ 817 w 1237"/>
                  <a:gd name="T71" fmla="*/ 809 h 986"/>
                  <a:gd name="T72" fmla="*/ 757 w 1237"/>
                  <a:gd name="T73" fmla="*/ 759 h 986"/>
                  <a:gd name="T74" fmla="*/ 717 w 1237"/>
                  <a:gd name="T75" fmla="*/ 724 h 986"/>
                  <a:gd name="T76" fmla="*/ 702 w 1237"/>
                  <a:gd name="T77" fmla="*/ 710 h 986"/>
                  <a:gd name="T78" fmla="*/ 999 w 1237"/>
                  <a:gd name="T79" fmla="*/ 704 h 986"/>
                  <a:gd name="T80" fmla="*/ 970 w 1237"/>
                  <a:gd name="T81" fmla="*/ 653 h 986"/>
                  <a:gd name="T82" fmla="*/ 925 w 1237"/>
                  <a:gd name="T83" fmla="*/ 588 h 986"/>
                  <a:gd name="T84" fmla="*/ 865 w 1237"/>
                  <a:gd name="T85" fmla="*/ 514 h 986"/>
                  <a:gd name="T86" fmla="*/ 794 w 1237"/>
                  <a:gd name="T87" fmla="*/ 439 h 986"/>
                  <a:gd name="T88" fmla="*/ 715 w 1237"/>
                  <a:gd name="T89" fmla="*/ 371 h 986"/>
                  <a:gd name="T90" fmla="*/ 631 w 1237"/>
                  <a:gd name="T91" fmla="*/ 317 h 986"/>
                  <a:gd name="T92" fmla="*/ 546 w 1237"/>
                  <a:gd name="T93" fmla="*/ 286 h 986"/>
                  <a:gd name="T94" fmla="*/ 470 w 1237"/>
                  <a:gd name="T95" fmla="*/ 285 h 986"/>
                  <a:gd name="T96" fmla="*/ 392 w 1237"/>
                  <a:gd name="T97" fmla="*/ 326 h 986"/>
                  <a:gd name="T98" fmla="*/ 309 w 1237"/>
                  <a:gd name="T99" fmla="*/ 399 h 986"/>
                  <a:gd name="T100" fmla="*/ 226 w 1237"/>
                  <a:gd name="T101" fmla="*/ 490 h 986"/>
                  <a:gd name="T102" fmla="*/ 147 w 1237"/>
                  <a:gd name="T103" fmla="*/ 588 h 986"/>
                  <a:gd name="T104" fmla="*/ 82 w 1237"/>
                  <a:gd name="T105" fmla="*/ 679 h 986"/>
                  <a:gd name="T106" fmla="*/ 31 w 1237"/>
                  <a:gd name="T107" fmla="*/ 752 h 986"/>
                  <a:gd name="T108" fmla="*/ 3 w 1237"/>
                  <a:gd name="T109" fmla="*/ 795 h 986"/>
                  <a:gd name="T110" fmla="*/ 1 w 1237"/>
                  <a:gd name="T111" fmla="*/ 795 h 986"/>
                  <a:gd name="T112" fmla="*/ 11 w 1237"/>
                  <a:gd name="T113" fmla="*/ 756 h 986"/>
                  <a:gd name="T114" fmla="*/ 32 w 1237"/>
                  <a:gd name="T115" fmla="*/ 686 h 986"/>
                  <a:gd name="T116" fmla="*/ 63 w 1237"/>
                  <a:gd name="T117" fmla="*/ 592 h 986"/>
                  <a:gd name="T118" fmla="*/ 105 w 1237"/>
                  <a:gd name="T119" fmla="*/ 485 h 986"/>
                  <a:gd name="T120" fmla="*/ 155 w 1237"/>
                  <a:gd name="T121" fmla="*/ 371 h 986"/>
                  <a:gd name="T122" fmla="*/ 216 w 1237"/>
                  <a:gd name="T123" fmla="*/ 259 h 986"/>
                  <a:gd name="T124" fmla="*/ 287 w 1237"/>
                  <a:gd name="T125" fmla="*/ 158 h 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7"/>
                  <a:gd name="T190" fmla="*/ 0 h 986"/>
                  <a:gd name="T191" fmla="*/ 1237 w 1237"/>
                  <a:gd name="T192" fmla="*/ 986 h 9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7" h="986">
                    <a:moveTo>
                      <a:pt x="325" y="114"/>
                    </a:moveTo>
                    <a:lnTo>
                      <a:pt x="336" y="103"/>
                    </a:lnTo>
                    <a:lnTo>
                      <a:pt x="348" y="91"/>
                    </a:lnTo>
                    <a:lnTo>
                      <a:pt x="359" y="81"/>
                    </a:lnTo>
                    <a:lnTo>
                      <a:pt x="371" y="70"/>
                    </a:lnTo>
                    <a:lnTo>
                      <a:pt x="383" y="61"/>
                    </a:lnTo>
                    <a:lnTo>
                      <a:pt x="396" y="52"/>
                    </a:lnTo>
                    <a:lnTo>
                      <a:pt x="409" y="44"/>
                    </a:lnTo>
                    <a:lnTo>
                      <a:pt x="422" y="37"/>
                    </a:lnTo>
                    <a:lnTo>
                      <a:pt x="434" y="30"/>
                    </a:lnTo>
                    <a:lnTo>
                      <a:pt x="447" y="23"/>
                    </a:lnTo>
                    <a:lnTo>
                      <a:pt x="461" y="17"/>
                    </a:lnTo>
                    <a:lnTo>
                      <a:pt x="473" y="13"/>
                    </a:lnTo>
                    <a:lnTo>
                      <a:pt x="487" y="9"/>
                    </a:lnTo>
                    <a:lnTo>
                      <a:pt x="501" y="6"/>
                    </a:lnTo>
                    <a:lnTo>
                      <a:pt x="515" y="2"/>
                    </a:lnTo>
                    <a:lnTo>
                      <a:pt x="529" y="1"/>
                    </a:lnTo>
                    <a:lnTo>
                      <a:pt x="537" y="0"/>
                    </a:lnTo>
                    <a:lnTo>
                      <a:pt x="546" y="0"/>
                    </a:lnTo>
                    <a:lnTo>
                      <a:pt x="554" y="0"/>
                    </a:lnTo>
                    <a:lnTo>
                      <a:pt x="562" y="1"/>
                    </a:lnTo>
                    <a:lnTo>
                      <a:pt x="574" y="2"/>
                    </a:lnTo>
                    <a:lnTo>
                      <a:pt x="586" y="5"/>
                    </a:lnTo>
                    <a:lnTo>
                      <a:pt x="598" y="8"/>
                    </a:lnTo>
                    <a:lnTo>
                      <a:pt x="611" y="12"/>
                    </a:lnTo>
                    <a:lnTo>
                      <a:pt x="622" y="16"/>
                    </a:lnTo>
                    <a:lnTo>
                      <a:pt x="635" y="21"/>
                    </a:lnTo>
                    <a:lnTo>
                      <a:pt x="646" y="27"/>
                    </a:lnTo>
                    <a:lnTo>
                      <a:pt x="659" y="32"/>
                    </a:lnTo>
                    <a:lnTo>
                      <a:pt x="670" y="39"/>
                    </a:lnTo>
                    <a:lnTo>
                      <a:pt x="682" y="46"/>
                    </a:lnTo>
                    <a:lnTo>
                      <a:pt x="693" y="54"/>
                    </a:lnTo>
                    <a:lnTo>
                      <a:pt x="705" y="62"/>
                    </a:lnTo>
                    <a:lnTo>
                      <a:pt x="717" y="71"/>
                    </a:lnTo>
                    <a:lnTo>
                      <a:pt x="728" y="81"/>
                    </a:lnTo>
                    <a:lnTo>
                      <a:pt x="740" y="91"/>
                    </a:lnTo>
                    <a:lnTo>
                      <a:pt x="751" y="101"/>
                    </a:lnTo>
                    <a:lnTo>
                      <a:pt x="785" y="136"/>
                    </a:lnTo>
                    <a:lnTo>
                      <a:pt x="817" y="173"/>
                    </a:lnTo>
                    <a:lnTo>
                      <a:pt x="848" y="213"/>
                    </a:lnTo>
                    <a:lnTo>
                      <a:pt x="878" y="255"/>
                    </a:lnTo>
                    <a:lnTo>
                      <a:pt x="907" y="298"/>
                    </a:lnTo>
                    <a:lnTo>
                      <a:pt x="933" y="342"/>
                    </a:lnTo>
                    <a:lnTo>
                      <a:pt x="957" y="387"/>
                    </a:lnTo>
                    <a:lnTo>
                      <a:pt x="980" y="432"/>
                    </a:lnTo>
                    <a:lnTo>
                      <a:pt x="1001" y="476"/>
                    </a:lnTo>
                    <a:lnTo>
                      <a:pt x="1020" y="517"/>
                    </a:lnTo>
                    <a:lnTo>
                      <a:pt x="1036" y="558"/>
                    </a:lnTo>
                    <a:lnTo>
                      <a:pt x="1048" y="595"/>
                    </a:lnTo>
                    <a:lnTo>
                      <a:pt x="1060" y="629"/>
                    </a:lnTo>
                    <a:lnTo>
                      <a:pt x="1068" y="659"/>
                    </a:lnTo>
                    <a:lnTo>
                      <a:pt x="1073" y="686"/>
                    </a:lnTo>
                    <a:lnTo>
                      <a:pt x="1075" y="706"/>
                    </a:lnTo>
                    <a:lnTo>
                      <a:pt x="1218" y="469"/>
                    </a:lnTo>
                    <a:lnTo>
                      <a:pt x="1221" y="487"/>
                    </a:lnTo>
                    <a:lnTo>
                      <a:pt x="1228" y="536"/>
                    </a:lnTo>
                    <a:lnTo>
                      <a:pt x="1234" y="605"/>
                    </a:lnTo>
                    <a:lnTo>
                      <a:pt x="1237" y="689"/>
                    </a:lnTo>
                    <a:lnTo>
                      <a:pt x="1233" y="777"/>
                    </a:lnTo>
                    <a:lnTo>
                      <a:pt x="1215" y="861"/>
                    </a:lnTo>
                    <a:lnTo>
                      <a:pt x="1184" y="931"/>
                    </a:lnTo>
                    <a:lnTo>
                      <a:pt x="1134" y="982"/>
                    </a:lnTo>
                    <a:lnTo>
                      <a:pt x="1115" y="986"/>
                    </a:lnTo>
                    <a:lnTo>
                      <a:pt x="1091" y="984"/>
                    </a:lnTo>
                    <a:lnTo>
                      <a:pt x="1063" y="975"/>
                    </a:lnTo>
                    <a:lnTo>
                      <a:pt x="1031" y="960"/>
                    </a:lnTo>
                    <a:lnTo>
                      <a:pt x="997" y="940"/>
                    </a:lnTo>
                    <a:lnTo>
                      <a:pt x="961" y="917"/>
                    </a:lnTo>
                    <a:lnTo>
                      <a:pt x="924" y="892"/>
                    </a:lnTo>
                    <a:lnTo>
                      <a:pt x="887" y="864"/>
                    </a:lnTo>
                    <a:lnTo>
                      <a:pt x="850" y="837"/>
                    </a:lnTo>
                    <a:lnTo>
                      <a:pt x="817" y="809"/>
                    </a:lnTo>
                    <a:lnTo>
                      <a:pt x="785" y="782"/>
                    </a:lnTo>
                    <a:lnTo>
                      <a:pt x="757" y="759"/>
                    </a:lnTo>
                    <a:lnTo>
                      <a:pt x="734" y="739"/>
                    </a:lnTo>
                    <a:lnTo>
                      <a:pt x="717" y="724"/>
                    </a:lnTo>
                    <a:lnTo>
                      <a:pt x="705" y="713"/>
                    </a:lnTo>
                    <a:lnTo>
                      <a:pt x="702" y="710"/>
                    </a:lnTo>
                    <a:lnTo>
                      <a:pt x="1006" y="721"/>
                    </a:lnTo>
                    <a:lnTo>
                      <a:pt x="999" y="704"/>
                    </a:lnTo>
                    <a:lnTo>
                      <a:pt x="987" y="681"/>
                    </a:lnTo>
                    <a:lnTo>
                      <a:pt x="970" y="653"/>
                    </a:lnTo>
                    <a:lnTo>
                      <a:pt x="949" y="622"/>
                    </a:lnTo>
                    <a:lnTo>
                      <a:pt x="925" y="588"/>
                    </a:lnTo>
                    <a:lnTo>
                      <a:pt x="896" y="551"/>
                    </a:lnTo>
                    <a:lnTo>
                      <a:pt x="865" y="514"/>
                    </a:lnTo>
                    <a:lnTo>
                      <a:pt x="831" y="476"/>
                    </a:lnTo>
                    <a:lnTo>
                      <a:pt x="794" y="439"/>
                    </a:lnTo>
                    <a:lnTo>
                      <a:pt x="755" y="403"/>
                    </a:lnTo>
                    <a:lnTo>
                      <a:pt x="715" y="371"/>
                    </a:lnTo>
                    <a:lnTo>
                      <a:pt x="674" y="341"/>
                    </a:lnTo>
                    <a:lnTo>
                      <a:pt x="631" y="317"/>
                    </a:lnTo>
                    <a:lnTo>
                      <a:pt x="589" y="298"/>
                    </a:lnTo>
                    <a:lnTo>
                      <a:pt x="546" y="286"/>
                    </a:lnTo>
                    <a:lnTo>
                      <a:pt x="504" y="280"/>
                    </a:lnTo>
                    <a:lnTo>
                      <a:pt x="470" y="285"/>
                    </a:lnTo>
                    <a:lnTo>
                      <a:pt x="432" y="301"/>
                    </a:lnTo>
                    <a:lnTo>
                      <a:pt x="392" y="326"/>
                    </a:lnTo>
                    <a:lnTo>
                      <a:pt x="351" y="359"/>
                    </a:lnTo>
                    <a:lnTo>
                      <a:pt x="309" y="399"/>
                    </a:lnTo>
                    <a:lnTo>
                      <a:pt x="267" y="442"/>
                    </a:lnTo>
                    <a:lnTo>
                      <a:pt x="226" y="490"/>
                    </a:lnTo>
                    <a:lnTo>
                      <a:pt x="185" y="538"/>
                    </a:lnTo>
                    <a:lnTo>
                      <a:pt x="147" y="588"/>
                    </a:lnTo>
                    <a:lnTo>
                      <a:pt x="113" y="635"/>
                    </a:lnTo>
                    <a:lnTo>
                      <a:pt x="82" y="679"/>
                    </a:lnTo>
                    <a:lnTo>
                      <a:pt x="54" y="719"/>
                    </a:lnTo>
                    <a:lnTo>
                      <a:pt x="31" y="752"/>
                    </a:lnTo>
                    <a:lnTo>
                      <a:pt x="15" y="778"/>
                    </a:lnTo>
                    <a:lnTo>
                      <a:pt x="3" y="795"/>
                    </a:lnTo>
                    <a:lnTo>
                      <a:pt x="0" y="801"/>
                    </a:lnTo>
                    <a:lnTo>
                      <a:pt x="1" y="795"/>
                    </a:lnTo>
                    <a:lnTo>
                      <a:pt x="6" y="780"/>
                    </a:lnTo>
                    <a:lnTo>
                      <a:pt x="11" y="756"/>
                    </a:lnTo>
                    <a:lnTo>
                      <a:pt x="21" y="725"/>
                    </a:lnTo>
                    <a:lnTo>
                      <a:pt x="32" y="686"/>
                    </a:lnTo>
                    <a:lnTo>
                      <a:pt x="47" y="642"/>
                    </a:lnTo>
                    <a:lnTo>
                      <a:pt x="63" y="592"/>
                    </a:lnTo>
                    <a:lnTo>
                      <a:pt x="83" y="540"/>
                    </a:lnTo>
                    <a:lnTo>
                      <a:pt x="105" y="485"/>
                    </a:lnTo>
                    <a:lnTo>
                      <a:pt x="129" y="429"/>
                    </a:lnTo>
                    <a:lnTo>
                      <a:pt x="155" y="371"/>
                    </a:lnTo>
                    <a:lnTo>
                      <a:pt x="184" y="315"/>
                    </a:lnTo>
                    <a:lnTo>
                      <a:pt x="216" y="259"/>
                    </a:lnTo>
                    <a:lnTo>
                      <a:pt x="250" y="206"/>
                    </a:lnTo>
                    <a:lnTo>
                      <a:pt x="287" y="158"/>
                    </a:lnTo>
                    <a:lnTo>
                      <a:pt x="325"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b="1" dirty="0">
                  <a:solidFill>
                    <a:prstClr val="white"/>
                  </a:solidFill>
                </a:endParaRPr>
              </a:p>
            </p:txBody>
          </p:sp>
        </p:grpSp>
      </p:grpSp>
      <p:sp>
        <p:nvSpPr>
          <p:cNvPr id="12" name="Text Box 6"/>
          <p:cNvSpPr txBox="1">
            <a:spLocks noChangeArrowheads="1"/>
          </p:cNvSpPr>
          <p:nvPr/>
        </p:nvSpPr>
        <p:spPr bwMode="auto">
          <a:xfrm>
            <a:off x="119424" y="5425922"/>
            <a:ext cx="1928813" cy="646331"/>
          </a:xfrm>
          <a:prstGeom prst="rect">
            <a:avLst/>
          </a:prstGeom>
          <a:solidFill>
            <a:schemeClr val="accent1"/>
          </a:solidFill>
          <a:ln>
            <a:noFill/>
          </a:ln>
          <a:extLst/>
        </p:spPr>
        <p:txBody>
          <a:bodyPr anchorCtr="1">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0000"/>
              </a:lnSpc>
            </a:pPr>
            <a:r>
              <a:rPr lang="es-MX" sz="2000" b="1" dirty="0" smtClean="0">
                <a:solidFill>
                  <a:prstClr val="white"/>
                </a:solidFill>
              </a:rPr>
              <a:t>Ansiedad y </a:t>
            </a:r>
          </a:p>
          <a:p>
            <a:pPr algn="ctr">
              <a:lnSpc>
                <a:spcPct val="90000"/>
              </a:lnSpc>
            </a:pPr>
            <a:r>
              <a:rPr lang="es-MX" sz="2000" b="1" dirty="0" smtClean="0">
                <a:solidFill>
                  <a:prstClr val="white"/>
                </a:solidFill>
              </a:rPr>
              <a:t>Depresión</a:t>
            </a:r>
            <a:endParaRPr lang="es-MX" sz="2000" b="1" dirty="0">
              <a:solidFill>
                <a:prstClr val="white"/>
              </a:solidFill>
            </a:endParaRPr>
          </a:p>
        </p:txBody>
      </p:sp>
      <p:sp>
        <p:nvSpPr>
          <p:cNvPr id="11" name="Text Box 5"/>
          <p:cNvSpPr txBox="1">
            <a:spLocks noChangeArrowheads="1"/>
          </p:cNvSpPr>
          <p:nvPr/>
        </p:nvSpPr>
        <p:spPr bwMode="auto">
          <a:xfrm>
            <a:off x="7121865" y="5425922"/>
            <a:ext cx="1581138" cy="646331"/>
          </a:xfrm>
          <a:prstGeom prst="rect">
            <a:avLst/>
          </a:prstGeom>
          <a:solidFill>
            <a:schemeClr val="accent4">
              <a:lumMod val="75000"/>
            </a:schemeClr>
          </a:solidFill>
          <a:ln>
            <a:noFill/>
          </a:ln>
          <a:extLst/>
        </p:spPr>
        <p:txBody>
          <a:bodyPr wrap="none" anchorCtr="1">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0000"/>
              </a:lnSpc>
            </a:pPr>
            <a:r>
              <a:rPr lang="es-MX" sz="2000" b="1" dirty="0" smtClean="0">
                <a:solidFill>
                  <a:prstClr val="white"/>
                </a:solidFill>
              </a:rPr>
              <a:t>Trastornos </a:t>
            </a:r>
          </a:p>
          <a:p>
            <a:pPr algn="ctr">
              <a:lnSpc>
                <a:spcPct val="90000"/>
              </a:lnSpc>
            </a:pPr>
            <a:r>
              <a:rPr lang="es-MX" sz="2000" b="1" dirty="0" smtClean="0">
                <a:solidFill>
                  <a:prstClr val="white"/>
                </a:solidFill>
              </a:rPr>
              <a:t>del sueño</a:t>
            </a:r>
            <a:endParaRPr lang="es-MX" sz="2000" b="1" dirty="0">
              <a:solidFill>
                <a:prstClr val="white"/>
              </a:solidFill>
            </a:endParaRPr>
          </a:p>
        </p:txBody>
      </p:sp>
      <p:sp>
        <p:nvSpPr>
          <p:cNvPr id="9" name="Text Box 4"/>
          <p:cNvSpPr txBox="1">
            <a:spLocks noChangeArrowheads="1"/>
          </p:cNvSpPr>
          <p:nvPr/>
        </p:nvSpPr>
        <p:spPr bwMode="auto">
          <a:xfrm>
            <a:off x="4073764" y="1403648"/>
            <a:ext cx="1221809" cy="480131"/>
          </a:xfrm>
          <a:prstGeom prst="rect">
            <a:avLst/>
          </a:prstGeom>
          <a:solidFill>
            <a:schemeClr val="accent2"/>
          </a:solidFill>
          <a:ln>
            <a:noFill/>
          </a:ln>
          <a:extLst/>
        </p:spPr>
        <p:txBody>
          <a:bodyPr wrap="none" anchorCtr="1">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nSpc>
                <a:spcPct val="90000"/>
              </a:lnSpc>
            </a:pPr>
            <a:r>
              <a:rPr lang="es-MX" sz="2800" b="1" dirty="0" smtClean="0">
                <a:solidFill>
                  <a:prstClr val="white"/>
                </a:solidFill>
              </a:rPr>
              <a:t>Dolor </a:t>
            </a:r>
            <a:endParaRPr lang="es-MX" sz="2800" b="1" dirty="0">
              <a:solidFill>
                <a:prstClr val="white"/>
              </a:solidFill>
            </a:endParaRPr>
          </a:p>
        </p:txBody>
      </p:sp>
      <p:pic>
        <p:nvPicPr>
          <p:cNvPr id="1028" name="Picture 4" descr="C:\Users\RCowan\AppData\Local\Microsoft\Windows\Temporary Internet Files\Content.IE5\5QISIWDX\MC900156049[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3928" y="2780928"/>
            <a:ext cx="1536211" cy="2510177"/>
          </a:xfrm>
          <a:prstGeom prst="rect">
            <a:avLst/>
          </a:prstGeom>
          <a:noFill/>
          <a:extLst>
            <a:ext uri="{909E8E84-426E-40DD-AFC4-6F175D3DCCD1}">
              <a14:hiddenFill xmlns:a14="http://schemas.microsoft.com/office/drawing/2010/main">
                <a:solidFill>
                  <a:srgbClr val="FFFFFF"/>
                </a:solidFill>
              </a14:hiddenFill>
            </a:ext>
          </a:extLst>
        </p:spPr>
      </p:pic>
      <p:sp>
        <p:nvSpPr>
          <p:cNvPr id="24" name="Slide Number Placeholder 3"/>
          <p:cNvSpPr>
            <a:spLocks noGrp="1"/>
          </p:cNvSpPr>
          <p:nvPr>
            <p:ph type="sldNum" sz="quarter" idx="12"/>
          </p:nvPr>
        </p:nvSpPr>
        <p:spPr>
          <a:xfrm>
            <a:off x="6553200" y="6356350"/>
            <a:ext cx="2133600" cy="365125"/>
          </a:xfrm>
        </p:spPr>
        <p:txBody>
          <a:bodyPr/>
          <a:lstStyle/>
          <a:p>
            <a:fld id="{8B260F65-6FD8-4EE7-8D04-454F72D71555}" type="slidenum">
              <a:rPr lang="es-MX" smtClean="0">
                <a:solidFill>
                  <a:schemeClr val="bg1"/>
                </a:solidFill>
              </a:rPr>
              <a:pPr/>
              <a:t>17</a:t>
            </a:fld>
            <a:endParaRPr lang="es-MX" dirty="0">
              <a:solidFill>
                <a:schemeClr val="bg1"/>
              </a:solidFill>
            </a:endParaRPr>
          </a:p>
        </p:txBody>
      </p:sp>
      <p:sp>
        <p:nvSpPr>
          <p:cNvPr id="26" name="Text Box 17"/>
          <p:cNvSpPr txBox="1">
            <a:spLocks noChangeArrowheads="1"/>
          </p:cNvSpPr>
          <p:nvPr/>
        </p:nvSpPr>
        <p:spPr bwMode="auto">
          <a:xfrm>
            <a:off x="3635896" y="3573016"/>
            <a:ext cx="1872208" cy="646331"/>
          </a:xfrm>
          <a:prstGeom prst="rect">
            <a:avLst/>
          </a:prstGeom>
          <a:solidFill>
            <a:schemeClr val="bg1"/>
          </a:solidFill>
          <a:ln>
            <a:noFill/>
          </a:ln>
          <a:extLst/>
        </p:spPr>
        <p:txBody>
          <a:bodyPr wrap="square" anchorCtr="1">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0000"/>
              </a:lnSpc>
              <a:spcBef>
                <a:spcPct val="50000"/>
              </a:spcBef>
            </a:pPr>
            <a:r>
              <a:rPr lang="es-MX" sz="2000" b="1" dirty="0" smtClean="0"/>
              <a:t>Deterioro Funcional</a:t>
            </a:r>
            <a:endParaRPr lang="es-MX" sz="2000" b="1" dirty="0"/>
          </a:p>
        </p:txBody>
      </p:sp>
    </p:spTree>
    <p:extLst>
      <p:ext uri="{BB962C8B-B14F-4D97-AF65-F5344CB8AC3E}">
        <p14:creationId xmlns:p14="http://schemas.microsoft.com/office/powerpoint/2010/main" val="3470062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mph" presetSubtype="0" grpId="0" nodeType="clickEffect">
                                  <p:stCondLst>
                                    <p:cond delay="0"/>
                                  </p:stCondLst>
                                  <p:childTnLst>
                                    <p:set>
                                      <p:cBhvr rctx="PPT">
                                        <p:cTn id="16" dur="indefinite"/>
                                        <p:tgtEl>
                                          <p:spTgt spid="3"/>
                                        </p:tgtEl>
                                        <p:attrNameLst>
                                          <p:attrName>style.opacity</p:attrName>
                                        </p:attrNameLst>
                                      </p:cBhvr>
                                      <p:to>
                                        <p:strVal val="0.5"/>
                                      </p:to>
                                    </p:set>
                                    <p:animEffect filter="image" prLst="opacity: 0.5">
                                      <p:cBhvr rctx="IE">
                                        <p:cTn id="17" dur="indefinite"/>
                                        <p:tgtEl>
                                          <p:spTgt spid="3"/>
                                        </p:tgtEl>
                                      </p:cBhvr>
                                    </p:animEffect>
                                  </p:childTnLst>
                                </p:cTn>
                              </p:par>
                            </p:childTnLst>
                          </p:cTn>
                        </p:par>
                        <p:par>
                          <p:cTn id="18" fill="hold">
                            <p:stCondLst>
                              <p:cond delay="0"/>
                            </p:stCondLst>
                            <p:childTnLst>
                              <p:par>
                                <p:cTn id="19" presetID="1" presetClass="entr" presetSubtype="0" fill="hold" nodeType="afterEffect">
                                  <p:stCondLst>
                                    <p:cond delay="1000"/>
                                  </p:stCondLst>
                                  <p:childTnLst>
                                    <p:set>
                                      <p:cBhvr>
                                        <p:cTn id="20" dur="1" fill="hold">
                                          <p:stCondLst>
                                            <p:cond delay="0"/>
                                          </p:stCondLst>
                                        </p:cTn>
                                        <p:tgtEl>
                                          <p:spTgt spid="1028"/>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grpId="0" nodeType="afterEffect">
                                  <p:stCondLst>
                                    <p:cond delay="100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2" grpId="0" animBg="1"/>
      <p:bldP spid="11" grpId="0" animBg="1"/>
      <p:bldP spid="9"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1" name="Rectangle 2"/>
          <p:cNvSpPr>
            <a:spLocks noGrp="1" noChangeArrowheads="1"/>
          </p:cNvSpPr>
          <p:nvPr>
            <p:ph type="title"/>
          </p:nvPr>
        </p:nvSpPr>
        <p:spPr/>
        <p:txBody>
          <a:bodyPr>
            <a:normAutofit fontScale="90000"/>
          </a:bodyPr>
          <a:lstStyle/>
          <a:p>
            <a:r>
              <a:rPr lang="es-MX" noProof="0" dirty="0" smtClean="0"/>
              <a:t>Evaluación del Dolor: N</a:t>
            </a:r>
            <a:r>
              <a:rPr lang="es-MX" dirty="0" smtClean="0"/>
              <a:t>emotécnico </a:t>
            </a:r>
            <a:r>
              <a:rPr lang="es-MX" noProof="0" dirty="0" smtClean="0"/>
              <a:t>PQRST</a:t>
            </a:r>
          </a:p>
        </p:txBody>
      </p:sp>
      <p:sp>
        <p:nvSpPr>
          <p:cNvPr id="875522" name="Rectangle 3"/>
          <p:cNvSpPr>
            <a:spLocks noGrp="1" noChangeArrowheads="1"/>
          </p:cNvSpPr>
          <p:nvPr>
            <p:ph idx="1"/>
          </p:nvPr>
        </p:nvSpPr>
        <p:spPr/>
        <p:txBody>
          <a:bodyPr>
            <a:normAutofit/>
          </a:bodyPr>
          <a:lstStyle/>
          <a:p>
            <a:pPr lvl="1">
              <a:spcBef>
                <a:spcPct val="10000"/>
              </a:spcBef>
              <a:buFont typeface="Arial" pitchFamily="34" charset="0"/>
              <a:buChar char="•"/>
            </a:pPr>
            <a:r>
              <a:rPr lang="es-MX" sz="3200" dirty="0" smtClean="0"/>
              <a:t>factores </a:t>
            </a:r>
            <a:r>
              <a:rPr lang="es-MX" sz="3200" b="1" noProof="0" dirty="0" smtClean="0">
                <a:solidFill>
                  <a:schemeClr val="accent3"/>
                </a:solidFill>
              </a:rPr>
              <a:t>P</a:t>
            </a:r>
            <a:r>
              <a:rPr lang="es-MX" sz="3200" noProof="0" dirty="0" smtClean="0"/>
              <a:t>rovocativos y </a:t>
            </a:r>
            <a:r>
              <a:rPr lang="es-MX" sz="3200" b="1" noProof="0" dirty="0" smtClean="0">
                <a:solidFill>
                  <a:srgbClr val="DDBB30"/>
                </a:solidFill>
              </a:rPr>
              <a:t>P</a:t>
            </a:r>
            <a:r>
              <a:rPr lang="es-MX" sz="3200" noProof="0" dirty="0" smtClean="0"/>
              <a:t>aliativos</a:t>
            </a:r>
          </a:p>
          <a:p>
            <a:pPr lvl="1">
              <a:spcBef>
                <a:spcPct val="10000"/>
              </a:spcBef>
              <a:buFont typeface="Arial" pitchFamily="34" charset="0"/>
              <a:buChar char="•"/>
            </a:pPr>
            <a:r>
              <a:rPr lang="es-MX" sz="3200" b="1" noProof="0" dirty="0" smtClean="0">
                <a:solidFill>
                  <a:srgbClr val="DDBB30"/>
                </a:solidFill>
              </a:rPr>
              <a:t>Q</a:t>
            </a:r>
            <a:r>
              <a:rPr lang="es-MX" sz="3200" noProof="0" dirty="0" smtClean="0"/>
              <a:t>uality (Calidad)</a:t>
            </a:r>
          </a:p>
          <a:p>
            <a:pPr lvl="1">
              <a:spcBef>
                <a:spcPct val="10000"/>
              </a:spcBef>
              <a:buFont typeface="Arial" pitchFamily="34" charset="0"/>
              <a:buChar char="•"/>
            </a:pPr>
            <a:r>
              <a:rPr lang="es-MX" sz="3200" b="1" noProof="0" dirty="0" smtClean="0">
                <a:solidFill>
                  <a:srgbClr val="DDBB30"/>
                </a:solidFill>
              </a:rPr>
              <a:t>R</a:t>
            </a:r>
            <a:r>
              <a:rPr lang="es-MX" sz="3200" noProof="0" dirty="0" smtClean="0"/>
              <a:t>egión y </a:t>
            </a:r>
            <a:r>
              <a:rPr lang="es-MX" sz="3200" b="1" noProof="0" dirty="0" smtClean="0">
                <a:solidFill>
                  <a:srgbClr val="DDBB30"/>
                </a:solidFill>
              </a:rPr>
              <a:t>R</a:t>
            </a:r>
            <a:r>
              <a:rPr lang="es-MX" sz="3200" noProof="0" dirty="0" smtClean="0"/>
              <a:t>adiación</a:t>
            </a:r>
          </a:p>
          <a:p>
            <a:pPr lvl="1">
              <a:spcBef>
                <a:spcPct val="10000"/>
              </a:spcBef>
              <a:buFont typeface="Arial" pitchFamily="34" charset="0"/>
              <a:buChar char="•"/>
            </a:pPr>
            <a:r>
              <a:rPr lang="es-MX" sz="3200" b="1" noProof="0" dirty="0" smtClean="0">
                <a:solidFill>
                  <a:srgbClr val="DDBB30"/>
                </a:solidFill>
              </a:rPr>
              <a:t>S</a:t>
            </a:r>
            <a:r>
              <a:rPr lang="es-MX" sz="3200" noProof="0" dirty="0" smtClean="0"/>
              <a:t>everidad</a:t>
            </a:r>
          </a:p>
          <a:p>
            <a:pPr lvl="1">
              <a:spcBef>
                <a:spcPct val="10000"/>
              </a:spcBef>
              <a:buFont typeface="Arial" pitchFamily="34" charset="0"/>
              <a:buChar char="•"/>
            </a:pPr>
            <a:r>
              <a:rPr lang="es-MX" sz="3200" b="1" noProof="0" dirty="0" smtClean="0">
                <a:solidFill>
                  <a:srgbClr val="DDBB30"/>
                </a:solidFill>
              </a:rPr>
              <a:t>T</a:t>
            </a:r>
            <a:r>
              <a:rPr lang="es-MX" sz="3200" noProof="0" dirty="0" smtClean="0"/>
              <a:t>iempo, </a:t>
            </a:r>
            <a:r>
              <a:rPr lang="es-MX" sz="3200" b="1" dirty="0" smtClean="0">
                <a:solidFill>
                  <a:srgbClr val="DDBB30"/>
                </a:solidFill>
              </a:rPr>
              <a:t>T</a:t>
            </a:r>
            <a:r>
              <a:rPr lang="es-MX" sz="3200" dirty="0" smtClean="0"/>
              <a:t>ratamiento</a:t>
            </a:r>
            <a:endParaRPr lang="es-MX" sz="3200" noProof="0" dirty="0" smtClean="0"/>
          </a:p>
        </p:txBody>
      </p:sp>
      <p:sp>
        <p:nvSpPr>
          <p:cNvPr id="875523" name="Text Box 9"/>
          <p:cNvSpPr txBox="1">
            <a:spLocks noChangeArrowheads="1"/>
          </p:cNvSpPr>
          <p:nvPr/>
        </p:nvSpPr>
        <p:spPr bwMode="auto">
          <a:xfrm>
            <a:off x="371475" y="6575202"/>
            <a:ext cx="8528050" cy="153888"/>
          </a:xfrm>
          <a:prstGeom prst="rect">
            <a:avLst/>
          </a:prstGeom>
          <a:noFill/>
          <a:ln w="9525">
            <a:noFill/>
            <a:miter lim="800000"/>
            <a:headEnd/>
            <a:tailEnd/>
          </a:ln>
        </p:spPr>
        <p:txBody>
          <a:bodyPr lIns="0" tIns="0" rIns="0" bIns="0" anchor="b">
            <a:spAutoFit/>
          </a:bodyPr>
          <a:lstStyle/>
          <a:p>
            <a:r>
              <a:rPr lang="en-US" sz="1000" dirty="0">
                <a:solidFill>
                  <a:srgbClr val="002060"/>
                </a:solidFill>
                <a:latin typeface="Arial" pitchFamily="34" charset="0"/>
                <a:cs typeface="Arial" pitchFamily="34" charset="0"/>
              </a:rPr>
              <a:t>Budassi-Sheehy. Emergency Nursing, Principles and Practice. 3</a:t>
            </a:r>
            <a:r>
              <a:rPr lang="en-US" sz="1000" baseline="30000" dirty="0">
                <a:solidFill>
                  <a:srgbClr val="002060"/>
                </a:solidFill>
                <a:latin typeface="Arial" pitchFamily="34" charset="0"/>
                <a:cs typeface="Arial" pitchFamily="34" charset="0"/>
              </a:rPr>
              <a:t>rd</a:t>
            </a:r>
            <a:r>
              <a:rPr lang="en-US" sz="1000" dirty="0">
                <a:solidFill>
                  <a:srgbClr val="002060"/>
                </a:solidFill>
                <a:latin typeface="Arial" pitchFamily="34" charset="0"/>
                <a:cs typeface="Arial" pitchFamily="34" charset="0"/>
              </a:rPr>
              <a:t> ed. 1992.</a:t>
            </a:r>
          </a:p>
        </p:txBody>
      </p:sp>
    </p:spTree>
    <p:extLst>
      <p:ext uri="{BB962C8B-B14F-4D97-AF65-F5344CB8AC3E}">
        <p14:creationId xmlns:p14="http://schemas.microsoft.com/office/powerpoint/2010/main" val="543108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7" name="Rectangle 2"/>
          <p:cNvSpPr>
            <a:spLocks noGrp="1" noChangeArrowheads="1"/>
          </p:cNvSpPr>
          <p:nvPr>
            <p:ph type="title"/>
          </p:nvPr>
        </p:nvSpPr>
        <p:spPr/>
        <p:txBody>
          <a:bodyPr>
            <a:normAutofit fontScale="90000"/>
          </a:bodyPr>
          <a:lstStyle/>
          <a:p>
            <a:r>
              <a:rPr lang="es-MX" noProof="0" dirty="0" smtClean="0"/>
              <a:t>Herramientas para la Evaluación del Dolor</a:t>
            </a:r>
          </a:p>
        </p:txBody>
      </p:sp>
      <p:sp>
        <p:nvSpPr>
          <p:cNvPr id="7" name="TextBox 6"/>
          <p:cNvSpPr txBox="1"/>
          <p:nvPr/>
        </p:nvSpPr>
        <p:spPr>
          <a:xfrm>
            <a:off x="1043608" y="1844824"/>
            <a:ext cx="6861045" cy="3939540"/>
          </a:xfrm>
          <a:prstGeom prst="rect">
            <a:avLst/>
          </a:prstGeom>
          <a:noFill/>
        </p:spPr>
        <p:txBody>
          <a:bodyPr wrap="none" rtlCol="0">
            <a:spAutoFit/>
          </a:bodyPr>
          <a:lstStyle/>
          <a:p>
            <a:pPr>
              <a:spcAft>
                <a:spcPts val="600"/>
              </a:spcAft>
            </a:pPr>
            <a:r>
              <a:rPr lang="es-MX" sz="2400" b="1" dirty="0" smtClean="0">
                <a:solidFill>
                  <a:srgbClr val="002060"/>
                </a:solidFill>
              </a:rPr>
              <a:t>Herramientas Unidimensionales</a:t>
            </a:r>
          </a:p>
          <a:p>
            <a:pPr marL="628650" indent="-342900">
              <a:buFont typeface="Arial" pitchFamily="34" charset="0"/>
              <a:buChar char="•"/>
            </a:pPr>
            <a:r>
              <a:rPr lang="es-MX" sz="2400" dirty="0" smtClean="0">
                <a:solidFill>
                  <a:srgbClr val="002060"/>
                </a:solidFill>
              </a:rPr>
              <a:t>Escala Análoga Visual</a:t>
            </a:r>
          </a:p>
          <a:p>
            <a:pPr marL="628650" indent="-342900">
              <a:buFont typeface="Arial" pitchFamily="34" charset="0"/>
              <a:buChar char="•"/>
            </a:pPr>
            <a:r>
              <a:rPr lang="es-MX" sz="2400" dirty="0" smtClean="0">
                <a:solidFill>
                  <a:srgbClr val="002060"/>
                </a:solidFill>
              </a:rPr>
              <a:t>Escala Verbal de Intensidad del Dolor</a:t>
            </a:r>
          </a:p>
          <a:p>
            <a:pPr marL="628650" indent="-342900">
              <a:buFont typeface="Arial" pitchFamily="34" charset="0"/>
              <a:buChar char="•"/>
            </a:pPr>
            <a:r>
              <a:rPr lang="es-MX" sz="2400" dirty="0" smtClean="0">
                <a:solidFill>
                  <a:srgbClr val="002060"/>
                </a:solidFill>
              </a:rPr>
              <a:t>Escala de Dolor FACES</a:t>
            </a:r>
          </a:p>
          <a:p>
            <a:pPr marL="628650" indent="-342900">
              <a:buFont typeface="Arial" pitchFamily="34" charset="0"/>
              <a:buChar char="•"/>
            </a:pPr>
            <a:r>
              <a:rPr lang="es-MX" sz="2400" dirty="0" smtClean="0">
                <a:solidFill>
                  <a:srgbClr val="002060"/>
                </a:solidFill>
              </a:rPr>
              <a:t>Escala Numérica de 0-10 de Intensidad del Dolor</a:t>
            </a:r>
          </a:p>
          <a:p>
            <a:endParaRPr lang="es-MX" sz="2400" dirty="0" smtClean="0">
              <a:solidFill>
                <a:srgbClr val="002060"/>
              </a:solidFill>
            </a:endParaRPr>
          </a:p>
          <a:p>
            <a:endParaRPr lang="es-MX" sz="2400" dirty="0" smtClean="0">
              <a:solidFill>
                <a:srgbClr val="002060"/>
              </a:solidFill>
            </a:endParaRPr>
          </a:p>
          <a:p>
            <a:pPr>
              <a:spcAft>
                <a:spcPts val="600"/>
              </a:spcAft>
            </a:pPr>
            <a:r>
              <a:rPr lang="es-MX" sz="2400" b="1" dirty="0" smtClean="0">
                <a:solidFill>
                  <a:srgbClr val="002060"/>
                </a:solidFill>
              </a:rPr>
              <a:t>Herramientas Multidimensionales</a:t>
            </a:r>
          </a:p>
          <a:p>
            <a:pPr marL="628650" indent="-342900">
              <a:buFont typeface="Arial" pitchFamily="34" charset="0"/>
              <a:buChar char="•"/>
            </a:pPr>
            <a:r>
              <a:rPr lang="es-MX" sz="2400" dirty="0" smtClean="0">
                <a:solidFill>
                  <a:srgbClr val="002060"/>
                </a:solidFill>
              </a:rPr>
              <a:t>Breve Inventario del Dolor</a:t>
            </a:r>
          </a:p>
          <a:p>
            <a:pPr marL="628650" indent="-342900">
              <a:buFont typeface="Arial" pitchFamily="34" charset="0"/>
              <a:buChar char="•"/>
            </a:pPr>
            <a:r>
              <a:rPr lang="es-MX" sz="2400" dirty="0" smtClean="0">
                <a:solidFill>
                  <a:srgbClr val="002060"/>
                </a:solidFill>
              </a:rPr>
              <a:t>Cuestionario de Dolor de McGill</a:t>
            </a:r>
            <a:endParaRPr lang="es-MX" sz="2400" dirty="0">
              <a:solidFill>
                <a:srgbClr val="002060"/>
              </a:solidFill>
            </a:endParaRPr>
          </a:p>
        </p:txBody>
      </p:sp>
      <p:sp>
        <p:nvSpPr>
          <p:cNvPr id="5" name="Text Box 9"/>
          <p:cNvSpPr txBox="1">
            <a:spLocks noChangeArrowheads="1"/>
          </p:cNvSpPr>
          <p:nvPr/>
        </p:nvSpPr>
        <p:spPr bwMode="auto">
          <a:xfrm>
            <a:off x="107504" y="6145560"/>
            <a:ext cx="6768752" cy="615553"/>
          </a:xfrm>
          <a:prstGeom prst="rect">
            <a:avLst/>
          </a:prstGeom>
          <a:noFill/>
          <a:ln w="9525">
            <a:noFill/>
            <a:miter lim="800000"/>
            <a:headEnd/>
            <a:tailEnd/>
          </a:ln>
        </p:spPr>
        <p:txBody>
          <a:bodyPr wrap="square" lIns="0" tIns="0" rIns="0" bIns="0" anchor="b">
            <a:spAutoFit/>
          </a:bodyPr>
          <a:lstStyle/>
          <a:p>
            <a:r>
              <a:rPr lang="en-US" sz="1000" dirty="0">
                <a:solidFill>
                  <a:srgbClr val="002060"/>
                </a:solidFill>
              </a:rPr>
              <a:t>International Association for the Study of Pain. </a:t>
            </a:r>
            <a:r>
              <a:rPr lang="en-US" sz="1000" i="1" dirty="0">
                <a:solidFill>
                  <a:srgbClr val="002060"/>
                </a:solidFill>
              </a:rPr>
              <a:t>Faces Pain Scale – Revised. </a:t>
            </a:r>
            <a:r>
              <a:rPr lang="en-US" sz="1000" dirty="0">
                <a:solidFill>
                  <a:srgbClr val="002060"/>
                </a:solidFill>
              </a:rPr>
              <a:t>Available at: </a:t>
            </a:r>
            <a:r>
              <a:rPr lang="en-US" sz="1000" dirty="0">
                <a:solidFill>
                  <a:srgbClr val="002060"/>
                </a:solidFill>
                <a:hlinkClick r:id="rId3"/>
              </a:rPr>
              <a:t>http://www.iasp-pain.org/Content/NavigationMenu/GeneralResourceLinks/FacesPainScaleRevised/default.htm</a:t>
            </a:r>
            <a:r>
              <a:rPr lang="en-US" sz="1000" dirty="0">
                <a:solidFill>
                  <a:srgbClr val="002060"/>
                </a:solidFill>
              </a:rPr>
              <a:t>. Accessed: July 15, </a:t>
            </a:r>
            <a:r>
              <a:rPr lang="en-US" sz="1000" dirty="0" smtClean="0">
                <a:solidFill>
                  <a:srgbClr val="002060"/>
                </a:solidFill>
              </a:rPr>
              <a:t>2013; Kremer </a:t>
            </a:r>
            <a:r>
              <a:rPr lang="en-US" sz="1000" dirty="0">
                <a:solidFill>
                  <a:srgbClr val="002060"/>
                </a:solidFill>
              </a:rPr>
              <a:t>E, et al. </a:t>
            </a:r>
            <a:r>
              <a:rPr lang="en-US" sz="1000" i="1" dirty="0">
                <a:solidFill>
                  <a:srgbClr val="002060"/>
                </a:solidFill>
              </a:rPr>
              <a:t>Pain</a:t>
            </a:r>
            <a:r>
              <a:rPr lang="en-US" sz="1000" dirty="0">
                <a:solidFill>
                  <a:srgbClr val="002060"/>
                </a:solidFill>
              </a:rPr>
              <a:t>. 1981; 10: 241-8; </a:t>
            </a:r>
            <a:r>
              <a:rPr lang="en-US" sz="1000" dirty="0" smtClean="0">
                <a:solidFill>
                  <a:srgbClr val="002060"/>
                </a:solidFill>
              </a:rPr>
              <a:t>Bieri </a:t>
            </a:r>
            <a:r>
              <a:rPr lang="en-US" sz="1000" dirty="0">
                <a:solidFill>
                  <a:srgbClr val="002060"/>
                </a:solidFill>
              </a:rPr>
              <a:t>D, et al. </a:t>
            </a:r>
            <a:r>
              <a:rPr lang="en-US" sz="1000" i="1" dirty="0">
                <a:solidFill>
                  <a:srgbClr val="002060"/>
                </a:solidFill>
              </a:rPr>
              <a:t>Pain</a:t>
            </a:r>
            <a:r>
              <a:rPr lang="en-US" sz="1000" dirty="0">
                <a:solidFill>
                  <a:srgbClr val="002060"/>
                </a:solidFill>
              </a:rPr>
              <a:t>. 1990; 41: 139-59; </a:t>
            </a:r>
            <a:r>
              <a:rPr lang="en-US" sz="1000" dirty="0" smtClean="0">
                <a:solidFill>
                  <a:srgbClr val="002060"/>
                </a:solidFill>
              </a:rPr>
              <a:t>Farrar </a:t>
            </a:r>
            <a:r>
              <a:rPr lang="en-US" sz="1000" dirty="0">
                <a:solidFill>
                  <a:srgbClr val="002060"/>
                </a:solidFill>
              </a:rPr>
              <a:t>JT, et al. </a:t>
            </a:r>
            <a:r>
              <a:rPr lang="en-US" sz="1000" i="1" dirty="0">
                <a:solidFill>
                  <a:srgbClr val="002060"/>
                </a:solidFill>
              </a:rPr>
              <a:t>Pain</a:t>
            </a:r>
            <a:r>
              <a:rPr lang="en-US" sz="1000" dirty="0">
                <a:solidFill>
                  <a:srgbClr val="002060"/>
                </a:solidFill>
              </a:rPr>
              <a:t>. 2001; 94: </a:t>
            </a:r>
            <a:r>
              <a:rPr lang="en-US" sz="1000" dirty="0" smtClean="0">
                <a:solidFill>
                  <a:srgbClr val="002060"/>
                </a:solidFill>
              </a:rPr>
              <a:t>149-58; </a:t>
            </a:r>
            <a:r>
              <a:rPr lang="en-US" sz="1000" dirty="0">
                <a:solidFill>
                  <a:srgbClr val="002060"/>
                </a:solidFill>
              </a:rPr>
              <a:t>Cleeland CS, Ryan KM. </a:t>
            </a:r>
            <a:r>
              <a:rPr lang="en-US" sz="1000" i="1" dirty="0">
                <a:solidFill>
                  <a:srgbClr val="002060"/>
                </a:solidFill>
              </a:rPr>
              <a:t>Ann Acad Med</a:t>
            </a:r>
            <a:r>
              <a:rPr lang="en-US" sz="1000" dirty="0">
                <a:solidFill>
                  <a:srgbClr val="002060"/>
                </a:solidFill>
              </a:rPr>
              <a:t> </a:t>
            </a:r>
            <a:r>
              <a:rPr lang="en-US" sz="1000" i="1" dirty="0">
                <a:solidFill>
                  <a:srgbClr val="002060"/>
                </a:solidFill>
              </a:rPr>
              <a:t>Singapore</a:t>
            </a:r>
            <a:r>
              <a:rPr lang="en-US" sz="1000" dirty="0">
                <a:solidFill>
                  <a:srgbClr val="002060"/>
                </a:solidFill>
              </a:rPr>
              <a:t> 1994;23(2):</a:t>
            </a:r>
            <a:r>
              <a:rPr lang="en-US" sz="1000" dirty="0" smtClean="0">
                <a:solidFill>
                  <a:srgbClr val="002060"/>
                </a:solidFill>
              </a:rPr>
              <a:t>129-38; </a:t>
            </a:r>
            <a:r>
              <a:rPr lang="en-US" sz="1000" dirty="0">
                <a:solidFill>
                  <a:srgbClr val="002060"/>
                </a:solidFill>
              </a:rPr>
              <a:t>Melzack R. </a:t>
            </a:r>
            <a:r>
              <a:rPr lang="en-US" sz="1000" i="1" dirty="0">
                <a:solidFill>
                  <a:srgbClr val="002060"/>
                </a:solidFill>
              </a:rPr>
              <a:t>Pain </a:t>
            </a:r>
            <a:r>
              <a:rPr lang="en-US" sz="1000" dirty="0">
                <a:solidFill>
                  <a:srgbClr val="002060"/>
                </a:solidFill>
              </a:rPr>
              <a:t> 1975;1:277-299. </a:t>
            </a:r>
            <a:endParaRPr lang="en-US" sz="1000" b="1" dirty="0">
              <a:solidFill>
                <a:srgbClr val="002060"/>
              </a:solidFill>
            </a:endParaRPr>
          </a:p>
        </p:txBody>
      </p:sp>
    </p:spTree>
    <p:extLst>
      <p:ext uri="{BB962C8B-B14F-4D97-AF65-F5344CB8AC3E}">
        <p14:creationId xmlns:p14="http://schemas.microsoft.com/office/powerpoint/2010/main" val="4265638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329694"/>
            <a:ext cx="8229600" cy="1143000"/>
          </a:xfrm>
        </p:spPr>
        <p:txBody>
          <a:bodyPr>
            <a:normAutofit/>
          </a:bodyPr>
          <a:lstStyle/>
          <a:p>
            <a:pPr>
              <a:lnSpc>
                <a:spcPct val="85000"/>
              </a:lnSpc>
            </a:pPr>
            <a:r>
              <a:rPr lang="es-MX" dirty="0" smtClean="0"/>
              <a:t>Comité de Desarrollo</a:t>
            </a:r>
            <a:endParaRPr lang="es-MX" dirty="0"/>
          </a:p>
        </p:txBody>
      </p:sp>
      <p:sp>
        <p:nvSpPr>
          <p:cNvPr id="10" name="Rectangle 3"/>
          <p:cNvSpPr/>
          <p:nvPr/>
        </p:nvSpPr>
        <p:spPr>
          <a:xfrm>
            <a:off x="395536" y="1443255"/>
            <a:ext cx="2880320" cy="5293757"/>
          </a:xfrm>
          <a:prstGeom prst="rect">
            <a:avLst/>
          </a:prstGeom>
        </p:spPr>
        <p:txBody>
          <a:bodyPr wrap="square">
            <a:spAutoFit/>
          </a:bodyPr>
          <a:lstStyle/>
          <a:p>
            <a:r>
              <a:rPr lang="es-MX" sz="1600" b="1" dirty="0" smtClean="0">
                <a:solidFill>
                  <a:schemeClr val="bg1"/>
                </a:solidFill>
              </a:rPr>
              <a:t>Mario H. Cardiel, MD, MSc</a:t>
            </a:r>
          </a:p>
          <a:p>
            <a:r>
              <a:rPr lang="es-MX" sz="1600" dirty="0" smtClean="0">
                <a:solidFill>
                  <a:schemeClr val="accent1">
                    <a:lumMod val="75000"/>
                  </a:schemeClr>
                </a:solidFill>
              </a:rPr>
              <a:t>Reumatólogo</a:t>
            </a:r>
          </a:p>
          <a:p>
            <a:r>
              <a:rPr lang="es-MX" sz="1600" dirty="0" smtClean="0">
                <a:solidFill>
                  <a:schemeClr val="accent1">
                    <a:lumMod val="75000"/>
                  </a:schemeClr>
                </a:solidFill>
              </a:rPr>
              <a:t>Morelia, México</a:t>
            </a:r>
          </a:p>
          <a:p>
            <a:r>
              <a:rPr lang="es-MX" sz="1600" dirty="0" smtClean="0"/>
              <a:t> </a:t>
            </a:r>
            <a:endParaRPr lang="es-MX" sz="2400" dirty="0" smtClean="0"/>
          </a:p>
          <a:p>
            <a:r>
              <a:rPr lang="es-MX" sz="1600" b="1" dirty="0" smtClean="0">
                <a:solidFill>
                  <a:schemeClr val="bg1"/>
                </a:solidFill>
              </a:rPr>
              <a:t>Nemanja Damjanov, MD, PhD</a:t>
            </a:r>
          </a:p>
          <a:p>
            <a:r>
              <a:rPr lang="es-MX" sz="1600" dirty="0" smtClean="0">
                <a:solidFill>
                  <a:schemeClr val="accent1">
                    <a:lumMod val="75000"/>
                  </a:schemeClr>
                </a:solidFill>
              </a:rPr>
              <a:t>Reumatólogo</a:t>
            </a:r>
          </a:p>
          <a:p>
            <a:r>
              <a:rPr lang="es-MX" sz="1600" dirty="0" smtClean="0">
                <a:solidFill>
                  <a:schemeClr val="accent1">
                    <a:lumMod val="75000"/>
                  </a:schemeClr>
                </a:solidFill>
              </a:rPr>
              <a:t>Belgrado, Serbia</a:t>
            </a:r>
          </a:p>
          <a:p>
            <a:r>
              <a:rPr lang="es-MX" sz="1600" dirty="0" smtClean="0"/>
              <a:t> </a:t>
            </a:r>
            <a:endParaRPr lang="es-MX" sz="1600" dirty="0" smtClean="0">
              <a:solidFill>
                <a:schemeClr val="accent1">
                  <a:lumMod val="75000"/>
                </a:schemeClr>
              </a:solidFill>
            </a:endParaRPr>
          </a:p>
          <a:p>
            <a:r>
              <a:rPr lang="es-MX" sz="1600" b="1" dirty="0" smtClean="0">
                <a:solidFill>
                  <a:schemeClr val="bg1"/>
                </a:solidFill>
              </a:rPr>
              <a:t>Andrei Danilov, MD, DSc</a:t>
            </a:r>
          </a:p>
          <a:p>
            <a:r>
              <a:rPr lang="es-MX" sz="1600" dirty="0" smtClean="0">
                <a:solidFill>
                  <a:schemeClr val="accent1">
                    <a:lumMod val="75000"/>
                  </a:schemeClr>
                </a:solidFill>
              </a:rPr>
              <a:t>Neurólogo</a:t>
            </a:r>
          </a:p>
          <a:p>
            <a:r>
              <a:rPr lang="es-MX" sz="1600" dirty="0" smtClean="0">
                <a:solidFill>
                  <a:schemeClr val="accent1">
                    <a:lumMod val="75000"/>
                  </a:schemeClr>
                </a:solidFill>
              </a:rPr>
              <a:t>Moscú, Rusia</a:t>
            </a:r>
          </a:p>
          <a:p>
            <a:r>
              <a:rPr lang="es-MX" sz="1600" dirty="0" smtClean="0"/>
              <a:t> </a:t>
            </a:r>
          </a:p>
          <a:p>
            <a:r>
              <a:rPr lang="es-MX" sz="1600" b="1" dirty="0" smtClean="0">
                <a:solidFill>
                  <a:schemeClr val="bg1"/>
                </a:solidFill>
              </a:rPr>
              <a:t>Smail Daoudi, MD</a:t>
            </a:r>
          </a:p>
          <a:p>
            <a:r>
              <a:rPr lang="es-MX" sz="1600" dirty="0" smtClean="0">
                <a:solidFill>
                  <a:schemeClr val="accent1">
                    <a:lumMod val="75000"/>
                  </a:schemeClr>
                </a:solidFill>
              </a:rPr>
              <a:t>Neurólogo</a:t>
            </a:r>
          </a:p>
          <a:p>
            <a:r>
              <a:rPr lang="es-MX" sz="1600" dirty="0" smtClean="0">
                <a:solidFill>
                  <a:schemeClr val="accent1">
                    <a:lumMod val="75000"/>
                  </a:schemeClr>
                </a:solidFill>
              </a:rPr>
              <a:t>Tizi Ouzou, Algeria</a:t>
            </a:r>
          </a:p>
          <a:p>
            <a:endParaRPr lang="es-MX" sz="1600" dirty="0" smtClean="0"/>
          </a:p>
          <a:p>
            <a:r>
              <a:rPr lang="es-MX" sz="1600" b="1" dirty="0" smtClean="0">
                <a:solidFill>
                  <a:schemeClr val="bg1"/>
                </a:solidFill>
              </a:rPr>
              <a:t>João Batista S. Garcia, MD, PhD</a:t>
            </a:r>
          </a:p>
          <a:p>
            <a:r>
              <a:rPr lang="es-MX" sz="1600" dirty="0" smtClean="0">
                <a:solidFill>
                  <a:schemeClr val="accent1">
                    <a:lumMod val="75000"/>
                  </a:schemeClr>
                </a:solidFill>
              </a:rPr>
              <a:t>Anestesiólogo</a:t>
            </a:r>
          </a:p>
          <a:p>
            <a:r>
              <a:rPr lang="es-MX" sz="1600" dirty="0" smtClean="0">
                <a:solidFill>
                  <a:schemeClr val="accent1">
                    <a:lumMod val="75000"/>
                  </a:schemeClr>
                </a:solidFill>
              </a:rPr>
              <a:t>São Luis, Brasil</a:t>
            </a:r>
          </a:p>
          <a:p>
            <a:endParaRPr lang="es-MX" sz="1700" dirty="0" smtClean="0"/>
          </a:p>
          <a:p>
            <a:r>
              <a:rPr lang="es-MX" sz="1700" dirty="0" smtClean="0"/>
              <a:t> </a:t>
            </a:r>
            <a:endParaRPr lang="es-MX" sz="1700" dirty="0"/>
          </a:p>
        </p:txBody>
      </p:sp>
      <p:sp>
        <p:nvSpPr>
          <p:cNvPr id="11" name="Rectangle 4"/>
          <p:cNvSpPr/>
          <p:nvPr/>
        </p:nvSpPr>
        <p:spPr>
          <a:xfrm>
            <a:off x="3275856" y="1443255"/>
            <a:ext cx="2805577" cy="5016758"/>
          </a:xfrm>
          <a:prstGeom prst="rect">
            <a:avLst/>
          </a:prstGeom>
        </p:spPr>
        <p:txBody>
          <a:bodyPr wrap="square">
            <a:spAutoFit/>
          </a:bodyPr>
          <a:lstStyle/>
          <a:p>
            <a:r>
              <a:rPr lang="es-MX" sz="1600" b="1" dirty="0" smtClean="0">
                <a:solidFill>
                  <a:schemeClr val="bg1"/>
                </a:solidFill>
              </a:rPr>
              <a:t>Yuzhou Guan, MD</a:t>
            </a:r>
          </a:p>
          <a:p>
            <a:r>
              <a:rPr lang="es-MX" sz="1600" dirty="0" smtClean="0">
                <a:solidFill>
                  <a:schemeClr val="accent1">
                    <a:lumMod val="75000"/>
                  </a:schemeClr>
                </a:solidFill>
              </a:rPr>
              <a:t>Neurólogo</a:t>
            </a:r>
          </a:p>
          <a:p>
            <a:r>
              <a:rPr lang="es-MX" sz="1600" dirty="0" smtClean="0">
                <a:solidFill>
                  <a:schemeClr val="accent1">
                    <a:lumMod val="75000"/>
                  </a:schemeClr>
                </a:solidFill>
              </a:rPr>
              <a:t>Beijing, China</a:t>
            </a:r>
          </a:p>
          <a:p>
            <a:endParaRPr lang="es-MX" sz="1600" b="1" dirty="0" smtClean="0">
              <a:solidFill>
                <a:schemeClr val="bg1"/>
              </a:solidFill>
            </a:endParaRPr>
          </a:p>
          <a:p>
            <a:r>
              <a:rPr lang="es-MX" sz="1600" b="1" dirty="0" smtClean="0">
                <a:solidFill>
                  <a:schemeClr val="bg1"/>
                </a:solidFill>
              </a:rPr>
              <a:t>Jianhao Lin, MD</a:t>
            </a:r>
          </a:p>
          <a:p>
            <a:r>
              <a:rPr lang="es-MX" sz="1600" dirty="0" smtClean="0">
                <a:solidFill>
                  <a:schemeClr val="accent1">
                    <a:lumMod val="75000"/>
                  </a:schemeClr>
                </a:solidFill>
              </a:rPr>
              <a:t>Ortopedista</a:t>
            </a:r>
          </a:p>
          <a:p>
            <a:r>
              <a:rPr lang="es-MX" sz="1600" dirty="0" smtClean="0">
                <a:solidFill>
                  <a:schemeClr val="accent1">
                    <a:lumMod val="75000"/>
                  </a:schemeClr>
                </a:solidFill>
              </a:rPr>
              <a:t>Beijing, China</a:t>
            </a:r>
          </a:p>
          <a:p>
            <a:r>
              <a:rPr lang="es-MX" sz="1600" dirty="0" smtClean="0">
                <a:solidFill>
                  <a:schemeClr val="accent1">
                    <a:lumMod val="75000"/>
                  </a:schemeClr>
                </a:solidFill>
              </a:rPr>
              <a:t> </a:t>
            </a:r>
          </a:p>
          <a:p>
            <a:r>
              <a:rPr lang="es-MX" sz="1600" b="1" dirty="0" smtClean="0">
                <a:solidFill>
                  <a:schemeClr val="bg1"/>
                </a:solidFill>
              </a:rPr>
              <a:t>Supranee Niruthisard, MD</a:t>
            </a:r>
          </a:p>
          <a:p>
            <a:r>
              <a:rPr lang="es-MX" sz="1600" dirty="0" smtClean="0">
                <a:solidFill>
                  <a:schemeClr val="accent1">
                    <a:lumMod val="75000"/>
                  </a:schemeClr>
                </a:solidFill>
              </a:rPr>
              <a:t>Especialista en Dolor</a:t>
            </a:r>
          </a:p>
          <a:p>
            <a:r>
              <a:rPr lang="es-MX" sz="1600" dirty="0" smtClean="0">
                <a:solidFill>
                  <a:schemeClr val="accent1">
                    <a:lumMod val="75000"/>
                  </a:schemeClr>
                </a:solidFill>
              </a:rPr>
              <a:t>Bangkok, Tailandia</a:t>
            </a:r>
          </a:p>
          <a:p>
            <a:r>
              <a:rPr lang="es-MX" sz="1600" dirty="0" smtClean="0"/>
              <a:t> </a:t>
            </a:r>
          </a:p>
          <a:p>
            <a:r>
              <a:rPr lang="es-MX" sz="1600" b="1" dirty="0" smtClean="0">
                <a:solidFill>
                  <a:schemeClr val="bg1"/>
                </a:solidFill>
              </a:rPr>
              <a:t>Germán Ochoa, MD</a:t>
            </a:r>
          </a:p>
          <a:p>
            <a:r>
              <a:rPr lang="es-MX" sz="1600" dirty="0" smtClean="0">
                <a:solidFill>
                  <a:schemeClr val="accent1">
                    <a:lumMod val="75000"/>
                  </a:schemeClr>
                </a:solidFill>
              </a:rPr>
              <a:t>Ortopedista</a:t>
            </a:r>
          </a:p>
          <a:p>
            <a:r>
              <a:rPr lang="es-MX" sz="1600" dirty="0" smtClean="0">
                <a:solidFill>
                  <a:schemeClr val="accent1">
                    <a:lumMod val="75000"/>
                  </a:schemeClr>
                </a:solidFill>
              </a:rPr>
              <a:t>Bogotá, Colombia</a:t>
            </a:r>
          </a:p>
          <a:p>
            <a:endParaRPr lang="es-MX" sz="1600" dirty="0" smtClean="0"/>
          </a:p>
          <a:p>
            <a:r>
              <a:rPr lang="es-MX" sz="1600" b="1" dirty="0" smtClean="0">
                <a:solidFill>
                  <a:schemeClr val="bg1"/>
                </a:solidFill>
              </a:rPr>
              <a:t>Milton Raff, MD, BSc</a:t>
            </a:r>
          </a:p>
          <a:p>
            <a:r>
              <a:rPr lang="es-MX" sz="1600" dirty="0" smtClean="0">
                <a:solidFill>
                  <a:schemeClr val="accent1">
                    <a:lumMod val="75000"/>
                  </a:schemeClr>
                </a:solidFill>
              </a:rPr>
              <a:t>Anestesista Consultor</a:t>
            </a:r>
          </a:p>
          <a:p>
            <a:r>
              <a:rPr lang="es-MX" sz="1600" dirty="0" smtClean="0">
                <a:solidFill>
                  <a:schemeClr val="accent1">
                    <a:lumMod val="75000"/>
                  </a:schemeClr>
                </a:solidFill>
              </a:rPr>
              <a:t>Cape Town, Sudáfrica</a:t>
            </a:r>
          </a:p>
          <a:p>
            <a:r>
              <a:rPr lang="es-MX" sz="1600" dirty="0" smtClean="0"/>
              <a:t> </a:t>
            </a:r>
            <a:endParaRPr lang="es-MX" sz="1600" dirty="0"/>
          </a:p>
        </p:txBody>
      </p:sp>
      <p:sp>
        <p:nvSpPr>
          <p:cNvPr id="12" name="Rectangle 5"/>
          <p:cNvSpPr/>
          <p:nvPr/>
        </p:nvSpPr>
        <p:spPr>
          <a:xfrm>
            <a:off x="6009425" y="1447611"/>
            <a:ext cx="2955063" cy="5801588"/>
          </a:xfrm>
          <a:prstGeom prst="rect">
            <a:avLst/>
          </a:prstGeom>
        </p:spPr>
        <p:txBody>
          <a:bodyPr wrap="square">
            <a:spAutoFit/>
          </a:bodyPr>
          <a:lstStyle/>
          <a:p>
            <a:r>
              <a:rPr lang="es-MX" sz="1600" b="1" dirty="0" smtClean="0">
                <a:solidFill>
                  <a:schemeClr val="bg1"/>
                </a:solidFill>
              </a:rPr>
              <a:t>Raymond L. Rosales, MD, PhD</a:t>
            </a:r>
          </a:p>
          <a:p>
            <a:r>
              <a:rPr lang="es-MX" sz="1600" dirty="0" smtClean="0">
                <a:solidFill>
                  <a:schemeClr val="accent1">
                    <a:lumMod val="75000"/>
                  </a:schemeClr>
                </a:solidFill>
              </a:rPr>
              <a:t>Neurólogo</a:t>
            </a:r>
          </a:p>
          <a:p>
            <a:r>
              <a:rPr lang="es-MX" sz="1600" dirty="0" smtClean="0">
                <a:solidFill>
                  <a:schemeClr val="accent1">
                    <a:lumMod val="75000"/>
                  </a:schemeClr>
                </a:solidFill>
              </a:rPr>
              <a:t>Manila, Filipinas</a:t>
            </a:r>
          </a:p>
          <a:p>
            <a:endParaRPr lang="es-MX" sz="1700" dirty="0" smtClean="0"/>
          </a:p>
          <a:p>
            <a:r>
              <a:rPr lang="es-MX" sz="1600" b="1" dirty="0" smtClean="0">
                <a:solidFill>
                  <a:schemeClr val="bg1"/>
                </a:solidFill>
              </a:rPr>
              <a:t>Jose Antonio San Juan, MD</a:t>
            </a:r>
          </a:p>
          <a:p>
            <a:r>
              <a:rPr lang="es-MX" sz="1600" dirty="0" smtClean="0">
                <a:solidFill>
                  <a:schemeClr val="accent1">
                    <a:lumMod val="75000"/>
                  </a:schemeClr>
                </a:solidFill>
              </a:rPr>
              <a:t>Cirujano Ortopédico</a:t>
            </a:r>
          </a:p>
          <a:p>
            <a:r>
              <a:rPr lang="es-MX" sz="1600" dirty="0" smtClean="0">
                <a:solidFill>
                  <a:schemeClr val="accent1">
                    <a:lumMod val="75000"/>
                  </a:schemeClr>
                </a:solidFill>
              </a:rPr>
              <a:t>Cebu City, Filipinas</a:t>
            </a:r>
          </a:p>
          <a:p>
            <a:r>
              <a:rPr lang="es-MX" sz="1600" dirty="0" smtClean="0"/>
              <a:t> </a:t>
            </a:r>
          </a:p>
          <a:p>
            <a:r>
              <a:rPr lang="es-MX" sz="1600" b="1" dirty="0" smtClean="0">
                <a:solidFill>
                  <a:schemeClr val="bg1"/>
                </a:solidFill>
              </a:rPr>
              <a:t>Ammar Salti, MD</a:t>
            </a:r>
          </a:p>
          <a:p>
            <a:r>
              <a:rPr lang="es-MX" sz="1600" dirty="0" smtClean="0">
                <a:solidFill>
                  <a:schemeClr val="accent1">
                    <a:lumMod val="75000"/>
                  </a:schemeClr>
                </a:solidFill>
              </a:rPr>
              <a:t>Anestesista Consultor</a:t>
            </a:r>
          </a:p>
          <a:p>
            <a:r>
              <a:rPr lang="es-MX" sz="1600" dirty="0" smtClean="0">
                <a:solidFill>
                  <a:schemeClr val="accent1">
                    <a:lumMod val="75000"/>
                  </a:schemeClr>
                </a:solidFill>
              </a:rPr>
              <a:t>Abu Dhabi, Emiratos Árabes Unidos</a:t>
            </a:r>
          </a:p>
          <a:p>
            <a:endParaRPr lang="es-MX" sz="1600" dirty="0" smtClean="0"/>
          </a:p>
          <a:p>
            <a:r>
              <a:rPr lang="es-MX" sz="1600" b="1" dirty="0" smtClean="0">
                <a:solidFill>
                  <a:schemeClr val="bg1"/>
                </a:solidFill>
              </a:rPr>
              <a:t>Xinping Tian, MD</a:t>
            </a:r>
          </a:p>
          <a:p>
            <a:r>
              <a:rPr lang="es-MX" sz="1600" dirty="0" smtClean="0">
                <a:solidFill>
                  <a:schemeClr val="accent1">
                    <a:lumMod val="75000"/>
                  </a:schemeClr>
                </a:solidFill>
              </a:rPr>
              <a:t>Reumatólogo</a:t>
            </a:r>
          </a:p>
          <a:p>
            <a:r>
              <a:rPr lang="es-MX" sz="1600" dirty="0" smtClean="0">
                <a:solidFill>
                  <a:schemeClr val="accent1">
                    <a:lumMod val="75000"/>
                  </a:schemeClr>
                </a:solidFill>
              </a:rPr>
              <a:t>Beijing, China</a:t>
            </a:r>
          </a:p>
          <a:p>
            <a:r>
              <a:rPr lang="es-MX" sz="1600" dirty="0" smtClean="0"/>
              <a:t> </a:t>
            </a:r>
          </a:p>
          <a:p>
            <a:r>
              <a:rPr lang="es-MX" sz="1600" b="1" dirty="0" smtClean="0">
                <a:solidFill>
                  <a:schemeClr val="bg1"/>
                </a:solidFill>
              </a:rPr>
              <a:t>Işin Ünal-Çevik, MD, PhD</a:t>
            </a:r>
          </a:p>
          <a:p>
            <a:pPr>
              <a:defRPr/>
            </a:pPr>
            <a:r>
              <a:rPr lang="es-MX" sz="1600" dirty="0" smtClean="0">
                <a:solidFill>
                  <a:srgbClr val="0C6FCF">
                    <a:lumMod val="75000"/>
                  </a:srgbClr>
                </a:solidFill>
                <a:ea typeface="SimSun" pitchFamily="2" charset="-122"/>
              </a:rPr>
              <a:t>Neurólogo, Neurocientífico y Especialistas en Dolor</a:t>
            </a:r>
          </a:p>
          <a:p>
            <a:r>
              <a:rPr lang="es-MX" sz="1600" dirty="0" smtClean="0">
                <a:solidFill>
                  <a:schemeClr val="accent1">
                    <a:lumMod val="75000"/>
                  </a:schemeClr>
                </a:solidFill>
              </a:rPr>
              <a:t>Ankara, Turquía </a:t>
            </a:r>
          </a:p>
          <a:p>
            <a:endParaRPr lang="es-MX" sz="1700" dirty="0" smtClean="0"/>
          </a:p>
          <a:p>
            <a:r>
              <a:rPr lang="es-MX" sz="1700" dirty="0" smtClean="0"/>
              <a:t> </a:t>
            </a:r>
            <a:endParaRPr lang="es-MX" sz="1700" dirty="0"/>
          </a:p>
        </p:txBody>
      </p:sp>
      <p:sp>
        <p:nvSpPr>
          <p:cNvPr id="13" name="TextBox 2"/>
          <p:cNvSpPr txBox="1"/>
          <p:nvPr/>
        </p:nvSpPr>
        <p:spPr>
          <a:xfrm>
            <a:off x="2502109" y="6502089"/>
            <a:ext cx="4425442" cy="369332"/>
          </a:xfrm>
          <a:prstGeom prst="rect">
            <a:avLst/>
          </a:prstGeom>
          <a:noFill/>
        </p:spPr>
        <p:txBody>
          <a:bodyPr wrap="none" rtlCol="0">
            <a:spAutoFit/>
          </a:bodyPr>
          <a:lstStyle/>
          <a:p>
            <a:r>
              <a:rPr lang="es-MX" dirty="0" smtClean="0">
                <a:solidFill>
                  <a:schemeClr val="bg2"/>
                </a:solidFill>
              </a:rPr>
              <a:t>Este programa fue patrocinado por Pfizer Inc.</a:t>
            </a:r>
            <a:endParaRPr lang="es-MX" dirty="0">
              <a:solidFill>
                <a:schemeClr val="bg2"/>
              </a:solidFill>
            </a:endParaRPr>
          </a:p>
        </p:txBody>
      </p:sp>
      <p:sp>
        <p:nvSpPr>
          <p:cNvPr id="14" name="Slide Number Placeholder 3"/>
          <p:cNvSpPr>
            <a:spLocks noGrp="1"/>
          </p:cNvSpPr>
          <p:nvPr>
            <p:ph type="sldNum" sz="quarter" idx="12"/>
          </p:nvPr>
        </p:nvSpPr>
        <p:spPr>
          <a:xfrm>
            <a:off x="6758880" y="6448251"/>
            <a:ext cx="2133600" cy="365125"/>
          </a:xfrm>
        </p:spPr>
        <p:txBody>
          <a:body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2</a:t>
            </a:fld>
            <a:endParaRPr lang="es-MX" dirty="0">
              <a:solidFill>
                <a:schemeClr val="bg1"/>
              </a:solidFill>
            </a:endParaRPr>
          </a:p>
        </p:txBody>
      </p:sp>
    </p:spTree>
    <p:extLst>
      <p:ext uri="{BB962C8B-B14F-4D97-AF65-F5344CB8AC3E}">
        <p14:creationId xmlns:p14="http://schemas.microsoft.com/office/powerpoint/2010/main" val="2252961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10"/>
          <p:cNvSpPr/>
          <p:nvPr/>
        </p:nvSpPr>
        <p:spPr>
          <a:xfrm>
            <a:off x="827584" y="1570440"/>
            <a:ext cx="7774360" cy="1462049"/>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5" name="Rectangle 2"/>
          <p:cNvSpPr>
            <a:spLocks noGrp="1" noChangeArrowheads="1"/>
          </p:cNvSpPr>
          <p:nvPr>
            <p:ph type="title"/>
          </p:nvPr>
        </p:nvSpPr>
        <p:spPr>
          <a:xfrm>
            <a:off x="457200" y="335560"/>
            <a:ext cx="8229600" cy="1143000"/>
          </a:xfrm>
        </p:spPr>
        <p:txBody>
          <a:bodyPr vert="horz" lIns="91440" tIns="45720" rIns="91440" bIns="45720" rtlCol="0" anchor="ctr">
            <a:normAutofit/>
          </a:bodyPr>
          <a:lstStyle/>
          <a:p>
            <a:pPr>
              <a:lnSpc>
                <a:spcPct val="85000"/>
              </a:lnSpc>
            </a:pPr>
            <a:r>
              <a:rPr lang="es-MX" noProof="0" dirty="0" smtClean="0"/>
              <a:t>Determinar la Intensidad del dolor</a:t>
            </a:r>
            <a:endParaRPr lang="es-MX" noProof="0" dirty="0"/>
          </a:p>
        </p:txBody>
      </p:sp>
      <p:sp>
        <p:nvSpPr>
          <p:cNvPr id="66" name="Slide Number Placeholder 61"/>
          <p:cNvSpPr>
            <a:spLocks noGrp="1"/>
          </p:cNvSpPr>
          <p:nvPr>
            <p:ph type="sldNum" sz="quarter" idx="12"/>
          </p:nvPr>
        </p:nvSpPr>
        <p:spPr>
          <a:xfrm>
            <a:off x="6553200" y="6356350"/>
            <a:ext cx="2133600" cy="365125"/>
          </a:xfrm>
        </p:spPr>
        <p:txBody>
          <a:bodyPr/>
          <a:lstStyle/>
          <a:p>
            <a:fld id="{903B8EED-60FF-4798-B00A-5F8F0039E366}" type="slidenum">
              <a:rPr lang="es-MX" smtClean="0"/>
              <a:pPr/>
              <a:t>20</a:t>
            </a:fld>
            <a:endParaRPr lang="es-MX" dirty="0"/>
          </a:p>
        </p:txBody>
      </p:sp>
      <p:grpSp>
        <p:nvGrpSpPr>
          <p:cNvPr id="2" name="Group 8"/>
          <p:cNvGrpSpPr/>
          <p:nvPr/>
        </p:nvGrpSpPr>
        <p:grpSpPr>
          <a:xfrm>
            <a:off x="838199" y="3041011"/>
            <a:ext cx="7774362" cy="1468109"/>
            <a:chOff x="838199" y="2969003"/>
            <a:chExt cx="7774362" cy="1468109"/>
          </a:xfrm>
          <a:solidFill>
            <a:schemeClr val="accent1">
              <a:lumMod val="20000"/>
              <a:lumOff val="80000"/>
            </a:schemeClr>
          </a:solidFill>
        </p:grpSpPr>
        <p:sp>
          <p:nvSpPr>
            <p:cNvPr id="74" name="Rectangle 1"/>
            <p:cNvSpPr/>
            <p:nvPr/>
          </p:nvSpPr>
          <p:spPr>
            <a:xfrm>
              <a:off x="838199" y="2969003"/>
              <a:ext cx="7774361" cy="1468109"/>
            </a:xfrm>
            <a:prstGeom prst="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5" name="Line 3"/>
            <p:cNvSpPr>
              <a:spLocks noChangeShapeType="1"/>
            </p:cNvSpPr>
            <p:nvPr/>
          </p:nvSpPr>
          <p:spPr bwMode="auto">
            <a:xfrm>
              <a:off x="1221161" y="3591264"/>
              <a:ext cx="6781800" cy="0"/>
            </a:xfrm>
            <a:prstGeom prst="line">
              <a:avLst/>
            </a:prstGeom>
            <a:grpFill/>
            <a:ln w="9525">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76" name="Line 4"/>
            <p:cNvSpPr>
              <a:spLocks noChangeShapeType="1"/>
            </p:cNvSpPr>
            <p:nvPr/>
          </p:nvSpPr>
          <p:spPr bwMode="auto">
            <a:xfrm>
              <a:off x="1205286" y="3438864"/>
              <a:ext cx="0" cy="304800"/>
            </a:xfrm>
            <a:prstGeom prst="line">
              <a:avLst/>
            </a:prstGeom>
            <a:grp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77" name="Line 5"/>
            <p:cNvSpPr>
              <a:spLocks noChangeShapeType="1"/>
            </p:cNvSpPr>
            <p:nvPr/>
          </p:nvSpPr>
          <p:spPr bwMode="auto">
            <a:xfrm>
              <a:off x="1884736" y="3438864"/>
              <a:ext cx="0" cy="304800"/>
            </a:xfrm>
            <a:prstGeom prst="line">
              <a:avLst/>
            </a:prstGeom>
            <a:grp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78" name="Line 6"/>
            <p:cNvSpPr>
              <a:spLocks noChangeShapeType="1"/>
            </p:cNvSpPr>
            <p:nvPr/>
          </p:nvSpPr>
          <p:spPr bwMode="auto">
            <a:xfrm>
              <a:off x="3243636" y="3438864"/>
              <a:ext cx="0" cy="304800"/>
            </a:xfrm>
            <a:prstGeom prst="line">
              <a:avLst/>
            </a:prstGeom>
            <a:grp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79" name="Line 7"/>
            <p:cNvSpPr>
              <a:spLocks noChangeShapeType="1"/>
            </p:cNvSpPr>
            <p:nvPr/>
          </p:nvSpPr>
          <p:spPr bwMode="auto">
            <a:xfrm>
              <a:off x="3923086" y="3438864"/>
              <a:ext cx="0" cy="304800"/>
            </a:xfrm>
            <a:prstGeom prst="line">
              <a:avLst/>
            </a:prstGeom>
            <a:grp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80" name="Line 8"/>
            <p:cNvSpPr>
              <a:spLocks noChangeShapeType="1"/>
            </p:cNvSpPr>
            <p:nvPr/>
          </p:nvSpPr>
          <p:spPr bwMode="auto">
            <a:xfrm>
              <a:off x="4627936" y="3438864"/>
              <a:ext cx="0" cy="304800"/>
            </a:xfrm>
            <a:prstGeom prst="line">
              <a:avLst/>
            </a:prstGeom>
            <a:grp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81" name="Line 9"/>
            <p:cNvSpPr>
              <a:spLocks noChangeShapeType="1"/>
            </p:cNvSpPr>
            <p:nvPr/>
          </p:nvSpPr>
          <p:spPr bwMode="auto">
            <a:xfrm>
              <a:off x="5281986" y="3438864"/>
              <a:ext cx="0" cy="304800"/>
            </a:xfrm>
            <a:prstGeom prst="line">
              <a:avLst/>
            </a:prstGeom>
            <a:grp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82" name="Line 10"/>
            <p:cNvSpPr>
              <a:spLocks noChangeShapeType="1"/>
            </p:cNvSpPr>
            <p:nvPr/>
          </p:nvSpPr>
          <p:spPr bwMode="auto">
            <a:xfrm>
              <a:off x="5961436" y="3438864"/>
              <a:ext cx="0" cy="304800"/>
            </a:xfrm>
            <a:prstGeom prst="line">
              <a:avLst/>
            </a:prstGeom>
            <a:grp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83" name="Line 11"/>
            <p:cNvSpPr>
              <a:spLocks noChangeShapeType="1"/>
            </p:cNvSpPr>
            <p:nvPr/>
          </p:nvSpPr>
          <p:spPr bwMode="auto">
            <a:xfrm>
              <a:off x="6640886" y="3438864"/>
              <a:ext cx="0" cy="304800"/>
            </a:xfrm>
            <a:prstGeom prst="line">
              <a:avLst/>
            </a:prstGeom>
            <a:grp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84" name="Line 12"/>
            <p:cNvSpPr>
              <a:spLocks noChangeShapeType="1"/>
            </p:cNvSpPr>
            <p:nvPr/>
          </p:nvSpPr>
          <p:spPr bwMode="auto">
            <a:xfrm>
              <a:off x="8041061" y="3438864"/>
              <a:ext cx="0" cy="304800"/>
            </a:xfrm>
            <a:prstGeom prst="line">
              <a:avLst/>
            </a:prstGeom>
            <a:grp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85" name="Line 13"/>
            <p:cNvSpPr>
              <a:spLocks noChangeShapeType="1"/>
            </p:cNvSpPr>
            <p:nvPr/>
          </p:nvSpPr>
          <p:spPr bwMode="auto">
            <a:xfrm>
              <a:off x="7318749" y="3438864"/>
              <a:ext cx="0" cy="304800"/>
            </a:xfrm>
            <a:prstGeom prst="line">
              <a:avLst/>
            </a:prstGeom>
            <a:grp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86" name="Line 14"/>
            <p:cNvSpPr>
              <a:spLocks noChangeShapeType="1"/>
            </p:cNvSpPr>
            <p:nvPr/>
          </p:nvSpPr>
          <p:spPr bwMode="auto">
            <a:xfrm>
              <a:off x="2564186" y="3438864"/>
              <a:ext cx="0" cy="304800"/>
            </a:xfrm>
            <a:prstGeom prst="line">
              <a:avLst/>
            </a:prstGeom>
            <a:grp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87" name="Text Box 15"/>
            <p:cNvSpPr txBox="1">
              <a:spLocks noChangeArrowheads="1"/>
            </p:cNvSpPr>
            <p:nvPr/>
          </p:nvSpPr>
          <p:spPr bwMode="auto">
            <a:xfrm>
              <a:off x="1014786" y="3740489"/>
              <a:ext cx="381000" cy="307975"/>
            </a:xfrm>
            <a:prstGeom prst="rect">
              <a:avLst/>
            </a:prstGeom>
            <a:grp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0</a:t>
              </a:r>
              <a:endParaRPr lang="es-MX" sz="1400" dirty="0">
                <a:solidFill>
                  <a:schemeClr val="bg1"/>
                </a:solidFill>
                <a:latin typeface="+mn-lt"/>
              </a:endParaRPr>
            </a:p>
          </p:txBody>
        </p:sp>
        <p:sp>
          <p:nvSpPr>
            <p:cNvPr id="88" name="Text Box 17"/>
            <p:cNvSpPr txBox="1">
              <a:spLocks noChangeArrowheads="1"/>
            </p:cNvSpPr>
            <p:nvPr/>
          </p:nvSpPr>
          <p:spPr bwMode="auto">
            <a:xfrm>
              <a:off x="3022974" y="3057864"/>
              <a:ext cx="4927503" cy="369332"/>
            </a:xfrm>
            <a:prstGeom prst="rect">
              <a:avLst/>
            </a:prstGeom>
            <a:grpFill/>
            <a:ln w="9525">
              <a:noFill/>
              <a:miter lim="800000"/>
              <a:headEnd/>
              <a:tailEnd/>
            </a:ln>
            <a:effectLst/>
          </p:spPr>
          <p:txBody>
            <a:bodyPr wrap="none">
              <a:spAutoFit/>
            </a:bodyPr>
            <a:lstStyle/>
            <a:p>
              <a:pPr fontAlgn="auto">
                <a:spcBef>
                  <a:spcPts val="0"/>
                </a:spcBef>
                <a:defRPr/>
              </a:pPr>
              <a:r>
                <a:rPr lang="es-MX" dirty="0" smtClean="0">
                  <a:solidFill>
                    <a:schemeClr val="bg1"/>
                  </a:solidFill>
                  <a:latin typeface="+mn-lt"/>
                </a:rPr>
                <a:t>Escala Numérica de Intensidad del </a:t>
              </a:r>
              <a:r>
                <a:rPr lang="es-MX" dirty="0" smtClean="0">
                  <a:solidFill>
                    <a:schemeClr val="bg1"/>
                  </a:solidFill>
                </a:rPr>
                <a:t>Dolor de 0 a 10 </a:t>
              </a:r>
              <a:endParaRPr lang="es-MX" dirty="0">
                <a:solidFill>
                  <a:schemeClr val="bg1"/>
                </a:solidFill>
                <a:latin typeface="+mn-lt"/>
              </a:endParaRPr>
            </a:p>
          </p:txBody>
        </p:sp>
        <p:sp>
          <p:nvSpPr>
            <p:cNvPr id="89" name="Text Box 16"/>
            <p:cNvSpPr txBox="1">
              <a:spLocks noChangeArrowheads="1"/>
            </p:cNvSpPr>
            <p:nvPr/>
          </p:nvSpPr>
          <p:spPr bwMode="auto">
            <a:xfrm>
              <a:off x="862386" y="3907177"/>
              <a:ext cx="685800" cy="523220"/>
            </a:xfrm>
            <a:prstGeom prst="rect">
              <a:avLst/>
            </a:prstGeom>
            <a:no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Sin</a:t>
              </a:r>
            </a:p>
            <a:p>
              <a:pPr algn="ctr" fontAlgn="auto">
                <a:spcBef>
                  <a:spcPts val="0"/>
                </a:spcBef>
                <a:defRPr/>
              </a:pPr>
              <a:r>
                <a:rPr lang="es-MX" sz="1400" dirty="0" smtClean="0">
                  <a:solidFill>
                    <a:schemeClr val="bg1"/>
                  </a:solidFill>
                  <a:latin typeface="+mn-lt"/>
                </a:rPr>
                <a:t>dolor</a:t>
              </a:r>
              <a:endParaRPr lang="es-MX" sz="1400" dirty="0">
                <a:solidFill>
                  <a:schemeClr val="bg1"/>
                </a:solidFill>
                <a:latin typeface="+mn-lt"/>
              </a:endParaRPr>
            </a:p>
          </p:txBody>
        </p:sp>
        <p:sp>
          <p:nvSpPr>
            <p:cNvPr id="90" name="Text Box 15"/>
            <p:cNvSpPr txBox="1">
              <a:spLocks noChangeArrowheads="1"/>
            </p:cNvSpPr>
            <p:nvPr/>
          </p:nvSpPr>
          <p:spPr bwMode="auto">
            <a:xfrm>
              <a:off x="1694236" y="3740489"/>
              <a:ext cx="381000" cy="307975"/>
            </a:xfrm>
            <a:prstGeom prst="rect">
              <a:avLst/>
            </a:prstGeom>
            <a:grp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1</a:t>
              </a:r>
              <a:endParaRPr lang="es-MX" sz="1400" dirty="0">
                <a:solidFill>
                  <a:schemeClr val="bg1"/>
                </a:solidFill>
                <a:latin typeface="+mn-lt"/>
              </a:endParaRPr>
            </a:p>
          </p:txBody>
        </p:sp>
        <p:sp>
          <p:nvSpPr>
            <p:cNvPr id="91" name="Text Box 15"/>
            <p:cNvSpPr txBox="1">
              <a:spLocks noChangeArrowheads="1"/>
            </p:cNvSpPr>
            <p:nvPr/>
          </p:nvSpPr>
          <p:spPr bwMode="auto">
            <a:xfrm>
              <a:off x="2373686" y="3740489"/>
              <a:ext cx="381000" cy="307975"/>
            </a:xfrm>
            <a:prstGeom prst="rect">
              <a:avLst/>
            </a:prstGeom>
            <a:grp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2</a:t>
              </a:r>
              <a:endParaRPr lang="es-MX" sz="1400" dirty="0">
                <a:solidFill>
                  <a:schemeClr val="bg1"/>
                </a:solidFill>
                <a:latin typeface="+mn-lt"/>
              </a:endParaRPr>
            </a:p>
          </p:txBody>
        </p:sp>
        <p:sp>
          <p:nvSpPr>
            <p:cNvPr id="92" name="Text Box 15"/>
            <p:cNvSpPr txBox="1">
              <a:spLocks noChangeArrowheads="1"/>
            </p:cNvSpPr>
            <p:nvPr/>
          </p:nvSpPr>
          <p:spPr bwMode="auto">
            <a:xfrm>
              <a:off x="3053136" y="3740489"/>
              <a:ext cx="381000" cy="307975"/>
            </a:xfrm>
            <a:prstGeom prst="rect">
              <a:avLst/>
            </a:prstGeom>
            <a:grp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3</a:t>
              </a:r>
              <a:endParaRPr lang="es-MX" sz="1400" dirty="0">
                <a:solidFill>
                  <a:schemeClr val="bg1"/>
                </a:solidFill>
                <a:latin typeface="+mn-lt"/>
              </a:endParaRPr>
            </a:p>
          </p:txBody>
        </p:sp>
        <p:sp>
          <p:nvSpPr>
            <p:cNvPr id="93" name="Text Box 15"/>
            <p:cNvSpPr txBox="1">
              <a:spLocks noChangeArrowheads="1"/>
            </p:cNvSpPr>
            <p:nvPr/>
          </p:nvSpPr>
          <p:spPr bwMode="auto">
            <a:xfrm>
              <a:off x="3732586" y="3740489"/>
              <a:ext cx="381000" cy="307975"/>
            </a:xfrm>
            <a:prstGeom prst="rect">
              <a:avLst/>
            </a:prstGeom>
            <a:grp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4</a:t>
              </a:r>
              <a:endParaRPr lang="es-MX" sz="1400" dirty="0">
                <a:solidFill>
                  <a:schemeClr val="bg1"/>
                </a:solidFill>
                <a:latin typeface="+mn-lt"/>
              </a:endParaRPr>
            </a:p>
          </p:txBody>
        </p:sp>
        <p:sp>
          <p:nvSpPr>
            <p:cNvPr id="94" name="Text Box 15"/>
            <p:cNvSpPr txBox="1">
              <a:spLocks noChangeArrowheads="1"/>
            </p:cNvSpPr>
            <p:nvPr/>
          </p:nvSpPr>
          <p:spPr bwMode="auto">
            <a:xfrm>
              <a:off x="4437436" y="3740489"/>
              <a:ext cx="381000" cy="307975"/>
            </a:xfrm>
            <a:prstGeom prst="rect">
              <a:avLst/>
            </a:prstGeom>
            <a:grp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5</a:t>
              </a:r>
              <a:endParaRPr lang="es-MX" sz="1400" dirty="0">
                <a:solidFill>
                  <a:schemeClr val="bg1"/>
                </a:solidFill>
                <a:latin typeface="+mn-lt"/>
              </a:endParaRPr>
            </a:p>
          </p:txBody>
        </p:sp>
        <p:sp>
          <p:nvSpPr>
            <p:cNvPr id="95" name="Text Box 15"/>
            <p:cNvSpPr txBox="1">
              <a:spLocks noChangeArrowheads="1"/>
            </p:cNvSpPr>
            <p:nvPr/>
          </p:nvSpPr>
          <p:spPr bwMode="auto">
            <a:xfrm>
              <a:off x="5091486" y="3740489"/>
              <a:ext cx="381000" cy="307975"/>
            </a:xfrm>
            <a:prstGeom prst="rect">
              <a:avLst/>
            </a:prstGeom>
            <a:grp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6</a:t>
              </a:r>
              <a:endParaRPr lang="es-MX" sz="1400" dirty="0">
                <a:solidFill>
                  <a:schemeClr val="bg1"/>
                </a:solidFill>
                <a:latin typeface="+mn-lt"/>
              </a:endParaRPr>
            </a:p>
          </p:txBody>
        </p:sp>
        <p:sp>
          <p:nvSpPr>
            <p:cNvPr id="96" name="Text Box 15"/>
            <p:cNvSpPr txBox="1">
              <a:spLocks noChangeArrowheads="1"/>
            </p:cNvSpPr>
            <p:nvPr/>
          </p:nvSpPr>
          <p:spPr bwMode="auto">
            <a:xfrm>
              <a:off x="5770936" y="3740489"/>
              <a:ext cx="381000" cy="307975"/>
            </a:xfrm>
            <a:prstGeom prst="rect">
              <a:avLst/>
            </a:prstGeom>
            <a:grp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7</a:t>
              </a:r>
              <a:endParaRPr lang="es-MX" sz="1400" dirty="0">
                <a:solidFill>
                  <a:schemeClr val="bg1"/>
                </a:solidFill>
                <a:latin typeface="+mn-lt"/>
              </a:endParaRPr>
            </a:p>
          </p:txBody>
        </p:sp>
        <p:sp>
          <p:nvSpPr>
            <p:cNvPr id="97" name="Text Box 15"/>
            <p:cNvSpPr txBox="1">
              <a:spLocks noChangeArrowheads="1"/>
            </p:cNvSpPr>
            <p:nvPr/>
          </p:nvSpPr>
          <p:spPr bwMode="auto">
            <a:xfrm>
              <a:off x="6450386" y="3740489"/>
              <a:ext cx="381000" cy="307975"/>
            </a:xfrm>
            <a:prstGeom prst="rect">
              <a:avLst/>
            </a:prstGeom>
            <a:grp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8</a:t>
              </a:r>
              <a:endParaRPr lang="es-MX" sz="1400" dirty="0">
                <a:solidFill>
                  <a:schemeClr val="bg1"/>
                </a:solidFill>
                <a:latin typeface="+mn-lt"/>
              </a:endParaRPr>
            </a:p>
          </p:txBody>
        </p:sp>
        <p:sp>
          <p:nvSpPr>
            <p:cNvPr id="98" name="Text Box 15"/>
            <p:cNvSpPr txBox="1">
              <a:spLocks noChangeArrowheads="1"/>
            </p:cNvSpPr>
            <p:nvPr/>
          </p:nvSpPr>
          <p:spPr bwMode="auto">
            <a:xfrm>
              <a:off x="7128249" y="3740489"/>
              <a:ext cx="381000" cy="307975"/>
            </a:xfrm>
            <a:prstGeom prst="rect">
              <a:avLst/>
            </a:prstGeom>
            <a:grp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9</a:t>
              </a:r>
              <a:endParaRPr lang="es-MX" sz="1400" dirty="0">
                <a:solidFill>
                  <a:schemeClr val="bg1"/>
                </a:solidFill>
                <a:latin typeface="+mn-lt"/>
              </a:endParaRPr>
            </a:p>
          </p:txBody>
        </p:sp>
        <p:sp>
          <p:nvSpPr>
            <p:cNvPr id="99" name="Text Box 15"/>
            <p:cNvSpPr txBox="1">
              <a:spLocks noChangeArrowheads="1"/>
            </p:cNvSpPr>
            <p:nvPr/>
          </p:nvSpPr>
          <p:spPr bwMode="auto">
            <a:xfrm>
              <a:off x="7850561" y="3740489"/>
              <a:ext cx="381000" cy="307975"/>
            </a:xfrm>
            <a:prstGeom prst="rect">
              <a:avLst/>
            </a:prstGeom>
            <a:grp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10</a:t>
              </a:r>
              <a:endParaRPr lang="es-MX" sz="1400" dirty="0">
                <a:solidFill>
                  <a:schemeClr val="bg1"/>
                </a:solidFill>
                <a:latin typeface="+mn-lt"/>
              </a:endParaRPr>
            </a:p>
          </p:txBody>
        </p:sp>
        <p:sp>
          <p:nvSpPr>
            <p:cNvPr id="100" name="Text Box 16"/>
            <p:cNvSpPr txBox="1">
              <a:spLocks noChangeArrowheads="1"/>
            </p:cNvSpPr>
            <p:nvPr/>
          </p:nvSpPr>
          <p:spPr bwMode="auto">
            <a:xfrm>
              <a:off x="4170735" y="3907177"/>
              <a:ext cx="1149409" cy="523220"/>
            </a:xfrm>
            <a:prstGeom prst="rect">
              <a:avLst/>
            </a:prstGeom>
            <a:noFill/>
            <a:ln w="9525">
              <a:noFill/>
              <a:miter lim="800000"/>
              <a:headEnd/>
              <a:tailEnd/>
            </a:ln>
            <a:effectLst/>
          </p:spPr>
          <p:txBody>
            <a:bodyPr wrap="square">
              <a:spAutoFit/>
            </a:bodyPr>
            <a:lstStyle/>
            <a:p>
              <a:pPr algn="ctr" fontAlgn="auto">
                <a:spcBef>
                  <a:spcPts val="0"/>
                </a:spcBef>
                <a:defRPr/>
              </a:pPr>
              <a:r>
                <a:rPr lang="es-MX" sz="1400" dirty="0" smtClean="0">
                  <a:solidFill>
                    <a:schemeClr val="bg1"/>
                  </a:solidFill>
                  <a:latin typeface="+mn-lt"/>
                </a:rPr>
                <a:t>Dolor moderado</a:t>
              </a:r>
              <a:endParaRPr lang="es-MX" sz="1400" dirty="0">
                <a:solidFill>
                  <a:schemeClr val="bg1"/>
                </a:solidFill>
                <a:latin typeface="+mn-lt"/>
              </a:endParaRPr>
            </a:p>
          </p:txBody>
        </p:sp>
        <p:sp>
          <p:nvSpPr>
            <p:cNvPr id="101" name="Text Box 16"/>
            <p:cNvSpPr txBox="1">
              <a:spLocks noChangeArrowheads="1"/>
            </p:cNvSpPr>
            <p:nvPr/>
          </p:nvSpPr>
          <p:spPr bwMode="auto">
            <a:xfrm>
              <a:off x="7469561" y="3907177"/>
              <a:ext cx="1143000" cy="523220"/>
            </a:xfrm>
            <a:prstGeom prst="rect">
              <a:avLst/>
            </a:prstGeom>
            <a:no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El Peor Posible</a:t>
              </a:r>
              <a:endParaRPr lang="es-MX" sz="1400" dirty="0">
                <a:solidFill>
                  <a:schemeClr val="bg1"/>
                </a:solidFill>
                <a:latin typeface="+mn-lt"/>
              </a:endParaRPr>
            </a:p>
          </p:txBody>
        </p:sp>
      </p:grpSp>
      <p:sp>
        <p:nvSpPr>
          <p:cNvPr id="102" name="Line 18"/>
          <p:cNvSpPr>
            <a:spLocks noChangeShapeType="1"/>
          </p:cNvSpPr>
          <p:nvPr/>
        </p:nvSpPr>
        <p:spPr bwMode="auto">
          <a:xfrm>
            <a:off x="1181100" y="2242592"/>
            <a:ext cx="6781800" cy="0"/>
          </a:xfrm>
          <a:prstGeom prst="line">
            <a:avLst/>
          </a:prstGeom>
          <a:noFill/>
          <a:ln w="9525">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103" name="Line 19"/>
          <p:cNvSpPr>
            <a:spLocks noChangeShapeType="1"/>
          </p:cNvSpPr>
          <p:nvPr/>
        </p:nvSpPr>
        <p:spPr bwMode="auto">
          <a:xfrm>
            <a:off x="1181100" y="2090192"/>
            <a:ext cx="0" cy="304800"/>
          </a:xfrm>
          <a:prstGeom prst="line">
            <a:avLst/>
          </a:prstGeom>
          <a:no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104" name="Line 23"/>
          <p:cNvSpPr>
            <a:spLocks noChangeShapeType="1"/>
          </p:cNvSpPr>
          <p:nvPr/>
        </p:nvSpPr>
        <p:spPr bwMode="auto">
          <a:xfrm>
            <a:off x="7962900" y="2090192"/>
            <a:ext cx="0" cy="304800"/>
          </a:xfrm>
          <a:prstGeom prst="line">
            <a:avLst/>
          </a:prstGeom>
          <a:no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105" name="Text Box 26"/>
          <p:cNvSpPr txBox="1">
            <a:spLocks noChangeArrowheads="1"/>
          </p:cNvSpPr>
          <p:nvPr/>
        </p:nvSpPr>
        <p:spPr bwMode="auto">
          <a:xfrm>
            <a:off x="2736850" y="1567905"/>
            <a:ext cx="4997137" cy="369332"/>
          </a:xfrm>
          <a:prstGeom prst="rect">
            <a:avLst/>
          </a:prstGeom>
          <a:noFill/>
          <a:ln w="9525">
            <a:noFill/>
            <a:miter lim="800000"/>
            <a:headEnd/>
            <a:tailEnd/>
          </a:ln>
          <a:effectLst/>
        </p:spPr>
        <p:txBody>
          <a:bodyPr wrap="none">
            <a:spAutoFit/>
          </a:bodyPr>
          <a:lstStyle/>
          <a:p>
            <a:pPr fontAlgn="auto">
              <a:spcBef>
                <a:spcPts val="0"/>
              </a:spcBef>
              <a:defRPr/>
            </a:pPr>
            <a:r>
              <a:rPr lang="es-MX" dirty="0" smtClean="0">
                <a:solidFill>
                  <a:schemeClr val="bg1"/>
                </a:solidFill>
                <a:latin typeface="+mn-lt"/>
              </a:rPr>
              <a:t>Escala Simple Descriptiva de la Intensidad del Dolor</a:t>
            </a:r>
            <a:endParaRPr lang="es-MX" dirty="0">
              <a:solidFill>
                <a:schemeClr val="bg1"/>
              </a:solidFill>
              <a:latin typeface="+mn-lt"/>
            </a:endParaRPr>
          </a:p>
        </p:txBody>
      </p:sp>
      <p:sp>
        <p:nvSpPr>
          <p:cNvPr id="106" name="Text Box 16"/>
          <p:cNvSpPr txBox="1">
            <a:spLocks noChangeArrowheads="1"/>
          </p:cNvSpPr>
          <p:nvPr/>
        </p:nvSpPr>
        <p:spPr bwMode="auto">
          <a:xfrm>
            <a:off x="838200" y="2329905"/>
            <a:ext cx="685800" cy="523220"/>
          </a:xfrm>
          <a:prstGeom prst="rect">
            <a:avLst/>
          </a:prstGeom>
          <a:no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Sin dolor</a:t>
            </a:r>
            <a:endParaRPr lang="es-MX" sz="1400" dirty="0">
              <a:solidFill>
                <a:schemeClr val="bg1"/>
              </a:solidFill>
              <a:latin typeface="+mn-lt"/>
            </a:endParaRPr>
          </a:p>
        </p:txBody>
      </p:sp>
      <p:grpSp>
        <p:nvGrpSpPr>
          <p:cNvPr id="3" name="Group 71"/>
          <p:cNvGrpSpPr>
            <a:grpSpLocks/>
          </p:cNvGrpSpPr>
          <p:nvPr/>
        </p:nvGrpSpPr>
        <p:grpSpPr bwMode="auto">
          <a:xfrm>
            <a:off x="2072640" y="2090192"/>
            <a:ext cx="685799" cy="763109"/>
            <a:chOff x="2072640" y="2286000"/>
            <a:chExt cx="685799" cy="763109"/>
          </a:xfrm>
        </p:grpSpPr>
        <p:sp>
          <p:nvSpPr>
            <p:cNvPr id="108" name="Line 24"/>
            <p:cNvSpPr>
              <a:spLocks noChangeShapeType="1"/>
            </p:cNvSpPr>
            <p:nvPr/>
          </p:nvSpPr>
          <p:spPr bwMode="auto">
            <a:xfrm>
              <a:off x="2416175" y="2286000"/>
              <a:ext cx="0" cy="304800"/>
            </a:xfrm>
            <a:prstGeom prst="line">
              <a:avLst/>
            </a:prstGeom>
            <a:no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109" name="Text Box 16"/>
            <p:cNvSpPr txBox="1">
              <a:spLocks noChangeArrowheads="1"/>
            </p:cNvSpPr>
            <p:nvPr/>
          </p:nvSpPr>
          <p:spPr bwMode="auto">
            <a:xfrm>
              <a:off x="2073275" y="2525713"/>
              <a:ext cx="685800" cy="523875"/>
            </a:xfrm>
            <a:prstGeom prst="rect">
              <a:avLst/>
            </a:prstGeom>
            <a:no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Dolor leve</a:t>
              </a:r>
              <a:endParaRPr lang="es-MX" sz="1400" dirty="0">
                <a:solidFill>
                  <a:schemeClr val="bg1"/>
                </a:solidFill>
                <a:latin typeface="+mn-lt"/>
              </a:endParaRPr>
            </a:p>
          </p:txBody>
        </p:sp>
      </p:grpSp>
      <p:grpSp>
        <p:nvGrpSpPr>
          <p:cNvPr id="4" name="Group 72"/>
          <p:cNvGrpSpPr>
            <a:grpSpLocks/>
          </p:cNvGrpSpPr>
          <p:nvPr/>
        </p:nvGrpSpPr>
        <p:grpSpPr bwMode="auto">
          <a:xfrm>
            <a:off x="3306763" y="2090192"/>
            <a:ext cx="1063356" cy="762933"/>
            <a:chOff x="3306763" y="2286000"/>
            <a:chExt cx="1063356" cy="762933"/>
          </a:xfrm>
        </p:grpSpPr>
        <p:sp>
          <p:nvSpPr>
            <p:cNvPr id="111" name="Line 20"/>
            <p:cNvSpPr>
              <a:spLocks noChangeShapeType="1"/>
            </p:cNvSpPr>
            <p:nvPr/>
          </p:nvSpPr>
          <p:spPr bwMode="auto">
            <a:xfrm>
              <a:off x="3763963" y="2286000"/>
              <a:ext cx="0" cy="304800"/>
            </a:xfrm>
            <a:prstGeom prst="line">
              <a:avLst/>
            </a:prstGeom>
            <a:no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112" name="Text Box 16"/>
            <p:cNvSpPr txBox="1">
              <a:spLocks noChangeArrowheads="1"/>
            </p:cNvSpPr>
            <p:nvPr/>
          </p:nvSpPr>
          <p:spPr bwMode="auto">
            <a:xfrm>
              <a:off x="3306763" y="2525713"/>
              <a:ext cx="1063356" cy="523220"/>
            </a:xfrm>
            <a:prstGeom prst="rect">
              <a:avLst/>
            </a:prstGeom>
            <a:noFill/>
            <a:ln w="9525">
              <a:noFill/>
              <a:miter lim="800000"/>
              <a:headEnd/>
              <a:tailEnd/>
            </a:ln>
            <a:effectLst/>
          </p:spPr>
          <p:txBody>
            <a:bodyPr wrap="square">
              <a:spAutoFit/>
            </a:bodyPr>
            <a:lstStyle/>
            <a:p>
              <a:pPr algn="ctr" fontAlgn="auto">
                <a:spcBef>
                  <a:spcPts val="0"/>
                </a:spcBef>
                <a:defRPr/>
              </a:pPr>
              <a:r>
                <a:rPr lang="es-MX" sz="1400" dirty="0" smtClean="0">
                  <a:solidFill>
                    <a:schemeClr val="bg1"/>
                  </a:solidFill>
                  <a:latin typeface="+mn-lt"/>
                </a:rPr>
                <a:t>Dolor moderado</a:t>
              </a:r>
              <a:endParaRPr lang="es-MX" sz="1400" dirty="0">
                <a:solidFill>
                  <a:schemeClr val="bg1"/>
                </a:solidFill>
                <a:latin typeface="+mn-lt"/>
              </a:endParaRPr>
            </a:p>
          </p:txBody>
        </p:sp>
      </p:grpSp>
      <p:grpSp>
        <p:nvGrpSpPr>
          <p:cNvPr id="5" name="Group 73"/>
          <p:cNvGrpSpPr>
            <a:grpSpLocks/>
          </p:cNvGrpSpPr>
          <p:nvPr/>
        </p:nvGrpSpPr>
        <p:grpSpPr bwMode="auto">
          <a:xfrm>
            <a:off x="4770437" y="2090192"/>
            <a:ext cx="905967" cy="762933"/>
            <a:chOff x="4770437" y="2286000"/>
            <a:chExt cx="905967" cy="762933"/>
          </a:xfrm>
        </p:grpSpPr>
        <p:sp>
          <p:nvSpPr>
            <p:cNvPr id="114" name="Line 21"/>
            <p:cNvSpPr>
              <a:spLocks noChangeShapeType="1"/>
            </p:cNvSpPr>
            <p:nvPr/>
          </p:nvSpPr>
          <p:spPr bwMode="auto">
            <a:xfrm>
              <a:off x="5113338" y="2286000"/>
              <a:ext cx="0" cy="304800"/>
            </a:xfrm>
            <a:prstGeom prst="line">
              <a:avLst/>
            </a:prstGeom>
            <a:no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115" name="Text Box 16"/>
            <p:cNvSpPr txBox="1">
              <a:spLocks noChangeArrowheads="1"/>
            </p:cNvSpPr>
            <p:nvPr/>
          </p:nvSpPr>
          <p:spPr bwMode="auto">
            <a:xfrm>
              <a:off x="4770437" y="2525713"/>
              <a:ext cx="905967" cy="523220"/>
            </a:xfrm>
            <a:prstGeom prst="rect">
              <a:avLst/>
            </a:prstGeom>
            <a:noFill/>
            <a:ln w="9525">
              <a:noFill/>
              <a:miter lim="800000"/>
              <a:headEnd/>
              <a:tailEnd/>
            </a:ln>
            <a:effectLst/>
          </p:spPr>
          <p:txBody>
            <a:bodyPr wrap="square">
              <a:spAutoFit/>
            </a:bodyPr>
            <a:lstStyle/>
            <a:p>
              <a:pPr algn="ctr" fontAlgn="auto">
                <a:spcBef>
                  <a:spcPts val="0"/>
                </a:spcBef>
                <a:defRPr/>
              </a:pPr>
              <a:r>
                <a:rPr lang="es-MX" sz="1400" dirty="0" smtClean="0">
                  <a:solidFill>
                    <a:schemeClr val="bg1"/>
                  </a:solidFill>
                  <a:latin typeface="+mn-lt"/>
                </a:rPr>
                <a:t>Dolor severo</a:t>
              </a:r>
              <a:endParaRPr lang="es-MX" sz="1400" dirty="0">
                <a:solidFill>
                  <a:schemeClr val="bg1"/>
                </a:solidFill>
                <a:latin typeface="+mn-lt"/>
              </a:endParaRPr>
            </a:p>
          </p:txBody>
        </p:sp>
      </p:grpSp>
      <p:grpSp>
        <p:nvGrpSpPr>
          <p:cNvPr id="6" name="Group 74"/>
          <p:cNvGrpSpPr>
            <a:grpSpLocks/>
          </p:cNvGrpSpPr>
          <p:nvPr/>
        </p:nvGrpSpPr>
        <p:grpSpPr bwMode="auto">
          <a:xfrm>
            <a:off x="6003925" y="2090192"/>
            <a:ext cx="1066800" cy="762933"/>
            <a:chOff x="6003925" y="2286000"/>
            <a:chExt cx="1066800" cy="762933"/>
          </a:xfrm>
        </p:grpSpPr>
        <p:sp>
          <p:nvSpPr>
            <p:cNvPr id="117" name="Line 22"/>
            <p:cNvSpPr>
              <a:spLocks noChangeShapeType="1"/>
            </p:cNvSpPr>
            <p:nvPr/>
          </p:nvSpPr>
          <p:spPr bwMode="auto">
            <a:xfrm>
              <a:off x="6537325" y="2286000"/>
              <a:ext cx="0" cy="304800"/>
            </a:xfrm>
            <a:prstGeom prst="line">
              <a:avLst/>
            </a:prstGeom>
            <a:no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118" name="Text Box 16"/>
            <p:cNvSpPr txBox="1">
              <a:spLocks noChangeArrowheads="1"/>
            </p:cNvSpPr>
            <p:nvPr/>
          </p:nvSpPr>
          <p:spPr bwMode="auto">
            <a:xfrm>
              <a:off x="6003925" y="2525713"/>
              <a:ext cx="1066800" cy="523220"/>
            </a:xfrm>
            <a:prstGeom prst="rect">
              <a:avLst/>
            </a:prstGeom>
            <a:no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Dolor muy severo</a:t>
              </a:r>
              <a:endParaRPr lang="es-MX" sz="1400" dirty="0">
                <a:solidFill>
                  <a:schemeClr val="bg1"/>
                </a:solidFill>
                <a:latin typeface="+mn-lt"/>
              </a:endParaRPr>
            </a:p>
          </p:txBody>
        </p:sp>
      </p:grpSp>
      <p:sp>
        <p:nvSpPr>
          <p:cNvPr id="119" name="Text Box 16"/>
          <p:cNvSpPr txBox="1">
            <a:spLocks noChangeArrowheads="1"/>
          </p:cNvSpPr>
          <p:nvPr/>
        </p:nvSpPr>
        <p:spPr bwMode="auto">
          <a:xfrm>
            <a:off x="7620000" y="2329905"/>
            <a:ext cx="918358" cy="523220"/>
          </a:xfrm>
          <a:prstGeom prst="rect">
            <a:avLst/>
          </a:prstGeom>
          <a:noFill/>
          <a:ln w="9525">
            <a:noFill/>
            <a:miter lim="800000"/>
            <a:headEnd/>
            <a:tailEnd/>
          </a:ln>
          <a:effectLst/>
        </p:spPr>
        <p:txBody>
          <a:bodyPr wrap="square">
            <a:spAutoFit/>
          </a:bodyPr>
          <a:lstStyle/>
          <a:p>
            <a:pPr algn="ctr" fontAlgn="auto">
              <a:spcBef>
                <a:spcPts val="0"/>
              </a:spcBef>
              <a:defRPr/>
            </a:pPr>
            <a:r>
              <a:rPr lang="es-MX" sz="1400" dirty="0" smtClean="0">
                <a:solidFill>
                  <a:schemeClr val="bg1"/>
                </a:solidFill>
                <a:latin typeface="+mn-lt"/>
              </a:rPr>
              <a:t>El peor dolor</a:t>
            </a:r>
            <a:endParaRPr lang="es-MX" sz="1400" dirty="0">
              <a:solidFill>
                <a:schemeClr val="bg1"/>
              </a:solidFill>
              <a:latin typeface="+mn-lt"/>
            </a:endParaRPr>
          </a:p>
        </p:txBody>
      </p:sp>
      <p:pic>
        <p:nvPicPr>
          <p:cNvPr id="12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5822" t="59367" r="4495" b="15521"/>
          <a:stretch/>
        </p:blipFill>
        <p:spPr>
          <a:xfrm rot="10800000">
            <a:off x="827583" y="4515463"/>
            <a:ext cx="7771326" cy="1674971"/>
          </a:xfrm>
          <a:prstGeom prst="rect">
            <a:avLst/>
          </a:prstGeom>
          <a:ln w="25400">
            <a:solidFill>
              <a:schemeClr val="accent1"/>
            </a:solidFill>
          </a:ln>
        </p:spPr>
      </p:pic>
      <p:sp>
        <p:nvSpPr>
          <p:cNvPr id="121" name="Text Box 17"/>
          <p:cNvSpPr txBox="1">
            <a:spLocks noChangeArrowheads="1"/>
          </p:cNvSpPr>
          <p:nvPr/>
        </p:nvSpPr>
        <p:spPr bwMode="auto">
          <a:xfrm>
            <a:off x="3425014" y="4452871"/>
            <a:ext cx="3789884" cy="369332"/>
          </a:xfrm>
          <a:prstGeom prst="rect">
            <a:avLst/>
          </a:prstGeom>
          <a:noFill/>
          <a:ln w="9525">
            <a:noFill/>
            <a:miter lim="800000"/>
            <a:headEnd/>
            <a:tailEnd/>
          </a:ln>
          <a:effectLst/>
        </p:spPr>
        <p:txBody>
          <a:bodyPr wrap="none">
            <a:spAutoFit/>
          </a:bodyPr>
          <a:lstStyle/>
          <a:p>
            <a:pPr fontAlgn="auto">
              <a:spcBef>
                <a:spcPts val="0"/>
              </a:spcBef>
              <a:defRPr/>
            </a:pPr>
            <a:r>
              <a:rPr lang="es-MX" dirty="0" smtClean="0">
                <a:solidFill>
                  <a:schemeClr val="bg1"/>
                </a:solidFill>
                <a:latin typeface="+mn-lt"/>
              </a:rPr>
              <a:t>Escala de Dolor de Caras  – Corregida</a:t>
            </a:r>
            <a:endParaRPr lang="es-MX" dirty="0">
              <a:solidFill>
                <a:schemeClr val="bg1"/>
              </a:solidFill>
              <a:latin typeface="+mn-lt"/>
            </a:endParaRPr>
          </a:p>
        </p:txBody>
      </p:sp>
      <p:sp>
        <p:nvSpPr>
          <p:cNvPr id="122"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20</a:t>
            </a:fld>
            <a:endParaRPr lang="es-MX" dirty="0">
              <a:solidFill>
                <a:schemeClr val="bg1"/>
              </a:solidFill>
            </a:endParaRPr>
          </a:p>
        </p:txBody>
      </p:sp>
      <p:sp>
        <p:nvSpPr>
          <p:cNvPr id="56" name="TextBox 43"/>
          <p:cNvSpPr txBox="1">
            <a:spLocks noChangeArrowheads="1"/>
          </p:cNvSpPr>
          <p:nvPr/>
        </p:nvSpPr>
        <p:spPr bwMode="auto">
          <a:xfrm>
            <a:off x="237108" y="6304002"/>
            <a:ext cx="8593584" cy="553998"/>
          </a:xfrm>
          <a:prstGeom prst="rect">
            <a:avLst/>
          </a:prstGeom>
          <a:noFill/>
          <a:ln w="9525">
            <a:noFill/>
            <a:miter lim="800000"/>
            <a:headEnd/>
            <a:tailEnd/>
          </a:ln>
        </p:spPr>
        <p:txBody>
          <a:bodyPr wrap="square">
            <a:spAutoFit/>
          </a:bodyPr>
          <a:lstStyle/>
          <a:p>
            <a:r>
              <a:rPr lang="en-US" sz="1000" dirty="0" smtClean="0">
                <a:solidFill>
                  <a:srgbClr val="002060"/>
                </a:solidFill>
              </a:rPr>
              <a:t>International Association for the Study of Pain. </a:t>
            </a:r>
            <a:r>
              <a:rPr lang="en-US" sz="1000" i="1" dirty="0" smtClean="0">
                <a:solidFill>
                  <a:srgbClr val="002060"/>
                </a:solidFill>
              </a:rPr>
              <a:t>Faces Pain Scale – Revised. </a:t>
            </a:r>
            <a:r>
              <a:rPr lang="en-US" sz="1000" dirty="0" smtClean="0">
                <a:solidFill>
                  <a:srgbClr val="002060"/>
                </a:solidFill>
              </a:rPr>
              <a:t>Available at</a:t>
            </a:r>
            <a:r>
              <a:rPr lang="en-US" sz="1000" dirty="0">
                <a:solidFill>
                  <a:srgbClr val="002060"/>
                </a:solidFill>
              </a:rPr>
              <a:t>: </a:t>
            </a:r>
            <a:r>
              <a:rPr lang="en-US" sz="1000" dirty="0">
                <a:solidFill>
                  <a:srgbClr val="002060"/>
                </a:solidFill>
                <a:hlinkClick r:id="rId4"/>
              </a:rPr>
              <a:t>http://</a:t>
            </a:r>
            <a:r>
              <a:rPr lang="en-US" sz="1000" dirty="0" smtClean="0">
                <a:solidFill>
                  <a:srgbClr val="002060"/>
                </a:solidFill>
                <a:hlinkClick r:id="rId4"/>
              </a:rPr>
              <a:t>www.iasp-pain.org/Content/NavigationMenu/GeneralResourceLinks/FacesPainScaleRevised/default.htm</a:t>
            </a:r>
            <a:r>
              <a:rPr lang="en-US" sz="1000" dirty="0" smtClean="0">
                <a:solidFill>
                  <a:srgbClr val="002060"/>
                </a:solidFill>
              </a:rPr>
              <a:t>. Accessed: July 15, 2013; </a:t>
            </a:r>
            <a:br>
              <a:rPr lang="en-US" sz="1000" dirty="0" smtClean="0">
                <a:solidFill>
                  <a:srgbClr val="002060"/>
                </a:solidFill>
              </a:rPr>
            </a:br>
            <a:r>
              <a:rPr lang="en-US" sz="1000" dirty="0" smtClean="0">
                <a:solidFill>
                  <a:srgbClr val="002060"/>
                </a:solidFill>
              </a:rPr>
              <a:t>Iverson RE </a:t>
            </a:r>
            <a:r>
              <a:rPr lang="en-US" sz="1000" i="1" dirty="0" smtClean="0">
                <a:solidFill>
                  <a:srgbClr val="002060"/>
                </a:solidFill>
              </a:rPr>
              <a:t>et al. </a:t>
            </a:r>
            <a:r>
              <a:rPr lang="en-US" sz="1000" i="1" dirty="0">
                <a:solidFill>
                  <a:srgbClr val="002060"/>
                </a:solidFill>
              </a:rPr>
              <a:t>Plast Reconstr Surg</a:t>
            </a:r>
            <a:r>
              <a:rPr lang="en-US" sz="1000" dirty="0">
                <a:solidFill>
                  <a:srgbClr val="002060"/>
                </a:solidFill>
              </a:rPr>
              <a:t> 2006; 118(4):</a:t>
            </a:r>
            <a:r>
              <a:rPr lang="en-US" sz="1000" dirty="0" smtClean="0">
                <a:solidFill>
                  <a:srgbClr val="002060"/>
                </a:solidFill>
              </a:rPr>
              <a:t>1060-9.</a:t>
            </a:r>
            <a:endParaRPr lang="en-US" sz="1000" dirty="0">
              <a:solidFill>
                <a:srgbClr val="002060"/>
              </a:solidFill>
            </a:endParaRPr>
          </a:p>
        </p:txBody>
      </p:sp>
    </p:spTree>
    <p:extLst>
      <p:ext uri="{BB962C8B-B14F-4D97-AF65-F5344CB8AC3E}">
        <p14:creationId xmlns:p14="http://schemas.microsoft.com/office/powerpoint/2010/main" val="103482974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5" name="Rectangle 2"/>
          <p:cNvSpPr>
            <a:spLocks noGrp="1" noChangeArrowheads="1"/>
          </p:cNvSpPr>
          <p:nvPr>
            <p:ph type="title"/>
          </p:nvPr>
        </p:nvSpPr>
        <p:spPr/>
        <p:txBody>
          <a:bodyPr>
            <a:normAutofit/>
          </a:bodyPr>
          <a:lstStyle/>
          <a:p>
            <a:r>
              <a:rPr lang="es-MX" noProof="0" dirty="0" smtClean="0"/>
              <a:t>Breve Inventario del Dolor</a:t>
            </a:r>
          </a:p>
        </p:txBody>
      </p:sp>
      <p:sp>
        <p:nvSpPr>
          <p:cNvPr id="943112" name="Text Box 9"/>
          <p:cNvSpPr txBox="1">
            <a:spLocks noChangeArrowheads="1"/>
          </p:cNvSpPr>
          <p:nvPr/>
        </p:nvSpPr>
        <p:spPr bwMode="auto">
          <a:xfrm>
            <a:off x="114300" y="6588982"/>
            <a:ext cx="8528050" cy="153888"/>
          </a:xfrm>
          <a:prstGeom prst="rect">
            <a:avLst/>
          </a:prstGeom>
          <a:noFill/>
          <a:ln w="9525">
            <a:noFill/>
            <a:miter lim="800000"/>
            <a:headEnd/>
            <a:tailEnd/>
          </a:ln>
        </p:spPr>
        <p:txBody>
          <a:bodyPr lIns="0" tIns="0" rIns="0" bIns="0" anchor="b">
            <a:spAutoFit/>
          </a:bodyPr>
          <a:lstStyle/>
          <a:p>
            <a:pPr marL="114300" indent="-114300"/>
            <a:r>
              <a:rPr lang="en-US" sz="1000" dirty="0" smtClean="0">
                <a:solidFill>
                  <a:srgbClr val="002060"/>
                </a:solidFill>
              </a:rPr>
              <a:t>Cleeland CS, Ryan KM. </a:t>
            </a:r>
            <a:r>
              <a:rPr lang="en-US" sz="1000" i="1" dirty="0" smtClean="0">
                <a:solidFill>
                  <a:srgbClr val="002060"/>
                </a:solidFill>
              </a:rPr>
              <a:t>Ann Acad Med</a:t>
            </a:r>
            <a:r>
              <a:rPr lang="en-US" sz="1000" dirty="0" smtClean="0">
                <a:solidFill>
                  <a:srgbClr val="002060"/>
                </a:solidFill>
              </a:rPr>
              <a:t> </a:t>
            </a:r>
            <a:r>
              <a:rPr lang="en-US" sz="1000" i="1" dirty="0" smtClean="0">
                <a:solidFill>
                  <a:srgbClr val="002060"/>
                </a:solidFill>
              </a:rPr>
              <a:t>Singapore</a:t>
            </a:r>
            <a:r>
              <a:rPr lang="en-US" sz="1000" dirty="0" smtClean="0">
                <a:solidFill>
                  <a:srgbClr val="002060"/>
                </a:solidFill>
              </a:rPr>
              <a:t> 1994;23(2):129-38</a:t>
            </a:r>
            <a:r>
              <a:rPr lang="en-US" sz="1000" dirty="0">
                <a:solidFill>
                  <a:srgbClr val="002060"/>
                </a:solidFill>
              </a:rPr>
              <a:t>.</a:t>
            </a:r>
          </a:p>
        </p:txBody>
      </p:sp>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1309" y="1556792"/>
            <a:ext cx="3486479" cy="47525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8827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5" name="Rectangle 2"/>
          <p:cNvSpPr>
            <a:spLocks noGrp="1" noChangeArrowheads="1"/>
          </p:cNvSpPr>
          <p:nvPr>
            <p:ph type="title"/>
          </p:nvPr>
        </p:nvSpPr>
        <p:spPr/>
        <p:txBody>
          <a:bodyPr>
            <a:normAutofit fontScale="90000"/>
          </a:bodyPr>
          <a:lstStyle/>
          <a:p>
            <a:r>
              <a:rPr lang="es-MX" noProof="0" dirty="0" smtClean="0"/>
              <a:t>Cuestionario de Dolor de McGill Dolor</a:t>
            </a:r>
            <a:endParaRPr lang="es-MX" noProof="0" dirty="0"/>
          </a:p>
        </p:txBody>
      </p:sp>
      <p:sp>
        <p:nvSpPr>
          <p:cNvPr id="943112" name="Text Box 9"/>
          <p:cNvSpPr txBox="1">
            <a:spLocks noChangeArrowheads="1"/>
          </p:cNvSpPr>
          <p:nvPr/>
        </p:nvSpPr>
        <p:spPr bwMode="auto">
          <a:xfrm>
            <a:off x="114300" y="6588982"/>
            <a:ext cx="8528050" cy="153888"/>
          </a:xfrm>
          <a:prstGeom prst="rect">
            <a:avLst/>
          </a:prstGeom>
          <a:noFill/>
          <a:ln w="9525">
            <a:noFill/>
            <a:miter lim="800000"/>
            <a:headEnd/>
            <a:tailEnd/>
          </a:ln>
        </p:spPr>
        <p:txBody>
          <a:bodyPr lIns="0" tIns="0" rIns="0" bIns="0" anchor="b">
            <a:spAutoFit/>
          </a:bodyPr>
          <a:lstStyle/>
          <a:p>
            <a:pPr marL="114300" indent="-114300"/>
            <a:r>
              <a:rPr lang="en-US" sz="1000" dirty="0" smtClean="0">
                <a:solidFill>
                  <a:srgbClr val="002060"/>
                </a:solidFill>
              </a:rPr>
              <a:t>Melzack R. </a:t>
            </a:r>
            <a:r>
              <a:rPr lang="en-US" sz="1000" i="1" dirty="0" smtClean="0">
                <a:solidFill>
                  <a:srgbClr val="002060"/>
                </a:solidFill>
              </a:rPr>
              <a:t>Pain </a:t>
            </a:r>
            <a:r>
              <a:rPr lang="en-US" sz="1000" dirty="0" smtClean="0">
                <a:solidFill>
                  <a:srgbClr val="002060"/>
                </a:solidFill>
              </a:rPr>
              <a:t>1975;1:277-299. </a:t>
            </a:r>
            <a:endParaRPr lang="en-US" sz="1000" dirty="0">
              <a:solidFill>
                <a:srgbClr val="002060"/>
              </a:solidFill>
            </a:endParaRPr>
          </a:p>
        </p:txBody>
      </p:sp>
      <p:pic>
        <p:nvPicPr>
          <p:cNvPr id="2355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556792"/>
            <a:ext cx="4451661" cy="47525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98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457200" y="329694"/>
            <a:ext cx="8229600" cy="1143000"/>
          </a:xfrm>
        </p:spPr>
        <p:txBody>
          <a:bodyPr vert="horz" lIns="91440" tIns="45720" rIns="91440" bIns="45720" rtlCol="0" anchor="ctr">
            <a:normAutofit fontScale="90000"/>
          </a:bodyPr>
          <a:lstStyle/>
          <a:p>
            <a:pPr>
              <a:lnSpc>
                <a:spcPct val="85000"/>
              </a:lnSpc>
            </a:pPr>
            <a:r>
              <a:rPr lang="es-MX" dirty="0" smtClean="0"/>
              <a:t>Herramientas de Evaluación de Dolor Neuropático</a:t>
            </a:r>
            <a:endParaRPr lang="es-MX" dirty="0"/>
          </a:p>
        </p:txBody>
      </p:sp>
      <p:graphicFrame>
        <p:nvGraphicFramePr>
          <p:cNvPr id="17" name="Content Placeholder 3"/>
          <p:cNvGraphicFramePr>
            <a:graphicFrameLocks noGrp="1"/>
          </p:cNvGraphicFramePr>
          <p:nvPr>
            <p:ph idx="1"/>
            <p:extLst>
              <p:ext uri="{D42A27DB-BD31-4B8C-83A1-F6EECF244321}">
                <p14:modId xmlns:p14="http://schemas.microsoft.com/office/powerpoint/2010/main" val="2422638639"/>
              </p:ext>
            </p:extLst>
          </p:nvPr>
        </p:nvGraphicFramePr>
        <p:xfrm>
          <a:off x="323528" y="1484784"/>
          <a:ext cx="8496492" cy="4876800"/>
        </p:xfrm>
        <a:graphic>
          <a:graphicData uri="http://schemas.openxmlformats.org/drawingml/2006/table">
            <a:tbl>
              <a:tblPr firstRow="1" bandRow="1">
                <a:tableStyleId>{5C22544A-7EE6-4342-B048-85BDC9FD1C3A}</a:tableStyleId>
              </a:tblPr>
              <a:tblGrid>
                <a:gridCol w="3803333"/>
                <a:gridCol w="909955"/>
                <a:gridCol w="646430"/>
                <a:gridCol w="665480"/>
                <a:gridCol w="1491679"/>
                <a:gridCol w="979615"/>
              </a:tblGrid>
              <a:tr h="504368">
                <a:tc>
                  <a:txBody>
                    <a:bodyPr/>
                    <a:lstStyle/>
                    <a:p>
                      <a:endParaRPr lang="es-MX" sz="2800" noProof="0" dirty="0"/>
                    </a:p>
                  </a:txBody>
                  <a:tcPr/>
                </a:tc>
                <a:tc>
                  <a:txBody>
                    <a:bodyPr/>
                    <a:lstStyle/>
                    <a:p>
                      <a:pPr algn="ctr"/>
                      <a:r>
                        <a:rPr lang="es-MX" sz="2000" noProof="0" dirty="0" smtClean="0"/>
                        <a:t>LANSS</a:t>
                      </a:r>
                      <a:endParaRPr lang="es-MX" sz="2000" noProof="0" dirty="0"/>
                    </a:p>
                  </a:txBody>
                  <a:tcPr/>
                </a:tc>
                <a:tc>
                  <a:txBody>
                    <a:bodyPr/>
                    <a:lstStyle/>
                    <a:p>
                      <a:pPr algn="ctr"/>
                      <a:r>
                        <a:rPr lang="es-MX" sz="2000" noProof="0" dirty="0" smtClean="0"/>
                        <a:t>DN4</a:t>
                      </a:r>
                      <a:endParaRPr lang="es-MX" sz="2000" noProof="0" dirty="0"/>
                    </a:p>
                  </a:txBody>
                  <a:tcPr/>
                </a:tc>
                <a:tc>
                  <a:txBody>
                    <a:bodyPr/>
                    <a:lstStyle/>
                    <a:p>
                      <a:pPr algn="ctr"/>
                      <a:r>
                        <a:rPr lang="es-MX" sz="2000" noProof="0" dirty="0" smtClean="0"/>
                        <a:t>NPQ</a:t>
                      </a:r>
                      <a:endParaRPr lang="es-MX" sz="2000" noProof="0" dirty="0"/>
                    </a:p>
                  </a:txBody>
                  <a:tcPr/>
                </a:tc>
                <a:tc>
                  <a:txBody>
                    <a:bodyPr/>
                    <a:lstStyle/>
                    <a:p>
                      <a:pPr algn="ctr"/>
                      <a:r>
                        <a:rPr lang="es-MX" sz="2000" noProof="0" dirty="0" smtClean="0"/>
                        <a:t>painDETECT</a:t>
                      </a:r>
                      <a:endParaRPr lang="es-MX" sz="2000" noProof="0" dirty="0"/>
                    </a:p>
                  </a:txBody>
                  <a:tcPr/>
                </a:tc>
                <a:tc>
                  <a:txBody>
                    <a:bodyPr/>
                    <a:lstStyle/>
                    <a:p>
                      <a:pPr algn="ctr"/>
                      <a:r>
                        <a:rPr lang="es-MX" sz="2000" noProof="0" dirty="0" smtClean="0"/>
                        <a:t>ID Pain</a:t>
                      </a:r>
                      <a:endParaRPr lang="es-MX" sz="2000" noProof="0" dirty="0"/>
                    </a:p>
                  </a:txBody>
                  <a:tcPr/>
                </a:tc>
              </a:tr>
              <a:tr h="186328">
                <a:tc gridSpan="6">
                  <a:txBody>
                    <a:bodyPr/>
                    <a:lstStyle/>
                    <a:p>
                      <a:r>
                        <a:rPr lang="es-MX" sz="2000" i="1" noProof="0" dirty="0" smtClean="0"/>
                        <a:t>Síntomas</a:t>
                      </a:r>
                      <a:endParaRPr lang="es-MX" sz="2000" i="1" noProof="0" dirty="0"/>
                    </a:p>
                  </a:txBody>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r>
              <a:tr h="128032">
                <a:tc>
                  <a:txBody>
                    <a:bodyPr/>
                    <a:lstStyle/>
                    <a:p>
                      <a:r>
                        <a:rPr lang="es-MX" sz="2000" i="0" noProof="0" dirty="0" smtClean="0"/>
                        <a:t>Punzadas,</a:t>
                      </a:r>
                      <a:r>
                        <a:rPr lang="es-MX" sz="2000" i="0" baseline="0" noProof="0" dirty="0" smtClean="0"/>
                        <a:t> hormigueo, piquetes</a:t>
                      </a:r>
                      <a:endParaRPr lang="es-MX" sz="2000" i="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r>
              <a:tr h="141744">
                <a:tc>
                  <a:txBody>
                    <a:bodyPr/>
                    <a:lstStyle/>
                    <a:p>
                      <a:r>
                        <a:rPr lang="es-MX" sz="2000" noProof="0" dirty="0" smtClean="0"/>
                        <a:t>Como descarga eléctrica o intenso</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r>
              <a:tr h="0">
                <a:tc>
                  <a:txBody>
                    <a:bodyPr/>
                    <a:lstStyle/>
                    <a:p>
                      <a:r>
                        <a:rPr lang="es-MX" sz="2000" noProof="0" dirty="0" smtClean="0"/>
                        <a:t>Caliente o Urente</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r>
              <a:tr h="0">
                <a:tc>
                  <a:txBody>
                    <a:bodyPr/>
                    <a:lstStyle/>
                    <a:p>
                      <a:r>
                        <a:rPr lang="es-MX" sz="2000" noProof="0" dirty="0" smtClean="0"/>
                        <a:t>Entumecimiento</a:t>
                      </a:r>
                      <a:endParaRPr lang="es-MX" sz="2000" noProof="0" dirty="0"/>
                    </a:p>
                  </a:txBody>
                  <a:tcPr/>
                </a:tc>
                <a:tc>
                  <a:txBody>
                    <a:bodyPr/>
                    <a:lstStyle/>
                    <a:p>
                      <a:pPr algn="ctr"/>
                      <a:endParaRPr lang="es-MX" sz="2000" b="0" noProof="0" dirty="0">
                        <a:latin typeface="+mn-lt"/>
                      </a:endParaRPr>
                    </a:p>
                  </a:txBody>
                  <a:tcPr>
                    <a:solidFill>
                      <a:srgbClr val="CCD5ED"/>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r>
              <a:tr h="0">
                <a:tc>
                  <a:txBody>
                    <a:bodyPr/>
                    <a:lstStyle/>
                    <a:p>
                      <a:r>
                        <a:rPr lang="es-MX" sz="2000" noProof="0" dirty="0" smtClean="0"/>
                        <a:t>dolor causado al roce ligero</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endParaRPr lang="es-MX" sz="2000" b="0" noProof="0" dirty="0">
                        <a:latin typeface="+mn-lt"/>
                      </a:endParaRPr>
                    </a:p>
                  </a:txBody>
                  <a:tcPr>
                    <a:solidFill>
                      <a:srgbClr val="E7EBF6"/>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r>
              <a:tr h="124584">
                <a:tc>
                  <a:txBody>
                    <a:bodyPr/>
                    <a:lstStyle/>
                    <a:p>
                      <a:r>
                        <a:rPr lang="es-MX" sz="2000" noProof="0" dirty="0" smtClean="0"/>
                        <a:t>dolor frío o dolor congelante</a:t>
                      </a:r>
                      <a:endParaRPr lang="es-MX" sz="2000" noProof="0" dirty="0"/>
                    </a:p>
                  </a:txBody>
                  <a:tcPr/>
                </a:tc>
                <a:tc>
                  <a:txBody>
                    <a:bodyPr/>
                    <a:lstStyle/>
                    <a:p>
                      <a:pPr algn="ctr"/>
                      <a:endParaRPr lang="es-MX" sz="2000" b="0" noProof="0" dirty="0">
                        <a:latin typeface="+mn-lt"/>
                      </a:endParaRPr>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r>
              <a:tr h="0">
                <a:tc gridSpan="6">
                  <a:txBody>
                    <a:bodyPr/>
                    <a:lstStyle/>
                    <a:p>
                      <a:r>
                        <a:rPr lang="es-MX" sz="2000" b="0" i="1" noProof="0" dirty="0" smtClean="0">
                          <a:latin typeface="+mn-lt"/>
                        </a:rPr>
                        <a:t>Examen clínico</a:t>
                      </a:r>
                      <a:endParaRPr lang="es-MX" sz="2000" b="0" i="1" noProof="0" dirty="0">
                        <a:latin typeface="+mn-lt"/>
                      </a:endParaRPr>
                    </a:p>
                  </a:txBody>
                  <a:tcPr/>
                </a:tc>
                <a:tc hMerge="1">
                  <a:txBody>
                    <a:bodyPr/>
                    <a:lstStyle/>
                    <a:p>
                      <a:pPr algn="ctr"/>
                      <a:endParaRPr lang="en-CA" sz="1050" dirty="0"/>
                    </a:p>
                  </a:txBody>
                  <a:tcPr/>
                </a:tc>
                <a:tc hMerge="1">
                  <a:txBody>
                    <a:bodyPr/>
                    <a:lstStyle/>
                    <a:p>
                      <a:pPr algn="ctr"/>
                      <a:endParaRPr lang="en-CA" sz="1050" dirty="0"/>
                    </a:p>
                  </a:txBody>
                  <a:tcPr/>
                </a:tc>
                <a:tc hMerge="1">
                  <a:txBody>
                    <a:bodyPr/>
                    <a:lstStyle/>
                    <a:p>
                      <a:pPr algn="ctr"/>
                      <a:endParaRPr lang="en-CA" sz="1050" dirty="0"/>
                    </a:p>
                  </a:txBody>
                  <a:tcPr/>
                </a:tc>
                <a:tc hMerge="1">
                  <a:txBody>
                    <a:bodyPr/>
                    <a:lstStyle/>
                    <a:p>
                      <a:pPr algn="ctr"/>
                      <a:endParaRPr lang="en-CA" sz="1050" dirty="0"/>
                    </a:p>
                  </a:txBody>
                  <a:tcPr/>
                </a:tc>
                <a:tc hMerge="1">
                  <a:txBody>
                    <a:bodyPr/>
                    <a:lstStyle/>
                    <a:p>
                      <a:pPr algn="ctr"/>
                      <a:endParaRPr lang="en-CA" sz="1050" dirty="0"/>
                    </a:p>
                  </a:txBody>
                  <a:tcPr/>
                </a:tc>
              </a:tr>
              <a:tr h="117688">
                <a:tc>
                  <a:txBody>
                    <a:bodyPr/>
                    <a:lstStyle/>
                    <a:p>
                      <a:r>
                        <a:rPr lang="es-MX" sz="2000" noProof="0" dirty="0" smtClean="0"/>
                        <a:t>Alodinia al roce</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r>
              <a:tr h="131400">
                <a:tc>
                  <a:txBody>
                    <a:bodyPr/>
                    <a:lstStyle/>
                    <a:p>
                      <a:r>
                        <a:rPr lang="es-MX" sz="2000" noProof="0" dirty="0" smtClean="0"/>
                        <a:t>Umbral elevado al toque suave</a:t>
                      </a:r>
                      <a:endParaRPr lang="es-MX" sz="2000" noProof="0" dirty="0"/>
                    </a:p>
                  </a:txBody>
                  <a:tcPr/>
                </a:tc>
                <a:tc>
                  <a:txBody>
                    <a:bodyPr/>
                    <a:lstStyle/>
                    <a:p>
                      <a:pPr algn="ctr"/>
                      <a:endParaRPr lang="es-MX" sz="2000" b="0" noProof="0" dirty="0">
                        <a:latin typeface="+mn-lt"/>
                      </a:endParaRPr>
                    </a:p>
                  </a:txBody>
                  <a:tcPr/>
                </a:tc>
                <a:tc>
                  <a:txBody>
                    <a:bodyPr/>
                    <a:lstStyle/>
                    <a:p>
                      <a:pPr algn="ctr"/>
                      <a:r>
                        <a:rPr lang="es-MX" sz="2000" b="0" noProof="0" dirty="0" smtClean="0">
                          <a:latin typeface="+mn-lt"/>
                        </a:rPr>
                        <a:t>X</a:t>
                      </a:r>
                      <a:endParaRPr lang="es-MX" sz="2000" b="0" noProof="0" dirty="0">
                        <a:latin typeface="+mn-lt"/>
                      </a:endParaRPr>
                    </a:p>
                  </a:txBody>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r>
              <a:tr h="145112">
                <a:tc>
                  <a:txBody>
                    <a:bodyPr/>
                    <a:lstStyle/>
                    <a:p>
                      <a:r>
                        <a:rPr lang="es-MX" sz="2000" noProof="0" dirty="0" smtClean="0"/>
                        <a:t>Umbral del dolor al pinchazo</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r>
            </a:tbl>
          </a:graphicData>
        </a:graphic>
      </p:graphicFrame>
      <p:sp>
        <p:nvSpPr>
          <p:cNvPr id="18" name="Rectangle 5"/>
          <p:cNvSpPr/>
          <p:nvPr/>
        </p:nvSpPr>
        <p:spPr>
          <a:xfrm>
            <a:off x="119801" y="6493416"/>
            <a:ext cx="8347723" cy="369332"/>
          </a:xfrm>
          <a:prstGeom prst="rect">
            <a:avLst/>
          </a:prstGeom>
        </p:spPr>
        <p:txBody>
          <a:bodyPr wrap="square">
            <a:spAutoFit/>
          </a:bodyPr>
          <a:lstStyle/>
          <a:p>
            <a:r>
              <a:rPr lang="es-MX" sz="900" dirty="0" smtClean="0">
                <a:solidFill>
                  <a:srgbClr val="002060"/>
                </a:solidFill>
                <a:cs typeface="Arial" pitchFamily="34" charset="0"/>
              </a:rPr>
              <a:t>DN4 = Cuestionario del dolor neuropático en 4 Preguntas (DN4); LANSS = Evaluación de Signos y Síntomas Neuropáticos de Leeds ; NPQ = Cuestionario de dolor neuropático</a:t>
            </a:r>
          </a:p>
          <a:p>
            <a:r>
              <a:rPr lang="es-MX" sz="900" dirty="0" smtClean="0">
                <a:solidFill>
                  <a:schemeClr val="bg2"/>
                </a:solidFill>
              </a:rPr>
              <a:t>Bennett MI </a:t>
            </a:r>
            <a:r>
              <a:rPr lang="es-MX" sz="900" i="1" dirty="0" smtClean="0">
                <a:solidFill>
                  <a:schemeClr val="bg2"/>
                </a:solidFill>
              </a:rPr>
              <a:t>et al. Pain </a:t>
            </a:r>
            <a:r>
              <a:rPr lang="es-MX" sz="900" dirty="0" smtClean="0">
                <a:solidFill>
                  <a:schemeClr val="bg2"/>
                </a:solidFill>
              </a:rPr>
              <a:t>2007; 127(3):199-203.</a:t>
            </a:r>
            <a:endParaRPr lang="es-MX" sz="900" dirty="0">
              <a:solidFill>
                <a:schemeClr val="bg2"/>
              </a:solidFill>
            </a:endParaRPr>
          </a:p>
        </p:txBody>
      </p:sp>
      <p:sp>
        <p:nvSpPr>
          <p:cNvPr id="19" name="Rectangle 2"/>
          <p:cNvSpPr/>
          <p:nvPr/>
        </p:nvSpPr>
        <p:spPr>
          <a:xfrm>
            <a:off x="4860032" y="2649686"/>
            <a:ext cx="3600265" cy="1200329"/>
          </a:xfrm>
          <a:prstGeom prst="rect">
            <a:avLst/>
          </a:prstGeom>
          <a:solidFill>
            <a:schemeClr val="accent4">
              <a:lumMod val="75000"/>
            </a:schemeClr>
          </a:solidFill>
        </p:spPr>
        <p:txBody>
          <a:bodyPr wrap="square">
            <a:spAutoFit/>
          </a:bodyPr>
          <a:lstStyle/>
          <a:p>
            <a:pPr algn="ctr"/>
            <a:r>
              <a:rPr lang="es-MX" dirty="0" smtClean="0"/>
              <a:t>Las Herramientas de Evaluación de Dolor Neuropático dependen en gran medida de los descriptores verbales del dolor</a:t>
            </a:r>
            <a:endParaRPr lang="es-MX" dirty="0"/>
          </a:p>
        </p:txBody>
      </p:sp>
      <p:sp>
        <p:nvSpPr>
          <p:cNvPr id="20" name="TextBox 4"/>
          <p:cNvSpPr txBox="1"/>
          <p:nvPr/>
        </p:nvSpPr>
        <p:spPr>
          <a:xfrm>
            <a:off x="4108157" y="2313747"/>
            <a:ext cx="607859" cy="1569660"/>
          </a:xfrm>
          <a:prstGeom prst="rect">
            <a:avLst/>
          </a:prstGeom>
          <a:noFill/>
        </p:spPr>
        <p:txBody>
          <a:bodyPr wrap="none" rtlCol="0">
            <a:spAutoFit/>
          </a:bodyPr>
          <a:lstStyle/>
          <a:p>
            <a:r>
              <a:rPr lang="es-MX" sz="9600" b="1" dirty="0" smtClean="0">
                <a:solidFill>
                  <a:schemeClr val="accent4">
                    <a:lumMod val="75000"/>
                  </a:schemeClr>
                </a:solidFill>
              </a:rPr>
              <a:t>}</a:t>
            </a:r>
            <a:endParaRPr lang="es-MX" sz="9600" b="1" dirty="0">
              <a:solidFill>
                <a:schemeClr val="accent4">
                  <a:lumMod val="75000"/>
                </a:schemeClr>
              </a:solidFill>
            </a:endParaRPr>
          </a:p>
        </p:txBody>
      </p:sp>
      <p:sp>
        <p:nvSpPr>
          <p:cNvPr id="21" name="Rectangle 6"/>
          <p:cNvSpPr/>
          <p:nvPr/>
        </p:nvSpPr>
        <p:spPr>
          <a:xfrm>
            <a:off x="323529" y="2401838"/>
            <a:ext cx="3816424" cy="1584176"/>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Rectangle 8"/>
          <p:cNvSpPr/>
          <p:nvPr/>
        </p:nvSpPr>
        <p:spPr>
          <a:xfrm>
            <a:off x="323528" y="5162550"/>
            <a:ext cx="3816424" cy="119972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TextBox 9"/>
          <p:cNvSpPr txBox="1"/>
          <p:nvPr/>
        </p:nvSpPr>
        <p:spPr>
          <a:xfrm>
            <a:off x="4108157" y="4869160"/>
            <a:ext cx="607859" cy="1569660"/>
          </a:xfrm>
          <a:prstGeom prst="rect">
            <a:avLst/>
          </a:prstGeom>
          <a:noFill/>
        </p:spPr>
        <p:txBody>
          <a:bodyPr wrap="none" rtlCol="0">
            <a:spAutoFit/>
          </a:bodyPr>
          <a:lstStyle/>
          <a:p>
            <a:r>
              <a:rPr lang="es-MX" sz="9600" b="1" dirty="0" smtClean="0">
                <a:solidFill>
                  <a:schemeClr val="accent4">
                    <a:lumMod val="75000"/>
                  </a:schemeClr>
                </a:solidFill>
              </a:rPr>
              <a:t>}</a:t>
            </a:r>
            <a:endParaRPr lang="es-MX" sz="9600" b="1" dirty="0">
              <a:solidFill>
                <a:schemeClr val="accent4">
                  <a:lumMod val="75000"/>
                </a:schemeClr>
              </a:solidFill>
            </a:endParaRPr>
          </a:p>
        </p:txBody>
      </p:sp>
      <p:sp>
        <p:nvSpPr>
          <p:cNvPr id="24" name="Rectangle 10"/>
          <p:cNvSpPr/>
          <p:nvPr/>
        </p:nvSpPr>
        <p:spPr>
          <a:xfrm>
            <a:off x="4860032" y="5374957"/>
            <a:ext cx="3600265" cy="646331"/>
          </a:xfrm>
          <a:prstGeom prst="rect">
            <a:avLst/>
          </a:prstGeom>
          <a:solidFill>
            <a:schemeClr val="accent4">
              <a:lumMod val="75000"/>
            </a:schemeClr>
          </a:solidFill>
        </p:spPr>
        <p:txBody>
          <a:bodyPr wrap="square">
            <a:spAutoFit/>
          </a:bodyPr>
          <a:lstStyle/>
          <a:p>
            <a:pPr algn="ctr"/>
            <a:r>
              <a:rPr lang="es-MX" dirty="0" smtClean="0"/>
              <a:t>Algunas herramientas de evaluación incluyen también pruebas físicas</a:t>
            </a:r>
            <a:endParaRPr lang="es-MX" dirty="0"/>
          </a:p>
        </p:txBody>
      </p:sp>
      <p:sp>
        <p:nvSpPr>
          <p:cNvPr id="25" name="Rounded Rectangle 11"/>
          <p:cNvSpPr/>
          <p:nvPr/>
        </p:nvSpPr>
        <p:spPr>
          <a:xfrm>
            <a:off x="633921" y="4186840"/>
            <a:ext cx="7398836" cy="789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6350" algn="ctr">
              <a:lnSpc>
                <a:spcPct val="85000"/>
              </a:lnSpc>
            </a:pPr>
            <a:r>
              <a:rPr lang="es-MX" sz="2600" dirty="0" smtClean="0">
                <a:solidFill>
                  <a:prstClr val="white"/>
                </a:solidFill>
              </a:rPr>
              <a:t>Seleccione la herramienta(s) con base en </a:t>
            </a:r>
            <a:r>
              <a:rPr lang="es-MX" sz="2600" b="1" i="1" dirty="0" smtClean="0">
                <a:solidFill>
                  <a:prstClr val="white"/>
                </a:solidFill>
              </a:rPr>
              <a:t>la facilidad de uso </a:t>
            </a:r>
            <a:r>
              <a:rPr lang="es-MX" sz="2600" dirty="0" smtClean="0">
                <a:solidFill>
                  <a:prstClr val="white"/>
                </a:solidFill>
              </a:rPr>
              <a:t>y </a:t>
            </a:r>
            <a:r>
              <a:rPr lang="es-MX" sz="2600" b="1" i="1" dirty="0" smtClean="0">
                <a:solidFill>
                  <a:prstClr val="white"/>
                </a:solidFill>
              </a:rPr>
              <a:t>validación en el idioma local</a:t>
            </a:r>
            <a:endParaRPr lang="es-MX" sz="2600" b="1" i="1" dirty="0">
              <a:solidFill>
                <a:prstClr val="white"/>
              </a:solidFill>
            </a:endParaRPr>
          </a:p>
        </p:txBody>
      </p:sp>
      <p:sp>
        <p:nvSpPr>
          <p:cNvPr id="26" name="Slide Number Placeholder 3"/>
          <p:cNvSpPr>
            <a:spLocks noGrp="1"/>
          </p:cNvSpPr>
          <p:nvPr>
            <p:ph type="sldNum" sz="quarter" idx="12"/>
          </p:nvPr>
        </p:nvSpPr>
        <p:spPr>
          <a:xfrm>
            <a:off x="6758880" y="6448251"/>
            <a:ext cx="2133600" cy="365125"/>
          </a:xfrm>
        </p:spPr>
        <p:txBody>
          <a:body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23</a:t>
            </a:fld>
            <a:endParaRPr lang="es-MX" dirty="0">
              <a:solidFill>
                <a:schemeClr val="bg1"/>
              </a:solidFill>
            </a:endParaRPr>
          </a:p>
        </p:txBody>
      </p:sp>
    </p:spTree>
    <p:extLst>
      <p:ext uri="{BB962C8B-B14F-4D97-AF65-F5344CB8AC3E}">
        <p14:creationId xmlns:p14="http://schemas.microsoft.com/office/powerpoint/2010/main" val="213803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animBg="1"/>
      <p:bldP spid="23" grpId="0"/>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6" name="Rectangle 2"/>
          <p:cNvSpPr>
            <a:spLocks noGrp="1" noChangeArrowheads="1"/>
          </p:cNvSpPr>
          <p:nvPr>
            <p:ph type="title"/>
          </p:nvPr>
        </p:nvSpPr>
        <p:spPr>
          <a:xfrm>
            <a:off x="0" y="326028"/>
            <a:ext cx="9144000" cy="1047750"/>
          </a:xfrm>
        </p:spPr>
        <p:txBody>
          <a:bodyPr/>
          <a:lstStyle/>
          <a:p>
            <a:pPr eaLnBrk="1" hangingPunct="1"/>
            <a:r>
              <a:rPr lang="es-MX" sz="3500" noProof="0" dirty="0" smtClean="0">
                <a:latin typeface="Calibri"/>
                <a:cs typeface="Calibri"/>
              </a:rPr>
              <a:t>Sensibilidad y Especificidad de las Herramientas para la Evaluación de </a:t>
            </a:r>
            <a:r>
              <a:rPr lang="es-MX" sz="3500" dirty="0" smtClean="0">
                <a:latin typeface="Calibri"/>
                <a:cs typeface="Calibri"/>
              </a:rPr>
              <a:t>D</a:t>
            </a:r>
            <a:r>
              <a:rPr lang="es-MX" sz="3500" noProof="0" dirty="0" smtClean="0">
                <a:latin typeface="Calibri"/>
                <a:cs typeface="Calibri"/>
              </a:rPr>
              <a:t>olor </a:t>
            </a:r>
            <a:r>
              <a:rPr lang="es-MX" sz="3500" dirty="0" smtClean="0">
                <a:latin typeface="Calibri"/>
                <a:cs typeface="Calibri"/>
              </a:rPr>
              <a:t>N</a:t>
            </a:r>
            <a:r>
              <a:rPr lang="es-MX" sz="3500" noProof="0" dirty="0" smtClean="0">
                <a:latin typeface="Calibri"/>
                <a:cs typeface="Calibri"/>
              </a:rPr>
              <a:t>europático</a:t>
            </a:r>
            <a:endParaRPr lang="es-MX" sz="3500" noProof="0" dirty="0">
              <a:latin typeface="Calibri"/>
              <a:cs typeface="Calibri"/>
            </a:endParaRPr>
          </a:p>
        </p:txBody>
      </p:sp>
      <p:sp>
        <p:nvSpPr>
          <p:cNvPr id="41007" name="Rectangle 23"/>
          <p:cNvSpPr>
            <a:spLocks noChangeArrowheads="1"/>
          </p:cNvSpPr>
          <p:nvPr/>
        </p:nvSpPr>
        <p:spPr bwMode="auto">
          <a:xfrm>
            <a:off x="1517650" y="3244334"/>
            <a:ext cx="184731" cy="369332"/>
          </a:xfrm>
          <a:prstGeom prst="rect">
            <a:avLst/>
          </a:prstGeom>
          <a:noFill/>
          <a:ln w="9525">
            <a:noFill/>
            <a:miter lim="800000"/>
            <a:headEnd/>
            <a:tailEnd/>
          </a:ln>
        </p:spPr>
        <p:txBody>
          <a:bodyPr wrap="none" anchor="ctr">
            <a:spAutoFit/>
          </a:bodyPr>
          <a:lstStyle/>
          <a:p>
            <a:endParaRPr lang="pt-PT">
              <a:solidFill>
                <a:prstClr val="black"/>
              </a:solidFill>
              <a:latin typeface="Arial" pitchFamily="34" charset="0"/>
              <a:ea typeface="Arial Unicode MS" pitchFamily="34" charset="-128"/>
              <a:cs typeface="Arial" pitchFamily="34" charset="0"/>
            </a:endParaRPr>
          </a:p>
        </p:txBody>
      </p:sp>
      <p:sp>
        <p:nvSpPr>
          <p:cNvPr id="41009" name="Text Box 48"/>
          <p:cNvSpPr txBox="1">
            <a:spLocks noChangeArrowheads="1"/>
          </p:cNvSpPr>
          <p:nvPr/>
        </p:nvSpPr>
        <p:spPr bwMode="auto">
          <a:xfrm>
            <a:off x="179512" y="6428994"/>
            <a:ext cx="8712968" cy="369332"/>
          </a:xfrm>
          <a:prstGeom prst="rect">
            <a:avLst/>
          </a:prstGeom>
          <a:noFill/>
          <a:ln w="9525">
            <a:noFill/>
            <a:miter lim="800000"/>
            <a:headEnd/>
            <a:tailEnd/>
          </a:ln>
          <a:effectLst>
            <a:prstShdw prst="shdw17" dist="17961" dir="2700000">
              <a:srgbClr val="998300">
                <a:alpha val="74997"/>
              </a:srgbClr>
            </a:prstShdw>
          </a:effectLst>
        </p:spPr>
        <p:txBody>
          <a:bodyPr wrap="square" lIns="0" tIns="0" rIns="0" bIns="0" anchor="b">
            <a:spAutoFit/>
          </a:bodyPr>
          <a:lstStyle/>
          <a:p>
            <a:r>
              <a:rPr lang="es-MX" sz="800" dirty="0" smtClean="0">
                <a:solidFill>
                  <a:srgbClr val="002060"/>
                </a:solidFill>
                <a:cs typeface="Arial" pitchFamily="34" charset="0"/>
              </a:rPr>
              <a:t>*En comparación con el diagnóstico clínico</a:t>
            </a:r>
          </a:p>
          <a:p>
            <a:r>
              <a:rPr lang="es-MX" sz="800" dirty="0" smtClean="0">
                <a:solidFill>
                  <a:srgbClr val="002060"/>
                </a:solidFill>
                <a:cs typeface="Arial" pitchFamily="34" charset="0"/>
              </a:rPr>
              <a:t>DN4 = Dolor neuropático en 4 preguntas; LANSS =  Evaluación de Leeds de Síntomas y Signos Neuropáticos; NPQ = cuestionario de dolor neuropático; NR = no reportado</a:t>
            </a:r>
          </a:p>
          <a:p>
            <a:r>
              <a:rPr lang="es-MX" sz="800" dirty="0" smtClean="0">
                <a:solidFill>
                  <a:srgbClr val="002060"/>
                </a:solidFill>
                <a:cs typeface="Arial" pitchFamily="34" charset="0"/>
              </a:rPr>
              <a:t>Bennett MI </a:t>
            </a:r>
            <a:r>
              <a:rPr lang="es-MX" sz="800" i="1" dirty="0" smtClean="0">
                <a:solidFill>
                  <a:srgbClr val="002060"/>
                </a:solidFill>
                <a:cs typeface="Arial" pitchFamily="34" charset="0"/>
              </a:rPr>
              <a:t>et al. Pain </a:t>
            </a:r>
            <a:r>
              <a:rPr lang="es-MX" sz="800" dirty="0" smtClean="0">
                <a:solidFill>
                  <a:srgbClr val="002060"/>
                </a:solidFill>
                <a:cs typeface="Arial" pitchFamily="34" charset="0"/>
              </a:rPr>
              <a:t>2007; 127(3):199-203.</a:t>
            </a:r>
            <a:endParaRPr lang="es-MX" sz="800" dirty="0">
              <a:solidFill>
                <a:srgbClr val="002060"/>
              </a:solidFill>
              <a:cs typeface="Arial" pitchFamily="34" charset="0"/>
            </a:endParaRPr>
          </a:p>
        </p:txBody>
      </p:sp>
      <p:graphicFrame>
        <p:nvGraphicFramePr>
          <p:cNvPr id="8" name="Table Placeholder 7"/>
          <p:cNvGraphicFramePr>
            <a:graphicFrameLocks noGrp="1"/>
          </p:cNvGraphicFramePr>
          <p:nvPr>
            <p:ph type="tbl" idx="1"/>
            <p:extLst>
              <p:ext uri="{D42A27DB-BD31-4B8C-83A1-F6EECF244321}">
                <p14:modId xmlns:p14="http://schemas.microsoft.com/office/powerpoint/2010/main" val="2333771072"/>
              </p:ext>
            </p:extLst>
          </p:nvPr>
        </p:nvGraphicFramePr>
        <p:xfrm>
          <a:off x="323528" y="1412776"/>
          <a:ext cx="8519369" cy="4092600"/>
        </p:xfrm>
        <a:graphic>
          <a:graphicData uri="http://schemas.openxmlformats.org/drawingml/2006/table">
            <a:tbl>
              <a:tblPr/>
              <a:tblGrid>
                <a:gridCol w="1499369"/>
                <a:gridCol w="4068000"/>
                <a:gridCol w="1476000"/>
                <a:gridCol w="1476000"/>
              </a:tblGrid>
              <a:tr h="468000">
                <a:tc>
                  <a:txBody>
                    <a:bodyPr/>
                    <a:lstStyle/>
                    <a:p>
                      <a:pPr marL="0" marR="0" algn="ctr" eaLnBrk="0" fontAlgn="base" hangingPunct="0">
                        <a:lnSpc>
                          <a:spcPct val="115000"/>
                        </a:lnSpc>
                        <a:spcBef>
                          <a:spcPts val="600"/>
                        </a:spcBef>
                        <a:spcAft>
                          <a:spcPts val="0"/>
                        </a:spcAft>
                      </a:pPr>
                      <a:r>
                        <a:rPr lang="es-MX" sz="1800" b="1" i="0" kern="1200" noProof="0" dirty="0" smtClean="0">
                          <a:solidFill>
                            <a:srgbClr val="FFFFFF"/>
                          </a:solidFill>
                          <a:latin typeface="+mj-lt"/>
                          <a:ea typeface="Arial Unicode MS"/>
                          <a:cs typeface="Times New Roman"/>
                        </a:rPr>
                        <a:t>Nombre</a:t>
                      </a:r>
                      <a:endParaRPr lang="es-MX" sz="1200" i="0" noProof="0" dirty="0">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solidFill>
                  </a:tcPr>
                </a:tc>
                <a:tc>
                  <a:txBody>
                    <a:bodyPr/>
                    <a:lstStyle/>
                    <a:p>
                      <a:pPr marL="0" marR="0" algn="ctr" eaLnBrk="0" fontAlgn="base" hangingPunct="0">
                        <a:lnSpc>
                          <a:spcPct val="115000"/>
                        </a:lnSpc>
                        <a:spcBef>
                          <a:spcPts val="600"/>
                        </a:spcBef>
                        <a:spcAft>
                          <a:spcPts val="0"/>
                        </a:spcAft>
                      </a:pPr>
                      <a:r>
                        <a:rPr lang="es-MX" sz="1800" b="1" i="0" kern="1200" noProof="0" dirty="0" smtClean="0">
                          <a:solidFill>
                            <a:srgbClr val="FFFFFF"/>
                          </a:solidFill>
                          <a:latin typeface="+mj-lt"/>
                          <a:ea typeface="Arial Unicode MS"/>
                          <a:cs typeface="Times New Roman"/>
                        </a:rPr>
                        <a:t>Descripción </a:t>
                      </a:r>
                      <a:endParaRPr lang="es-MX" sz="1200" i="0" noProof="0" dirty="0">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solidFill>
                  </a:tcPr>
                </a:tc>
                <a:tc>
                  <a:txBody>
                    <a:bodyPr/>
                    <a:lstStyle/>
                    <a:p>
                      <a:pPr marL="0" marR="0" algn="ctr" eaLnBrk="0" fontAlgn="base" hangingPunct="0">
                        <a:lnSpc>
                          <a:spcPct val="115000"/>
                        </a:lnSpc>
                        <a:spcBef>
                          <a:spcPts val="600"/>
                        </a:spcBef>
                        <a:spcAft>
                          <a:spcPts val="0"/>
                        </a:spcAft>
                      </a:pPr>
                      <a:r>
                        <a:rPr lang="es-MX" sz="1800" b="1" i="0" kern="1200" noProof="0" dirty="0" smtClean="0">
                          <a:solidFill>
                            <a:srgbClr val="FFFFFF"/>
                          </a:solidFill>
                          <a:latin typeface="+mj-lt"/>
                          <a:ea typeface="Arial Unicode MS"/>
                          <a:cs typeface="Times New Roman"/>
                        </a:rPr>
                        <a:t>Sensibilidad* </a:t>
                      </a:r>
                      <a:endParaRPr lang="es-MX" sz="1200" i="0" noProof="0" dirty="0">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solidFill>
                  </a:tcPr>
                </a:tc>
                <a:tc>
                  <a:txBody>
                    <a:bodyPr/>
                    <a:lstStyle/>
                    <a:p>
                      <a:pPr marL="0" marR="0" algn="ctr" eaLnBrk="0" fontAlgn="base" hangingPunct="0">
                        <a:lnSpc>
                          <a:spcPct val="115000"/>
                        </a:lnSpc>
                        <a:spcBef>
                          <a:spcPts val="600"/>
                        </a:spcBef>
                        <a:spcAft>
                          <a:spcPts val="0"/>
                        </a:spcAft>
                      </a:pPr>
                      <a:r>
                        <a:rPr lang="es-MX" sz="1800" b="1" i="0" kern="1200" noProof="0" dirty="0" smtClean="0">
                          <a:solidFill>
                            <a:srgbClr val="FFFFFF"/>
                          </a:solidFill>
                          <a:latin typeface="+mj-lt"/>
                          <a:ea typeface="Arial Unicode MS"/>
                          <a:cs typeface="Times New Roman"/>
                        </a:rPr>
                        <a:t>Especificidad* </a:t>
                      </a:r>
                      <a:endParaRPr lang="es-MX" sz="1200" i="0" noProof="0" dirty="0">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solidFill>
                  </a:tcPr>
                </a:tc>
              </a:tr>
              <a:tr h="468000">
                <a:tc gridSpan="4">
                  <a:txBody>
                    <a:bodyPr/>
                    <a:lstStyle/>
                    <a:p>
                      <a:pPr marL="0" marR="0" eaLnBrk="0" fontAlgn="base" hangingPunct="0">
                        <a:lnSpc>
                          <a:spcPct val="115000"/>
                        </a:lnSpc>
                        <a:spcBef>
                          <a:spcPts val="600"/>
                        </a:spcBef>
                        <a:spcAft>
                          <a:spcPts val="0"/>
                        </a:spcAft>
                      </a:pPr>
                      <a:r>
                        <a:rPr lang="es-MX" sz="2000" b="1" noProof="0" dirty="0" smtClean="0">
                          <a:solidFill>
                            <a:srgbClr val="002060"/>
                          </a:solidFill>
                          <a:latin typeface="+mj-lt"/>
                          <a:ea typeface="Calibri"/>
                          <a:cs typeface="Times New Roman"/>
                        </a:rPr>
                        <a:t>Basada en entrevistas</a:t>
                      </a:r>
                      <a:endParaRPr lang="es-MX" sz="2000" b="1"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hMerge="1">
                  <a:txBody>
                    <a:bodyPr/>
                    <a:lstStyle/>
                    <a:p>
                      <a:pPr marL="0" marR="0" eaLnBrk="0" fontAlgn="base" hangingPunct="0">
                        <a:lnSpc>
                          <a:spcPct val="115000"/>
                        </a:lnSpc>
                        <a:spcBef>
                          <a:spcPts val="0"/>
                        </a:spcBef>
                        <a:spcAft>
                          <a:spcPts val="0"/>
                        </a:spcAft>
                      </a:pPr>
                      <a:endParaRPr lang="en-US" sz="1050" dirty="0">
                        <a:solidFill>
                          <a:srgbClr val="002060"/>
                        </a:solidFill>
                        <a:latin typeface="Calibri"/>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hMerge="1">
                  <a:txBody>
                    <a:bodyPr/>
                    <a:lstStyle/>
                    <a:p>
                      <a:pPr marL="0" marR="0" algn="ctr" eaLnBrk="0" fontAlgn="base" hangingPunct="0">
                        <a:lnSpc>
                          <a:spcPct val="115000"/>
                        </a:lnSpc>
                        <a:spcBef>
                          <a:spcPts val="600"/>
                        </a:spcBef>
                        <a:spcAft>
                          <a:spcPts val="0"/>
                        </a:spcAft>
                      </a:pPr>
                      <a:endParaRPr lang="en-US" sz="1050" dirty="0">
                        <a:solidFill>
                          <a:srgbClr val="002060"/>
                        </a:solidFill>
                        <a:latin typeface="Calibri"/>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hMerge="1">
                  <a:txBody>
                    <a:bodyPr/>
                    <a:lstStyle/>
                    <a:p>
                      <a:pPr marL="0" marR="0" algn="ctr" eaLnBrk="0" fontAlgn="base" hangingPunct="0">
                        <a:lnSpc>
                          <a:spcPct val="115000"/>
                        </a:lnSpc>
                        <a:spcBef>
                          <a:spcPts val="600"/>
                        </a:spcBef>
                        <a:spcAft>
                          <a:spcPts val="0"/>
                        </a:spcAft>
                      </a:pPr>
                      <a:endParaRPr lang="en-US" sz="1050" dirty="0">
                        <a:solidFill>
                          <a:srgbClr val="002060"/>
                        </a:solidFill>
                        <a:latin typeface="Calibri"/>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r h="468000">
                <a:tc>
                  <a:txBody>
                    <a:bodyPr/>
                    <a:lstStyle/>
                    <a:p>
                      <a:pPr marL="266700" marR="0" indent="0" eaLnBrk="0" fontAlgn="base" hangingPunct="0">
                        <a:lnSpc>
                          <a:spcPct val="115000"/>
                        </a:lnSpc>
                        <a:spcBef>
                          <a:spcPts val="600"/>
                        </a:spcBef>
                        <a:spcAft>
                          <a:spcPts val="0"/>
                        </a:spcAft>
                      </a:pPr>
                      <a:r>
                        <a:rPr lang="es-MX" sz="1600" u="none" noProof="0" dirty="0" smtClean="0">
                          <a:solidFill>
                            <a:srgbClr val="002060"/>
                          </a:solidFill>
                          <a:latin typeface="+mj-lt"/>
                          <a:ea typeface="Calibri"/>
                          <a:cs typeface="Times New Roman"/>
                        </a:rPr>
                        <a:t>NPQ </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eaLnBrk="0" fontAlgn="base" hangingPunct="0">
                        <a:lnSpc>
                          <a:spcPct val="115000"/>
                        </a:lnSpc>
                        <a:spcBef>
                          <a:spcPts val="0"/>
                        </a:spcBef>
                        <a:spcAft>
                          <a:spcPts val="0"/>
                        </a:spcAft>
                      </a:pPr>
                      <a:r>
                        <a:rPr lang="es-MX" sz="1600" kern="1200" noProof="0" dirty="0" smtClean="0">
                          <a:solidFill>
                            <a:srgbClr val="002060"/>
                          </a:solidFill>
                          <a:latin typeface="+mj-lt"/>
                          <a:ea typeface="Arial Unicode MS"/>
                          <a:cs typeface="Times New Roman"/>
                        </a:rPr>
                        <a:t>10 puntos relacionados con los sensorial + 2 puntos afectivos</a:t>
                      </a:r>
                      <a:endParaRPr lang="es-MX" sz="11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eaLnBrk="0" fontAlgn="base" hangingPunct="0">
                        <a:lnSpc>
                          <a:spcPct val="115000"/>
                        </a:lnSpc>
                        <a:spcBef>
                          <a:spcPts val="600"/>
                        </a:spcBef>
                        <a:spcAft>
                          <a:spcPts val="0"/>
                        </a:spcAft>
                      </a:pPr>
                      <a:r>
                        <a:rPr lang="es-MX" sz="1600" kern="1200" noProof="0" dirty="0" smtClean="0">
                          <a:solidFill>
                            <a:srgbClr val="002060"/>
                          </a:solidFill>
                          <a:latin typeface="+mj-lt"/>
                          <a:ea typeface="Arial Unicode MS"/>
                          <a:cs typeface="Times New Roman"/>
                        </a:rPr>
                        <a:t>66%</a:t>
                      </a:r>
                      <a:endParaRPr lang="es-MX" sz="11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eaLnBrk="0" fontAlgn="base" hangingPunct="0">
                        <a:lnSpc>
                          <a:spcPct val="115000"/>
                        </a:lnSpc>
                        <a:spcBef>
                          <a:spcPts val="600"/>
                        </a:spcBef>
                        <a:spcAft>
                          <a:spcPts val="0"/>
                        </a:spcAft>
                      </a:pPr>
                      <a:r>
                        <a:rPr lang="es-MX" sz="1600" kern="1200" noProof="0" dirty="0" smtClean="0">
                          <a:solidFill>
                            <a:srgbClr val="002060"/>
                          </a:solidFill>
                          <a:latin typeface="+mj-lt"/>
                          <a:ea typeface="Arial Unicode MS"/>
                          <a:cs typeface="Times New Roman"/>
                        </a:rPr>
                        <a:t>74%</a:t>
                      </a:r>
                      <a:endParaRPr lang="es-MX" sz="11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r>
              <a:tr h="468000">
                <a:tc>
                  <a:txBody>
                    <a:bodyPr/>
                    <a:lstStyle/>
                    <a:p>
                      <a:pPr marL="266700" marR="0" indent="0" eaLnBrk="0" fontAlgn="base" hangingPunct="0">
                        <a:lnSpc>
                          <a:spcPct val="115000"/>
                        </a:lnSpc>
                        <a:spcBef>
                          <a:spcPts val="600"/>
                        </a:spcBef>
                        <a:spcAft>
                          <a:spcPts val="0"/>
                        </a:spcAft>
                      </a:pPr>
                      <a:r>
                        <a:rPr lang="es-MX" sz="1600" u="none" noProof="0" dirty="0" smtClean="0">
                          <a:solidFill>
                            <a:srgbClr val="002060"/>
                          </a:solidFill>
                          <a:latin typeface="+mj-lt"/>
                          <a:ea typeface="Calibri"/>
                          <a:cs typeface="Times New Roman"/>
                        </a:rPr>
                        <a:t>ID-Dolor  </a:t>
                      </a:r>
                      <a:endParaRPr lang="es-MX" sz="1600" u="none"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eaLnBrk="0" fontAlgn="base" hangingPunct="0">
                        <a:lnSpc>
                          <a:spcPct val="115000"/>
                        </a:lnSpc>
                        <a:spcBef>
                          <a:spcPts val="0"/>
                        </a:spcBef>
                        <a:spcAft>
                          <a:spcPts val="0"/>
                        </a:spcAft>
                      </a:pPr>
                      <a:r>
                        <a:rPr lang="es-MX" sz="1600" kern="1200" noProof="0" dirty="0" smtClean="0">
                          <a:solidFill>
                            <a:srgbClr val="002060"/>
                          </a:solidFill>
                          <a:latin typeface="+mj-lt"/>
                          <a:ea typeface="Arial Unicode MS"/>
                          <a:cs typeface="Times New Roman"/>
                        </a:rPr>
                        <a:t>5 puntos sensoriales + 1 Ubicación del dolor</a:t>
                      </a:r>
                      <a:endParaRPr lang="es-MX" sz="11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eaLnBrk="0" fontAlgn="base" hangingPunct="0">
                        <a:lnSpc>
                          <a:spcPct val="115000"/>
                        </a:lnSpc>
                        <a:spcBef>
                          <a:spcPts val="600"/>
                        </a:spcBef>
                        <a:spcAft>
                          <a:spcPts val="0"/>
                        </a:spcAft>
                      </a:pPr>
                      <a:r>
                        <a:rPr lang="es-MX" sz="1600" kern="1200" noProof="0" dirty="0" smtClean="0">
                          <a:solidFill>
                            <a:srgbClr val="002060"/>
                          </a:solidFill>
                          <a:latin typeface="+mj-lt"/>
                          <a:ea typeface="Arial Unicode MS"/>
                          <a:cs typeface="Times New Roman"/>
                        </a:rPr>
                        <a:t>NR</a:t>
                      </a:r>
                      <a:endParaRPr lang="es-MX" sz="11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eaLnBrk="0" fontAlgn="base" hangingPunct="0">
                        <a:lnSpc>
                          <a:spcPct val="115000"/>
                        </a:lnSpc>
                        <a:spcBef>
                          <a:spcPts val="600"/>
                        </a:spcBef>
                        <a:spcAft>
                          <a:spcPts val="0"/>
                        </a:spcAft>
                      </a:pPr>
                      <a:r>
                        <a:rPr lang="es-MX" sz="1600" kern="1200" noProof="0" dirty="0" smtClean="0">
                          <a:solidFill>
                            <a:srgbClr val="002060"/>
                          </a:solidFill>
                          <a:latin typeface="+mj-lt"/>
                          <a:ea typeface="Arial Unicode MS"/>
                          <a:cs typeface="Times New Roman"/>
                        </a:rPr>
                        <a:t>NR</a:t>
                      </a:r>
                      <a:r>
                        <a:rPr lang="es-MX" sz="1600" kern="1200" baseline="30000" noProof="0" dirty="0" smtClean="0">
                          <a:solidFill>
                            <a:srgbClr val="002060"/>
                          </a:solidFill>
                          <a:latin typeface="+mj-lt"/>
                          <a:ea typeface="Arial Unicode MS"/>
                          <a:cs typeface="Times New Roman"/>
                        </a:rPr>
                        <a:t> </a:t>
                      </a:r>
                      <a:endParaRPr lang="es-MX" sz="11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r>
              <a:tr h="468000">
                <a:tc>
                  <a:txBody>
                    <a:bodyPr/>
                    <a:lstStyle/>
                    <a:p>
                      <a:pPr marL="266700" marR="0" indent="0" eaLnBrk="0" fontAlgn="base" hangingPunct="0">
                        <a:lnSpc>
                          <a:spcPct val="115000"/>
                        </a:lnSpc>
                        <a:spcBef>
                          <a:spcPts val="600"/>
                        </a:spcBef>
                        <a:spcAft>
                          <a:spcPts val="0"/>
                        </a:spcAft>
                      </a:pPr>
                      <a:r>
                        <a:rPr lang="es-MX" sz="1600" u="none" noProof="0" dirty="0" smtClean="0">
                          <a:solidFill>
                            <a:srgbClr val="002060"/>
                          </a:solidFill>
                          <a:latin typeface="+mj-lt"/>
                          <a:ea typeface="Calibri"/>
                          <a:cs typeface="Times New Roman"/>
                        </a:rPr>
                        <a:t>PainDETECT </a:t>
                      </a:r>
                      <a:endParaRPr lang="es-MX" sz="1600" u="none"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eaLnBrk="0" fontAlgn="base" hangingPunct="0">
                        <a:lnSpc>
                          <a:spcPct val="115000"/>
                        </a:lnSpc>
                        <a:spcBef>
                          <a:spcPts val="0"/>
                        </a:spcBef>
                        <a:spcAft>
                          <a:spcPts val="0"/>
                        </a:spcAft>
                      </a:pPr>
                      <a:r>
                        <a:rPr lang="es-MX" sz="1600" kern="1200" noProof="0" dirty="0" smtClean="0">
                          <a:solidFill>
                            <a:srgbClr val="002060"/>
                          </a:solidFill>
                          <a:latin typeface="+mj-lt"/>
                          <a:ea typeface="Arial Unicode MS"/>
                          <a:cs typeface="Times New Roman"/>
                        </a:rPr>
                        <a:t>7 puntos sensoriales + 2 elementos con características espaciales</a:t>
                      </a:r>
                      <a:endParaRPr lang="es-MX" sz="11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eaLnBrk="0" fontAlgn="base" hangingPunct="0">
                        <a:lnSpc>
                          <a:spcPct val="115000"/>
                        </a:lnSpc>
                        <a:spcBef>
                          <a:spcPts val="600"/>
                        </a:spcBef>
                        <a:spcAft>
                          <a:spcPts val="0"/>
                        </a:spcAft>
                      </a:pPr>
                      <a:r>
                        <a:rPr lang="es-MX" sz="1600" kern="1200" noProof="0" dirty="0" smtClean="0">
                          <a:solidFill>
                            <a:srgbClr val="002060"/>
                          </a:solidFill>
                          <a:latin typeface="+mj-lt"/>
                          <a:ea typeface="Arial Unicode MS"/>
                          <a:cs typeface="Times New Roman"/>
                        </a:rPr>
                        <a:t>85%</a:t>
                      </a:r>
                      <a:endParaRPr lang="es-MX" sz="11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eaLnBrk="0" fontAlgn="base" hangingPunct="0">
                        <a:lnSpc>
                          <a:spcPct val="115000"/>
                        </a:lnSpc>
                        <a:spcBef>
                          <a:spcPts val="600"/>
                        </a:spcBef>
                        <a:spcAft>
                          <a:spcPts val="0"/>
                        </a:spcAft>
                      </a:pPr>
                      <a:r>
                        <a:rPr lang="es-MX" sz="1600" kern="1200" noProof="0" dirty="0" smtClean="0">
                          <a:solidFill>
                            <a:srgbClr val="002060"/>
                          </a:solidFill>
                          <a:latin typeface="+mj-lt"/>
                          <a:ea typeface="Arial Unicode MS"/>
                          <a:cs typeface="Times New Roman"/>
                        </a:rPr>
                        <a:t>80%</a:t>
                      </a:r>
                      <a:endParaRPr lang="es-MX" sz="11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r>
              <a:tr h="468000">
                <a:tc gridSpan="4">
                  <a:txBody>
                    <a:bodyPr/>
                    <a:lstStyle/>
                    <a:p>
                      <a:pPr marL="0" marR="0" eaLnBrk="0" fontAlgn="base" hangingPunct="0">
                        <a:lnSpc>
                          <a:spcPct val="115000"/>
                        </a:lnSpc>
                        <a:spcBef>
                          <a:spcPts val="600"/>
                        </a:spcBef>
                        <a:spcAft>
                          <a:spcPts val="0"/>
                        </a:spcAft>
                      </a:pPr>
                      <a:r>
                        <a:rPr lang="es-MX" sz="2000" b="1" i="0" noProof="0" dirty="0" smtClean="0">
                          <a:solidFill>
                            <a:srgbClr val="002060"/>
                          </a:solidFill>
                          <a:latin typeface="+mj-lt"/>
                          <a:ea typeface="Calibri"/>
                          <a:cs typeface="Times New Roman"/>
                        </a:rPr>
                        <a:t>Entrevista + Pruebas Físicas</a:t>
                      </a:r>
                      <a:endParaRPr lang="es-MX" sz="2000" b="1" i="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hMerge="1">
                  <a:txBody>
                    <a:bodyPr/>
                    <a:lstStyle/>
                    <a:p>
                      <a:pPr marL="0" marR="0" eaLnBrk="0" fontAlgn="base" hangingPunct="0">
                        <a:lnSpc>
                          <a:spcPct val="115000"/>
                        </a:lnSpc>
                        <a:spcBef>
                          <a:spcPts val="0"/>
                        </a:spcBef>
                        <a:spcAft>
                          <a:spcPts val="0"/>
                        </a:spcAft>
                      </a:pPr>
                      <a:endParaRPr lang="en-US" sz="1050" dirty="0">
                        <a:solidFill>
                          <a:srgbClr val="002060"/>
                        </a:solidFill>
                        <a:latin typeface="Calibri"/>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hMerge="1">
                  <a:txBody>
                    <a:bodyPr/>
                    <a:lstStyle/>
                    <a:p>
                      <a:pPr marL="0" marR="0" algn="ctr" eaLnBrk="0" fontAlgn="base" hangingPunct="0">
                        <a:lnSpc>
                          <a:spcPct val="115000"/>
                        </a:lnSpc>
                        <a:spcBef>
                          <a:spcPts val="600"/>
                        </a:spcBef>
                        <a:spcAft>
                          <a:spcPts val="0"/>
                        </a:spcAft>
                      </a:pPr>
                      <a:endParaRPr lang="en-US" sz="1050" dirty="0">
                        <a:solidFill>
                          <a:srgbClr val="002060"/>
                        </a:solidFill>
                        <a:latin typeface="Calibri"/>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hMerge="1">
                  <a:txBody>
                    <a:bodyPr/>
                    <a:lstStyle/>
                    <a:p>
                      <a:pPr marL="0" marR="0" algn="ctr" eaLnBrk="0" fontAlgn="base" hangingPunct="0">
                        <a:lnSpc>
                          <a:spcPct val="115000"/>
                        </a:lnSpc>
                        <a:spcBef>
                          <a:spcPts val="600"/>
                        </a:spcBef>
                        <a:spcAft>
                          <a:spcPts val="0"/>
                        </a:spcAft>
                      </a:pPr>
                      <a:endParaRPr lang="en-US" sz="1050" dirty="0">
                        <a:solidFill>
                          <a:srgbClr val="002060"/>
                        </a:solidFill>
                        <a:latin typeface="Calibri"/>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r h="468000">
                <a:tc>
                  <a:txBody>
                    <a:bodyPr/>
                    <a:lstStyle/>
                    <a:p>
                      <a:pPr marL="266700" marR="0" indent="0" eaLnBrk="0" fontAlgn="base" hangingPunct="0">
                        <a:lnSpc>
                          <a:spcPct val="115000"/>
                        </a:lnSpc>
                        <a:spcBef>
                          <a:spcPts val="600"/>
                        </a:spcBef>
                        <a:spcAft>
                          <a:spcPts val="0"/>
                        </a:spcAft>
                      </a:pPr>
                      <a:r>
                        <a:rPr lang="es-MX" sz="1600" noProof="0" dirty="0" smtClean="0">
                          <a:solidFill>
                            <a:srgbClr val="002060"/>
                          </a:solidFill>
                          <a:latin typeface="+mj-lt"/>
                          <a:ea typeface="Calibri"/>
                          <a:cs typeface="Times New Roman"/>
                        </a:rPr>
                        <a:t>LANSS </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40000"/>
                        <a:lumOff val="60000"/>
                      </a:schemeClr>
                    </a:solidFill>
                  </a:tcPr>
                </a:tc>
                <a:tc>
                  <a:txBody>
                    <a:bodyPr/>
                    <a:lstStyle/>
                    <a:p>
                      <a:pPr marL="0" marR="0" eaLnBrk="0" fontAlgn="base" hangingPunct="0">
                        <a:lnSpc>
                          <a:spcPct val="115000"/>
                        </a:lnSpc>
                        <a:spcBef>
                          <a:spcPts val="0"/>
                        </a:spcBef>
                        <a:spcAft>
                          <a:spcPts val="0"/>
                        </a:spcAft>
                      </a:pPr>
                      <a:r>
                        <a:rPr lang="es-MX" sz="1600" kern="1200" noProof="0" dirty="0" smtClean="0">
                          <a:solidFill>
                            <a:srgbClr val="002060"/>
                          </a:solidFill>
                          <a:latin typeface="+mj-lt"/>
                          <a:ea typeface="Arial Unicode MS"/>
                          <a:cs typeface="Times New Roman"/>
                        </a:rPr>
                        <a:t>5 síntomas + 2 puntos del examen clínico</a:t>
                      </a:r>
                      <a:endParaRPr lang="es-MX" sz="16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40000"/>
                        <a:lumOff val="60000"/>
                      </a:schemeClr>
                    </a:solidFill>
                  </a:tcPr>
                </a:tc>
                <a:tc>
                  <a:txBody>
                    <a:bodyPr/>
                    <a:lstStyle/>
                    <a:p>
                      <a:pPr marL="0" marR="0" algn="ctr" eaLnBrk="0" fontAlgn="base" hangingPunct="0">
                        <a:lnSpc>
                          <a:spcPct val="115000"/>
                        </a:lnSpc>
                        <a:spcBef>
                          <a:spcPts val="600"/>
                        </a:spcBef>
                        <a:spcAft>
                          <a:spcPts val="0"/>
                        </a:spcAft>
                      </a:pPr>
                      <a:r>
                        <a:rPr lang="es-MX" sz="1600" kern="1200" noProof="0" dirty="0" smtClean="0">
                          <a:solidFill>
                            <a:srgbClr val="002060"/>
                          </a:solidFill>
                          <a:latin typeface="+mj-lt"/>
                          <a:ea typeface="Arial Unicode MS"/>
                          <a:cs typeface="Times New Roman"/>
                        </a:rPr>
                        <a:t>82-91%</a:t>
                      </a:r>
                      <a:endParaRPr lang="es-MX" sz="16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40000"/>
                        <a:lumOff val="60000"/>
                      </a:schemeClr>
                    </a:solidFill>
                  </a:tcPr>
                </a:tc>
                <a:tc>
                  <a:txBody>
                    <a:bodyPr/>
                    <a:lstStyle/>
                    <a:p>
                      <a:pPr marL="0" marR="0" algn="ctr" eaLnBrk="0" fontAlgn="base" hangingPunct="0">
                        <a:lnSpc>
                          <a:spcPct val="115000"/>
                        </a:lnSpc>
                        <a:spcBef>
                          <a:spcPts val="600"/>
                        </a:spcBef>
                        <a:spcAft>
                          <a:spcPts val="0"/>
                        </a:spcAft>
                      </a:pPr>
                      <a:r>
                        <a:rPr lang="es-MX" sz="1600" kern="1200" noProof="0" dirty="0" smtClean="0">
                          <a:solidFill>
                            <a:srgbClr val="002060"/>
                          </a:solidFill>
                          <a:latin typeface="+mj-lt"/>
                          <a:ea typeface="Arial Unicode MS"/>
                          <a:cs typeface="Times New Roman"/>
                        </a:rPr>
                        <a:t>80-94%</a:t>
                      </a:r>
                      <a:endParaRPr lang="es-MX" sz="16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40000"/>
                        <a:lumOff val="60000"/>
                      </a:schemeClr>
                    </a:solidFill>
                  </a:tcPr>
                </a:tc>
              </a:tr>
              <a:tr h="468000">
                <a:tc>
                  <a:txBody>
                    <a:bodyPr/>
                    <a:lstStyle/>
                    <a:p>
                      <a:pPr marL="266700" marR="0" indent="0" eaLnBrk="0" fontAlgn="base" hangingPunct="0">
                        <a:lnSpc>
                          <a:spcPct val="115000"/>
                        </a:lnSpc>
                        <a:spcBef>
                          <a:spcPts val="600"/>
                        </a:spcBef>
                        <a:spcAft>
                          <a:spcPts val="0"/>
                        </a:spcAft>
                      </a:pPr>
                      <a:r>
                        <a:rPr lang="es-MX" sz="1600" noProof="0" dirty="0" smtClean="0">
                          <a:solidFill>
                            <a:srgbClr val="002060"/>
                          </a:solidFill>
                          <a:latin typeface="+mj-lt"/>
                          <a:ea typeface="Calibri"/>
                          <a:cs typeface="Times New Roman"/>
                        </a:rPr>
                        <a:t>DN4 </a:t>
                      </a:r>
                      <a:endParaRPr lang="es-MX" sz="16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40000"/>
                        <a:lumOff val="60000"/>
                      </a:schemeClr>
                    </a:solidFill>
                  </a:tcPr>
                </a:tc>
                <a:tc>
                  <a:txBody>
                    <a:bodyPr/>
                    <a:lstStyle/>
                    <a:p>
                      <a:pPr marL="0" marR="0" eaLnBrk="0" fontAlgn="base" hangingPunct="0">
                        <a:lnSpc>
                          <a:spcPct val="115000"/>
                        </a:lnSpc>
                        <a:spcBef>
                          <a:spcPts val="0"/>
                        </a:spcBef>
                        <a:spcAft>
                          <a:spcPts val="0"/>
                        </a:spcAft>
                      </a:pPr>
                      <a:r>
                        <a:rPr lang="es-MX" sz="1600" kern="1200" noProof="0" dirty="0" smtClean="0">
                          <a:solidFill>
                            <a:srgbClr val="002060"/>
                          </a:solidFill>
                          <a:latin typeface="+mj-lt"/>
                          <a:ea typeface="Arial Unicode MS"/>
                          <a:cs typeface="Times New Roman"/>
                        </a:rPr>
                        <a:t>7 síntomas + 3 puntos del examen clínico</a:t>
                      </a:r>
                      <a:endParaRPr lang="es-MX" sz="16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40000"/>
                        <a:lumOff val="60000"/>
                      </a:schemeClr>
                    </a:solidFill>
                  </a:tcPr>
                </a:tc>
                <a:tc>
                  <a:txBody>
                    <a:bodyPr/>
                    <a:lstStyle/>
                    <a:p>
                      <a:pPr marL="0" marR="0" algn="ctr" eaLnBrk="0" fontAlgn="base" hangingPunct="0">
                        <a:lnSpc>
                          <a:spcPct val="115000"/>
                        </a:lnSpc>
                        <a:spcBef>
                          <a:spcPts val="600"/>
                        </a:spcBef>
                        <a:spcAft>
                          <a:spcPts val="0"/>
                        </a:spcAft>
                      </a:pPr>
                      <a:r>
                        <a:rPr lang="es-MX" sz="1600" kern="1200" noProof="0" dirty="0" smtClean="0">
                          <a:solidFill>
                            <a:srgbClr val="002060"/>
                          </a:solidFill>
                          <a:latin typeface="+mj-lt"/>
                          <a:ea typeface="Arial Unicode MS"/>
                          <a:cs typeface="Times New Roman"/>
                        </a:rPr>
                        <a:t>83%</a:t>
                      </a:r>
                      <a:endParaRPr lang="es-MX" sz="16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40000"/>
                        <a:lumOff val="60000"/>
                      </a:schemeClr>
                    </a:solidFill>
                  </a:tcPr>
                </a:tc>
                <a:tc>
                  <a:txBody>
                    <a:bodyPr/>
                    <a:lstStyle/>
                    <a:p>
                      <a:pPr marL="0" marR="0" algn="ctr" eaLnBrk="0" fontAlgn="base" hangingPunct="0">
                        <a:lnSpc>
                          <a:spcPct val="115000"/>
                        </a:lnSpc>
                        <a:spcBef>
                          <a:spcPts val="600"/>
                        </a:spcBef>
                        <a:spcAft>
                          <a:spcPts val="0"/>
                        </a:spcAft>
                      </a:pPr>
                      <a:r>
                        <a:rPr lang="es-MX" sz="1600" kern="1200" noProof="0" dirty="0" smtClean="0">
                          <a:solidFill>
                            <a:srgbClr val="002060"/>
                          </a:solidFill>
                          <a:latin typeface="+mj-lt"/>
                          <a:ea typeface="Arial Unicode MS"/>
                          <a:cs typeface="Times New Roman"/>
                        </a:rPr>
                        <a:t>90%</a:t>
                      </a:r>
                      <a:endParaRPr lang="es-MX" sz="16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40000"/>
                        <a:lumOff val="60000"/>
                      </a:schemeClr>
                    </a:solidFill>
                  </a:tcPr>
                </a:tc>
              </a:tr>
            </a:tbl>
          </a:graphicData>
        </a:graphic>
      </p:graphicFrame>
      <p:sp>
        <p:nvSpPr>
          <p:cNvPr id="6" name="Rounded Rectangle 5"/>
          <p:cNvSpPr/>
          <p:nvPr/>
        </p:nvSpPr>
        <p:spPr>
          <a:xfrm>
            <a:off x="0" y="5591373"/>
            <a:ext cx="9144000" cy="789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6350" algn="ctr"/>
            <a:r>
              <a:rPr lang="es-MX" sz="1650" dirty="0" smtClean="0">
                <a:solidFill>
                  <a:prstClr val="white"/>
                </a:solidFill>
              </a:rPr>
              <a:t>Las pruebas que incorporan preguntas en una entrevista </a:t>
            </a:r>
            <a:r>
              <a:rPr lang="es-MX" sz="1650" b="1" dirty="0" smtClean="0">
                <a:solidFill>
                  <a:prstClr val="white"/>
                </a:solidFill>
              </a:rPr>
              <a:t>y</a:t>
            </a:r>
            <a:r>
              <a:rPr lang="es-MX" sz="1650" dirty="0" smtClean="0">
                <a:solidFill>
                  <a:prstClr val="white"/>
                </a:solidFill>
              </a:rPr>
              <a:t> pruebas físicas tienen mayor sensibilidad y especificidad que las herramientas que dependen solo en preguntas en una entrevista</a:t>
            </a:r>
            <a:endParaRPr lang="es-MX" sz="1650" b="1" i="1" dirty="0">
              <a:solidFill>
                <a:prstClr val="white"/>
              </a:solidFill>
            </a:endParaRPr>
          </a:p>
        </p:txBody>
      </p:sp>
      <p:sp>
        <p:nvSpPr>
          <p:cNvPr id="9" name="Slide Number Placeholder 18"/>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03B8EED-60FF-4798-B00A-5F8F0039E366}" type="slidenum">
              <a:rPr lang="en-CA" smtClean="0">
                <a:solidFill>
                  <a:prstClr val="black"/>
                </a:solidFill>
              </a:rPr>
              <a:pPr>
                <a:defRPr/>
              </a:pPr>
              <a:t>24</a:t>
            </a:fld>
            <a:endParaRPr lang="en-CA" dirty="0">
              <a:solidFill>
                <a:prstClr val="black"/>
              </a:solidFill>
            </a:endParaRPr>
          </a:p>
        </p:txBody>
      </p:sp>
    </p:spTree>
    <p:extLst>
      <p:ext uri="{BB962C8B-B14F-4D97-AF65-F5344CB8AC3E}">
        <p14:creationId xmlns:p14="http://schemas.microsoft.com/office/powerpoint/2010/main" val="8619734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2060"/>
                </a:solidFill>
                <a:latin typeface="+mj-lt"/>
                <a:ea typeface="+mj-ea"/>
                <a:cs typeface="+mj-cs"/>
              </a:defRPr>
            </a:lvl1pPr>
          </a:lstStyle>
          <a:p>
            <a:pPr>
              <a:defRPr/>
            </a:pPr>
            <a:r>
              <a:rPr lang="es-MX" sz="5400" dirty="0" smtClean="0"/>
              <a:t>Escala de LANSS</a:t>
            </a:r>
          </a:p>
        </p:txBody>
      </p:sp>
      <p:sp>
        <p:nvSpPr>
          <p:cNvPr id="15" name="Rectangle 7"/>
          <p:cNvSpPr txBox="1">
            <a:spLocks noChangeArrowheads="1"/>
          </p:cNvSpPr>
          <p:nvPr/>
        </p:nvSpPr>
        <p:spPr>
          <a:xfrm>
            <a:off x="4788024" y="1628800"/>
            <a:ext cx="3722688" cy="43688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5000"/>
              </a:spcBef>
              <a:spcAft>
                <a:spcPct val="30000"/>
              </a:spcAft>
              <a:buSzPct val="90000"/>
              <a:buFont typeface="Arial"/>
              <a:buChar char="•"/>
              <a:defRPr/>
            </a:pPr>
            <a:r>
              <a:rPr lang="es-MX" sz="2200" dirty="0" smtClean="0"/>
              <a:t>La realiza el médico en el consultorio</a:t>
            </a:r>
          </a:p>
          <a:p>
            <a:pPr>
              <a:spcBef>
                <a:spcPct val="55000"/>
              </a:spcBef>
              <a:spcAft>
                <a:spcPct val="30000"/>
              </a:spcAft>
              <a:buSzPct val="90000"/>
              <a:buFont typeface="Arial"/>
              <a:buChar char="•"/>
              <a:defRPr/>
            </a:pPr>
            <a:r>
              <a:rPr lang="es-MX" sz="2200" dirty="0" smtClean="0"/>
              <a:t>Diferencia el Dolor Neuropático del Dolor Nociceptivo</a:t>
            </a:r>
          </a:p>
          <a:p>
            <a:pPr>
              <a:spcBef>
                <a:spcPct val="55000"/>
              </a:spcBef>
              <a:spcAft>
                <a:spcPct val="30000"/>
              </a:spcAft>
              <a:buSzPct val="90000"/>
              <a:buFont typeface="Arial"/>
              <a:buChar char="•"/>
              <a:defRPr/>
            </a:pPr>
            <a:r>
              <a:rPr lang="es-MX" sz="2200" dirty="0" smtClean="0"/>
              <a:t>5 preguntas sobre dolor  y 2 pruebas de sensibilidad cutánea</a:t>
            </a:r>
          </a:p>
          <a:p>
            <a:pPr>
              <a:spcBef>
                <a:spcPct val="55000"/>
              </a:spcBef>
              <a:spcAft>
                <a:spcPct val="30000"/>
              </a:spcAft>
              <a:buSzPct val="90000"/>
              <a:buFont typeface="Arial"/>
              <a:buChar char="•"/>
              <a:defRPr/>
            </a:pPr>
            <a:r>
              <a:rPr lang="es-MX" sz="2200" dirty="0" smtClean="0"/>
              <a:t>Identifica la contribución de los mecanismos neuropáticos al dolor</a:t>
            </a:r>
          </a:p>
          <a:p>
            <a:pPr>
              <a:spcBef>
                <a:spcPct val="55000"/>
              </a:spcBef>
              <a:spcAft>
                <a:spcPct val="30000"/>
              </a:spcAft>
              <a:buSzPct val="90000"/>
              <a:buFont typeface="Arial"/>
              <a:buChar char="•"/>
              <a:defRPr/>
            </a:pPr>
            <a:r>
              <a:rPr lang="es-MX" sz="2200" dirty="0" smtClean="0"/>
              <a:t>Validada</a:t>
            </a:r>
          </a:p>
          <a:p>
            <a:pPr>
              <a:buFont typeface="Arial"/>
              <a:buChar char="•"/>
              <a:defRPr/>
            </a:pPr>
            <a:endParaRPr lang="es-MX" sz="2200" b="1" dirty="0" smtClean="0"/>
          </a:p>
        </p:txBody>
      </p:sp>
      <p:sp>
        <p:nvSpPr>
          <p:cNvPr id="16" name="Rectangle 6"/>
          <p:cNvSpPr>
            <a:spLocks noChangeArrowheads="1"/>
          </p:cNvSpPr>
          <p:nvPr/>
        </p:nvSpPr>
        <p:spPr bwMode="auto">
          <a:xfrm>
            <a:off x="381173" y="6309619"/>
            <a:ext cx="43152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s-MX" sz="1200" b="1" dirty="0" smtClean="0">
                <a:solidFill>
                  <a:srgbClr val="002060"/>
                </a:solidFill>
                <a:cs typeface="Arial" pitchFamily="34" charset="0"/>
              </a:rPr>
              <a:t>LANSS = Evaluación del Leeds de Síntomas y Signos Neuropáticos</a:t>
            </a:r>
            <a:endParaRPr lang="es-MX" sz="1200" b="1" kern="0" dirty="0" smtClean="0">
              <a:solidFill>
                <a:srgbClr val="002060"/>
              </a:solidFill>
            </a:endParaRPr>
          </a:p>
          <a:p>
            <a:pPr>
              <a:defRPr/>
            </a:pPr>
            <a:r>
              <a:rPr lang="es-MX" sz="1000" kern="0" dirty="0" smtClean="0">
                <a:solidFill>
                  <a:srgbClr val="002060"/>
                </a:solidFill>
              </a:rPr>
              <a:t>Bennett M. Pain 2001; 92(1-2):147-57.</a:t>
            </a:r>
            <a:endParaRPr lang="es-MX" sz="1000" kern="0" dirty="0">
              <a:solidFill>
                <a:srgbClr val="002060"/>
              </a:solidFill>
            </a:endParaRPr>
          </a:p>
        </p:txBody>
      </p:sp>
      <p:pic>
        <p:nvPicPr>
          <p:cNvPr id="17" name="Picture 3" descr="Scale"/>
          <p:cNvPicPr>
            <a:picLocks noChangeAspect="1" noChangeArrowheads="1"/>
          </p:cNvPicPr>
          <p:nvPr/>
        </p:nvPicPr>
        <p:blipFill>
          <a:blip r:embed="rId3" cstate="print">
            <a:extLst>
              <a:ext uri="{28A0092B-C50C-407E-A947-70E740481C1C}">
                <a14:useLocalDpi xmlns:a14="http://schemas.microsoft.com/office/drawing/2010/main" val="0"/>
              </a:ext>
            </a:extLst>
          </a:blip>
          <a:srcRect l="2426" t="3564" r="51781" b="4047"/>
          <a:stretch>
            <a:fillRect/>
          </a:stretch>
        </p:blipFill>
        <p:spPr bwMode="auto">
          <a:xfrm>
            <a:off x="471488" y="1591965"/>
            <a:ext cx="2385563" cy="3192404"/>
          </a:xfrm>
          <a:prstGeom prst="rect">
            <a:avLst/>
          </a:prstGeom>
          <a:noFill/>
          <a:ln w="12700" cmpd="sng">
            <a:solidFill>
              <a:srgbClr val="0C6FCF"/>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4" descr="Scale"/>
          <p:cNvPicPr>
            <a:picLocks noChangeAspect="1" noChangeArrowheads="1"/>
          </p:cNvPicPr>
          <p:nvPr/>
        </p:nvPicPr>
        <p:blipFill>
          <a:blip r:embed="rId3" cstate="print">
            <a:extLst>
              <a:ext uri="{28A0092B-C50C-407E-A947-70E740481C1C}">
                <a14:useLocalDpi xmlns:a14="http://schemas.microsoft.com/office/drawing/2010/main" val="0"/>
              </a:ext>
            </a:extLst>
          </a:blip>
          <a:srcRect l="50566" t="3592" r="2618" b="3952"/>
          <a:stretch>
            <a:fillRect/>
          </a:stretch>
        </p:blipFill>
        <p:spPr bwMode="auto">
          <a:xfrm>
            <a:off x="1663700" y="2971502"/>
            <a:ext cx="2440099" cy="3193802"/>
          </a:xfrm>
          <a:prstGeom prst="rect">
            <a:avLst/>
          </a:prstGeom>
          <a:noFill/>
          <a:ln w="12700" cmpd="sng">
            <a:solidFill>
              <a:srgbClr val="0C6FCF"/>
            </a:solidFill>
            <a:miter lim="800000"/>
            <a:headEnd/>
            <a:tailEnd/>
          </a:ln>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B260F65-6FD8-4EE7-8D04-454F72D71555}" type="slidenum">
              <a:rPr lang="es-MX" smtClean="0">
                <a:solidFill>
                  <a:prstClr val="black"/>
                </a:solidFill>
              </a:rPr>
              <a:pPr>
                <a:defRPr/>
              </a:pPr>
              <a:t>25</a:t>
            </a:fld>
            <a:endParaRPr lang="es-MX" dirty="0">
              <a:solidFill>
                <a:prstClr val="black"/>
              </a:solidFill>
            </a:endParaRPr>
          </a:p>
        </p:txBody>
      </p:sp>
    </p:spTree>
    <p:extLst>
      <p:ext uri="{BB962C8B-B14F-4D97-AF65-F5344CB8AC3E}">
        <p14:creationId xmlns:p14="http://schemas.microsoft.com/office/powerpoint/2010/main" val="809213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lIns="91440" tIns="45720" rIns="91440" bIns="45720">
            <a:normAutofit/>
          </a:bodyPr>
          <a:lstStyle/>
          <a:p>
            <a:pPr eaLnBrk="1" hangingPunct="1"/>
            <a:r>
              <a:rPr lang="es-MX" dirty="0" smtClean="0"/>
              <a:t>NPQ</a:t>
            </a:r>
          </a:p>
        </p:txBody>
      </p:sp>
      <p:sp>
        <p:nvSpPr>
          <p:cNvPr id="95235" name="Rectangle 3"/>
          <p:cNvSpPr>
            <a:spLocks noGrp="1" noChangeArrowheads="1"/>
          </p:cNvSpPr>
          <p:nvPr>
            <p:ph type="body" idx="4294967295"/>
          </p:nvPr>
        </p:nvSpPr>
        <p:spPr>
          <a:xfrm>
            <a:off x="4090988" y="1619845"/>
            <a:ext cx="4948237" cy="4689475"/>
          </a:xfrm>
        </p:spPr>
        <p:txBody>
          <a:bodyPr lIns="91440" tIns="45720" rIns="91440" bIns="45720"/>
          <a:lstStyle/>
          <a:p>
            <a:pPr eaLnBrk="1" hangingPunct="1">
              <a:lnSpc>
                <a:spcPct val="100000"/>
              </a:lnSpc>
              <a:spcBef>
                <a:spcPct val="55000"/>
              </a:spcBef>
              <a:spcAft>
                <a:spcPct val="30000"/>
              </a:spcAft>
              <a:buClr>
                <a:schemeClr val="accent1"/>
              </a:buClr>
              <a:buSzPct val="90000"/>
              <a:buFont typeface="Arial"/>
              <a:buChar char="•"/>
            </a:pPr>
            <a:r>
              <a:rPr lang="es-MX" sz="2000" dirty="0" smtClean="0"/>
              <a:t>El NPQ ha sido desarrollado para evaluar los síntomas de dolor neuropático de los pacientes y para discriminar entre dolor neuropático y dolor no-neuropático </a:t>
            </a:r>
          </a:p>
          <a:p>
            <a:pPr eaLnBrk="1" hangingPunct="1">
              <a:lnSpc>
                <a:spcPct val="100000"/>
              </a:lnSpc>
              <a:spcBef>
                <a:spcPct val="55000"/>
              </a:spcBef>
              <a:spcAft>
                <a:spcPct val="30000"/>
              </a:spcAft>
              <a:buClr>
                <a:schemeClr val="accent1"/>
              </a:buClr>
              <a:buSzPct val="90000"/>
              <a:buFont typeface="Arial"/>
              <a:buChar char="•"/>
            </a:pPr>
            <a:r>
              <a:rPr lang="es-MX" sz="2000" dirty="0" smtClean="0"/>
              <a:t>El NPQ mide elementos similares a los otros cuestionarios pero además evalúa las circunstancias que causan cambio en el dolor  (</a:t>
            </a:r>
            <a:r>
              <a:rPr lang="es-MX" sz="2000" i="1" dirty="0" smtClean="0"/>
              <a:t>ej: </a:t>
            </a:r>
            <a:r>
              <a:rPr lang="es-MX" sz="2000" dirty="0" smtClean="0"/>
              <a:t> toque/roce)</a:t>
            </a:r>
          </a:p>
          <a:p>
            <a:pPr eaLnBrk="1" hangingPunct="1">
              <a:lnSpc>
                <a:spcPct val="100000"/>
              </a:lnSpc>
              <a:spcBef>
                <a:spcPct val="55000"/>
              </a:spcBef>
              <a:spcAft>
                <a:spcPct val="30000"/>
              </a:spcAft>
              <a:buClr>
                <a:schemeClr val="accent1"/>
              </a:buClr>
              <a:buSzPct val="90000"/>
              <a:buFont typeface="Arial"/>
              <a:buChar char="•"/>
            </a:pPr>
            <a:r>
              <a:rPr lang="es-MX" sz="2000" dirty="0" smtClean="0"/>
              <a:t>Se requiere mayor investigación para determinar su utilidad clínica y distinguirlo de los otros cuestionarios</a:t>
            </a:r>
          </a:p>
        </p:txBody>
      </p:sp>
      <p:pic>
        <p:nvPicPr>
          <p:cNvPr id="9523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44" y="1621980"/>
            <a:ext cx="2688478" cy="3337268"/>
          </a:xfrm>
          <a:prstGeom prst="rect">
            <a:avLst/>
          </a:prstGeom>
          <a:noFill/>
          <a:ln w="19050">
            <a:solidFill>
              <a:srgbClr val="0C6FCF"/>
            </a:solidFill>
            <a:miter lim="800000"/>
            <a:headEnd/>
            <a:tailEnd/>
          </a:ln>
          <a:extLst>
            <a:ext uri="{909E8E84-426E-40DD-AFC4-6F175D3DCCD1}">
              <a14:hiddenFill xmlns:a14="http://schemas.microsoft.com/office/drawing/2010/main">
                <a:solidFill>
                  <a:srgbClr val="FFFFFF"/>
                </a:solidFill>
              </a14:hiddenFill>
            </a:ext>
          </a:extLst>
        </p:spPr>
      </p:pic>
      <p:pic>
        <p:nvPicPr>
          <p:cNvPr id="9523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731" y="3039616"/>
            <a:ext cx="2592197" cy="3341712"/>
          </a:xfrm>
          <a:prstGeom prst="rect">
            <a:avLst/>
          </a:prstGeom>
          <a:noFill/>
          <a:ln w="19050">
            <a:solidFill>
              <a:srgbClr val="0C6FC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169863" y="6538913"/>
            <a:ext cx="5115503" cy="55399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000" dirty="0">
                <a:solidFill>
                  <a:srgbClr val="002060"/>
                </a:solidFill>
              </a:rPr>
              <a:t>Krause SJ, Backonja MM. </a:t>
            </a:r>
            <a:r>
              <a:rPr lang="en-GB" sz="1000" dirty="0" smtClean="0">
                <a:solidFill>
                  <a:srgbClr val="002060"/>
                </a:solidFill>
              </a:rPr>
              <a:t>Clin J Pain </a:t>
            </a:r>
            <a:r>
              <a:rPr lang="en-GB" sz="1000" dirty="0">
                <a:solidFill>
                  <a:srgbClr val="002060"/>
                </a:solidFill>
              </a:rPr>
              <a:t>2003;19:306–14 Bennett MI, et al. </a:t>
            </a:r>
            <a:r>
              <a:rPr lang="en-GB" sz="1000" dirty="0" smtClean="0">
                <a:solidFill>
                  <a:srgbClr val="002060"/>
                </a:solidFill>
              </a:rPr>
              <a:t>Pain 2007;127:199–203</a:t>
            </a:r>
            <a:r>
              <a:rPr lang="en-GB" sz="1000" dirty="0">
                <a:solidFill>
                  <a:srgbClr val="002060"/>
                </a:solidFill>
              </a:rPr>
              <a:t>.</a:t>
            </a:r>
          </a:p>
          <a:p>
            <a:pPr eaLnBrk="0" hangingPunct="0">
              <a:defRPr/>
            </a:pPr>
            <a:endParaRPr lang="en-GB" sz="1000" dirty="0">
              <a:solidFill>
                <a:srgbClr val="002060"/>
              </a:solidFill>
            </a:endParaRPr>
          </a:p>
          <a:p>
            <a:pPr eaLnBrk="0" hangingPunct="0">
              <a:defRPr/>
            </a:pPr>
            <a:r>
              <a:rPr lang="en-GB" sz="1000" dirty="0" smtClean="0">
                <a:solidFill>
                  <a:srgbClr val="002060"/>
                </a:solidFill>
              </a:rPr>
              <a:t>.</a:t>
            </a:r>
            <a:endParaRPr lang="en-US" sz="1000" dirty="0">
              <a:solidFill>
                <a:srgbClr val="002060"/>
              </a:solidFill>
            </a:endParaRPr>
          </a:p>
        </p:txBody>
      </p:sp>
    </p:spTree>
    <p:extLst>
      <p:ext uri="{BB962C8B-B14F-4D97-AF65-F5344CB8AC3E}">
        <p14:creationId xmlns:p14="http://schemas.microsoft.com/office/powerpoint/2010/main" val="11253562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269776"/>
            <a:ext cx="8229600" cy="1143000"/>
          </a:xfrm>
        </p:spPr>
        <p:txBody>
          <a:bodyPr lIns="91440" tIns="45720" rIns="91440" bIns="45720">
            <a:normAutofit/>
          </a:bodyPr>
          <a:lstStyle/>
          <a:p>
            <a:pPr eaLnBrk="1" hangingPunct="1"/>
            <a:r>
              <a:rPr lang="es-MX" sz="5400" noProof="0" dirty="0" smtClean="0"/>
              <a:t>DN4</a:t>
            </a:r>
          </a:p>
        </p:txBody>
      </p:sp>
      <p:sp>
        <p:nvSpPr>
          <p:cNvPr id="94211" name="Rectangle 3"/>
          <p:cNvSpPr>
            <a:spLocks noGrp="1" noChangeArrowheads="1"/>
          </p:cNvSpPr>
          <p:nvPr>
            <p:ph type="body" idx="4294967295"/>
          </p:nvPr>
        </p:nvSpPr>
        <p:spPr>
          <a:xfrm>
            <a:off x="4716016" y="1628800"/>
            <a:ext cx="4211637" cy="4343375"/>
          </a:xfrm>
        </p:spPr>
        <p:txBody>
          <a:bodyPr lIns="91440" tIns="45720" rIns="91440" bIns="45720"/>
          <a:lstStyle/>
          <a:p>
            <a:pPr eaLnBrk="1" hangingPunct="1">
              <a:lnSpc>
                <a:spcPct val="100000"/>
              </a:lnSpc>
              <a:buClr>
                <a:schemeClr val="accent1"/>
              </a:buClr>
              <a:buSzPct val="90000"/>
              <a:buFont typeface="Arial"/>
              <a:buChar char="•"/>
            </a:pPr>
            <a:r>
              <a:rPr lang="es-MX" sz="2200" dirty="0" smtClean="0"/>
              <a:t>Lo llena el médico en el consultorio</a:t>
            </a:r>
          </a:p>
          <a:p>
            <a:pPr eaLnBrk="1" hangingPunct="1">
              <a:lnSpc>
                <a:spcPct val="100000"/>
              </a:lnSpc>
              <a:buClr>
                <a:schemeClr val="accent1"/>
              </a:buClr>
              <a:buSzPct val="90000"/>
              <a:buFont typeface="Arial"/>
              <a:buChar char="•"/>
            </a:pPr>
            <a:r>
              <a:rPr lang="es-MX" sz="2200" dirty="0" smtClean="0"/>
              <a:t>Diferencia el dolor neuropático del dolor nociceptivo</a:t>
            </a:r>
          </a:p>
          <a:p>
            <a:pPr eaLnBrk="1" hangingPunct="1">
              <a:lnSpc>
                <a:spcPct val="100000"/>
              </a:lnSpc>
              <a:buClr>
                <a:schemeClr val="accent1"/>
              </a:buClr>
              <a:buSzPct val="90000"/>
              <a:buFont typeface="Arial"/>
              <a:buChar char="•"/>
            </a:pPr>
            <a:r>
              <a:rPr lang="es-MX" sz="2200" dirty="0" smtClean="0"/>
              <a:t>2 preguntas sobre dolor (7 elementos)</a:t>
            </a:r>
          </a:p>
          <a:p>
            <a:pPr eaLnBrk="1" hangingPunct="1">
              <a:lnSpc>
                <a:spcPct val="100000"/>
              </a:lnSpc>
              <a:buClr>
                <a:schemeClr val="accent1"/>
              </a:buClr>
              <a:buSzPct val="90000"/>
              <a:buFont typeface="Arial"/>
              <a:buChar char="•"/>
            </a:pPr>
            <a:r>
              <a:rPr lang="es-MX" sz="2200" dirty="0" smtClean="0"/>
              <a:t>2pruebas de sensibilidad cutánea (3 elementos)</a:t>
            </a:r>
          </a:p>
          <a:p>
            <a:pPr eaLnBrk="1" hangingPunct="1">
              <a:lnSpc>
                <a:spcPct val="100000"/>
              </a:lnSpc>
              <a:buClr>
                <a:schemeClr val="accent1"/>
              </a:buClr>
              <a:buSzPct val="90000"/>
              <a:buFont typeface="Arial"/>
              <a:buChar char="•"/>
            </a:pPr>
            <a:r>
              <a:rPr lang="es-MX" sz="2200" dirty="0" smtClean="0"/>
              <a:t>Un puntaje </a:t>
            </a:r>
            <a:r>
              <a:rPr lang="es-MX" sz="2200" dirty="0" smtClean="0">
                <a:sym typeface="Symbol" pitchFamily="18" charset="2"/>
              </a:rPr>
              <a:t>4 es un indicador de dolor neuropático </a:t>
            </a:r>
          </a:p>
          <a:p>
            <a:pPr eaLnBrk="1" hangingPunct="1">
              <a:lnSpc>
                <a:spcPct val="100000"/>
              </a:lnSpc>
              <a:buClr>
                <a:schemeClr val="accent1"/>
              </a:buClr>
              <a:buSzPct val="90000"/>
              <a:buFont typeface="Arial"/>
              <a:buChar char="•"/>
            </a:pPr>
            <a:r>
              <a:rPr lang="es-MX" sz="2200" dirty="0" smtClean="0"/>
              <a:t>Validado</a:t>
            </a:r>
          </a:p>
        </p:txBody>
      </p:sp>
      <p:pic>
        <p:nvPicPr>
          <p:cNvPr id="9421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891" y="1506985"/>
            <a:ext cx="3644069" cy="494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395536" y="6314778"/>
            <a:ext cx="7259670" cy="47237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nSpc>
                <a:spcPct val="110000"/>
              </a:lnSpc>
              <a:spcBef>
                <a:spcPct val="30000"/>
              </a:spcBef>
              <a:defRPr/>
            </a:pPr>
            <a:r>
              <a:rPr lang="fr-FR" sz="1200" b="1" dirty="0" smtClean="0">
                <a:solidFill>
                  <a:srgbClr val="002060"/>
                </a:solidFill>
              </a:rPr>
              <a:t>DN4 = </a:t>
            </a:r>
            <a:r>
              <a:rPr lang="es-MX" sz="1200" b="1" dirty="0" smtClean="0">
                <a:solidFill>
                  <a:srgbClr val="002060"/>
                </a:solidFill>
              </a:rPr>
              <a:t>Dolor neuropático en 4 preguntas</a:t>
            </a:r>
            <a:r>
              <a:rPr lang="fr-FR" sz="1200" b="1" dirty="0" smtClean="0">
                <a:solidFill>
                  <a:srgbClr val="002060"/>
                </a:solidFill>
              </a:rPr>
              <a:t/>
            </a:r>
            <a:br>
              <a:rPr lang="fr-FR" sz="1200" b="1" dirty="0" smtClean="0">
                <a:solidFill>
                  <a:srgbClr val="002060"/>
                </a:solidFill>
              </a:rPr>
            </a:br>
            <a:r>
              <a:rPr lang="fr-FR" sz="1000" dirty="0" smtClean="0">
                <a:solidFill>
                  <a:srgbClr val="002060"/>
                </a:solidFill>
              </a:rPr>
              <a:t>Bouhassira D </a:t>
            </a:r>
            <a:r>
              <a:rPr lang="fr-FR" sz="1000" i="1" dirty="0" smtClean="0">
                <a:solidFill>
                  <a:srgbClr val="002060"/>
                </a:solidFill>
              </a:rPr>
              <a:t>et </a:t>
            </a:r>
            <a:r>
              <a:rPr lang="fr-FR" sz="1000" i="1" dirty="0">
                <a:solidFill>
                  <a:srgbClr val="002060"/>
                </a:solidFill>
              </a:rPr>
              <a:t>al. </a:t>
            </a:r>
            <a:r>
              <a:rPr lang="fr-FR" sz="1000" i="1" dirty="0" smtClean="0">
                <a:solidFill>
                  <a:srgbClr val="002060"/>
                </a:solidFill>
              </a:rPr>
              <a:t>Pain </a:t>
            </a:r>
            <a:r>
              <a:rPr lang="fr-FR" sz="1000" dirty="0" smtClean="0">
                <a:solidFill>
                  <a:srgbClr val="002060"/>
                </a:solidFill>
              </a:rPr>
              <a:t>2005; 114(1-2):29-36.</a:t>
            </a:r>
            <a:endParaRPr lang="fr-FR" sz="1000" dirty="0">
              <a:solidFill>
                <a:srgbClr val="002060"/>
              </a:solidFill>
            </a:endParaRPr>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B260F65-6FD8-4EE7-8D04-454F72D71555}" type="slidenum">
              <a:rPr lang="tr-TR" smtClean="0">
                <a:solidFill>
                  <a:prstClr val="black"/>
                </a:solidFill>
              </a:rPr>
              <a:pPr>
                <a:defRPr/>
              </a:pPr>
              <a:t>27</a:t>
            </a:fld>
            <a:endParaRPr lang="tr-TR" dirty="0">
              <a:solidFill>
                <a:prstClr val="black"/>
              </a:solidFill>
            </a:endParaRPr>
          </a:p>
        </p:txBody>
      </p:sp>
    </p:spTree>
    <p:extLst>
      <p:ext uri="{BB962C8B-B14F-4D97-AF65-F5344CB8AC3E}">
        <p14:creationId xmlns:p14="http://schemas.microsoft.com/office/powerpoint/2010/main" val="161176950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a:xfrm>
            <a:off x="449263" y="269776"/>
            <a:ext cx="8229600" cy="1143000"/>
          </a:xfrm>
          <a:noFill/>
        </p:spPr>
        <p:txBody>
          <a:bodyPr anchor="ctr"/>
          <a:lstStyle/>
          <a:p>
            <a:pPr eaLnBrk="1" hangingPunct="1"/>
            <a:r>
              <a:rPr lang="es-MX" noProof="0" dirty="0" smtClean="0"/>
              <a:t>PainDETECT</a:t>
            </a:r>
          </a:p>
        </p:txBody>
      </p:sp>
      <p:sp>
        <p:nvSpPr>
          <p:cNvPr id="30" name="Rectangle 7"/>
          <p:cNvSpPr>
            <a:spLocks noChangeArrowheads="1"/>
          </p:cNvSpPr>
          <p:nvPr/>
        </p:nvSpPr>
        <p:spPr bwMode="black">
          <a:xfrm>
            <a:off x="3923928" y="1412776"/>
            <a:ext cx="5220072"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2113" indent="-392113">
              <a:spcBef>
                <a:spcPts val="252"/>
              </a:spcBef>
              <a:spcAft>
                <a:spcPct val="30000"/>
              </a:spcAft>
              <a:buSzPct val="90000"/>
              <a:buFont typeface="Arial"/>
              <a:buChar char="•"/>
            </a:pPr>
            <a:r>
              <a:rPr lang="es-MX" sz="2200" dirty="0" smtClean="0">
                <a:solidFill>
                  <a:srgbClr val="002060"/>
                </a:solidFill>
              </a:rPr>
              <a:t>Cuestionario de evaluación basado en el paciente, fácil de usar</a:t>
            </a:r>
          </a:p>
          <a:p>
            <a:pPr marL="392113" indent="-392113">
              <a:spcBef>
                <a:spcPts val="252"/>
              </a:spcBef>
              <a:spcAft>
                <a:spcPct val="30000"/>
              </a:spcAft>
              <a:buSzPct val="90000"/>
              <a:buFont typeface="Arial"/>
              <a:buChar char="•"/>
            </a:pPr>
            <a:r>
              <a:rPr lang="es-MX" sz="2200" dirty="0" smtClean="0">
                <a:solidFill>
                  <a:srgbClr val="002060"/>
                </a:solidFill>
              </a:rPr>
              <a:t>Desarrollado para distinguir  entre NeP y no-NeP*</a:t>
            </a:r>
          </a:p>
          <a:p>
            <a:pPr marL="392113" indent="-392113">
              <a:spcBef>
                <a:spcPts val="252"/>
              </a:spcBef>
              <a:spcAft>
                <a:spcPct val="30000"/>
              </a:spcAft>
              <a:buSzPct val="90000"/>
              <a:buFont typeface="Arial"/>
              <a:buChar char="•"/>
            </a:pPr>
            <a:r>
              <a:rPr lang="es-MX" sz="2200" dirty="0" smtClean="0">
                <a:solidFill>
                  <a:srgbClr val="002060"/>
                </a:solidFill>
              </a:rPr>
              <a:t>Validado: alta sensibilidad, especificidad y exactitud predictiva positiva</a:t>
            </a:r>
          </a:p>
          <a:p>
            <a:pPr marL="392113" indent="-392113">
              <a:spcBef>
                <a:spcPts val="252"/>
              </a:spcBef>
              <a:spcAft>
                <a:spcPct val="30000"/>
              </a:spcAft>
              <a:buSzPct val="90000"/>
              <a:buFont typeface="Arial"/>
              <a:buChar char="•"/>
            </a:pPr>
            <a:r>
              <a:rPr lang="es-MX" sz="2200" dirty="0" smtClean="0">
                <a:solidFill>
                  <a:srgbClr val="002060"/>
                </a:solidFill>
              </a:rPr>
              <a:t>Siete preguntas acerca de la cualidad del dolor y tres sobre la severidad del dolor </a:t>
            </a:r>
          </a:p>
          <a:p>
            <a:pPr marL="392113" indent="-392113">
              <a:spcBef>
                <a:spcPts val="252"/>
              </a:spcBef>
              <a:spcAft>
                <a:spcPct val="30000"/>
              </a:spcAft>
              <a:buSzPct val="90000"/>
              <a:buFont typeface="Arial"/>
              <a:buChar char="•"/>
            </a:pPr>
            <a:r>
              <a:rPr lang="es-MX" sz="2200" dirty="0" smtClean="0">
                <a:solidFill>
                  <a:srgbClr val="002060"/>
                </a:solidFill>
              </a:rPr>
              <a:t>Preguntas sobre la ubicación, irradiación y curso en el tiempo</a:t>
            </a:r>
            <a:endParaRPr lang="es-MX" sz="2200" dirty="0">
              <a:solidFill>
                <a:srgbClr val="002060"/>
              </a:solidFill>
            </a:endParaRPr>
          </a:p>
        </p:txBody>
      </p:sp>
      <p:pic>
        <p:nvPicPr>
          <p:cNvPr id="3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661" y="1606146"/>
            <a:ext cx="2100202" cy="2954767"/>
          </a:xfrm>
          <a:prstGeom prst="rect">
            <a:avLst/>
          </a:prstGeom>
          <a:noFill/>
          <a:ln w="9525">
            <a:solidFill>
              <a:srgbClr val="0C6FCF"/>
            </a:solidFill>
            <a:miter lim="800000"/>
            <a:headEnd/>
            <a:tailEnd/>
          </a:ln>
          <a:extLst>
            <a:ext uri="{909E8E84-426E-40DD-AFC4-6F175D3DCCD1}">
              <a14:hiddenFill xmlns:a14="http://schemas.microsoft.com/office/drawing/2010/main">
                <a:solidFill>
                  <a:srgbClr val="FFFFFF"/>
                </a:solidFill>
              </a14:hiddenFill>
            </a:ext>
          </a:extLst>
        </p:spPr>
      </p:pic>
      <p:pic>
        <p:nvPicPr>
          <p:cNvPr id="32"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6624" y="3282546"/>
            <a:ext cx="2141240" cy="2954766"/>
          </a:xfrm>
          <a:prstGeom prst="rect">
            <a:avLst/>
          </a:prstGeom>
          <a:noFill/>
          <a:ln w="9525">
            <a:solidFill>
              <a:srgbClr val="0C6FCF"/>
            </a:solidFill>
            <a:miter lim="800000"/>
            <a:headEnd/>
            <a:tailEnd/>
          </a:ln>
          <a:extLst>
            <a:ext uri="{909E8E84-426E-40DD-AFC4-6F175D3DCCD1}">
              <a14:hiddenFill xmlns:a14="http://schemas.microsoft.com/office/drawing/2010/main">
                <a:solidFill>
                  <a:srgbClr val="FFFFFF"/>
                </a:solidFill>
              </a14:hiddenFill>
            </a:ext>
          </a:extLst>
        </p:spPr>
      </p:pic>
      <p:sp>
        <p:nvSpPr>
          <p:cNvPr id="33" name="Text Box 6"/>
          <p:cNvSpPr txBox="1">
            <a:spLocks noChangeArrowheads="1"/>
          </p:cNvSpPr>
          <p:nvPr/>
        </p:nvSpPr>
        <p:spPr bwMode="auto">
          <a:xfrm>
            <a:off x="107504" y="6525344"/>
            <a:ext cx="3868560" cy="27699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s-MX" sz="1200" dirty="0" smtClean="0">
                <a:solidFill>
                  <a:srgbClr val="002060"/>
                </a:solidFill>
              </a:rPr>
              <a:t>Freynhagen et al. Curr Med Res Opin. 2006;22(10):1911-20</a:t>
            </a:r>
            <a:endParaRPr lang="es-MX" sz="1200" dirty="0">
              <a:solidFill>
                <a:srgbClr val="002060"/>
              </a:solidFill>
            </a:endParaRPr>
          </a:p>
        </p:txBody>
      </p:sp>
      <p:sp>
        <p:nvSpPr>
          <p:cNvPr id="34" name="Text Box 7"/>
          <p:cNvSpPr txBox="1">
            <a:spLocks noChangeArrowheads="1"/>
          </p:cNvSpPr>
          <p:nvPr/>
        </p:nvSpPr>
        <p:spPr bwMode="auto">
          <a:xfrm>
            <a:off x="4788024" y="5949280"/>
            <a:ext cx="4144853" cy="27699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s-MX" sz="1200" dirty="0" smtClean="0">
                <a:solidFill>
                  <a:srgbClr val="002060"/>
                </a:solidFill>
              </a:rPr>
              <a:t>*La validación se realizó en pacientes con dolor de espalda baja</a:t>
            </a:r>
            <a:endParaRPr lang="es-MX" sz="1200" dirty="0">
              <a:solidFill>
                <a:srgbClr val="002060"/>
              </a:solidFill>
            </a:endParaRPr>
          </a:p>
        </p:txBody>
      </p:sp>
    </p:spTree>
    <p:extLst>
      <p:ext uri="{BB962C8B-B14F-4D97-AF65-F5344CB8AC3E}">
        <p14:creationId xmlns:p14="http://schemas.microsoft.com/office/powerpoint/2010/main" val="3457456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Grp="1" noChangeArrowheads="1"/>
          </p:cNvSpPr>
          <p:nvPr>
            <p:ph type="title"/>
          </p:nvPr>
        </p:nvSpPr>
        <p:spPr>
          <a:xfrm>
            <a:off x="457200" y="274638"/>
            <a:ext cx="8229600" cy="1143000"/>
          </a:xfrm>
        </p:spPr>
        <p:txBody>
          <a:bodyPr/>
          <a:lstStyle/>
          <a:p>
            <a:r>
              <a:rPr lang="es-MX" noProof="0" dirty="0" smtClean="0"/>
              <a:t>ID </a:t>
            </a:r>
            <a:r>
              <a:rPr lang="es-MX" dirty="0" smtClean="0"/>
              <a:t>Pa</a:t>
            </a:r>
            <a:r>
              <a:rPr lang="es-MX" noProof="0" dirty="0" smtClean="0"/>
              <a:t>in </a:t>
            </a:r>
          </a:p>
        </p:txBody>
      </p:sp>
      <p:sp>
        <p:nvSpPr>
          <p:cNvPr id="22" name="Content Placeholder 5"/>
          <p:cNvSpPr>
            <a:spLocks noGrp="1"/>
          </p:cNvSpPr>
          <p:nvPr>
            <p:ph sz="quarter" idx="4"/>
          </p:nvPr>
        </p:nvSpPr>
        <p:spPr>
          <a:xfrm>
            <a:off x="4564063" y="1432451"/>
            <a:ext cx="4041775" cy="4924694"/>
          </a:xfrm>
        </p:spPr>
        <p:txBody>
          <a:bodyPr/>
          <a:lstStyle/>
          <a:p>
            <a:pPr>
              <a:buFont typeface="Arial"/>
              <a:buChar char="•"/>
            </a:pPr>
            <a:r>
              <a:rPr lang="es-MX" noProof="0" dirty="0" smtClean="0"/>
              <a:t>Es una herramienta de evaluación que llena el paciente</a:t>
            </a:r>
          </a:p>
          <a:p>
            <a:pPr>
              <a:buFont typeface="Arial"/>
              <a:buChar char="•"/>
            </a:pPr>
            <a:r>
              <a:rPr lang="es-MX" noProof="0" dirty="0" smtClean="0"/>
              <a:t>Incluye 6 preguntas sí/no y un diagrama de ubicación del dolor</a:t>
            </a:r>
          </a:p>
          <a:p>
            <a:pPr>
              <a:buFont typeface="Arial"/>
              <a:buChar char="•"/>
            </a:pPr>
            <a:r>
              <a:rPr lang="es-MX" noProof="0" dirty="0" smtClean="0"/>
              <a:t>Desarrollado para diferenciar entre dolor nociceptivo y dolor neuropático </a:t>
            </a:r>
          </a:p>
          <a:p>
            <a:pPr>
              <a:buFont typeface="Arial"/>
              <a:buChar char="•"/>
            </a:pPr>
            <a:r>
              <a:rPr lang="es-MX" noProof="0" dirty="0" smtClean="0"/>
              <a:t>Validado</a:t>
            </a:r>
            <a:endParaRPr lang="es-MX" noProof="0" dirty="0"/>
          </a:p>
        </p:txBody>
      </p:sp>
      <p:sp>
        <p:nvSpPr>
          <p:cNvPr id="23" name="Rectangle 7"/>
          <p:cNvSpPr>
            <a:spLocks noChangeArrowheads="1"/>
          </p:cNvSpPr>
          <p:nvPr/>
        </p:nvSpPr>
        <p:spPr bwMode="black">
          <a:xfrm>
            <a:off x="4564063" y="1066799"/>
            <a:ext cx="443865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2113" indent="-392113">
              <a:spcBef>
                <a:spcPct val="55000"/>
              </a:spcBef>
              <a:spcAft>
                <a:spcPct val="30000"/>
              </a:spcAft>
              <a:buClr>
                <a:srgbClr val="0C6FCF"/>
              </a:buClr>
              <a:buSzPct val="90000"/>
              <a:buFont typeface="Wingdings" pitchFamily="2" charset="2"/>
              <a:buChar char="l"/>
            </a:pPr>
            <a:endParaRPr lang="en-GB" sz="2200" dirty="0">
              <a:solidFill>
                <a:prstClr val="white"/>
              </a:solidFill>
            </a:endParaRPr>
          </a:p>
        </p:txBody>
      </p:sp>
      <p:sp>
        <p:nvSpPr>
          <p:cNvPr id="24" name="Text Box 6"/>
          <p:cNvSpPr txBox="1">
            <a:spLocks noChangeArrowheads="1"/>
          </p:cNvSpPr>
          <p:nvPr/>
        </p:nvSpPr>
        <p:spPr bwMode="auto">
          <a:xfrm>
            <a:off x="179512" y="6525344"/>
            <a:ext cx="3778342" cy="27699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da-DK" sz="1200" dirty="0" smtClean="0">
                <a:solidFill>
                  <a:srgbClr val="002060"/>
                </a:solidFill>
              </a:rPr>
              <a:t>Portenoy R. Curr </a:t>
            </a:r>
            <a:r>
              <a:rPr lang="da-DK" sz="1200" dirty="0">
                <a:solidFill>
                  <a:srgbClr val="002060"/>
                </a:solidFill>
              </a:rPr>
              <a:t>Med Res Opin. 2006 Aug;22(8):1555-65.</a:t>
            </a:r>
            <a:endParaRPr lang="en-GB" sz="1200" dirty="0">
              <a:solidFill>
                <a:srgbClr val="002060"/>
              </a:solidFill>
            </a:endParaRPr>
          </a:p>
        </p:txBody>
      </p:sp>
      <p:pic>
        <p:nvPicPr>
          <p:cNvPr id="25" name="Picture 4" descr="C:\Users\RCowan\Desktop\IDPain-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87" r="15900" b="11242"/>
          <a:stretch/>
        </p:blipFill>
        <p:spPr bwMode="auto">
          <a:xfrm>
            <a:off x="514995" y="1510634"/>
            <a:ext cx="3786237" cy="494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883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dirty="0" smtClean="0"/>
              <a:t>Objetivos de Aprendizaje</a:t>
            </a:r>
            <a:endParaRPr lang="es-MX" dirty="0"/>
          </a:p>
        </p:txBody>
      </p:sp>
      <p:sp>
        <p:nvSpPr>
          <p:cNvPr id="9" name="Content Placeholder 2"/>
          <p:cNvSpPr>
            <a:spLocks noGrp="1"/>
          </p:cNvSpPr>
          <p:nvPr>
            <p:ph idx="1"/>
          </p:nvPr>
        </p:nvSpPr>
        <p:spPr>
          <a:xfrm>
            <a:off x="457200" y="1700731"/>
            <a:ext cx="8229600" cy="4525963"/>
          </a:xfrm>
        </p:spPr>
        <p:txBody>
          <a:bodyPr>
            <a:normAutofit fontScale="92500" lnSpcReduction="20000"/>
          </a:bodyPr>
          <a:lstStyle/>
          <a:p>
            <a:pPr lvl="0"/>
            <a:r>
              <a:rPr lang="es-MX" dirty="0" smtClean="0"/>
              <a:t>Al concluir este módulo, los participantes serán capaces de:</a:t>
            </a:r>
          </a:p>
          <a:p>
            <a:pPr lvl="1"/>
            <a:r>
              <a:rPr lang="es-MX" dirty="0" smtClean="0"/>
              <a:t>Describir la clasificación de dolor de acuerdo con los mecanismos, duración y severidad del dolor y tipo de tejido involucrado</a:t>
            </a:r>
          </a:p>
          <a:p>
            <a:pPr lvl="1"/>
            <a:r>
              <a:rPr lang="es-MX" dirty="0" smtClean="0"/>
              <a:t>Discutir la prevalencia general del dolor </a:t>
            </a:r>
          </a:p>
          <a:p>
            <a:pPr lvl="1"/>
            <a:r>
              <a:rPr lang="es-MX" dirty="0" smtClean="0"/>
              <a:t>Evaluar a los pacientes que llegan con dolor</a:t>
            </a:r>
          </a:p>
          <a:p>
            <a:pPr lvl="1"/>
            <a:r>
              <a:rPr lang="es-MX" dirty="0" smtClean="0"/>
              <a:t>Seleccionar estrategias farmacológicas y no-farmacológicas apropiadas con base en el tipo de dolor</a:t>
            </a:r>
          </a:p>
          <a:p>
            <a:pPr lvl="1"/>
            <a:r>
              <a:rPr lang="es-MX" dirty="0" smtClean="0"/>
              <a:t>Saber cuándo referir a los pacientes con un especialista</a:t>
            </a:r>
            <a:endParaRPr lang="es-MX" dirty="0"/>
          </a:p>
        </p:txBody>
      </p:sp>
      <p:sp>
        <p:nvSpPr>
          <p:cNvPr id="10" name="Slide Number Placeholder 3"/>
          <p:cNvSpPr>
            <a:spLocks noGrp="1"/>
          </p:cNvSpPr>
          <p:nvPr>
            <p:ph type="sldNum" sz="quarter" idx="12"/>
          </p:nvPr>
        </p:nvSpPr>
        <p:spPr>
          <a:xfrm>
            <a:off x="6758880" y="6448251"/>
            <a:ext cx="2133600" cy="365125"/>
          </a:xfrm>
        </p:spPr>
        <p:txBody>
          <a:body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3</a:t>
            </a:fld>
            <a:endParaRPr lang="es-MX" dirty="0">
              <a:solidFill>
                <a:schemeClr val="bg1"/>
              </a:solidFill>
            </a:endParaRPr>
          </a:p>
        </p:txBody>
      </p:sp>
    </p:spTree>
    <p:extLst>
      <p:ext uri="{BB962C8B-B14F-4D97-AF65-F5344CB8AC3E}">
        <p14:creationId xmlns:p14="http://schemas.microsoft.com/office/powerpoint/2010/main" val="2969492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Examen Físico</a:t>
            </a:r>
            <a:endParaRPr lang="es-MX" sz="4800" noProof="0" dirty="0">
              <a:solidFill>
                <a:schemeClr val="tx1">
                  <a:lumMod val="50000"/>
                </a:schemeClr>
              </a:solidFill>
            </a:endParaRPr>
          </a:p>
        </p:txBody>
      </p:sp>
    </p:spTree>
    <p:extLst>
      <p:ext uri="{BB962C8B-B14F-4D97-AF65-F5344CB8AC3E}">
        <p14:creationId xmlns:p14="http://schemas.microsoft.com/office/powerpoint/2010/main" val="38226343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69" name="Rectangle 2"/>
          <p:cNvSpPr>
            <a:spLocks noGrp="1" noChangeArrowheads="1"/>
          </p:cNvSpPr>
          <p:nvPr>
            <p:ph type="title"/>
          </p:nvPr>
        </p:nvSpPr>
        <p:spPr/>
        <p:txBody>
          <a:bodyPr>
            <a:normAutofit/>
          </a:bodyPr>
          <a:lstStyle/>
          <a:p>
            <a:r>
              <a:rPr lang="es-MX" sz="3200" dirty="0" smtClean="0"/>
              <a:t>El Examen Físico Completo</a:t>
            </a:r>
            <a:br>
              <a:rPr lang="es-MX" sz="3200" dirty="0" smtClean="0"/>
            </a:br>
            <a:r>
              <a:rPr lang="es-MX" sz="3200" dirty="0" smtClean="0"/>
              <a:t>Es Importante</a:t>
            </a:r>
          </a:p>
        </p:txBody>
      </p:sp>
      <p:sp>
        <p:nvSpPr>
          <p:cNvPr id="877570" name="Rectangle 3"/>
          <p:cNvSpPr>
            <a:spLocks noGrp="1" noChangeArrowheads="1"/>
          </p:cNvSpPr>
          <p:nvPr>
            <p:ph idx="1"/>
          </p:nvPr>
        </p:nvSpPr>
        <p:spPr>
          <a:xfrm>
            <a:off x="447594" y="1725414"/>
            <a:ext cx="8229600" cy="1969770"/>
          </a:xfrm>
        </p:spPr>
        <p:txBody>
          <a:bodyPr>
            <a:spAutoFit/>
          </a:bodyPr>
          <a:lstStyle/>
          <a:p>
            <a:pPr>
              <a:spcBef>
                <a:spcPts val="600"/>
              </a:spcBef>
            </a:pPr>
            <a:r>
              <a:rPr lang="es-MX" sz="2400" dirty="0" smtClean="0"/>
              <a:t>Realizar exámenes físicos y neurológicos completos al evaluar e identificar quejas de dolor subjetivas del paciente </a:t>
            </a:r>
            <a:r>
              <a:rPr lang="es-MX" sz="2400" baseline="30000" dirty="0" smtClean="0"/>
              <a:t>1</a:t>
            </a:r>
          </a:p>
          <a:p>
            <a:pPr lvl="1">
              <a:spcBef>
                <a:spcPts val="600"/>
              </a:spcBef>
            </a:pPr>
            <a:r>
              <a:rPr lang="es-MX" sz="2000" dirty="0" smtClean="0"/>
              <a:t>Debe servir para verificar la impresión preliminar de la historia y para guiar la selección de estudios de laboratorio e imágenes</a:t>
            </a:r>
            <a:r>
              <a:rPr lang="es-MX" sz="2000" baseline="30000" dirty="0" smtClean="0"/>
              <a:t>2</a:t>
            </a:r>
          </a:p>
          <a:p>
            <a:pPr>
              <a:spcBef>
                <a:spcPts val="600"/>
              </a:spcBef>
            </a:pPr>
            <a:r>
              <a:rPr lang="es-MX" sz="2400" dirty="0" smtClean="0"/>
              <a:t>Confirmar o excluir las causas subyacentes</a:t>
            </a:r>
          </a:p>
        </p:txBody>
      </p:sp>
      <p:sp>
        <p:nvSpPr>
          <p:cNvPr id="5" name="Text Box 9"/>
          <p:cNvSpPr txBox="1">
            <a:spLocks noChangeArrowheads="1"/>
          </p:cNvSpPr>
          <p:nvPr/>
        </p:nvSpPr>
        <p:spPr bwMode="auto">
          <a:xfrm>
            <a:off x="179512" y="6459861"/>
            <a:ext cx="8528050" cy="307777"/>
          </a:xfrm>
          <a:prstGeom prst="rect">
            <a:avLst/>
          </a:prstGeom>
          <a:noFill/>
          <a:ln w="9525">
            <a:noFill/>
            <a:miter lim="800000"/>
            <a:headEnd/>
            <a:tailEnd/>
          </a:ln>
        </p:spPr>
        <p:txBody>
          <a:bodyPr lIns="0" tIns="0" rIns="0" bIns="0" anchor="b">
            <a:spAutoFit/>
          </a:bodyPr>
          <a:lstStyle/>
          <a:p>
            <a:r>
              <a:rPr lang="en-US" sz="1000" dirty="0">
                <a:solidFill>
                  <a:srgbClr val="002060"/>
                </a:solidFill>
                <a:latin typeface="Arial" pitchFamily="34" charset="0"/>
                <a:cs typeface="Arial" pitchFamily="34" charset="0"/>
              </a:rPr>
              <a:t>1. American Society of Anesthesiologists Task Force on Pain Management, Chronic Pain Section. </a:t>
            </a:r>
            <a:r>
              <a:rPr lang="en-US" sz="1000" i="1" dirty="0">
                <a:solidFill>
                  <a:srgbClr val="002060"/>
                </a:solidFill>
                <a:latin typeface="Arial" pitchFamily="34" charset="0"/>
                <a:cs typeface="Arial" pitchFamily="34" charset="0"/>
              </a:rPr>
              <a:t>Anesthesiology</a:t>
            </a:r>
            <a:r>
              <a:rPr lang="en-US" sz="1000" dirty="0">
                <a:solidFill>
                  <a:srgbClr val="002060"/>
                </a:solidFill>
                <a:latin typeface="Arial" pitchFamily="34" charset="0"/>
                <a:cs typeface="Arial" pitchFamily="34" charset="0"/>
              </a:rPr>
              <a:t>. </a:t>
            </a:r>
            <a:r>
              <a:rPr lang="en-US" sz="1000" dirty="0" smtClean="0">
                <a:solidFill>
                  <a:srgbClr val="002060"/>
                </a:solidFill>
                <a:latin typeface="Arial" pitchFamily="34" charset="0"/>
                <a:cs typeface="Arial" pitchFamily="34" charset="0"/>
              </a:rPr>
              <a:t>1997;86:995-1004; 2. </a:t>
            </a:r>
            <a:r>
              <a:rPr lang="en-US" sz="1000" dirty="0">
                <a:solidFill>
                  <a:srgbClr val="002060"/>
                </a:solidFill>
                <a:latin typeface="Arial" pitchFamily="34" charset="0"/>
                <a:cs typeface="Arial" pitchFamily="34" charset="0"/>
              </a:rPr>
              <a:t>Brunton S. </a:t>
            </a:r>
            <a:r>
              <a:rPr lang="en-US" sz="1000" i="1" dirty="0">
                <a:solidFill>
                  <a:srgbClr val="002060"/>
                </a:solidFill>
                <a:latin typeface="Arial" pitchFamily="34" charset="0"/>
                <a:cs typeface="Arial" pitchFamily="34" charset="0"/>
              </a:rPr>
              <a:t>J Fam Pract</a:t>
            </a:r>
            <a:r>
              <a:rPr lang="en-US" sz="1000" dirty="0">
                <a:solidFill>
                  <a:srgbClr val="002060"/>
                </a:solidFill>
                <a:latin typeface="Arial" pitchFamily="34" charset="0"/>
                <a:cs typeface="Arial" pitchFamily="34" charset="0"/>
              </a:rPr>
              <a:t>. 2004;53(</a:t>
            </a:r>
            <a:r>
              <a:rPr lang="en-US" sz="1000" i="1" dirty="0">
                <a:solidFill>
                  <a:srgbClr val="002060"/>
                </a:solidFill>
                <a:latin typeface="Arial" pitchFamily="34" charset="0"/>
                <a:cs typeface="Arial" pitchFamily="34" charset="0"/>
              </a:rPr>
              <a:t>10 suppl</a:t>
            </a:r>
            <a:r>
              <a:rPr lang="en-US" sz="1000" dirty="0">
                <a:solidFill>
                  <a:srgbClr val="002060"/>
                </a:solidFill>
                <a:latin typeface="Arial" pitchFamily="34" charset="0"/>
                <a:cs typeface="Arial" pitchFamily="34" charset="0"/>
              </a:rPr>
              <a:t>):S3-S10.</a:t>
            </a:r>
          </a:p>
        </p:txBody>
      </p:sp>
    </p:spTree>
    <p:extLst>
      <p:ext uri="{BB962C8B-B14F-4D97-AF65-F5344CB8AC3E}">
        <p14:creationId xmlns:p14="http://schemas.microsoft.com/office/powerpoint/2010/main" val="5048435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sz="half" idx="4294967295"/>
          </p:nvPr>
        </p:nvSpPr>
        <p:spPr>
          <a:xfrm>
            <a:off x="263525" y="2148656"/>
            <a:ext cx="4267200" cy="2432472"/>
          </a:xfrm>
        </p:spPr>
        <p:txBody>
          <a:bodyPr>
            <a:normAutofit fontScale="92500" lnSpcReduction="10000"/>
          </a:bodyPr>
          <a:lstStyle/>
          <a:p>
            <a:pPr>
              <a:buFont typeface="Wingdings" pitchFamily="2" charset="2"/>
              <a:buNone/>
            </a:pPr>
            <a:r>
              <a:rPr lang="es-MX" sz="2400" b="1" dirty="0" smtClean="0"/>
              <a:t>Las pruebas de tacto pueden detectar</a:t>
            </a:r>
          </a:p>
          <a:p>
            <a:r>
              <a:rPr lang="es-MX" sz="2000" dirty="0" smtClean="0"/>
              <a:t>Diferencias en la temperatura de la piel</a:t>
            </a:r>
          </a:p>
          <a:p>
            <a:r>
              <a:rPr lang="es-MX" sz="2000" dirty="0" smtClean="0"/>
              <a:t>Hipersensibilidad</a:t>
            </a:r>
          </a:p>
          <a:p>
            <a:r>
              <a:rPr lang="es-MX" sz="2000" dirty="0" smtClean="0"/>
              <a:t>Sensaciones desagradables anormales</a:t>
            </a:r>
          </a:p>
          <a:p>
            <a:r>
              <a:rPr lang="es-MX" sz="2000" dirty="0" smtClean="0"/>
              <a:t>Déficit sensorial</a:t>
            </a:r>
            <a:endParaRPr lang="es-MX" sz="2000" baseline="30000" dirty="0" smtClean="0"/>
          </a:p>
        </p:txBody>
      </p:sp>
      <p:sp>
        <p:nvSpPr>
          <p:cNvPr id="45059" name="Rectangle 6"/>
          <p:cNvSpPr>
            <a:spLocks noGrp="1" noChangeArrowheads="1"/>
          </p:cNvSpPr>
          <p:nvPr>
            <p:ph sz="half" idx="4294967295"/>
          </p:nvPr>
        </p:nvSpPr>
        <p:spPr>
          <a:xfrm>
            <a:off x="4683125" y="2148656"/>
            <a:ext cx="4267200" cy="2360464"/>
          </a:xfrm>
        </p:spPr>
        <p:txBody>
          <a:bodyPr>
            <a:normAutofit/>
          </a:bodyPr>
          <a:lstStyle/>
          <a:p>
            <a:pPr>
              <a:buFont typeface="Wingdings" pitchFamily="2" charset="2"/>
              <a:buNone/>
            </a:pPr>
            <a:r>
              <a:rPr lang="es-MX" sz="2400" b="1" dirty="0" smtClean="0"/>
              <a:t>Pruebas para provocar Dolor </a:t>
            </a:r>
          </a:p>
          <a:p>
            <a:r>
              <a:rPr lang="es-MX" sz="2000" dirty="0" smtClean="0"/>
              <a:t>La respuesta es la presencia de síntomas sensoriales positivos</a:t>
            </a:r>
          </a:p>
          <a:p>
            <a:r>
              <a:rPr lang="es-MX" sz="2000" dirty="0" smtClean="0"/>
              <a:t>Algunos ejemplos incluyen tacto, compresión, pinchazo, y prueba específicas basadas en a etiología</a:t>
            </a:r>
          </a:p>
          <a:p>
            <a:endParaRPr lang="es-MX" sz="2000" dirty="0" smtClean="0"/>
          </a:p>
        </p:txBody>
      </p:sp>
      <p:sp>
        <p:nvSpPr>
          <p:cNvPr id="45060" name="Rectangle 4"/>
          <p:cNvSpPr>
            <a:spLocks noGrp="1" noChangeArrowheads="1"/>
          </p:cNvSpPr>
          <p:nvPr>
            <p:ph type="title" idx="4294967295"/>
          </p:nvPr>
        </p:nvSpPr>
        <p:spPr>
          <a:xfrm>
            <a:off x="0" y="274638"/>
            <a:ext cx="9144000" cy="1143000"/>
          </a:xfrm>
        </p:spPr>
        <p:txBody>
          <a:bodyPr>
            <a:normAutofit fontScale="90000"/>
          </a:bodyPr>
          <a:lstStyle/>
          <a:p>
            <a:r>
              <a:rPr lang="es-MX" dirty="0" smtClean="0"/>
              <a:t>Ejemplos de Pruebas de Cabecera para NeP</a:t>
            </a:r>
          </a:p>
        </p:txBody>
      </p:sp>
      <p:sp>
        <p:nvSpPr>
          <p:cNvPr id="45061" name="Text Box 7"/>
          <p:cNvSpPr txBox="1">
            <a:spLocks noChangeArrowheads="1"/>
          </p:cNvSpPr>
          <p:nvPr/>
        </p:nvSpPr>
        <p:spPr bwMode="auto">
          <a:xfrm>
            <a:off x="260350" y="6136085"/>
            <a:ext cx="5370513" cy="615553"/>
          </a:xfrm>
          <a:prstGeom prst="rect">
            <a:avLst/>
          </a:prstGeom>
          <a:noFill/>
          <a:ln>
            <a:noFill/>
          </a:ln>
          <a:effectLst>
            <a:prstShdw prst="shdw17" dist="17961" dir="2700000">
              <a:srgbClr val="9983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lvl1pPr>
              <a:defRPr sz="1600" b="1">
                <a:solidFill>
                  <a:schemeClr val="tx1"/>
                </a:solidFill>
                <a:latin typeface="Arial" pitchFamily="34" charset="0"/>
                <a:ea typeface="Geneva" charset="0"/>
                <a:cs typeface="Geneva" charset="0"/>
              </a:defRPr>
            </a:lvl1pPr>
            <a:lvl2pPr marL="742950" indent="-285750">
              <a:defRPr sz="1600" b="1">
                <a:solidFill>
                  <a:schemeClr val="tx1"/>
                </a:solidFill>
                <a:latin typeface="Arial" pitchFamily="34" charset="0"/>
                <a:ea typeface="Geneva" charset="0"/>
                <a:cs typeface="Geneva" charset="0"/>
              </a:defRPr>
            </a:lvl2pPr>
            <a:lvl3pPr marL="1143000" indent="-228600">
              <a:defRPr sz="1600" b="1">
                <a:solidFill>
                  <a:schemeClr val="tx1"/>
                </a:solidFill>
                <a:latin typeface="Arial" pitchFamily="34" charset="0"/>
                <a:ea typeface="Geneva" charset="0"/>
                <a:cs typeface="Geneva" charset="0"/>
              </a:defRPr>
            </a:lvl3pPr>
            <a:lvl4pPr marL="1600200" indent="-228600">
              <a:defRPr sz="1600" b="1">
                <a:solidFill>
                  <a:schemeClr val="tx1"/>
                </a:solidFill>
                <a:latin typeface="Arial" pitchFamily="34" charset="0"/>
                <a:ea typeface="Geneva" charset="0"/>
                <a:cs typeface="Geneva" charset="0"/>
              </a:defRPr>
            </a:lvl4pPr>
            <a:lvl5pPr marL="2057400" indent="-228600">
              <a:defRPr sz="1600" b="1">
                <a:solidFill>
                  <a:schemeClr val="tx1"/>
                </a:solidFill>
                <a:latin typeface="Arial" pitchFamily="34" charset="0"/>
                <a:ea typeface="Geneva" charset="0"/>
                <a:cs typeface="Geneva" charset="0"/>
              </a:defRPr>
            </a:lvl5pPr>
            <a:lvl6pPr marL="2514600" indent="-228600" eaLnBrk="0" fontAlgn="base" hangingPunct="0">
              <a:spcBef>
                <a:spcPct val="0"/>
              </a:spcBef>
              <a:spcAft>
                <a:spcPct val="0"/>
              </a:spcAft>
              <a:defRPr sz="1600" b="1">
                <a:solidFill>
                  <a:schemeClr val="tx1"/>
                </a:solidFill>
                <a:latin typeface="Arial" pitchFamily="34" charset="0"/>
                <a:ea typeface="Geneva" charset="0"/>
                <a:cs typeface="Geneva" charset="0"/>
              </a:defRPr>
            </a:lvl6pPr>
            <a:lvl7pPr marL="2971800" indent="-228600" eaLnBrk="0" fontAlgn="base" hangingPunct="0">
              <a:spcBef>
                <a:spcPct val="0"/>
              </a:spcBef>
              <a:spcAft>
                <a:spcPct val="0"/>
              </a:spcAft>
              <a:defRPr sz="1600" b="1">
                <a:solidFill>
                  <a:schemeClr val="tx1"/>
                </a:solidFill>
                <a:latin typeface="Arial" pitchFamily="34" charset="0"/>
                <a:ea typeface="Geneva" charset="0"/>
                <a:cs typeface="Geneva" charset="0"/>
              </a:defRPr>
            </a:lvl7pPr>
            <a:lvl8pPr marL="3429000" indent="-228600" eaLnBrk="0" fontAlgn="base" hangingPunct="0">
              <a:spcBef>
                <a:spcPct val="0"/>
              </a:spcBef>
              <a:spcAft>
                <a:spcPct val="0"/>
              </a:spcAft>
              <a:defRPr sz="1600" b="1">
                <a:solidFill>
                  <a:schemeClr val="tx1"/>
                </a:solidFill>
                <a:latin typeface="Arial" pitchFamily="34" charset="0"/>
                <a:ea typeface="Geneva" charset="0"/>
                <a:cs typeface="Geneva" charset="0"/>
              </a:defRPr>
            </a:lvl8pPr>
            <a:lvl9pPr marL="3886200" indent="-228600" eaLnBrk="0" fontAlgn="base" hangingPunct="0">
              <a:spcBef>
                <a:spcPct val="0"/>
              </a:spcBef>
              <a:spcAft>
                <a:spcPct val="0"/>
              </a:spcAft>
              <a:defRPr sz="1600" b="1">
                <a:solidFill>
                  <a:schemeClr val="tx1"/>
                </a:solidFill>
                <a:latin typeface="Arial" pitchFamily="34" charset="0"/>
                <a:ea typeface="Geneva" charset="0"/>
                <a:cs typeface="Geneva" charset="0"/>
              </a:defRPr>
            </a:lvl9pPr>
          </a:lstStyle>
          <a:p>
            <a:pPr eaLnBrk="0" fontAlgn="base" hangingPunct="0">
              <a:spcBef>
                <a:spcPct val="0"/>
              </a:spcBef>
              <a:spcAft>
                <a:spcPct val="0"/>
              </a:spcAft>
            </a:pPr>
            <a:r>
              <a:rPr lang="es-MX" sz="1000" b="0" dirty="0" smtClean="0">
                <a:solidFill>
                  <a:srgbClr val="002060"/>
                </a:solidFill>
              </a:rPr>
              <a:t>NeP = dolor neuropático </a:t>
            </a:r>
          </a:p>
          <a:p>
            <a:pPr eaLnBrk="0" fontAlgn="base" hangingPunct="0">
              <a:spcBef>
                <a:spcPct val="0"/>
              </a:spcBef>
              <a:spcAft>
                <a:spcPct val="0"/>
              </a:spcAft>
            </a:pPr>
            <a:r>
              <a:rPr lang="es-MX" sz="1000" b="0" dirty="0" smtClean="0">
                <a:solidFill>
                  <a:srgbClr val="002060"/>
                </a:solidFill>
              </a:rPr>
              <a:t>Adaptado de  Haanpää ML et al. Am J Medicine 2009;122:S13–S21</a:t>
            </a:r>
          </a:p>
          <a:p>
            <a:pPr eaLnBrk="0" fontAlgn="base" hangingPunct="0">
              <a:spcBef>
                <a:spcPct val="0"/>
              </a:spcBef>
              <a:spcAft>
                <a:spcPct val="0"/>
              </a:spcAft>
            </a:pPr>
            <a:r>
              <a:rPr lang="en-US" sz="1000" b="0" dirty="0" smtClean="0">
                <a:solidFill>
                  <a:srgbClr val="002060"/>
                </a:solidFill>
              </a:rPr>
              <a:t>Gilron I et al. Can Med Assoc J 2006;175:265–75</a:t>
            </a:r>
          </a:p>
          <a:p>
            <a:pPr eaLnBrk="0" fontAlgn="base" hangingPunct="0">
              <a:spcBef>
                <a:spcPct val="0"/>
              </a:spcBef>
              <a:spcAft>
                <a:spcPct val="0"/>
              </a:spcAft>
            </a:pPr>
            <a:r>
              <a:rPr lang="en-US" sz="1000" b="0" dirty="0" smtClean="0">
                <a:solidFill>
                  <a:srgbClr val="002060"/>
                </a:solidFill>
              </a:rPr>
              <a:t>Baron R, Tölle TR. Curr Opin Support Palliat Care 2008;2:1–8</a:t>
            </a:r>
            <a:endParaRPr lang="en-US" sz="1000" b="0" dirty="0">
              <a:solidFill>
                <a:srgbClr val="002060"/>
              </a:solidFill>
            </a:endParaRPr>
          </a:p>
        </p:txBody>
      </p:sp>
    </p:spTree>
    <p:extLst>
      <p:ext uri="{BB962C8B-B14F-4D97-AF65-F5344CB8AC3E}">
        <p14:creationId xmlns:p14="http://schemas.microsoft.com/office/powerpoint/2010/main" val="2528719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20928" y="273873"/>
            <a:ext cx="8229600" cy="1143000"/>
          </a:xfrm>
        </p:spPr>
        <p:txBody>
          <a:bodyPr>
            <a:noAutofit/>
          </a:bodyPr>
          <a:lstStyle/>
          <a:p>
            <a:pPr eaLnBrk="1" hangingPunct="1"/>
            <a:r>
              <a:rPr lang="es-MX" sz="4000" noProof="0" dirty="0" smtClean="0"/>
              <a:t>Pruebas Sencillas para Dolor </a:t>
            </a:r>
            <a:r>
              <a:rPr lang="es-MX" sz="4000" dirty="0" smtClean="0"/>
              <a:t>N</a:t>
            </a:r>
            <a:r>
              <a:rPr lang="es-MX" sz="4000" noProof="0" dirty="0" smtClean="0"/>
              <a:t>europático y Respuestas Esperadas</a:t>
            </a:r>
          </a:p>
        </p:txBody>
      </p:sp>
      <p:sp>
        <p:nvSpPr>
          <p:cNvPr id="85025" name="Text Box 33"/>
          <p:cNvSpPr txBox="1">
            <a:spLocks noChangeArrowheads="1"/>
          </p:cNvSpPr>
          <p:nvPr/>
        </p:nvSpPr>
        <p:spPr bwMode="auto">
          <a:xfrm>
            <a:off x="245760" y="6597352"/>
            <a:ext cx="48734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s-MX" sz="1000" dirty="0" smtClean="0">
                <a:solidFill>
                  <a:srgbClr val="002060"/>
                </a:solidFill>
                <a:latin typeface="Calibri"/>
              </a:rPr>
              <a:t>Baron R. </a:t>
            </a:r>
            <a:r>
              <a:rPr lang="es-MX" sz="1000" i="1" dirty="0" smtClean="0">
                <a:solidFill>
                  <a:srgbClr val="002060"/>
                </a:solidFill>
                <a:latin typeface="Calibri"/>
              </a:rPr>
              <a:t>Clin J Pain. </a:t>
            </a:r>
            <a:r>
              <a:rPr lang="es-MX" sz="1000" dirty="0" smtClean="0">
                <a:solidFill>
                  <a:srgbClr val="002060"/>
                </a:solidFill>
                <a:latin typeface="Calibri"/>
              </a:rPr>
              <a:t>2000; 16(2 Suppl):S12-20; Jensen TS, Baron R. </a:t>
            </a:r>
            <a:r>
              <a:rPr lang="es-MX" sz="1000" i="1" dirty="0" smtClean="0">
                <a:solidFill>
                  <a:srgbClr val="002060"/>
                </a:solidFill>
                <a:latin typeface="Calibri"/>
              </a:rPr>
              <a:t>Pain </a:t>
            </a:r>
            <a:r>
              <a:rPr lang="es-MX" sz="1000" dirty="0" smtClean="0">
                <a:solidFill>
                  <a:srgbClr val="002060"/>
                </a:solidFill>
                <a:latin typeface="Calibri"/>
              </a:rPr>
              <a:t>2003; 102(1-2):1-8.</a:t>
            </a:r>
            <a:endParaRPr lang="es-MX" sz="1000" dirty="0">
              <a:solidFill>
                <a:srgbClr val="002060"/>
              </a:solidFill>
              <a:latin typeface="Calibri"/>
            </a:endParaRPr>
          </a:p>
        </p:txBody>
      </p:sp>
      <p:grpSp>
        <p:nvGrpSpPr>
          <p:cNvPr id="2" name="Group 14"/>
          <p:cNvGrpSpPr/>
          <p:nvPr/>
        </p:nvGrpSpPr>
        <p:grpSpPr>
          <a:xfrm>
            <a:off x="108348" y="1693387"/>
            <a:ext cx="5854881" cy="4044197"/>
            <a:chOff x="-118095" y="1477363"/>
            <a:chExt cx="5854881" cy="4044197"/>
          </a:xfrm>
        </p:grpSpPr>
        <p:sp>
          <p:nvSpPr>
            <p:cNvPr id="8" name="TextBox 7"/>
            <p:cNvSpPr txBox="1"/>
            <p:nvPr/>
          </p:nvSpPr>
          <p:spPr>
            <a:xfrm>
              <a:off x="-118095" y="1477363"/>
              <a:ext cx="3164136" cy="369332"/>
            </a:xfrm>
            <a:prstGeom prst="rect">
              <a:avLst/>
            </a:prstGeom>
            <a:noFill/>
          </p:spPr>
          <p:txBody>
            <a:bodyPr wrap="none" rtlCol="0">
              <a:spAutoFit/>
            </a:bodyPr>
            <a:lstStyle/>
            <a:p>
              <a:pPr algn="ctr"/>
              <a:r>
                <a:rPr lang="es-MX" b="1" dirty="0" smtClean="0">
                  <a:solidFill>
                    <a:srgbClr val="002060">
                      <a:lumMod val="90000"/>
                      <a:lumOff val="10000"/>
                    </a:srgbClr>
                  </a:solidFill>
                </a:rPr>
                <a:t>Presión manual ligera en la piel</a:t>
              </a:r>
              <a:endParaRPr lang="es-MX" b="1" dirty="0">
                <a:solidFill>
                  <a:srgbClr val="002060">
                    <a:lumMod val="90000"/>
                    <a:lumOff val="10000"/>
                  </a:srgbClr>
                </a:solidFill>
              </a:endParaRPr>
            </a:p>
          </p:txBody>
        </p:sp>
        <p:sp>
          <p:nvSpPr>
            <p:cNvPr id="14" name="TextBox 13"/>
            <p:cNvSpPr txBox="1"/>
            <p:nvPr/>
          </p:nvSpPr>
          <p:spPr>
            <a:xfrm>
              <a:off x="3275856" y="2454215"/>
              <a:ext cx="1308756" cy="369332"/>
            </a:xfrm>
            <a:prstGeom prst="rect">
              <a:avLst/>
            </a:prstGeom>
            <a:noFill/>
          </p:spPr>
          <p:txBody>
            <a:bodyPr wrap="none" rtlCol="0">
              <a:spAutoFit/>
            </a:bodyPr>
            <a:lstStyle/>
            <a:p>
              <a:r>
                <a:rPr lang="es-MX" b="1" dirty="0" smtClean="0">
                  <a:solidFill>
                    <a:srgbClr val="002060">
                      <a:lumMod val="90000"/>
                      <a:lumOff val="10000"/>
                    </a:srgbClr>
                  </a:solidFill>
                </a:rPr>
                <a:t>Dolor sordo</a:t>
              </a:r>
              <a:endParaRPr lang="es-MX" b="1" dirty="0">
                <a:solidFill>
                  <a:srgbClr val="002060">
                    <a:lumMod val="90000"/>
                    <a:lumOff val="10000"/>
                  </a:srgbClr>
                </a:solidFill>
              </a:endParaRPr>
            </a:p>
          </p:txBody>
        </p:sp>
        <p:sp>
          <p:nvSpPr>
            <p:cNvPr id="16" name="TextBox 15"/>
            <p:cNvSpPr txBox="1"/>
            <p:nvPr/>
          </p:nvSpPr>
          <p:spPr>
            <a:xfrm>
              <a:off x="97084" y="3642192"/>
              <a:ext cx="3312369" cy="646331"/>
            </a:xfrm>
            <a:prstGeom prst="rect">
              <a:avLst/>
            </a:prstGeom>
            <a:noFill/>
          </p:spPr>
          <p:txBody>
            <a:bodyPr wrap="square" rtlCol="0">
              <a:spAutoFit/>
            </a:bodyPr>
            <a:lstStyle/>
            <a:p>
              <a:pPr algn="ctr"/>
              <a:r>
                <a:rPr lang="es-MX" b="1" dirty="0" smtClean="0">
                  <a:solidFill>
                    <a:srgbClr val="8064A2">
                      <a:lumMod val="50000"/>
                    </a:srgbClr>
                  </a:solidFill>
                </a:rPr>
                <a:t>Pinchazo manual ligero con un seguro o palillo con punta</a:t>
              </a:r>
              <a:endParaRPr lang="es-MX" b="1" dirty="0">
                <a:solidFill>
                  <a:srgbClr val="8064A2">
                    <a:lumMod val="50000"/>
                  </a:srgbClr>
                </a:solidFill>
              </a:endParaRPr>
            </a:p>
          </p:txBody>
        </p:sp>
        <p:sp>
          <p:nvSpPr>
            <p:cNvPr id="11" name="TextBox 10"/>
            <p:cNvSpPr txBox="1"/>
            <p:nvPr/>
          </p:nvSpPr>
          <p:spPr>
            <a:xfrm>
              <a:off x="3275856" y="5152228"/>
              <a:ext cx="2460930" cy="369332"/>
            </a:xfrm>
            <a:prstGeom prst="rect">
              <a:avLst/>
            </a:prstGeom>
            <a:noFill/>
          </p:spPr>
          <p:txBody>
            <a:bodyPr wrap="none" rtlCol="0">
              <a:spAutoFit/>
            </a:bodyPr>
            <a:lstStyle/>
            <a:p>
              <a:r>
                <a:rPr lang="es-MX" b="1" dirty="0" smtClean="0">
                  <a:solidFill>
                    <a:srgbClr val="8064A2">
                      <a:lumMod val="50000"/>
                    </a:srgbClr>
                  </a:solidFill>
                </a:rPr>
                <a:t>Dolor superficial, agudo</a:t>
              </a:r>
              <a:endParaRPr lang="es-MX" b="1" dirty="0">
                <a:solidFill>
                  <a:srgbClr val="8064A2">
                    <a:lumMod val="50000"/>
                  </a:srgbClr>
                </a:solidFill>
              </a:endParaRPr>
            </a:p>
          </p:txBody>
        </p:sp>
        <p:sp>
          <p:nvSpPr>
            <p:cNvPr id="21" name="Right Arrow 20"/>
            <p:cNvSpPr/>
            <p:nvPr/>
          </p:nvSpPr>
          <p:spPr>
            <a:xfrm>
              <a:off x="2483768" y="5139538"/>
              <a:ext cx="690657" cy="363935"/>
            </a:xfrm>
            <a:prstGeom prst="rightArrow">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prstClr val="white"/>
                  </a:solidFill>
                </a:rPr>
                <a:t> </a:t>
              </a:r>
              <a:endParaRPr lang="es-MX" dirty="0">
                <a:solidFill>
                  <a:prstClr val="white"/>
                </a:solidFill>
              </a:endParaRPr>
            </a:p>
          </p:txBody>
        </p:sp>
        <p:sp>
          <p:nvSpPr>
            <p:cNvPr id="25" name="Right Arrow 24"/>
            <p:cNvSpPr/>
            <p:nvPr/>
          </p:nvSpPr>
          <p:spPr>
            <a:xfrm>
              <a:off x="2483768" y="2441525"/>
              <a:ext cx="690657" cy="363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prstClr val="white"/>
                  </a:solidFill>
                </a:rPr>
                <a:t> </a:t>
              </a:r>
              <a:endParaRPr lang="es-MX" dirty="0">
                <a:solidFill>
                  <a:prstClr val="white"/>
                </a:solidFill>
              </a:endParaRPr>
            </a:p>
          </p:txBody>
        </p:sp>
      </p:grpSp>
      <p:grpSp>
        <p:nvGrpSpPr>
          <p:cNvPr id="3" name="Group 17"/>
          <p:cNvGrpSpPr/>
          <p:nvPr/>
        </p:nvGrpSpPr>
        <p:grpSpPr>
          <a:xfrm>
            <a:off x="5724128" y="2297559"/>
            <a:ext cx="3168352" cy="3706524"/>
            <a:chOff x="5406085" y="2160296"/>
            <a:chExt cx="3168352" cy="3706524"/>
          </a:xfrm>
        </p:grpSpPr>
        <p:sp>
          <p:nvSpPr>
            <p:cNvPr id="17" name="TextBox 16"/>
            <p:cNvSpPr txBox="1"/>
            <p:nvPr/>
          </p:nvSpPr>
          <p:spPr>
            <a:xfrm>
              <a:off x="5406085" y="2160296"/>
              <a:ext cx="3168352" cy="646331"/>
            </a:xfrm>
            <a:prstGeom prst="rect">
              <a:avLst/>
            </a:prstGeom>
            <a:noFill/>
          </p:spPr>
          <p:txBody>
            <a:bodyPr wrap="square" rtlCol="0">
              <a:spAutoFit/>
            </a:bodyPr>
            <a:lstStyle/>
            <a:p>
              <a:pPr algn="ctr"/>
              <a:r>
                <a:rPr lang="es-MX" b="1" dirty="0" smtClean="0">
                  <a:solidFill>
                    <a:srgbClr val="C03932">
                      <a:lumMod val="50000"/>
                    </a:srgbClr>
                  </a:solidFill>
                </a:rPr>
                <a:t>Rosar la piel con un cepillo,</a:t>
              </a:r>
            </a:p>
            <a:p>
              <a:pPr algn="ctr"/>
              <a:r>
                <a:rPr lang="es-MX" b="1" dirty="0" smtClean="0">
                  <a:solidFill>
                    <a:srgbClr val="C03932">
                      <a:lumMod val="50000"/>
                    </a:srgbClr>
                  </a:solidFill>
                </a:rPr>
                <a:t>cotonete, o gaza</a:t>
              </a:r>
              <a:endParaRPr lang="es-MX" b="1" dirty="0">
                <a:solidFill>
                  <a:srgbClr val="C03932">
                    <a:lumMod val="50000"/>
                  </a:srgbClr>
                </a:solidFill>
              </a:endParaRPr>
            </a:p>
          </p:txBody>
        </p:sp>
        <p:sp>
          <p:nvSpPr>
            <p:cNvPr id="19" name="TextBox 18"/>
            <p:cNvSpPr txBox="1"/>
            <p:nvPr/>
          </p:nvSpPr>
          <p:spPr>
            <a:xfrm>
              <a:off x="6065618" y="5220489"/>
              <a:ext cx="2508819" cy="646331"/>
            </a:xfrm>
            <a:prstGeom prst="rect">
              <a:avLst/>
            </a:prstGeom>
            <a:noFill/>
          </p:spPr>
          <p:txBody>
            <a:bodyPr wrap="square" rtlCol="0">
              <a:spAutoFit/>
            </a:bodyPr>
            <a:lstStyle/>
            <a:p>
              <a:pPr algn="ctr"/>
              <a:r>
                <a:rPr lang="es-MX" b="1" dirty="0" smtClean="0">
                  <a:solidFill>
                    <a:srgbClr val="C03932">
                      <a:lumMod val="50000"/>
                    </a:srgbClr>
                  </a:solidFill>
                </a:rPr>
                <a:t>Dolor superficial agudo, quemante</a:t>
              </a:r>
              <a:endParaRPr lang="es-MX" b="1" dirty="0">
                <a:solidFill>
                  <a:srgbClr val="C03932">
                    <a:lumMod val="50000"/>
                  </a:srgbClr>
                </a:solidFill>
              </a:endParaRPr>
            </a:p>
          </p:txBody>
        </p:sp>
        <p:sp>
          <p:nvSpPr>
            <p:cNvPr id="28" name="Right Arrow 27"/>
            <p:cNvSpPr/>
            <p:nvPr/>
          </p:nvSpPr>
          <p:spPr>
            <a:xfrm rot="5400000">
              <a:off x="6573062" y="4768263"/>
              <a:ext cx="469814" cy="363935"/>
            </a:xfrm>
            <a:prstGeom prst="rightArrow">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prstClr val="white"/>
                  </a:solidFill>
                </a:rPr>
                <a:t> </a:t>
              </a:r>
              <a:endParaRPr lang="es-MX" dirty="0">
                <a:solidFill>
                  <a:prstClr val="white"/>
                </a:solidFill>
              </a:endParaRPr>
            </a:p>
          </p:txBody>
        </p:sp>
      </p:grpSp>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693" t="7435" r="34402" b="12755"/>
          <a:stretch/>
        </p:blipFill>
        <p:spPr bwMode="auto">
          <a:xfrm>
            <a:off x="6300225" y="2954546"/>
            <a:ext cx="1651575" cy="1765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090" t="37473" r="40951" b="22933"/>
          <a:stretch/>
        </p:blipFill>
        <p:spPr bwMode="auto">
          <a:xfrm>
            <a:off x="897046" y="4473986"/>
            <a:ext cx="1669716" cy="209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745" t="28346" r="34255" b="32267"/>
          <a:stretch/>
        </p:blipFill>
        <p:spPr bwMode="auto">
          <a:xfrm>
            <a:off x="902847" y="2185739"/>
            <a:ext cx="1663915" cy="151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B260F65-6FD8-4EE7-8D04-454F72D71555}" type="slidenum">
              <a:rPr lang="es-MX" smtClean="0">
                <a:solidFill>
                  <a:prstClr val="black"/>
                </a:solidFill>
              </a:rPr>
              <a:pPr>
                <a:defRPr/>
              </a:pPr>
              <a:t>33</a:t>
            </a:fld>
            <a:endParaRPr lang="es-MX" dirty="0">
              <a:solidFill>
                <a:prstClr val="black"/>
              </a:solidFill>
            </a:endParaRPr>
          </a:p>
        </p:txBody>
      </p:sp>
    </p:spTree>
    <p:extLst>
      <p:ext uri="{BB962C8B-B14F-4D97-AF65-F5344CB8AC3E}">
        <p14:creationId xmlns:p14="http://schemas.microsoft.com/office/powerpoint/2010/main" val="1537603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Pruebas de Imágenes y Otras</a:t>
            </a:r>
            <a:endParaRPr lang="es-MX" sz="4800" noProof="0" dirty="0">
              <a:solidFill>
                <a:schemeClr val="tx1">
                  <a:lumMod val="50000"/>
                </a:schemeClr>
              </a:solidFill>
            </a:endParaRPr>
          </a:p>
        </p:txBody>
      </p:sp>
    </p:spTree>
    <p:extLst>
      <p:ext uri="{BB962C8B-B14F-4D97-AF65-F5344CB8AC3E}">
        <p14:creationId xmlns:p14="http://schemas.microsoft.com/office/powerpoint/2010/main" val="8252352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7" name="Rectangle 2"/>
          <p:cNvSpPr>
            <a:spLocks noGrp="1" noChangeArrowheads="1"/>
          </p:cNvSpPr>
          <p:nvPr>
            <p:ph type="title"/>
          </p:nvPr>
        </p:nvSpPr>
        <p:spPr/>
        <p:txBody>
          <a:bodyPr>
            <a:noAutofit/>
          </a:bodyPr>
          <a:lstStyle/>
          <a:p>
            <a:r>
              <a:rPr lang="es-MX" dirty="0" smtClean="0"/>
              <a:t>Pruebas Diagnósticas de D</a:t>
            </a:r>
            <a:r>
              <a:rPr lang="es-MX" noProof="0" dirty="0" smtClean="0"/>
              <a:t>olor</a:t>
            </a:r>
          </a:p>
        </p:txBody>
      </p:sp>
      <p:sp>
        <p:nvSpPr>
          <p:cNvPr id="879618" name="Rectangle 3"/>
          <p:cNvSpPr>
            <a:spLocks noGrp="1" noChangeArrowheads="1"/>
          </p:cNvSpPr>
          <p:nvPr>
            <p:ph idx="1"/>
          </p:nvPr>
        </p:nvSpPr>
        <p:spPr>
          <a:xfrm>
            <a:off x="448471" y="1700808"/>
            <a:ext cx="8229600" cy="3062377"/>
          </a:xfrm>
        </p:spPr>
        <p:txBody>
          <a:bodyPr>
            <a:spAutoFit/>
          </a:bodyPr>
          <a:lstStyle/>
          <a:p>
            <a:pPr>
              <a:spcBef>
                <a:spcPts val="600"/>
              </a:spcBef>
            </a:pPr>
            <a:r>
              <a:rPr lang="es-MX" sz="2800" noProof="0" dirty="0" smtClean="0"/>
              <a:t>Radiografías simples con vistas múltiples</a:t>
            </a:r>
          </a:p>
          <a:p>
            <a:pPr>
              <a:spcBef>
                <a:spcPts val="600"/>
              </a:spcBef>
            </a:pPr>
            <a:r>
              <a:rPr lang="es-MX" sz="2800" noProof="0" dirty="0" smtClean="0"/>
              <a:t>Imagen por Resonancia Magnética (IRM)</a:t>
            </a:r>
          </a:p>
          <a:p>
            <a:pPr>
              <a:spcBef>
                <a:spcPts val="600"/>
              </a:spcBef>
            </a:pPr>
            <a:r>
              <a:rPr lang="es-MX" sz="2800" noProof="0" dirty="0" smtClean="0"/>
              <a:t>Tomografía computarizada (TC)</a:t>
            </a:r>
          </a:p>
          <a:p>
            <a:pPr>
              <a:spcBef>
                <a:spcPts val="600"/>
              </a:spcBef>
            </a:pPr>
            <a:r>
              <a:rPr lang="es-MX" sz="2800" noProof="0" dirty="0" smtClean="0"/>
              <a:t>Mielograma TC</a:t>
            </a:r>
          </a:p>
          <a:p>
            <a:pPr>
              <a:spcBef>
                <a:spcPts val="600"/>
              </a:spcBef>
            </a:pPr>
            <a:r>
              <a:rPr lang="es-MX" sz="2800" noProof="0" dirty="0" smtClean="0"/>
              <a:t>Velocidad de conducción nerviosa</a:t>
            </a:r>
          </a:p>
          <a:p>
            <a:pPr>
              <a:spcBef>
                <a:spcPts val="600"/>
              </a:spcBef>
            </a:pPr>
            <a:r>
              <a:rPr lang="es-MX" sz="2800" noProof="0" dirty="0" smtClean="0"/>
              <a:t>Electromiografía</a:t>
            </a:r>
          </a:p>
        </p:txBody>
      </p:sp>
      <p:sp>
        <p:nvSpPr>
          <p:cNvPr id="879619" name="Text Box 9"/>
          <p:cNvSpPr txBox="1">
            <a:spLocks noChangeArrowheads="1"/>
          </p:cNvSpPr>
          <p:nvPr/>
        </p:nvSpPr>
        <p:spPr bwMode="auto">
          <a:xfrm>
            <a:off x="299246" y="6522840"/>
            <a:ext cx="8528050" cy="153888"/>
          </a:xfrm>
          <a:prstGeom prst="rect">
            <a:avLst/>
          </a:prstGeom>
          <a:noFill/>
          <a:ln w="9525">
            <a:noFill/>
            <a:miter lim="800000"/>
            <a:headEnd/>
            <a:tailEnd/>
          </a:ln>
        </p:spPr>
        <p:txBody>
          <a:bodyPr lIns="0" tIns="0" rIns="0" bIns="0" anchor="b">
            <a:spAutoFit/>
          </a:bodyPr>
          <a:lstStyle/>
          <a:p>
            <a:pPr marL="342900" indent="-342900"/>
            <a:r>
              <a:rPr lang="en-US" sz="1000" dirty="0" smtClean="0">
                <a:solidFill>
                  <a:srgbClr val="002060"/>
                </a:solidFill>
              </a:rPr>
              <a:t>Brunton </a:t>
            </a:r>
            <a:r>
              <a:rPr lang="en-US" sz="1000" dirty="0">
                <a:solidFill>
                  <a:srgbClr val="002060"/>
                </a:solidFill>
              </a:rPr>
              <a:t>S. </a:t>
            </a:r>
            <a:r>
              <a:rPr lang="en-US" sz="1000" i="1" dirty="0">
                <a:solidFill>
                  <a:srgbClr val="002060"/>
                </a:solidFill>
              </a:rPr>
              <a:t>J Fam Pract</a:t>
            </a:r>
            <a:r>
              <a:rPr lang="en-US" sz="1000" dirty="0">
                <a:solidFill>
                  <a:srgbClr val="002060"/>
                </a:solidFill>
              </a:rPr>
              <a:t>. 2004;53(10 suppl):S3-S10.</a:t>
            </a:r>
          </a:p>
        </p:txBody>
      </p:sp>
    </p:spTree>
    <p:extLst>
      <p:ext uri="{BB962C8B-B14F-4D97-AF65-F5344CB8AC3E}">
        <p14:creationId xmlns:p14="http://schemas.microsoft.com/office/powerpoint/2010/main" val="8957311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238354" y="550421"/>
            <a:ext cx="84394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MX" sz="3600" dirty="0" smtClean="0">
                <a:solidFill>
                  <a:srgbClr val="002060"/>
                </a:solidFill>
              </a:rPr>
              <a:t>Nuevas Técnicas de Evaluación de NeP</a:t>
            </a:r>
            <a:endParaRPr lang="es-MX" sz="3600" dirty="0">
              <a:solidFill>
                <a:srgbClr val="002060"/>
              </a:solidFill>
            </a:endParaRPr>
          </a:p>
        </p:txBody>
      </p:sp>
      <p:sp>
        <p:nvSpPr>
          <p:cNvPr id="183299" name="Rectangle 5"/>
          <p:cNvSpPr>
            <a:spLocks/>
          </p:cNvSpPr>
          <p:nvPr/>
        </p:nvSpPr>
        <p:spPr bwMode="auto">
          <a:xfrm>
            <a:off x="228600" y="1600200"/>
            <a:ext cx="449897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19100" indent="-231775" fontAlgn="base">
              <a:spcBef>
                <a:spcPct val="20000"/>
              </a:spcBef>
              <a:spcAft>
                <a:spcPct val="30000"/>
              </a:spcAft>
              <a:buFontTx/>
              <a:buChar char="•"/>
            </a:pPr>
            <a:r>
              <a:rPr lang="es-MX" sz="2800" dirty="0" smtClean="0">
                <a:solidFill>
                  <a:srgbClr val="002060"/>
                </a:solidFill>
                <a:ea typeface="ＭＳ Ｐゴシック" pitchFamily="34" charset="-128"/>
              </a:rPr>
              <a:t>Las nuevas técnicas, más objetivas para evaluación de dolor neuropático  incluyen:</a:t>
            </a:r>
          </a:p>
          <a:p>
            <a:pPr marL="895350" lvl="1" indent="-285750" fontAlgn="base">
              <a:spcBef>
                <a:spcPct val="20000"/>
              </a:spcBef>
              <a:spcAft>
                <a:spcPct val="0"/>
              </a:spcAft>
              <a:buFontTx/>
              <a:buChar char="•"/>
            </a:pPr>
            <a:r>
              <a:rPr lang="es-MX" sz="2800" dirty="0" smtClean="0">
                <a:solidFill>
                  <a:srgbClr val="002060"/>
                </a:solidFill>
                <a:ea typeface="ＭＳ Ｐゴシック" pitchFamily="34" charset="-128"/>
              </a:rPr>
              <a:t>Potenciales evocados por láser</a:t>
            </a:r>
          </a:p>
          <a:p>
            <a:pPr marL="895350" lvl="1" indent="-285750" fontAlgn="base">
              <a:spcBef>
                <a:spcPct val="20000"/>
              </a:spcBef>
              <a:spcAft>
                <a:spcPct val="0"/>
              </a:spcAft>
              <a:buFontTx/>
              <a:buChar char="•"/>
            </a:pPr>
            <a:r>
              <a:rPr lang="es-MX" sz="2800" dirty="0" smtClean="0">
                <a:solidFill>
                  <a:srgbClr val="002060"/>
                </a:solidFill>
                <a:ea typeface="ＭＳ Ｐゴシック" pitchFamily="34" charset="-128"/>
              </a:rPr>
              <a:t>Biopsia cutánea</a:t>
            </a:r>
          </a:p>
          <a:p>
            <a:pPr marL="895350" lvl="1" indent="-285750" fontAlgn="base">
              <a:spcBef>
                <a:spcPct val="20000"/>
              </a:spcBef>
              <a:spcAft>
                <a:spcPct val="0"/>
              </a:spcAft>
              <a:buFontTx/>
              <a:buChar char="•"/>
            </a:pPr>
            <a:r>
              <a:rPr lang="es-MX" sz="2800" dirty="0" smtClean="0">
                <a:solidFill>
                  <a:srgbClr val="002060"/>
                </a:solidFill>
                <a:ea typeface="ＭＳ Ｐゴシック" pitchFamily="34" charset="-128"/>
              </a:rPr>
              <a:t>Prueba sensorial cuantitativa</a:t>
            </a:r>
            <a:endParaRPr lang="es-MX" sz="2800" dirty="0">
              <a:solidFill>
                <a:srgbClr val="002060"/>
              </a:solidFill>
              <a:ea typeface="ＭＳ Ｐゴシック" pitchFamily="34" charset="-128"/>
            </a:endParaRPr>
          </a:p>
        </p:txBody>
      </p:sp>
      <p:sp>
        <p:nvSpPr>
          <p:cNvPr id="183300" name="Text Box 9"/>
          <p:cNvSpPr txBox="1">
            <a:spLocks noChangeArrowheads="1"/>
          </p:cNvSpPr>
          <p:nvPr/>
        </p:nvSpPr>
        <p:spPr bwMode="auto">
          <a:xfrm>
            <a:off x="203944" y="6269831"/>
            <a:ext cx="8713788" cy="615553"/>
          </a:xfrm>
          <a:prstGeom prst="rect">
            <a:avLst/>
          </a:prstGeom>
          <a:noFill/>
          <a:ln>
            <a:noFill/>
          </a:ln>
          <a:effectLst>
            <a:prstShdw prst="shdw17" dist="17961" dir="2700000">
              <a:srgbClr val="998300">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cs typeface="Times New Roman" pitchFamily="18" charset="0"/>
              </a:defRPr>
            </a:lvl9pPr>
          </a:lstStyle>
          <a:p>
            <a:pPr fontAlgn="base">
              <a:spcBef>
                <a:spcPct val="0"/>
              </a:spcBef>
              <a:spcAft>
                <a:spcPct val="0"/>
              </a:spcAft>
            </a:pPr>
            <a:r>
              <a:rPr lang="es-MX" sz="1000" dirty="0" smtClean="0">
                <a:solidFill>
                  <a:srgbClr val="002060"/>
                </a:solidFill>
                <a:latin typeface="Arial" pitchFamily="34" charset="0"/>
                <a:ea typeface="ＭＳ Ｐゴシック" pitchFamily="34" charset="-128"/>
              </a:rPr>
              <a:t>NeP = dolor neuropático </a:t>
            </a:r>
          </a:p>
          <a:p>
            <a:pPr fontAlgn="base">
              <a:spcBef>
                <a:spcPct val="0"/>
              </a:spcBef>
              <a:spcAft>
                <a:spcPct val="0"/>
              </a:spcAft>
            </a:pPr>
            <a:r>
              <a:rPr lang="es-MX" sz="1000" dirty="0" smtClean="0">
                <a:solidFill>
                  <a:srgbClr val="002060"/>
                </a:solidFill>
                <a:latin typeface="Arial" pitchFamily="34" charset="0"/>
                <a:ea typeface="ＭＳ Ｐゴシック" pitchFamily="34" charset="-128"/>
              </a:rPr>
              <a:t>Jovin Z et al. Curr Top Neurol Psychiatr Relat Discip 2010;18:30-37. </a:t>
            </a:r>
            <a:br>
              <a:rPr lang="es-MX" sz="1000" dirty="0" smtClean="0">
                <a:solidFill>
                  <a:srgbClr val="002060"/>
                </a:solidFill>
                <a:latin typeface="Arial" pitchFamily="34" charset="0"/>
                <a:ea typeface="ＭＳ Ｐゴシック" pitchFamily="34" charset="-128"/>
              </a:rPr>
            </a:br>
            <a:r>
              <a:rPr lang="es-MX" sz="1000" dirty="0" smtClean="0">
                <a:solidFill>
                  <a:srgbClr val="002060"/>
                </a:solidFill>
                <a:latin typeface="Arial" pitchFamily="34" charset="0"/>
                <a:ea typeface="ＭＳ Ｐゴシック" pitchFamily="34" charset="-128"/>
              </a:rPr>
              <a:t>Lauria G and Devigili G. Nature Clin Practice Neurol. 2007;3:546-57.</a:t>
            </a:r>
          </a:p>
          <a:p>
            <a:pPr fontAlgn="base">
              <a:spcBef>
                <a:spcPct val="0"/>
              </a:spcBef>
              <a:spcAft>
                <a:spcPct val="0"/>
              </a:spcAft>
            </a:pPr>
            <a:r>
              <a:rPr lang="es-MX" sz="1000" dirty="0" smtClean="0">
                <a:solidFill>
                  <a:srgbClr val="002060"/>
                </a:solidFill>
                <a:latin typeface="Arial" pitchFamily="34" charset="0"/>
                <a:ea typeface="ＭＳ Ｐゴシック" pitchFamily="34" charset="-128"/>
              </a:rPr>
              <a:t> </a:t>
            </a:r>
            <a:endParaRPr lang="es-MX" sz="1000" dirty="0">
              <a:solidFill>
                <a:srgbClr val="002060"/>
              </a:solidFill>
              <a:latin typeface="Arial" pitchFamily="34" charset="0"/>
              <a:ea typeface="ＭＳ Ｐゴシック" pitchFamily="34" charset="-128"/>
            </a:endParaRPr>
          </a:p>
        </p:txBody>
      </p:sp>
      <p:grpSp>
        <p:nvGrpSpPr>
          <p:cNvPr id="2" name="Group 10"/>
          <p:cNvGrpSpPr>
            <a:grpSpLocks/>
          </p:cNvGrpSpPr>
          <p:nvPr/>
        </p:nvGrpSpPr>
        <p:grpSpPr bwMode="auto">
          <a:xfrm>
            <a:off x="4727579" y="1446807"/>
            <a:ext cx="4384681" cy="5024438"/>
            <a:chOff x="2978" y="695"/>
            <a:chExt cx="2762" cy="3165"/>
          </a:xfrm>
        </p:grpSpPr>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5" y="898"/>
              <a:ext cx="2442" cy="2358"/>
            </a:xfrm>
            <a:prstGeom prst="rect">
              <a:avLst/>
            </a:prstGeom>
            <a:noFill/>
            <a:ln w="222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2978" y="3259"/>
              <a:ext cx="2557"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es-MX" sz="1400" dirty="0" smtClean="0">
                  <a:solidFill>
                    <a:srgbClr val="002060"/>
                  </a:solidFill>
                </a:rPr>
                <a:t>Flechas= IENFs, puntas de flecha= haces de nervios dérmicos. Inmunohistoquímica de campo claro en secciones de 50 µm teñidas con anticuerpo 9.5 anti-PGP. Bar = 80 µm. </a:t>
              </a:r>
              <a:endParaRPr lang="es-MX" sz="1400" dirty="0">
                <a:solidFill>
                  <a:srgbClr val="002060"/>
                </a:solidFill>
              </a:endParaRPr>
            </a:p>
          </p:txBody>
        </p:sp>
        <p:sp>
          <p:nvSpPr>
            <p:cNvPr id="10" name="Text Box 6"/>
            <p:cNvSpPr txBox="1">
              <a:spLocks noChangeArrowheads="1"/>
            </p:cNvSpPr>
            <p:nvPr/>
          </p:nvSpPr>
          <p:spPr bwMode="auto">
            <a:xfrm>
              <a:off x="3122" y="695"/>
              <a:ext cx="261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s-MX" sz="1400" b="1" dirty="0" smtClean="0">
                  <a:solidFill>
                    <a:srgbClr val="002060"/>
                  </a:solidFill>
                </a:rPr>
                <a:t>Paciente con neuropatía diabética de fibra pequeña</a:t>
              </a:r>
              <a:r>
                <a:rPr lang="es-MX" sz="1400" b="1" baseline="30000" dirty="0" smtClean="0">
                  <a:solidFill>
                    <a:srgbClr val="002060"/>
                  </a:solidFill>
                </a:rPr>
                <a:t>3</a:t>
              </a:r>
              <a:endParaRPr lang="es-MX" sz="1400" b="1" baseline="30000" dirty="0">
                <a:solidFill>
                  <a:srgbClr val="002060"/>
                </a:solidFill>
              </a:endParaRPr>
            </a:p>
          </p:txBody>
        </p:sp>
        <p:sp>
          <p:nvSpPr>
            <p:cNvPr id="11" name="Text Box 7"/>
            <p:cNvSpPr txBox="1">
              <a:spLocks noChangeArrowheads="1"/>
            </p:cNvSpPr>
            <p:nvPr/>
          </p:nvSpPr>
          <p:spPr bwMode="auto">
            <a:xfrm>
              <a:off x="3034" y="912"/>
              <a:ext cx="746" cy="17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s-MX" sz="1200" b="1" dirty="0" smtClean="0">
                  <a:solidFill>
                    <a:prstClr val="white"/>
                  </a:solidFill>
                </a:rPr>
                <a:t>Muslo proximal</a:t>
              </a:r>
              <a:endParaRPr lang="es-MX" sz="1200" b="1" dirty="0">
                <a:solidFill>
                  <a:prstClr val="white"/>
                </a:solidFill>
              </a:endParaRPr>
            </a:p>
          </p:txBody>
        </p:sp>
        <p:sp>
          <p:nvSpPr>
            <p:cNvPr id="12" name="Text Box 8"/>
            <p:cNvSpPr txBox="1">
              <a:spLocks noChangeArrowheads="1"/>
            </p:cNvSpPr>
            <p:nvPr/>
          </p:nvSpPr>
          <p:spPr bwMode="auto">
            <a:xfrm>
              <a:off x="3036" y="2142"/>
              <a:ext cx="615" cy="17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s-MX" sz="1200" b="1" dirty="0" smtClean="0">
                  <a:solidFill>
                    <a:prstClr val="white"/>
                  </a:solidFill>
                </a:rPr>
                <a:t>Pierna distal</a:t>
              </a:r>
              <a:endParaRPr lang="es-MX" sz="1200" b="1" dirty="0">
                <a:solidFill>
                  <a:prstClr val="white"/>
                </a:solidFill>
              </a:endParaRPr>
            </a:p>
          </p:txBody>
        </p:sp>
      </p:grpSp>
    </p:spTree>
    <p:extLst>
      <p:ext uri="{BB962C8B-B14F-4D97-AF65-F5344CB8AC3E}">
        <p14:creationId xmlns:p14="http://schemas.microsoft.com/office/powerpoint/2010/main" val="22430510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381000" y="548680"/>
            <a:ext cx="80899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MX" sz="3600" dirty="0" smtClean="0">
                <a:solidFill>
                  <a:srgbClr val="002060"/>
                </a:solidFill>
              </a:rPr>
              <a:t>Potenciales Evocados por Láser (LEPs)</a:t>
            </a:r>
            <a:endParaRPr lang="es-MX" sz="3600" dirty="0">
              <a:solidFill>
                <a:srgbClr val="002060"/>
              </a:solidFill>
            </a:endParaRPr>
          </a:p>
        </p:txBody>
      </p:sp>
      <p:sp>
        <p:nvSpPr>
          <p:cNvPr id="185348" name="Text Box 9"/>
          <p:cNvSpPr txBox="1">
            <a:spLocks noChangeArrowheads="1"/>
          </p:cNvSpPr>
          <p:nvPr/>
        </p:nvSpPr>
        <p:spPr bwMode="auto">
          <a:xfrm>
            <a:off x="251520" y="6309320"/>
            <a:ext cx="8713788" cy="461665"/>
          </a:xfrm>
          <a:prstGeom prst="rect">
            <a:avLst/>
          </a:prstGeom>
          <a:noFill/>
          <a:ln>
            <a:noFill/>
          </a:ln>
          <a:effectLst>
            <a:prstShdw prst="shdw17" dist="17961" dir="2700000">
              <a:srgbClr val="998300">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457200" indent="-457200">
              <a:defRPr sz="2400">
                <a:solidFill>
                  <a:schemeClr val="tx1"/>
                </a:solidFill>
                <a:latin typeface="Times New Roman" pitchFamily="18" charset="0"/>
                <a:cs typeface="Times New Roman" pitchFamily="18" charset="0"/>
              </a:defRPr>
            </a:lvl1pPr>
            <a:lvl2pPr marL="914400" indent="-457200">
              <a:defRPr sz="2400">
                <a:solidFill>
                  <a:schemeClr val="tx1"/>
                </a:solidFill>
                <a:latin typeface="Times New Roman" pitchFamily="18" charset="0"/>
                <a:cs typeface="Times New Roman" pitchFamily="18" charset="0"/>
              </a:defRPr>
            </a:lvl2pPr>
            <a:lvl3pPr marL="1371600" indent="-457200">
              <a:defRPr sz="2400">
                <a:solidFill>
                  <a:schemeClr val="tx1"/>
                </a:solidFill>
                <a:latin typeface="Times New Roman" pitchFamily="18" charset="0"/>
                <a:cs typeface="Times New Roman" pitchFamily="18" charset="0"/>
              </a:defRPr>
            </a:lvl3pPr>
            <a:lvl4pPr marL="1828800" indent="-457200">
              <a:defRPr sz="2400">
                <a:solidFill>
                  <a:schemeClr val="tx1"/>
                </a:solidFill>
                <a:latin typeface="Times New Roman" pitchFamily="18" charset="0"/>
                <a:cs typeface="Times New Roman" pitchFamily="18" charset="0"/>
              </a:defRPr>
            </a:lvl4pPr>
            <a:lvl5pPr marL="2286000" indent="-457200">
              <a:defRPr sz="2400">
                <a:solidFill>
                  <a:schemeClr val="tx1"/>
                </a:solidFill>
                <a:latin typeface="Times New Roman" pitchFamily="18" charset="0"/>
                <a:cs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cs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cs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cs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cs typeface="Times New Roman" pitchFamily="18" charset="0"/>
              </a:defRPr>
            </a:lvl9pPr>
          </a:lstStyle>
          <a:p>
            <a:pPr marL="6350" indent="-6350" fontAlgn="base">
              <a:spcBef>
                <a:spcPct val="0"/>
              </a:spcBef>
              <a:spcAft>
                <a:spcPct val="0"/>
              </a:spcAft>
            </a:pPr>
            <a:r>
              <a:rPr lang="es-MX" sz="1000" dirty="0" smtClean="0">
                <a:solidFill>
                  <a:srgbClr val="002060"/>
                </a:solidFill>
                <a:latin typeface="Arial" pitchFamily="34" charset="0"/>
                <a:ea typeface="ＭＳ Ｐゴシック" pitchFamily="34" charset="-128"/>
              </a:rPr>
              <a:t>NeP = dolor neuropático </a:t>
            </a:r>
          </a:p>
          <a:p>
            <a:pPr marL="6350" indent="-6350" fontAlgn="base">
              <a:spcBef>
                <a:spcPct val="0"/>
              </a:spcBef>
              <a:spcAft>
                <a:spcPct val="0"/>
              </a:spcAft>
            </a:pPr>
            <a:r>
              <a:rPr lang="en-CA" sz="1000" dirty="0" smtClean="0">
                <a:solidFill>
                  <a:srgbClr val="002060"/>
                </a:solidFill>
                <a:latin typeface="Arial" pitchFamily="34" charset="0"/>
                <a:ea typeface="ＭＳ Ｐゴシック" pitchFamily="34" charset="-128"/>
              </a:rPr>
              <a:t>1. Cruccu G et al. Eur J Neurobiol. 2004;11:153-62; 2. Garcia-Larrea L and Godinho F. Eur Neurolog Disease 2007:39-41; 3. Truini A et al. Clin Neurophysiol. 2005;116:821-6;4. Garcia-Larrea L et al. Brain 2002;125:2766-81.  </a:t>
            </a:r>
            <a:endParaRPr lang="en-CA" sz="1000" dirty="0">
              <a:solidFill>
                <a:srgbClr val="002060"/>
              </a:solidFill>
              <a:latin typeface="Arial" pitchFamily="34" charset="0"/>
              <a:ea typeface="ＭＳ Ｐゴシック" pitchFamily="34" charset="-128"/>
            </a:endParaRPr>
          </a:p>
        </p:txBody>
      </p:sp>
      <p:sp>
        <p:nvSpPr>
          <p:cNvPr id="3" name="Text Placeholder 2"/>
          <p:cNvSpPr>
            <a:spLocks noGrp="1"/>
          </p:cNvSpPr>
          <p:nvPr>
            <p:ph type="body" idx="1"/>
          </p:nvPr>
        </p:nvSpPr>
        <p:spPr/>
        <p:txBody>
          <a:bodyPr/>
          <a:lstStyle/>
          <a:p>
            <a:pPr algn="ctr"/>
            <a:r>
              <a:rPr lang="es-MX" dirty="0" smtClean="0"/>
              <a:t>Cómo Funcionan</a:t>
            </a:r>
            <a:endParaRPr lang="es-MX" dirty="0"/>
          </a:p>
        </p:txBody>
      </p:sp>
      <p:sp>
        <p:nvSpPr>
          <p:cNvPr id="4" name="Content Placeholder 3"/>
          <p:cNvSpPr>
            <a:spLocks noGrp="1"/>
          </p:cNvSpPr>
          <p:nvPr>
            <p:ph sz="half" idx="2"/>
          </p:nvPr>
        </p:nvSpPr>
        <p:spPr>
          <a:xfrm>
            <a:off x="459804" y="2204864"/>
            <a:ext cx="4040188" cy="3951288"/>
          </a:xfrm>
        </p:spPr>
        <p:txBody>
          <a:bodyPr>
            <a:normAutofit fontScale="92500" lnSpcReduction="10000"/>
          </a:bodyPr>
          <a:lstStyle/>
          <a:p>
            <a:pPr marL="419100" indent="-382588" fontAlgn="base">
              <a:spcAft>
                <a:spcPct val="10000"/>
              </a:spcAft>
              <a:buFontTx/>
              <a:buChar char="•"/>
            </a:pPr>
            <a:r>
              <a:rPr lang="es-MX" sz="1800" dirty="0" smtClean="0">
                <a:ea typeface="ＭＳ Ｐゴシック" pitchFamily="34" charset="-128"/>
              </a:rPr>
              <a:t>Detectan disfunción de las vías de dolor y temperatura, que son la base del desarrollo del NeP</a:t>
            </a:r>
            <a:r>
              <a:rPr lang="es-MX" sz="1800" baseline="30000" dirty="0" smtClean="0">
                <a:ea typeface="ＭＳ Ｐゴシック" pitchFamily="34" charset="-128"/>
              </a:rPr>
              <a:t>2</a:t>
            </a:r>
          </a:p>
          <a:p>
            <a:pPr marL="419100" indent="-382588" fontAlgn="base">
              <a:spcAft>
                <a:spcPct val="10000"/>
              </a:spcAft>
              <a:buFontTx/>
              <a:buChar char="•"/>
            </a:pPr>
            <a:r>
              <a:rPr lang="es-MX" sz="1800" dirty="0" smtClean="0">
                <a:ea typeface="ＭＳ Ｐゴシック" pitchFamily="34" charset="-128"/>
              </a:rPr>
              <a:t>Pulsos de calor radiante generados por láser excitan selectivamente las terminaciones nerviosas libres en las capas superficiales de la piel</a:t>
            </a:r>
            <a:r>
              <a:rPr lang="es-MX" sz="1800" baseline="30000" dirty="0" smtClean="0">
                <a:ea typeface="ＭＳ Ｐゴシック" pitchFamily="34" charset="-128"/>
              </a:rPr>
              <a:t>3</a:t>
            </a:r>
          </a:p>
          <a:p>
            <a:pPr marL="419100" lvl="1" indent="-382588" fontAlgn="base">
              <a:spcAft>
                <a:spcPct val="10000"/>
              </a:spcAft>
              <a:buFontTx/>
              <a:buChar char="•"/>
            </a:pPr>
            <a:r>
              <a:rPr lang="es-MX" sz="1800" dirty="0" smtClean="0">
                <a:ea typeface="ＭＳ Ｐゴシック" pitchFamily="34" charset="-128"/>
              </a:rPr>
              <a:t>Las respuestas cerebrales se graban</a:t>
            </a:r>
            <a:r>
              <a:rPr lang="es-MX" sz="1800" baseline="30000" dirty="0" smtClean="0">
                <a:ea typeface="ＭＳ Ｐゴシック" pitchFamily="34" charset="-128"/>
              </a:rPr>
              <a:t>4</a:t>
            </a:r>
          </a:p>
          <a:p>
            <a:pPr marL="419100" indent="-382588" fontAlgn="base">
              <a:spcAft>
                <a:spcPct val="10000"/>
              </a:spcAft>
              <a:buFontTx/>
              <a:buChar char="•"/>
            </a:pPr>
            <a:r>
              <a:rPr lang="es-MX" sz="1800" dirty="0" smtClean="0">
                <a:ea typeface="ＭＳ Ｐゴシック" pitchFamily="34" charset="-128"/>
              </a:rPr>
              <a:t>Los LEPs tardíos reflejan la actividad de las terminaciones nerviosas A-delta en capas superficiales de la piel</a:t>
            </a:r>
            <a:r>
              <a:rPr lang="es-MX" sz="1800" baseline="30000" dirty="0" smtClean="0">
                <a:ea typeface="ＭＳ Ｐゴシック" pitchFamily="34" charset="-128"/>
              </a:rPr>
              <a:t>1</a:t>
            </a:r>
          </a:p>
          <a:p>
            <a:pPr marL="419100" indent="-382588" fontAlgn="base">
              <a:spcAft>
                <a:spcPct val="10000"/>
              </a:spcAft>
              <a:buFontTx/>
              <a:buChar char="•"/>
            </a:pPr>
            <a:r>
              <a:rPr lang="es-MX" sz="1800" dirty="0" smtClean="0">
                <a:ea typeface="ＭＳ Ｐゴシック" pitchFamily="34" charset="-128"/>
              </a:rPr>
              <a:t>Las magnitudes de los LEP pueden medir con precisión la experiencia subjetiva del dolor </a:t>
            </a:r>
            <a:r>
              <a:rPr lang="es-MX" sz="1800" baseline="30000" dirty="0" smtClean="0">
                <a:ea typeface="ＭＳ Ｐゴシック" pitchFamily="34" charset="-128"/>
              </a:rPr>
              <a:t>4</a:t>
            </a:r>
          </a:p>
          <a:p>
            <a:endParaRPr lang="es-MX" sz="1800" dirty="0"/>
          </a:p>
        </p:txBody>
      </p:sp>
      <p:sp>
        <p:nvSpPr>
          <p:cNvPr id="5" name="Text Placeholder 4"/>
          <p:cNvSpPr>
            <a:spLocks noGrp="1"/>
          </p:cNvSpPr>
          <p:nvPr>
            <p:ph type="body" sz="quarter" idx="3"/>
          </p:nvPr>
        </p:nvSpPr>
        <p:spPr/>
        <p:txBody>
          <a:bodyPr/>
          <a:lstStyle/>
          <a:p>
            <a:pPr algn="ctr"/>
            <a:r>
              <a:rPr lang="es-MX" dirty="0" smtClean="0"/>
              <a:t>LEPs en la Práctica</a:t>
            </a:r>
            <a:endParaRPr lang="es-MX" dirty="0"/>
          </a:p>
        </p:txBody>
      </p:sp>
      <p:sp>
        <p:nvSpPr>
          <p:cNvPr id="6" name="Content Placeholder 5"/>
          <p:cNvSpPr>
            <a:spLocks noGrp="1"/>
          </p:cNvSpPr>
          <p:nvPr>
            <p:ph sz="quarter" idx="4"/>
          </p:nvPr>
        </p:nvSpPr>
        <p:spPr>
          <a:xfrm>
            <a:off x="4645025" y="2214016"/>
            <a:ext cx="4041775" cy="3951288"/>
          </a:xfrm>
        </p:spPr>
        <p:txBody>
          <a:bodyPr>
            <a:normAutofit/>
          </a:bodyPr>
          <a:lstStyle/>
          <a:p>
            <a:r>
              <a:rPr lang="es-MX" sz="1800" dirty="0" smtClean="0">
                <a:ea typeface="ＭＳ Ｐゴシック" pitchFamily="34" charset="-128"/>
              </a:rPr>
              <a:t>La forma neurofisiológica  más sencilla, más confiable, y más sensible de evaluar la función de las vías nociceptiva.</a:t>
            </a:r>
            <a:r>
              <a:rPr lang="es-MX" sz="1800" baseline="30000" dirty="0" smtClean="0">
                <a:ea typeface="ＭＳ Ｐゴシック" pitchFamily="34" charset="-128"/>
              </a:rPr>
              <a:t>1</a:t>
            </a:r>
          </a:p>
          <a:p>
            <a:pPr fontAlgn="base">
              <a:spcAft>
                <a:spcPct val="20000"/>
              </a:spcAft>
            </a:pPr>
            <a:r>
              <a:rPr lang="es-MX" sz="1800" dirty="0" smtClean="0">
                <a:ea typeface="ＭＳ Ｐゴシック" pitchFamily="34" charset="-128"/>
              </a:rPr>
              <a:t>EFNS ha recomendado el uso de LEPs como una herramienta auxiliar en la evaluación de NeP</a:t>
            </a:r>
            <a:r>
              <a:rPr lang="es-MX" sz="1800" baseline="30000" dirty="0" smtClean="0">
                <a:ea typeface="ＭＳ Ｐゴシック" pitchFamily="34" charset="-128"/>
              </a:rPr>
              <a:t>2</a:t>
            </a:r>
          </a:p>
          <a:p>
            <a:pPr fontAlgn="base">
              <a:spcAft>
                <a:spcPct val="20000"/>
              </a:spcAft>
            </a:pPr>
            <a:r>
              <a:rPr lang="es-MX" sz="1800" dirty="0" smtClean="0">
                <a:ea typeface="ＭＳ Ｐゴシック" pitchFamily="34" charset="-128"/>
              </a:rPr>
              <a:t>El uso en el diagnóstico es limitado actualmente debido a la disponibilidad del equipo</a:t>
            </a:r>
            <a:r>
              <a:rPr lang="es-MX" sz="1800" baseline="30000" dirty="0" smtClean="0">
                <a:ea typeface="ＭＳ Ｐゴシック" pitchFamily="34" charset="-128"/>
              </a:rPr>
              <a:t>2</a:t>
            </a:r>
          </a:p>
          <a:p>
            <a:endParaRPr lang="es-MX" sz="1800" baseline="30000" dirty="0" smtClean="0">
              <a:ea typeface="ＭＳ Ｐゴシック" pitchFamily="34" charset="-128"/>
            </a:endParaRPr>
          </a:p>
          <a:p>
            <a:endParaRPr lang="es-MX" sz="1800" dirty="0"/>
          </a:p>
        </p:txBody>
      </p:sp>
    </p:spTree>
    <p:extLst>
      <p:ext uri="{BB962C8B-B14F-4D97-AF65-F5344CB8AC3E}">
        <p14:creationId xmlns:p14="http://schemas.microsoft.com/office/powerpoint/2010/main" val="37820452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5"/>
          <p:cNvSpPr>
            <a:spLocks/>
          </p:cNvSpPr>
          <p:nvPr/>
        </p:nvSpPr>
        <p:spPr bwMode="auto">
          <a:xfrm>
            <a:off x="301625" y="1889125"/>
            <a:ext cx="3568700" cy="359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fontAlgn="base">
              <a:spcBef>
                <a:spcPct val="0"/>
              </a:spcBef>
              <a:spcAft>
                <a:spcPct val="20000"/>
              </a:spcAft>
              <a:buFontTx/>
              <a:buChar char="•"/>
            </a:pPr>
            <a:r>
              <a:rPr lang="es-MX" dirty="0" smtClean="0">
                <a:solidFill>
                  <a:srgbClr val="002060"/>
                </a:solidFill>
                <a:ea typeface="ＭＳ Ｐゴシック" pitchFamily="34" charset="-128"/>
              </a:rPr>
              <a:t>Se usa un sacabocado circular para extraer una muestra de piel con vello, usualmente de la parte distal de la pierna.</a:t>
            </a:r>
            <a:endParaRPr lang="es-MX" baseline="30000" dirty="0" smtClean="0">
              <a:solidFill>
                <a:srgbClr val="002060"/>
              </a:solidFill>
              <a:ea typeface="ＭＳ Ｐゴシック" pitchFamily="34" charset="-128"/>
            </a:endParaRPr>
          </a:p>
          <a:p>
            <a:pPr marL="231775" indent="-231775" fontAlgn="base">
              <a:spcBef>
                <a:spcPct val="0"/>
              </a:spcBef>
              <a:spcAft>
                <a:spcPct val="20000"/>
              </a:spcAft>
              <a:buFontTx/>
              <a:buChar char="•"/>
            </a:pPr>
            <a:r>
              <a:rPr lang="es-MX" dirty="0" smtClean="0">
                <a:solidFill>
                  <a:srgbClr val="002060"/>
                </a:solidFill>
                <a:ea typeface="ＭＳ Ｐゴシック" pitchFamily="34" charset="-128"/>
              </a:rPr>
              <a:t>Se usa lidocaína como anestésico tópico.</a:t>
            </a:r>
          </a:p>
          <a:p>
            <a:pPr marL="231775" indent="-231775" fontAlgn="base">
              <a:spcBef>
                <a:spcPct val="0"/>
              </a:spcBef>
              <a:spcAft>
                <a:spcPct val="20000"/>
              </a:spcAft>
              <a:buFontTx/>
              <a:buChar char="•"/>
            </a:pPr>
            <a:r>
              <a:rPr lang="es-MX" dirty="0" smtClean="0">
                <a:solidFill>
                  <a:srgbClr val="002060"/>
                </a:solidFill>
                <a:ea typeface="ＭＳ Ｐゴシック" pitchFamily="34" charset="-128"/>
              </a:rPr>
              <a:t>No requiere suturas</a:t>
            </a:r>
            <a:endParaRPr lang="es-MX" baseline="30000" dirty="0" smtClean="0">
              <a:solidFill>
                <a:srgbClr val="002060"/>
              </a:solidFill>
              <a:ea typeface="ＭＳ Ｐゴシック" pitchFamily="34" charset="-128"/>
            </a:endParaRPr>
          </a:p>
          <a:p>
            <a:pPr marL="231775" indent="-231775" fontAlgn="base">
              <a:spcBef>
                <a:spcPct val="0"/>
              </a:spcBef>
              <a:spcAft>
                <a:spcPct val="20000"/>
              </a:spcAft>
              <a:buFontTx/>
              <a:buChar char="•"/>
            </a:pPr>
            <a:r>
              <a:rPr lang="es-MX" dirty="0" smtClean="0">
                <a:solidFill>
                  <a:srgbClr val="002060"/>
                </a:solidFill>
                <a:ea typeface="ＭＳ Ｐゴシック" pitchFamily="34" charset="-128"/>
              </a:rPr>
              <a:t>No hay efectos secundarios</a:t>
            </a:r>
            <a:endParaRPr lang="es-MX" baseline="30000" dirty="0" smtClean="0">
              <a:solidFill>
                <a:srgbClr val="002060"/>
              </a:solidFill>
              <a:ea typeface="ＭＳ Ｐゴシック" pitchFamily="34" charset="-128"/>
            </a:endParaRPr>
          </a:p>
          <a:p>
            <a:pPr marL="231775" indent="-231775" fontAlgn="base">
              <a:spcBef>
                <a:spcPct val="0"/>
              </a:spcBef>
              <a:spcAft>
                <a:spcPct val="20000"/>
              </a:spcAft>
              <a:buFontTx/>
              <a:buChar char="•"/>
            </a:pPr>
            <a:r>
              <a:rPr lang="es-MX" dirty="0" smtClean="0">
                <a:solidFill>
                  <a:srgbClr val="002060"/>
                </a:solidFill>
                <a:ea typeface="ＭＳ Ｐゴシック" pitchFamily="34" charset="-128"/>
              </a:rPr>
              <a:t>La herida sana rápidamente.</a:t>
            </a:r>
            <a:endParaRPr lang="es-MX" dirty="0">
              <a:solidFill>
                <a:srgbClr val="002060"/>
              </a:solidFill>
              <a:ea typeface="ＭＳ Ｐゴシック" pitchFamily="34" charset="-128"/>
            </a:endParaRPr>
          </a:p>
        </p:txBody>
      </p:sp>
      <p:sp>
        <p:nvSpPr>
          <p:cNvPr id="191491" name="Text Box 9"/>
          <p:cNvSpPr txBox="1">
            <a:spLocks noChangeArrowheads="1"/>
          </p:cNvSpPr>
          <p:nvPr/>
        </p:nvSpPr>
        <p:spPr bwMode="auto">
          <a:xfrm>
            <a:off x="251520" y="6309320"/>
            <a:ext cx="8713788" cy="461665"/>
          </a:xfrm>
          <a:prstGeom prst="rect">
            <a:avLst/>
          </a:prstGeom>
          <a:noFill/>
          <a:ln>
            <a:noFill/>
          </a:ln>
          <a:effectLst>
            <a:prstShdw prst="shdw17" dist="17961" dir="2700000">
              <a:srgbClr val="998300">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457200" indent="-457200">
              <a:defRPr sz="2400">
                <a:solidFill>
                  <a:schemeClr val="tx1"/>
                </a:solidFill>
                <a:latin typeface="Times New Roman" pitchFamily="18" charset="0"/>
                <a:cs typeface="Times New Roman" pitchFamily="18" charset="0"/>
              </a:defRPr>
            </a:lvl1pPr>
            <a:lvl2pPr marL="914400" indent="-457200">
              <a:defRPr sz="2400">
                <a:solidFill>
                  <a:schemeClr val="tx1"/>
                </a:solidFill>
                <a:latin typeface="Times New Roman" pitchFamily="18" charset="0"/>
                <a:cs typeface="Times New Roman" pitchFamily="18" charset="0"/>
              </a:defRPr>
            </a:lvl2pPr>
            <a:lvl3pPr marL="1371600" indent="-457200">
              <a:defRPr sz="2400">
                <a:solidFill>
                  <a:schemeClr val="tx1"/>
                </a:solidFill>
                <a:latin typeface="Times New Roman" pitchFamily="18" charset="0"/>
                <a:cs typeface="Times New Roman" pitchFamily="18" charset="0"/>
              </a:defRPr>
            </a:lvl3pPr>
            <a:lvl4pPr marL="1828800" indent="-457200">
              <a:defRPr sz="2400">
                <a:solidFill>
                  <a:schemeClr val="tx1"/>
                </a:solidFill>
                <a:latin typeface="Times New Roman" pitchFamily="18" charset="0"/>
                <a:cs typeface="Times New Roman" pitchFamily="18" charset="0"/>
              </a:defRPr>
            </a:lvl4pPr>
            <a:lvl5pPr marL="2286000" indent="-457200">
              <a:defRPr sz="2400">
                <a:solidFill>
                  <a:schemeClr val="tx1"/>
                </a:solidFill>
                <a:latin typeface="Times New Roman" pitchFamily="18" charset="0"/>
                <a:cs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cs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cs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cs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cs typeface="Times New Roman" pitchFamily="18" charset="0"/>
              </a:defRPr>
            </a:lvl9pPr>
          </a:lstStyle>
          <a:p>
            <a:pPr fontAlgn="base">
              <a:spcBef>
                <a:spcPct val="0"/>
              </a:spcBef>
              <a:spcAft>
                <a:spcPct val="0"/>
              </a:spcAft>
            </a:pPr>
            <a:endParaRPr lang="es-MX" sz="1000" dirty="0" smtClean="0">
              <a:solidFill>
                <a:srgbClr val="002060"/>
              </a:solidFill>
              <a:latin typeface="Arial" pitchFamily="34" charset="0"/>
              <a:ea typeface="ＭＳ Ｐゴシック" pitchFamily="34" charset="-128"/>
            </a:endParaRPr>
          </a:p>
          <a:p>
            <a:pPr fontAlgn="base">
              <a:spcBef>
                <a:spcPct val="0"/>
              </a:spcBef>
              <a:spcAft>
                <a:spcPct val="0"/>
              </a:spcAft>
            </a:pPr>
            <a:r>
              <a:rPr lang="es-MX" sz="1000" dirty="0" smtClean="0">
                <a:solidFill>
                  <a:srgbClr val="002060"/>
                </a:solidFill>
                <a:latin typeface="Arial" pitchFamily="34" charset="0"/>
                <a:ea typeface="ＭＳ Ｐゴシック" pitchFamily="34" charset="-128"/>
              </a:rPr>
              <a:t>NeP = dolor neuropático </a:t>
            </a:r>
          </a:p>
          <a:p>
            <a:pPr fontAlgn="base">
              <a:spcBef>
                <a:spcPct val="0"/>
              </a:spcBef>
              <a:spcAft>
                <a:spcPct val="0"/>
              </a:spcAft>
            </a:pPr>
            <a:r>
              <a:rPr lang="es-MX" sz="1000" dirty="0" smtClean="0">
                <a:solidFill>
                  <a:srgbClr val="002060"/>
                </a:solidFill>
                <a:latin typeface="Arial" pitchFamily="34" charset="0"/>
                <a:ea typeface="ＭＳ Ｐゴシック" pitchFamily="34" charset="-128"/>
              </a:rPr>
              <a:t>Lauria et al. Eur J Neurol. 2005;12:747-758. </a:t>
            </a:r>
            <a:endParaRPr lang="es-MX" sz="1000" dirty="0">
              <a:solidFill>
                <a:srgbClr val="002060"/>
              </a:solidFill>
              <a:latin typeface="Arial" pitchFamily="34" charset="0"/>
              <a:ea typeface="ＭＳ Ｐゴシック" pitchFamily="34" charset="-128"/>
            </a:endParaRPr>
          </a:p>
        </p:txBody>
      </p:sp>
      <p:pic>
        <p:nvPicPr>
          <p:cNvPr id="1914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1874043"/>
            <a:ext cx="5127625" cy="3859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Text Box 2"/>
          <p:cNvSpPr txBox="1">
            <a:spLocks noChangeArrowheads="1"/>
          </p:cNvSpPr>
          <p:nvPr/>
        </p:nvSpPr>
        <p:spPr bwMode="auto">
          <a:xfrm>
            <a:off x="2629056" y="499319"/>
            <a:ext cx="35001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s-MX" sz="4400" dirty="0" smtClean="0">
                <a:solidFill>
                  <a:srgbClr val="002060"/>
                </a:solidFill>
              </a:rPr>
              <a:t>Biopsia de Piel</a:t>
            </a:r>
            <a:endParaRPr lang="es-MX" sz="4400" dirty="0">
              <a:solidFill>
                <a:srgbClr val="002060"/>
              </a:solidFill>
            </a:endParaRPr>
          </a:p>
        </p:txBody>
      </p:sp>
    </p:spTree>
    <p:extLst>
      <p:ext uri="{BB962C8B-B14F-4D97-AF65-F5344CB8AC3E}">
        <p14:creationId xmlns:p14="http://schemas.microsoft.com/office/powerpoint/2010/main" val="28615346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539552" y="622429"/>
            <a:ext cx="76473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MX" sz="3600" dirty="0" smtClean="0">
                <a:solidFill>
                  <a:srgbClr val="002060"/>
                </a:solidFill>
              </a:rPr>
              <a:t>Prueba sensorial cuantitativa (QST)</a:t>
            </a:r>
            <a:endParaRPr lang="es-MX" sz="3600" dirty="0">
              <a:solidFill>
                <a:srgbClr val="002060"/>
              </a:solidFill>
            </a:endParaRPr>
          </a:p>
        </p:txBody>
      </p:sp>
      <p:sp>
        <p:nvSpPr>
          <p:cNvPr id="195587" name="Rectangle 5"/>
          <p:cNvSpPr>
            <a:spLocks/>
          </p:cNvSpPr>
          <p:nvPr/>
        </p:nvSpPr>
        <p:spPr bwMode="auto">
          <a:xfrm>
            <a:off x="-3060848" y="1607270"/>
            <a:ext cx="3441848" cy="519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19100" indent="-382588" fontAlgn="base">
              <a:spcBef>
                <a:spcPct val="0"/>
              </a:spcBef>
              <a:spcAft>
                <a:spcPct val="20000"/>
              </a:spcAft>
              <a:buFontTx/>
              <a:buChar char="•"/>
            </a:pPr>
            <a:endParaRPr lang="en-GB" sz="1400" baseline="30000" dirty="0">
              <a:solidFill>
                <a:prstClr val="white"/>
              </a:solidFill>
              <a:ea typeface="ＭＳ Ｐゴシック" pitchFamily="34" charset="-128"/>
            </a:endParaRPr>
          </a:p>
        </p:txBody>
      </p:sp>
      <p:sp>
        <p:nvSpPr>
          <p:cNvPr id="195588" name="Text Box 9"/>
          <p:cNvSpPr txBox="1">
            <a:spLocks noChangeArrowheads="1"/>
          </p:cNvSpPr>
          <p:nvPr/>
        </p:nvSpPr>
        <p:spPr bwMode="auto">
          <a:xfrm>
            <a:off x="282575" y="6491486"/>
            <a:ext cx="8713788" cy="307777"/>
          </a:xfrm>
          <a:prstGeom prst="rect">
            <a:avLst/>
          </a:prstGeom>
          <a:noFill/>
          <a:ln>
            <a:noFill/>
          </a:ln>
          <a:effectLst>
            <a:prstShdw prst="shdw17" dist="17961" dir="2700000">
              <a:srgbClr val="998300">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457200" indent="-457200">
              <a:defRPr sz="2400">
                <a:solidFill>
                  <a:schemeClr val="tx1"/>
                </a:solidFill>
                <a:latin typeface="Times New Roman" pitchFamily="18" charset="0"/>
                <a:cs typeface="Times New Roman" pitchFamily="18" charset="0"/>
              </a:defRPr>
            </a:lvl1pPr>
            <a:lvl2pPr marL="914400" indent="-457200">
              <a:defRPr sz="2400">
                <a:solidFill>
                  <a:schemeClr val="tx1"/>
                </a:solidFill>
                <a:latin typeface="Times New Roman" pitchFamily="18" charset="0"/>
                <a:cs typeface="Times New Roman" pitchFamily="18" charset="0"/>
              </a:defRPr>
            </a:lvl2pPr>
            <a:lvl3pPr marL="1371600" indent="-457200">
              <a:defRPr sz="2400">
                <a:solidFill>
                  <a:schemeClr val="tx1"/>
                </a:solidFill>
                <a:latin typeface="Times New Roman" pitchFamily="18" charset="0"/>
                <a:cs typeface="Times New Roman" pitchFamily="18" charset="0"/>
              </a:defRPr>
            </a:lvl3pPr>
            <a:lvl4pPr marL="1828800" indent="-457200">
              <a:defRPr sz="2400">
                <a:solidFill>
                  <a:schemeClr val="tx1"/>
                </a:solidFill>
                <a:latin typeface="Times New Roman" pitchFamily="18" charset="0"/>
                <a:cs typeface="Times New Roman" pitchFamily="18" charset="0"/>
              </a:defRPr>
            </a:lvl4pPr>
            <a:lvl5pPr marL="2286000" indent="-457200">
              <a:defRPr sz="2400">
                <a:solidFill>
                  <a:schemeClr val="tx1"/>
                </a:solidFill>
                <a:latin typeface="Times New Roman" pitchFamily="18" charset="0"/>
                <a:cs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cs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cs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cs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cs typeface="Times New Roman" pitchFamily="18" charset="0"/>
              </a:defRPr>
            </a:lvl9pPr>
          </a:lstStyle>
          <a:p>
            <a:pPr marL="0" indent="0" fontAlgn="base">
              <a:spcBef>
                <a:spcPct val="0"/>
              </a:spcBef>
              <a:spcAft>
                <a:spcPct val="0"/>
              </a:spcAft>
            </a:pPr>
            <a:r>
              <a:rPr lang="es-MX" sz="1000" dirty="0" smtClean="0">
                <a:solidFill>
                  <a:srgbClr val="002060"/>
                </a:solidFill>
                <a:latin typeface="Arial" pitchFamily="34" charset="0"/>
                <a:ea typeface="ＭＳ Ｐゴシック" pitchFamily="34" charset="-128"/>
              </a:rPr>
              <a:t>NeP = dolor neuropático. </a:t>
            </a:r>
            <a:r>
              <a:rPr lang="en-CA" sz="1000" dirty="0" smtClean="0">
                <a:solidFill>
                  <a:srgbClr val="002060"/>
                </a:solidFill>
                <a:latin typeface="Arial" pitchFamily="34" charset="0"/>
                <a:ea typeface="ＭＳ Ｐゴシック" pitchFamily="34" charset="-128"/>
              </a:rPr>
              <a:t>1. Rolke R et al. Pain. 2006;123:231-43; 2. Hansson P et al. Pain. 2007;129:256-9; </a:t>
            </a:r>
            <a:r>
              <a:rPr lang="en-US" sz="1000" dirty="0" smtClean="0">
                <a:solidFill>
                  <a:srgbClr val="002060"/>
                </a:solidFill>
                <a:latin typeface="Arial" pitchFamily="34" charset="0"/>
                <a:ea typeface="ＭＳ Ｐゴシック" pitchFamily="34" charset="-128"/>
              </a:rPr>
              <a:t>3. </a:t>
            </a:r>
            <a:r>
              <a:rPr lang="en-CA" sz="1000" dirty="0" smtClean="0">
                <a:solidFill>
                  <a:srgbClr val="002060"/>
                </a:solidFill>
                <a:latin typeface="Arial" pitchFamily="34" charset="0"/>
                <a:ea typeface="ＭＳ Ｐゴシック" pitchFamily="34" charset="-128"/>
              </a:rPr>
              <a:t>Jovin Z et al. Curr Top Neurol Psychiatr Relat Discip 2010;18:30-7. </a:t>
            </a:r>
            <a:r>
              <a:rPr lang="en-US" sz="1000" dirty="0" smtClean="0">
                <a:solidFill>
                  <a:srgbClr val="002060"/>
                </a:solidFill>
                <a:latin typeface="Arial" pitchFamily="34" charset="0"/>
                <a:ea typeface="ＭＳ Ｐゴシック" pitchFamily="34" charset="-128"/>
              </a:rPr>
              <a:t>4. Cruccu G and Truini A. Neurol Sci. 2006;27:S288-S90.</a:t>
            </a:r>
            <a:endParaRPr lang="es-MX" sz="1000" dirty="0">
              <a:solidFill>
                <a:srgbClr val="FF0000"/>
              </a:solidFill>
              <a:latin typeface="Arial" pitchFamily="34" charset="0"/>
              <a:ea typeface="ＭＳ Ｐゴシック" pitchFamily="34" charset="-128"/>
            </a:endParaRPr>
          </a:p>
        </p:txBody>
      </p:sp>
      <p:sp>
        <p:nvSpPr>
          <p:cNvPr id="3" name="Text Placeholder 2"/>
          <p:cNvSpPr>
            <a:spLocks noGrp="1"/>
          </p:cNvSpPr>
          <p:nvPr>
            <p:ph type="body" idx="1"/>
          </p:nvPr>
        </p:nvSpPr>
        <p:spPr>
          <a:xfrm>
            <a:off x="457200" y="1340768"/>
            <a:ext cx="4040188" cy="639762"/>
          </a:xfrm>
        </p:spPr>
        <p:txBody>
          <a:bodyPr/>
          <a:lstStyle/>
          <a:p>
            <a:pPr algn="ctr"/>
            <a:r>
              <a:rPr lang="es-MX" dirty="0" smtClean="0"/>
              <a:t>Cómo Funciona</a:t>
            </a:r>
            <a:endParaRPr lang="es-MX" dirty="0"/>
          </a:p>
        </p:txBody>
      </p:sp>
      <p:sp>
        <p:nvSpPr>
          <p:cNvPr id="4" name="Content Placeholder 3"/>
          <p:cNvSpPr>
            <a:spLocks noGrp="1"/>
          </p:cNvSpPr>
          <p:nvPr>
            <p:ph sz="half" idx="2"/>
          </p:nvPr>
        </p:nvSpPr>
        <p:spPr>
          <a:xfrm>
            <a:off x="457200" y="1980530"/>
            <a:ext cx="4040188" cy="3951288"/>
          </a:xfrm>
        </p:spPr>
        <p:txBody>
          <a:bodyPr>
            <a:noAutofit/>
          </a:bodyPr>
          <a:lstStyle/>
          <a:p>
            <a:pPr marL="419100" indent="-382588" fontAlgn="base">
              <a:spcBef>
                <a:spcPct val="0"/>
              </a:spcBef>
              <a:spcAft>
                <a:spcPct val="20000"/>
              </a:spcAft>
              <a:buFontTx/>
              <a:buChar char="•"/>
            </a:pPr>
            <a:r>
              <a:rPr lang="es-MX" sz="1800" dirty="0" smtClean="0">
                <a:ea typeface="ＭＳ Ｐゴシック" pitchFamily="34" charset="-128"/>
              </a:rPr>
              <a:t>Consiste en medir las respuestas evocadas por un estímulo mecánico y térmico de intensidad controlada.</a:t>
            </a:r>
            <a:r>
              <a:rPr lang="es-MX" sz="1800" baseline="30000" dirty="0" smtClean="0">
                <a:ea typeface="ＭＳ Ｐゴシック" pitchFamily="34" charset="-128"/>
              </a:rPr>
              <a:t>2</a:t>
            </a:r>
          </a:p>
          <a:p>
            <a:pPr marL="419100" indent="-382588" fontAlgn="base">
              <a:spcBef>
                <a:spcPct val="0"/>
              </a:spcBef>
              <a:spcAft>
                <a:spcPct val="20000"/>
              </a:spcAft>
              <a:buFontTx/>
              <a:buChar char="•"/>
            </a:pPr>
            <a:r>
              <a:rPr lang="es-MX" sz="1800" dirty="0" smtClean="0">
                <a:ea typeface="ＭＳ Ｐゴシック" pitchFamily="34" charset="-128"/>
              </a:rPr>
              <a:t>Se aplica el estímulo a la piel en orden ascendente y descendente</a:t>
            </a:r>
            <a:r>
              <a:rPr lang="es-MX" sz="1800" baseline="30000" dirty="0" smtClean="0">
                <a:ea typeface="ＭＳ Ｐゴシック" pitchFamily="34" charset="-128"/>
              </a:rPr>
              <a:t>3</a:t>
            </a:r>
          </a:p>
          <a:p>
            <a:pPr lvl="1" fontAlgn="base">
              <a:spcBef>
                <a:spcPct val="0"/>
              </a:spcBef>
              <a:spcAft>
                <a:spcPct val="20000"/>
              </a:spcAft>
              <a:buFontTx/>
              <a:buChar char="•"/>
            </a:pPr>
            <a:r>
              <a:rPr lang="es-MX" sz="1600" dirty="0" smtClean="0">
                <a:ea typeface="ＭＳ Ｐゴシック" pitchFamily="34" charset="-128"/>
              </a:rPr>
              <a:t>Sensibilidad Mecánica: evaluada usando filamentos de plástico y la sensación de pinchazo con agujas</a:t>
            </a:r>
            <a:r>
              <a:rPr lang="es-MX" sz="1600" baseline="30000" dirty="0" smtClean="0">
                <a:ea typeface="ＭＳ Ｐゴシック" pitchFamily="34" charset="-128"/>
              </a:rPr>
              <a:t>3</a:t>
            </a:r>
          </a:p>
          <a:p>
            <a:pPr lvl="1" fontAlgn="base">
              <a:spcBef>
                <a:spcPct val="0"/>
              </a:spcBef>
              <a:spcAft>
                <a:spcPct val="20000"/>
              </a:spcAft>
              <a:buFontTx/>
              <a:buChar char="•"/>
            </a:pPr>
            <a:r>
              <a:rPr lang="es-MX" sz="1600" dirty="0" smtClean="0">
                <a:ea typeface="ＭＳ Ｐゴシック" pitchFamily="34" charset="-128"/>
              </a:rPr>
              <a:t>Sensibilidad a la Vibración: evaluada usando un vibrómetro electrónico.</a:t>
            </a:r>
            <a:r>
              <a:rPr lang="es-MX" sz="1600" baseline="30000" dirty="0" smtClean="0">
                <a:ea typeface="ＭＳ Ｐゴシック" pitchFamily="34" charset="-128"/>
              </a:rPr>
              <a:t>3</a:t>
            </a:r>
          </a:p>
          <a:p>
            <a:pPr lvl="1" fontAlgn="base">
              <a:spcBef>
                <a:spcPct val="0"/>
              </a:spcBef>
              <a:spcAft>
                <a:spcPct val="20000"/>
              </a:spcAft>
              <a:buFontTx/>
              <a:buChar char="•"/>
            </a:pPr>
            <a:r>
              <a:rPr lang="es-MX" sz="1600" dirty="0" smtClean="0">
                <a:ea typeface="ＭＳ Ｐゴシック" pitchFamily="34" charset="-128"/>
              </a:rPr>
              <a:t>Sensibilidad Térmica: evaluada usando una sonda que opera con base en u principio termoeléctrico.</a:t>
            </a:r>
            <a:r>
              <a:rPr lang="es-MX" sz="1600" baseline="30000" dirty="0" smtClean="0">
                <a:ea typeface="ＭＳ Ｐゴシック" pitchFamily="34" charset="-128"/>
              </a:rPr>
              <a:t>3</a:t>
            </a:r>
          </a:p>
          <a:p>
            <a:endParaRPr lang="es-MX" sz="3200" dirty="0"/>
          </a:p>
        </p:txBody>
      </p:sp>
      <p:sp>
        <p:nvSpPr>
          <p:cNvPr id="5" name="Text Placeholder 4"/>
          <p:cNvSpPr>
            <a:spLocks noGrp="1"/>
          </p:cNvSpPr>
          <p:nvPr>
            <p:ph type="body" sz="quarter" idx="3"/>
          </p:nvPr>
        </p:nvSpPr>
        <p:spPr>
          <a:xfrm>
            <a:off x="4645025" y="1340768"/>
            <a:ext cx="4041775" cy="639762"/>
          </a:xfrm>
        </p:spPr>
        <p:txBody>
          <a:bodyPr/>
          <a:lstStyle/>
          <a:p>
            <a:pPr algn="ctr"/>
            <a:r>
              <a:rPr lang="es-MX" dirty="0" smtClean="0"/>
              <a:t>Limitaciones</a:t>
            </a:r>
            <a:endParaRPr lang="es-MX" dirty="0"/>
          </a:p>
        </p:txBody>
      </p:sp>
      <p:sp>
        <p:nvSpPr>
          <p:cNvPr id="6" name="Content Placeholder 5"/>
          <p:cNvSpPr>
            <a:spLocks noGrp="1"/>
          </p:cNvSpPr>
          <p:nvPr>
            <p:ph sz="quarter" idx="4"/>
          </p:nvPr>
        </p:nvSpPr>
        <p:spPr>
          <a:xfrm>
            <a:off x="4499993" y="1980530"/>
            <a:ext cx="4464496" cy="3951288"/>
          </a:xfrm>
        </p:spPr>
        <p:txBody>
          <a:bodyPr>
            <a:noAutofit/>
          </a:bodyPr>
          <a:lstStyle/>
          <a:p>
            <a:r>
              <a:rPr lang="es-MX" sz="1800" dirty="0" smtClean="0"/>
              <a:t>Se basa en la evaluación subjetiva del paciente del dolor .</a:t>
            </a:r>
            <a:r>
              <a:rPr lang="es-MX" sz="1800" baseline="30000" dirty="0" smtClean="0"/>
              <a:t>3</a:t>
            </a:r>
          </a:p>
          <a:p>
            <a:r>
              <a:rPr lang="es-MX" sz="1800" dirty="0" smtClean="0"/>
              <a:t>Los resultados de QST y de la prueba de cabecera no necesariamente coinciden</a:t>
            </a:r>
            <a:r>
              <a:rPr lang="es-MX" sz="1800" baseline="30000" dirty="0" smtClean="0"/>
              <a:t>2 </a:t>
            </a:r>
            <a:endParaRPr lang="es-MX" sz="1800" dirty="0" smtClean="0"/>
          </a:p>
          <a:p>
            <a:r>
              <a:rPr lang="es-MX" sz="1800" dirty="0" smtClean="0"/>
              <a:t>Las anormalidades QST no pueden tomarse como una demostración concluyente de NeP</a:t>
            </a:r>
            <a:r>
              <a:rPr lang="es-MX" sz="1800" baseline="30000" dirty="0" smtClean="0"/>
              <a:t>4</a:t>
            </a:r>
            <a:r>
              <a:rPr lang="es-MX" sz="1800" dirty="0" smtClean="0"/>
              <a:t> porque también ocurren en otros padecimientos como AR</a:t>
            </a:r>
            <a:r>
              <a:rPr lang="es-MX" sz="1800" baseline="30000" dirty="0" smtClean="0"/>
              <a:t>3</a:t>
            </a:r>
          </a:p>
          <a:p>
            <a:r>
              <a:rPr lang="es-MX" sz="1800" dirty="0" smtClean="0"/>
              <a:t>Requiere mucho tiempo y equipo costoso</a:t>
            </a:r>
            <a:r>
              <a:rPr lang="es-MX" sz="1800" baseline="30000" dirty="0" smtClean="0"/>
              <a:t>4</a:t>
            </a:r>
          </a:p>
          <a:p>
            <a:r>
              <a:rPr lang="es-MX" sz="1800" dirty="0" smtClean="0"/>
              <a:t>Los resultados pueden verse influenciados por varios factores (</a:t>
            </a:r>
            <a:r>
              <a:rPr lang="es-MX" sz="1800" i="1" dirty="0" smtClean="0"/>
              <a:t>ej: </a:t>
            </a:r>
            <a:r>
              <a:rPr lang="es-MX" sz="1800" dirty="0" smtClean="0"/>
              <a:t> modelo o marca del equipo, temperatura ambiente, sitio del estímulo, características del paciente)</a:t>
            </a:r>
            <a:r>
              <a:rPr lang="es-MX" sz="1800" baseline="30000" dirty="0" smtClean="0"/>
              <a:t>2</a:t>
            </a:r>
          </a:p>
          <a:p>
            <a:endParaRPr lang="es-MX" sz="1800" dirty="0"/>
          </a:p>
        </p:txBody>
      </p:sp>
    </p:spTree>
    <p:extLst>
      <p:ext uri="{BB962C8B-B14F-4D97-AF65-F5344CB8AC3E}">
        <p14:creationId xmlns:p14="http://schemas.microsoft.com/office/powerpoint/2010/main" val="2677340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noProof="0" dirty="0" smtClean="0"/>
              <a:t>EVALUACIÓN Y DIAGNÓSTICO</a:t>
            </a:r>
            <a:endParaRPr lang="es-MX" noProof="0" dirty="0"/>
          </a:p>
        </p:txBody>
      </p:sp>
    </p:spTree>
    <p:extLst>
      <p:ext uri="{BB962C8B-B14F-4D97-AF65-F5344CB8AC3E}">
        <p14:creationId xmlns:p14="http://schemas.microsoft.com/office/powerpoint/2010/main" val="1772775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Diagnóstico</a:t>
            </a:r>
            <a:endParaRPr lang="es-MX" sz="4800" noProof="0" dirty="0">
              <a:solidFill>
                <a:schemeClr val="tx1">
                  <a:lumMod val="50000"/>
                </a:schemeClr>
              </a:solidFill>
            </a:endParaRPr>
          </a:p>
        </p:txBody>
      </p:sp>
    </p:spTree>
    <p:extLst>
      <p:ext uri="{BB962C8B-B14F-4D97-AF65-F5344CB8AC3E}">
        <p14:creationId xmlns:p14="http://schemas.microsoft.com/office/powerpoint/2010/main" val="18806795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69" name="Rectangle 2"/>
          <p:cNvSpPr>
            <a:spLocks noGrp="1" noChangeArrowheads="1"/>
          </p:cNvSpPr>
          <p:nvPr>
            <p:ph type="title"/>
          </p:nvPr>
        </p:nvSpPr>
        <p:spPr/>
        <p:txBody>
          <a:bodyPr>
            <a:normAutofit/>
          </a:bodyPr>
          <a:lstStyle/>
          <a:p>
            <a:r>
              <a:rPr lang="es-MX" sz="3200" noProof="0" dirty="0" smtClean="0"/>
              <a:t>Diagnóstico de Dolor</a:t>
            </a:r>
          </a:p>
        </p:txBody>
      </p:sp>
      <p:sp>
        <p:nvSpPr>
          <p:cNvPr id="877570" name="Rectangle 3"/>
          <p:cNvSpPr>
            <a:spLocks noGrp="1" noChangeArrowheads="1"/>
          </p:cNvSpPr>
          <p:nvPr>
            <p:ph idx="1"/>
          </p:nvPr>
        </p:nvSpPr>
        <p:spPr>
          <a:xfrm>
            <a:off x="447594" y="1725414"/>
            <a:ext cx="8229600" cy="1354217"/>
          </a:xfrm>
        </p:spPr>
        <p:txBody>
          <a:bodyPr>
            <a:spAutoFit/>
          </a:bodyPr>
          <a:lstStyle/>
          <a:p>
            <a:pPr>
              <a:spcBef>
                <a:spcPts val="600"/>
              </a:spcBef>
            </a:pPr>
            <a:r>
              <a:rPr lang="es-MX" sz="2400" noProof="0" dirty="0" smtClean="0"/>
              <a:t>Confirmar o excluir las causas subyacentes</a:t>
            </a:r>
          </a:p>
          <a:p>
            <a:pPr>
              <a:spcBef>
                <a:spcPts val="600"/>
              </a:spcBef>
            </a:pPr>
            <a:r>
              <a:rPr lang="es-MX" sz="2400" noProof="0" dirty="0" smtClean="0"/>
              <a:t>No existe una prueba única para el diagnóstico de dolor</a:t>
            </a:r>
          </a:p>
          <a:p>
            <a:pPr>
              <a:spcBef>
                <a:spcPts val="600"/>
              </a:spcBef>
            </a:pPr>
            <a:r>
              <a:rPr lang="es-MX" sz="2400" noProof="0" dirty="0" smtClean="0"/>
              <a:t>Las pruebas múltiples pueden no ser útiles</a:t>
            </a:r>
          </a:p>
        </p:txBody>
      </p:sp>
      <p:sp>
        <p:nvSpPr>
          <p:cNvPr id="5" name="Text Box 9"/>
          <p:cNvSpPr txBox="1">
            <a:spLocks noChangeArrowheads="1"/>
          </p:cNvSpPr>
          <p:nvPr/>
        </p:nvSpPr>
        <p:spPr bwMode="auto">
          <a:xfrm>
            <a:off x="179512" y="6459861"/>
            <a:ext cx="8528050" cy="307777"/>
          </a:xfrm>
          <a:prstGeom prst="rect">
            <a:avLst/>
          </a:prstGeom>
          <a:noFill/>
          <a:ln w="9525">
            <a:noFill/>
            <a:miter lim="800000"/>
            <a:headEnd/>
            <a:tailEnd/>
          </a:ln>
        </p:spPr>
        <p:txBody>
          <a:bodyPr lIns="0" tIns="0" rIns="0" bIns="0" anchor="b">
            <a:spAutoFit/>
          </a:bodyPr>
          <a:lstStyle/>
          <a:p>
            <a:r>
              <a:rPr lang="en-US" sz="1000" dirty="0" smtClean="0">
                <a:solidFill>
                  <a:srgbClr val="002060"/>
                </a:solidFill>
                <a:latin typeface="Arial" pitchFamily="34" charset="0"/>
                <a:cs typeface="Arial" pitchFamily="34" charset="0"/>
              </a:rPr>
              <a:t>American </a:t>
            </a:r>
            <a:r>
              <a:rPr lang="en-US" sz="1000" dirty="0">
                <a:solidFill>
                  <a:srgbClr val="002060"/>
                </a:solidFill>
                <a:latin typeface="Arial" pitchFamily="34" charset="0"/>
                <a:cs typeface="Arial" pitchFamily="34" charset="0"/>
              </a:rPr>
              <a:t>Society of Anesthesiologists Task Force on Pain Management, Chronic Pain Section. </a:t>
            </a:r>
            <a:r>
              <a:rPr lang="en-US" sz="1000" i="1" dirty="0">
                <a:solidFill>
                  <a:srgbClr val="002060"/>
                </a:solidFill>
                <a:latin typeface="Arial" pitchFamily="34" charset="0"/>
                <a:cs typeface="Arial" pitchFamily="34" charset="0"/>
              </a:rPr>
              <a:t>Anesthesiology</a:t>
            </a:r>
            <a:r>
              <a:rPr lang="en-US" sz="1000" dirty="0">
                <a:solidFill>
                  <a:srgbClr val="002060"/>
                </a:solidFill>
                <a:latin typeface="Arial" pitchFamily="34" charset="0"/>
                <a:cs typeface="Arial" pitchFamily="34" charset="0"/>
              </a:rPr>
              <a:t>. </a:t>
            </a:r>
            <a:r>
              <a:rPr lang="en-US" sz="1000" dirty="0" smtClean="0">
                <a:solidFill>
                  <a:srgbClr val="002060"/>
                </a:solidFill>
                <a:latin typeface="Arial" pitchFamily="34" charset="0"/>
                <a:cs typeface="Arial" pitchFamily="34" charset="0"/>
              </a:rPr>
              <a:t>1997;86:995-1004; Brunton </a:t>
            </a:r>
            <a:r>
              <a:rPr lang="en-US" sz="1000" dirty="0">
                <a:solidFill>
                  <a:srgbClr val="002060"/>
                </a:solidFill>
                <a:latin typeface="Arial" pitchFamily="34" charset="0"/>
                <a:cs typeface="Arial" pitchFamily="34" charset="0"/>
              </a:rPr>
              <a:t>S. </a:t>
            </a:r>
            <a:r>
              <a:rPr lang="en-US" sz="1000" i="1" dirty="0">
                <a:solidFill>
                  <a:srgbClr val="002060"/>
                </a:solidFill>
                <a:latin typeface="Arial" pitchFamily="34" charset="0"/>
                <a:cs typeface="Arial" pitchFamily="34" charset="0"/>
              </a:rPr>
              <a:t>J Fam Pract</a:t>
            </a:r>
            <a:r>
              <a:rPr lang="en-US" sz="1000" dirty="0">
                <a:solidFill>
                  <a:srgbClr val="002060"/>
                </a:solidFill>
                <a:latin typeface="Arial" pitchFamily="34" charset="0"/>
                <a:cs typeface="Arial" pitchFamily="34" charset="0"/>
              </a:rPr>
              <a:t>. 2004;53(</a:t>
            </a:r>
            <a:r>
              <a:rPr lang="en-US" sz="1000" i="1" dirty="0">
                <a:solidFill>
                  <a:srgbClr val="002060"/>
                </a:solidFill>
                <a:latin typeface="Arial" pitchFamily="34" charset="0"/>
                <a:cs typeface="Arial" pitchFamily="34" charset="0"/>
              </a:rPr>
              <a:t>10 suppl</a:t>
            </a:r>
            <a:r>
              <a:rPr lang="en-US" sz="1000" dirty="0">
                <a:solidFill>
                  <a:srgbClr val="002060"/>
                </a:solidFill>
                <a:latin typeface="Arial" pitchFamily="34" charset="0"/>
                <a:cs typeface="Arial" pitchFamily="34" charset="0"/>
              </a:rPr>
              <a:t>):S3-S10.</a:t>
            </a:r>
          </a:p>
        </p:txBody>
      </p:sp>
    </p:spTree>
    <p:extLst>
      <p:ext uri="{BB962C8B-B14F-4D97-AF65-F5344CB8AC3E}">
        <p14:creationId xmlns:p14="http://schemas.microsoft.com/office/powerpoint/2010/main" val="12461012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42</a:t>
            </a:fld>
            <a:endParaRPr lang="en-CA" dirty="0">
              <a:solidFill>
                <a:prstClr val="white">
                  <a:tint val="75000"/>
                </a:prstClr>
              </a:solidFill>
            </a:endParaRPr>
          </a:p>
        </p:txBody>
      </p:sp>
      <p:sp>
        <p:nvSpPr>
          <p:cNvPr id="5" name="Title 4"/>
          <p:cNvSpPr>
            <a:spLocks noGrp="1"/>
          </p:cNvSpPr>
          <p:nvPr>
            <p:ph type="title"/>
          </p:nvPr>
        </p:nvSpPr>
        <p:spPr>
          <a:xfrm>
            <a:off x="507815" y="2132856"/>
            <a:ext cx="8229600" cy="309634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s-MX" sz="4000" dirty="0" smtClean="0"/>
              <a:t>¡Siempre que sea posible es importante identificar y tratar la causa subyacente del dolor !</a:t>
            </a:r>
            <a:endParaRPr lang="es-MX" sz="4000" dirty="0"/>
          </a:p>
        </p:txBody>
      </p:sp>
      <p:sp>
        <p:nvSpPr>
          <p:cNvPr id="6" name="Rectangle 5"/>
          <p:cNvSpPr/>
          <p:nvPr/>
        </p:nvSpPr>
        <p:spPr>
          <a:xfrm>
            <a:off x="522182" y="6453336"/>
            <a:ext cx="4572000" cy="246221"/>
          </a:xfrm>
          <a:prstGeom prst="rect">
            <a:avLst/>
          </a:prstGeom>
        </p:spPr>
        <p:txBody>
          <a:bodyPr>
            <a:spAutoFit/>
          </a:bodyPr>
          <a:lstStyle/>
          <a:p>
            <a:pPr>
              <a:defRPr/>
            </a:pPr>
            <a:r>
              <a:rPr lang="en-CA" sz="1000" dirty="0" smtClean="0">
                <a:solidFill>
                  <a:srgbClr val="002060"/>
                </a:solidFill>
              </a:rPr>
              <a:t>Forde </a:t>
            </a:r>
            <a:r>
              <a:rPr lang="en-CA" sz="1000" dirty="0">
                <a:solidFill>
                  <a:srgbClr val="002060"/>
                </a:solidFill>
              </a:rPr>
              <a:t>G, Stanos S. </a:t>
            </a:r>
            <a:r>
              <a:rPr lang="en-CA" sz="1000" i="1" dirty="0" smtClean="0">
                <a:solidFill>
                  <a:srgbClr val="002060"/>
                </a:solidFill>
              </a:rPr>
              <a:t>J </a:t>
            </a:r>
            <a:r>
              <a:rPr lang="en-CA" sz="1000" i="1" dirty="0">
                <a:solidFill>
                  <a:srgbClr val="002060"/>
                </a:solidFill>
              </a:rPr>
              <a:t>Fam Pract</a:t>
            </a:r>
            <a:r>
              <a:rPr lang="en-CA" sz="1000" dirty="0">
                <a:solidFill>
                  <a:srgbClr val="002060"/>
                </a:solidFill>
              </a:rPr>
              <a:t> 2007; 56(8 Suppl Hot Topics):S21-30</a:t>
            </a:r>
            <a:r>
              <a:rPr lang="en-CA" sz="1000" dirty="0" smtClean="0">
                <a:solidFill>
                  <a:srgbClr val="002060"/>
                </a:solidFill>
              </a:rPr>
              <a:t>.</a:t>
            </a:r>
            <a:endParaRPr lang="en-CA" sz="1000" dirty="0">
              <a:solidFill>
                <a:srgbClr val="002060"/>
              </a:solidFill>
            </a:endParaRPr>
          </a:p>
        </p:txBody>
      </p:sp>
      <p:sp>
        <p:nvSpPr>
          <p:cNvPr id="8" name="Rectangle 11"/>
          <p:cNvSpPr txBox="1">
            <a:spLocks/>
          </p:cNvSpPr>
          <p:nvPr/>
        </p:nvSpPr>
        <p:spPr>
          <a:xfrm>
            <a:off x="457200" y="274638"/>
            <a:ext cx="8229600" cy="1143000"/>
          </a:xfrm>
          <a:prstGeom prst="rect">
            <a:avLst/>
          </a:prstGeom>
          <a:no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rgbClr val="002060"/>
                </a:solidFill>
                <a:latin typeface="+mj-lt"/>
                <a:ea typeface="+mj-ea"/>
                <a:cs typeface="+mj-cs"/>
              </a:defRPr>
            </a:lvl1pPr>
          </a:lstStyle>
          <a:p>
            <a:r>
              <a:rPr lang="es-MX" sz="4000" dirty="0" smtClean="0"/>
              <a:t>Identificar y Tratar la Causa Subyacente </a:t>
            </a:r>
            <a:endParaRPr lang="en-CA" sz="4000" dirty="0" smtClean="0"/>
          </a:p>
        </p:txBody>
      </p:sp>
    </p:spTree>
    <p:extLst>
      <p:ext uri="{BB962C8B-B14F-4D97-AF65-F5344CB8AC3E}">
        <p14:creationId xmlns:p14="http://schemas.microsoft.com/office/powerpoint/2010/main" val="9185102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903B8EED-60FF-4798-B00A-5F8F0039E366}" type="slidenum">
              <a:rPr lang="es-MX" smtClean="0">
                <a:solidFill>
                  <a:prstClr val="black"/>
                </a:solidFill>
              </a:rPr>
              <a:pPr/>
              <a:t>43</a:t>
            </a:fld>
            <a:endParaRPr lang="es-MX" dirty="0">
              <a:solidFill>
                <a:prstClr val="black"/>
              </a:solidFill>
            </a:endParaRPr>
          </a:p>
        </p:txBody>
      </p:sp>
      <p:sp>
        <p:nvSpPr>
          <p:cNvPr id="216066" name="AutoShape 2" descr="data:image/jpeg;base64,/9j/4AAQSkZJRgABAQAAAQABAAD/2wCEAAkGBxQSEhQUEhEVFRQXFBUSEhIUFBQUFhQSFBQWFhYUFBUYHCggGBolHBQUITEhJSksLi4uFx8zODMsNygtLiwBCgoKDg0OGhAQGiwkICQsLCwsLDQsLCwsLCw3LCwsNC8sLCwsNywsLCwsLCwsLCwsLCwsLCwsLCwsLCwsLCwsLP/AABEIANYAxwMBIgACEQEDEQH/xAAcAAEAAgIDAQAAAAAAAAAAAAAAAwQHCAIFBgH/xABGEAACAQIDBAcEBQgIBwAAAAABAgADEQQFIQcSMUEGEyJRYXGBCBQykSMzcqHBQlJTYoKisfAVFyRzo8LR4yVDVGNkg5L/xAAaAQEAAwEBAQAAAAAAAAAAAAAAAwQFAgEG/8QALhEAAgIBAgQDCAIDAAAAAAAAAAECAwQRMQUhQWESI1ETIjJxgaHR8BSxM0KR/9oADAMBAAIRAxEAPwDOMREAREQBERAEREAREQBERAEr4/FLSptUYgBRckmw8LnztLE83tExQp5fiCeaFRrbU8ORnMnpFs6itZJGFMx6Z4zEVWf3l6faJVabWVR3KdDa0mwXTbHU23hinYk6h7MpNraqfT5TzQNpMZnubN+NNemmiMv9G9qiVCExdPqz2QtVLlSSbHeQi6W01uRx4WmQcDjqdZA9KorqeDKQR5HuPhNXxLuW5nVw7b9Gq1NuZUkXte1+R4nQ986jlSjvzIbOGRlzrehs3Ew5le1XEILVqSVeOtzTb5i4+71narta/wDC/wAf/bk/8uopvhmT0j90ZOiYz/rZH/Rf4/8Atw+1YkdnCC/jWv8AwSHmU+v2YXDMp/6fdfkyZExU+0+ueFCkPMufxlDE7QsWy1G30RERqjbqA2Cjhr3mw9Zz/Nrb0Wp2+E5EYuUkkl3Mg4Tp1l9SrUpDGUlqU3am61G6vtJYNYtYEXNr+B7omANjXRwY7MCaiq1Kkj1KqkKAS4KKN21rXa/huxLOr6GdobRRETo8PJ9Jumq4KstOpRZgw3gykDThpc9rW+mlvGS4Hp7gqnGsEP5tQFfv4GdFtjwN6NGsPyHKHycf6qPnMQVZTsvnCehs42DVfSp80zZ6hiEcbyOrDkVYMPmJLNXsLjKlJt6k7IxsSyEqTbhvEfFbXj3md9gdo2Oo2ArBwFCBag3uHO/EnxJnUclPdFezh047PU2DiYSTbLigADhqLMLXbecX79BwPDnOxobadO3gjvdy1Bb7xeS+2iV3iWroZciYl/rmPLAA939p4j0pHXw++fH2xOb2wSr3Xqlvn2BPHfBHUcK6W0fujLcTC1Tavi2FglBTrqFb00LGUa+0HHOPr937CKv4SKWZBdGWK+E5EvRfUzvMe7Y86VMH1Kspeq6qyhhdUF23mF7gXW3mZjqvn2JqfHiKp/bIHyE6TNX7I14m58fOQvMc+SWhbjwh1Lxylt00KCywDK6SVeEjZYiSATkDOC859EjZZgSrJlMgWTIJE0W4El5LTMiAkizkniSjXQceXjLW0fC+45dTot9fimFRxqClGlY7v/0y38/Ce32adFA9sVWGgP0KEaEj/mHwvw8pi/azjzmGc9XSF91qeCpW13m3zrx/PqMPSXcajVqb+n5PneLZ/ifsa9lv8zKXs/5GaGXtWYWbEVC4vcfRJ2E0PeesNxxDLEyFk2XrhqFKgnw06a0xy+EAXtPk0kYBdiInoPJbUQP6PqXNu1Tt57wsJglzM/7RMOHy+vcfCA481YETX5zM7K/yL5H0HCn5LXc+StWIlgyrVMiiWLNyvUnxDPrmfFM7ICzTMm3j3ytTk84kWKtydDJVkCGTrK7NKvYsoZ1+anVR5y9TnXZo3aHl/rOqviOcuXlFdeMnpyuknQSdoy4khM+rOM5KZwy1AlWTLIFMnQyKRagSTuOjGTti8QlIfCdXPcg46/d6zppl/ZRk3V0DXYdqqbL4U14fM3+6e1V+0mo/uhDn5PsKXJbvkj0XSLMUwGBq1bWWjSO6o5kCygeZtMA7D8oOLzXr6va6gNXYmxvVckKbW72ZtOBAnuPaKzrcw1HCqe1VfrGHPq6fDyuxHyM7D2f8k6jL2rEdrEVSw4/VU+wvhxFQ3HEMJsrc+OZk+IidnIiIgHQ9O3IwGJI/Rn7yBNd3E2G6fH/h+J/u/wARNenEzcp+Yvkb3CV5Un3I2laoJaYStVNpwixYVnnwTkTPizshJ6UnlenLNpHIsV7nOnJlkSCTqJAzSrJ6c6nHn6Q+g+U7emJ0mIN3bzndO7Is5+4kfFk9KQiT0hJmZ8TmJyUTjOSyORZgSIJMokSSUSGRbiX8my9sRXpUl4uwU+A4sfQXM2IwmHWmioosqqFA8ALTF+yDKd6pUxBGiDq0P6zatbyFvnPedNM191wGKrggNToVChOo6wqRT0+0Vmhhw0i5/v7qfO8Xv9paoLZf2a67T8ybMs5NOlrZ6eCo25kOV5m1y7tNmcpwC4ehSopbdpotMWFhZQBe3Ka77CMiOKzE4mpcrhwapJFw1apcLckEX1ZuRuAeU2TlxIyWIiJ0eCIiAec2hvbL8R9kD5sJr+wmddqVW2AcfnOg/evMFOJl5T1t07H0PC15Dfc4SpW4y8ZTrjWcxZLYVXE4rOdScVnZAWKcsGVqfGWpxIs1bnOmJOokNMSwpkDNGsmThPPsbknxJ/n5zv2aynyP8J0AH8/z6SWrZlbPlziiWmZYpyCkssU52ypE+2nJRBnJZGyzA5rJVF9OciWeq2fZMMVi1DC6Jao/cd06A+tpFo29ES2WKuDm+hl7ojk/umFp0vyvici+rtqeP86THftFZ51eFo4VW7VZy7j/ALVP15sV87HumXZrFtNxv9JZ11Ka/S0sFSN9Pj3eI5b7tr4+E20lFKKPj3JybkzKuwXIvd8tFVhZ8S5rcLEUgAtMXvqNGbl9ZblMkSDAYRaNNKSCyoiovAaKLDhpyk87RwIiIAiIgGOtsmKtSoU+9mqeiLu2/f8AumIy09ztWzEVcZuDhSQJe9wWbtHTlxA9J4V5j3S8Vjfc+owYeHHX/TgZVrS0ZUqiexPLCCpOAE5OZxA1khAyxRlnelekNZYEjkWKianJlkKSZJAzRrPuKP0beVp0qztsefoz5idUqyer4Slmv30uxIplqmZWTjLKCdMrxPpM5pOE+rI2W4EomYNkGWbmHeueNRt1fspof3r/ACmHpsP0Nwxp4HDqwsRSUkDXU6/jJcWGs9fQpcVtcaVFdWRdPM8OBwGIxCi7LTIpixI6xuyha35IJF5g7YDk5r5i2Ie7CghfeO9rVq3QXPM2L8fOer9o3PQtGhg1btVG6+oNDaml1S44i7E2P6hndbA8jOHy41XWz4ioaoPPqQoWmDr9tv25pdT54yXEROjwREQBI8RWCKzMbKoLE9wAuZJPHbTs6FHCmkCOsrDdAvqEv2m/iJHbPwQciWmt2WKC6sw9mmONetUqtxdi9ja4vwXTuFh6Trmk5kDNMVH2Mo+GKiuhxJlSrrzlljKtSWIlCzcruZ8WcnnETsgLNMyYSCiZYnEizXuSoJYQSvTkyGV2aFexHmTdkDx/gJ1qmdhmAJ3FVSxJ0VQSSdNABxMtp0QxxCkYSqQ3wlV3+V9dy+762litPwmdmTirXq/Q6lTLNMy3iujWLoi9XC1lH5xpsQOHEgaDXnKS6ceRsfAjQg91p6yOEk9jmZzAnELPokbLUC3gqBqOiL8TsqL9pjYffabLUqYVQo0AAAHcALCa/dA6YfMMMrC462/qiM4PzSZi2gZ57ll+IrggOKZWlf8ASv2U87E3t4S1hrRNmPxaWtkY9jXraDjjmmdlKZuGrU8HRN9LB9y97aDeZj63mz+X4RaNKnSQWVEVF4cFAA4acprxsAyXr8wfEMCVoIzBjvfW1LqNeF90vofwmx8vIymIiJ6eCIiAJhHaVmArY193UIq0vC63Jt3asZmPNsYKNGpVP5CM2veBoPnNdq7kkljckkk95OpPqTKWZPRKPqbfBaVKcrH02KryB5YeV3Ez4m5YR3lerLAletJ4mfZuVnhZyak1r7pt32/GcQpFtD4SQgJ6d5ODIKXGWbeMjmizWSUzJlMgSTLK7NGsybsn6N03JxdRQxUmnRBHwm3bfzswHkTMqTyezCju5fS/WZ2+bG09ZNfGXlo+QzpuWRN9xPJdKOgOGxd2VRRrE361FHaP668/u9Z62JLKKluVozlF6pmvPSbodicET1i71K4C1lsVJJIAPNW8D38Z0IFps/icOtRWR1DKwsykXBB5ETEXT3oAaANbDBmo6l6fE0+dxzKfwlC+hxWq2NjEz/E1GZ12ydAcwXwp1D8gB+Mse0fnlkw+DU6sTiKoF/hF0pgjgQT1h46dX4z5seP9uOo+pY+eo4TwfT3FNmedvTQ33q6YOlxAAVhT142G8WNx4m0mxV7j+ZV4k/P+iMw7B8h92y1arCz4lzWOgv1YG7TFwdRYFv8A2GZHkGBwq0qaU0+FEVF4cFFhe2l9JPLZniIiAIiIB4vanjdzChAdajhf2R2jf5ffMP1ZkbaMtTE4unQooXKJewB4uRqT3WUa+Mt9H9myCz4pi5/RDRf2jxMzbq5228uh9JhZFOLjJzfN68upjDL8sq4ht2jSeo2l90EgX4FjwA0PGeyynZVWexr1FpD80dtrW58r8Ocyxg8FTpC1OmqDnugC9u+0sSWvDiviepn5HFbbPh5I8LgtlmDTdLtVqEDUFgqltNbKLjy3ufOd7geh2Co/Bhk82u5434sTO9iWVVBdDPldZLeTKD5Nhze9CnroeyNROtzXoVg8QpV6IHZ3QU7JXhqvK+g5T0MTpwi+hypyWzMV5psfS5OGrleNkqAkDuG9qT6zy+O2b5hTtu0BVuNTSqU7Lw0PWMp+V+Ez5EiePBlmvOuhszA2D2c5g/GiKfi9RP8AKTO6wGyrEEjratNBcXAu5K37XdraZficLEh1J5cVyGtFovoQYHCLRppTpiyIoVRx0Hjzk8RLKWi0Rmt6iIiegT4RfjPsQDFXT7KBlSVsfhW3AUan1Wllq1dFZAdN29ju+HjaeE9nvJOux7Yhgd3D0yVPat1tQFBqNL7u/oe/wnoPaP6QEe74JDxHvNYWOouUpC97cVqEi3JZ6nYPkXu2Wiqws+Jc1idL9WBu0xcHUWBb9syOMFFvTqdzslPTXoZHiIkhwIiIAiIgEFHCIjMyqAzG7NzPrJ4iBqIiIAiIgCIiAIiIAiIgCIiAIiIAiJ5faZnnueW4mqG3XNM0qRF7ipU7CkEDQi9/SGDXbpdi2zXOXFMhhVxCYeibi24GFNW3lGq8766TarAYRaNNKSfCiKi8OCgAXt5TXf2fMj67HtiGF1w9MlTZrCrUug1Gl93f0Pf4TY+eARET0CIiAIiIAiIgCIiAIiIAiIgCIiAIiIAiIgCIiAJgr2jukALYfBIw7N8RWA5E9mmpse7fJBHNTM6mam51iGzjOT1ZLLXxK0qZs7WoBgoe1gwUIC50FhfugGcdiHR8YXLUcrariD17nnu2tTXgDYKL2N9XbvmQZHh6IRFRRZVUKoveyqLDU+AkkAREQBERAEREAREQBERAEREAREQBERAEREAREQBERAPJbVc590yvEuDZ3Q0EIvcNV7FxYgggEkHkQJiP2dsk63GVcSy3FCnuqTY2qVbgEa3B3VfUd5l72j893quHwanRFOIqgbp7b3WmDzBChzbmKiz3uxHJPdsrpsfjrscQ/kwCoBpoNxVNtdS08B76IiegREQBERAEREAREQBERAEREAREQBERAEREAREQBPjsACSbAC5PcBPs8TtjzoYXKsR2gGrL7ugutz1uj2B49je4QDAGbYts5ze6BrYjEJTpg3YpRuFBIHABQWI5azbDC0FpoqILKihFHGyqLAX8hNdfZ6yTrce+II7NCmbf3lS6j90PNj54j0RET08EREAREQBERAEREAREQBERAEREAREQBERAEREATyW0LoMma06aPXqUurLMoSxQsQBd1I1IANjy3j3xEA4bMuhgyvD1KRqCo71mdqgG7pYKq28APmTPYRE8Wx6xERPTwREQBERAEREA/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pic>
        <p:nvPicPr>
          <p:cNvPr id="216068" name="Picture 4" descr="http://credittechnologies.com/images/Red_flag.png">
            <a:hlinkClick r:id="rId3"/>
          </p:cNvPr>
          <p:cNvPicPr>
            <a:picLocks noChangeAspect="1" noChangeArrowheads="1"/>
          </p:cNvPicPr>
          <p:nvPr/>
        </p:nvPicPr>
        <p:blipFill>
          <a:blip r:embed="rId4" cstate="print"/>
          <a:srcRect/>
          <a:stretch>
            <a:fillRect/>
          </a:stretch>
        </p:blipFill>
        <p:spPr bwMode="auto">
          <a:xfrm>
            <a:off x="6664771" y="1772816"/>
            <a:ext cx="2371725" cy="2552700"/>
          </a:xfrm>
          <a:prstGeom prst="rect">
            <a:avLst/>
          </a:prstGeom>
          <a:noFill/>
        </p:spPr>
      </p:pic>
      <p:sp>
        <p:nvSpPr>
          <p:cNvPr id="7" name="Title 4"/>
          <p:cNvSpPr txBox="1">
            <a:spLocks/>
          </p:cNvSpPr>
          <p:nvPr/>
        </p:nvSpPr>
        <p:spPr>
          <a:xfrm>
            <a:off x="477452" y="1700808"/>
            <a:ext cx="6120680" cy="252028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4000" dirty="0" smtClean="0">
                <a:solidFill>
                  <a:prstClr val="white"/>
                </a:solidFill>
              </a:rPr>
              <a:t>¡Evaluar la presencia de señales de advertencia en los pacientes que llegan con dolor! </a:t>
            </a:r>
            <a:endParaRPr lang="es-MX" sz="4000" dirty="0">
              <a:solidFill>
                <a:prstClr val="white"/>
              </a:solidFill>
            </a:endParaRPr>
          </a:p>
        </p:txBody>
      </p:sp>
      <p:sp>
        <p:nvSpPr>
          <p:cNvPr id="9" name="Title 4"/>
          <p:cNvSpPr txBox="1">
            <a:spLocks/>
          </p:cNvSpPr>
          <p:nvPr/>
        </p:nvSpPr>
        <p:spPr>
          <a:xfrm>
            <a:off x="573572" y="4941168"/>
            <a:ext cx="8462924" cy="11521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4000" dirty="0" smtClean="0">
                <a:solidFill>
                  <a:prstClr val="white"/>
                </a:solidFill>
              </a:rPr>
              <a:t>Iniciar las investigaciones/manejo apropiados o referir a un especialista</a:t>
            </a:r>
            <a:endParaRPr lang="es-MX" sz="4000" dirty="0">
              <a:solidFill>
                <a:prstClr val="white"/>
              </a:solidFill>
            </a:endParaRPr>
          </a:p>
        </p:txBody>
      </p:sp>
      <p:sp>
        <p:nvSpPr>
          <p:cNvPr id="3" name="Down Arrow 2"/>
          <p:cNvSpPr/>
          <p:nvPr/>
        </p:nvSpPr>
        <p:spPr>
          <a:xfrm>
            <a:off x="3059832" y="4325516"/>
            <a:ext cx="792088" cy="471636"/>
          </a:xfrm>
          <a:prstGeom prst="downArrow">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C03932"/>
              </a:solidFill>
            </a:endParaRPr>
          </a:p>
        </p:txBody>
      </p:sp>
      <p:sp>
        <p:nvSpPr>
          <p:cNvPr id="12" name="Rectangle 11"/>
          <p:cNvSpPr/>
          <p:nvPr/>
        </p:nvSpPr>
        <p:spPr>
          <a:xfrm>
            <a:off x="323528" y="6357208"/>
            <a:ext cx="3318537" cy="253916"/>
          </a:xfrm>
          <a:prstGeom prst="rect">
            <a:avLst/>
          </a:prstGeom>
        </p:spPr>
        <p:txBody>
          <a:bodyPr wrap="none">
            <a:spAutoFit/>
          </a:bodyPr>
          <a:lstStyle/>
          <a:p>
            <a:pPr>
              <a:defRPr/>
            </a:pPr>
            <a:r>
              <a:rPr lang="es-MX" sz="1050" kern="0" dirty="0" smtClean="0">
                <a:solidFill>
                  <a:srgbClr val="002060"/>
                </a:solidFill>
              </a:rPr>
              <a:t>Littlejohn GO. J </a:t>
            </a:r>
            <a:r>
              <a:rPr lang="es-MX" sz="1050" i="1" kern="0" dirty="0" smtClean="0">
                <a:solidFill>
                  <a:srgbClr val="002060"/>
                </a:solidFill>
              </a:rPr>
              <a:t>R Coll Physicians Edinb </a:t>
            </a:r>
            <a:r>
              <a:rPr lang="es-MX" sz="1050" kern="0" dirty="0" smtClean="0">
                <a:solidFill>
                  <a:srgbClr val="002060"/>
                </a:solidFill>
              </a:rPr>
              <a:t>2005; 35(4):340-4.</a:t>
            </a:r>
          </a:p>
        </p:txBody>
      </p:sp>
      <p:sp>
        <p:nvSpPr>
          <p:cNvPr id="13" name="Rectangle 11"/>
          <p:cNvSpPr>
            <a:spLocks noGrp="1"/>
          </p:cNvSpPr>
          <p:nvPr>
            <p:ph type="title" idx="4294967295"/>
          </p:nvPr>
        </p:nvSpPr>
        <p:spPr>
          <a:xfrm>
            <a:off x="457200" y="274638"/>
            <a:ext cx="8686800" cy="1143000"/>
          </a:xfrm>
          <a:noFill/>
        </p:spPr>
        <p:txBody>
          <a:bodyPr>
            <a:normAutofit fontScale="90000"/>
          </a:bodyPr>
          <a:lstStyle/>
          <a:p>
            <a:r>
              <a:rPr lang="es-MX" noProof="0" dirty="0" smtClean="0">
                <a:effectLst/>
              </a:rPr>
              <a:t>Estar Alerta a las Señales de Advertencia</a:t>
            </a:r>
          </a:p>
        </p:txBody>
      </p:sp>
    </p:spTree>
    <p:extLst>
      <p:ext uri="{BB962C8B-B14F-4D97-AF65-F5344CB8AC3E}">
        <p14:creationId xmlns:p14="http://schemas.microsoft.com/office/powerpoint/2010/main" val="32613213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Resumen</a:t>
            </a:r>
            <a:endParaRPr lang="es-MX" sz="4800" noProof="0" dirty="0">
              <a:solidFill>
                <a:schemeClr val="tx1">
                  <a:lumMod val="50000"/>
                </a:schemeClr>
              </a:solidFill>
            </a:endParaRPr>
          </a:p>
        </p:txBody>
      </p:sp>
    </p:spTree>
    <p:extLst>
      <p:ext uri="{BB962C8B-B14F-4D97-AF65-F5344CB8AC3E}">
        <p14:creationId xmlns:p14="http://schemas.microsoft.com/office/powerpoint/2010/main" val="3599999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noProof="0" dirty="0" smtClean="0"/>
              <a:t>Evaluación y Diagnóstico: Resumen</a:t>
            </a:r>
            <a:endParaRPr lang="es-MX" noProof="0" dirty="0"/>
          </a:p>
        </p:txBody>
      </p:sp>
      <p:sp>
        <p:nvSpPr>
          <p:cNvPr id="3" name="Content Placeholder 2"/>
          <p:cNvSpPr>
            <a:spLocks noGrp="1"/>
          </p:cNvSpPr>
          <p:nvPr>
            <p:ph idx="1"/>
          </p:nvPr>
        </p:nvSpPr>
        <p:spPr/>
        <p:txBody>
          <a:bodyPr>
            <a:normAutofit/>
          </a:bodyPr>
          <a:lstStyle/>
          <a:p>
            <a:r>
              <a:rPr lang="es-MX" sz="2800" noProof="0" dirty="0" smtClean="0"/>
              <a:t>La evaluación del </a:t>
            </a:r>
            <a:r>
              <a:rPr lang="es-MX" sz="2800" dirty="0" smtClean="0"/>
              <a:t>d</a:t>
            </a:r>
            <a:r>
              <a:rPr lang="es-MX" sz="2800" noProof="0" dirty="0" smtClean="0"/>
              <a:t>olor es crítica y debe incluir: </a:t>
            </a:r>
          </a:p>
          <a:p>
            <a:pPr lvl="1"/>
            <a:r>
              <a:rPr lang="es-MX" sz="2400" noProof="0" dirty="0" smtClean="0"/>
              <a:t>Ubicación, duración, frecuencia, cualidad, severidad, etc.</a:t>
            </a:r>
          </a:p>
          <a:p>
            <a:pPr lvl="1"/>
            <a:r>
              <a:rPr lang="es-MX" sz="2400" noProof="0" dirty="0" smtClean="0"/>
              <a:t>Historia de medicación</a:t>
            </a:r>
          </a:p>
          <a:p>
            <a:pPr lvl="1"/>
            <a:r>
              <a:rPr lang="es-MX" sz="2400" noProof="0" dirty="0" smtClean="0"/>
              <a:t>Examen físico</a:t>
            </a:r>
          </a:p>
          <a:p>
            <a:pPr lvl="1"/>
            <a:r>
              <a:rPr lang="es-MX" sz="2400" noProof="0" dirty="0" smtClean="0"/>
              <a:t>Evaluación de la función del paciente</a:t>
            </a:r>
          </a:p>
          <a:p>
            <a:pPr lvl="1"/>
            <a:r>
              <a:rPr lang="es-MX" sz="2400" noProof="0" dirty="0" smtClean="0"/>
              <a:t>Evaluación psicológica</a:t>
            </a:r>
          </a:p>
          <a:p>
            <a:pPr lvl="1"/>
            <a:r>
              <a:rPr lang="es-MX" sz="2400" noProof="0" dirty="0" smtClean="0"/>
              <a:t>Evaluación de riesgo</a:t>
            </a:r>
          </a:p>
          <a:p>
            <a:pPr lvl="1"/>
            <a:r>
              <a:rPr lang="es-MX" sz="2400" noProof="0" dirty="0" smtClean="0"/>
              <a:t>Comorbilidades</a:t>
            </a:r>
          </a:p>
          <a:p>
            <a:pPr lvl="1"/>
            <a:r>
              <a:rPr lang="es-MX" sz="2400" noProof="0" dirty="0" smtClean="0"/>
              <a:t>Determinación del tipo(s) de dolor </a:t>
            </a:r>
          </a:p>
          <a:p>
            <a:pPr lvl="1"/>
            <a:endParaRPr lang="es-MX" sz="2400" noProof="0" dirty="0" smtClean="0"/>
          </a:p>
          <a:p>
            <a:pPr lvl="1"/>
            <a:endParaRPr lang="es-MX" sz="2400" noProof="0" dirty="0"/>
          </a:p>
        </p:txBody>
      </p:sp>
    </p:spTree>
    <p:extLst>
      <p:ext uri="{BB962C8B-B14F-4D97-AF65-F5344CB8AC3E}">
        <p14:creationId xmlns:p14="http://schemas.microsoft.com/office/powerpoint/2010/main" val="1741459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Visión General</a:t>
            </a:r>
            <a:endParaRPr lang="es-MX" sz="4800" noProof="0" dirty="0">
              <a:solidFill>
                <a:schemeClr val="tx1">
                  <a:lumMod val="50000"/>
                </a:schemeClr>
              </a:solidFill>
            </a:endParaRPr>
          </a:p>
        </p:txBody>
      </p:sp>
    </p:spTree>
    <p:extLst>
      <p:ext uri="{BB962C8B-B14F-4D97-AF65-F5344CB8AC3E}">
        <p14:creationId xmlns:p14="http://schemas.microsoft.com/office/powerpoint/2010/main" val="701240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29" name="Rectangle 2"/>
          <p:cNvSpPr>
            <a:spLocks noGrp="1" noChangeArrowheads="1"/>
          </p:cNvSpPr>
          <p:nvPr>
            <p:ph type="title"/>
          </p:nvPr>
        </p:nvSpPr>
        <p:spPr/>
        <p:txBody>
          <a:bodyPr>
            <a:noAutofit/>
          </a:bodyPr>
          <a:lstStyle/>
          <a:p>
            <a:pPr>
              <a:tabLst>
                <a:tab pos="177800" algn="l"/>
              </a:tabLst>
            </a:pPr>
            <a:r>
              <a:rPr lang="es-MX" sz="3200" noProof="0" dirty="0" smtClean="0"/>
              <a:t>Dolor: Infrareportado,</a:t>
            </a:r>
            <a:br>
              <a:rPr lang="es-MX" sz="3200" noProof="0" dirty="0" smtClean="0"/>
            </a:br>
            <a:r>
              <a:rPr lang="es-MX" sz="3200" noProof="0" dirty="0" smtClean="0"/>
              <a:t>Infradiagnosticado </a:t>
            </a:r>
            <a:r>
              <a:rPr lang="es-MX" sz="3200" dirty="0" smtClean="0"/>
              <a:t>e Infratratado</a:t>
            </a:r>
            <a:endParaRPr lang="es-MX" sz="3200" noProof="0" dirty="0" smtClean="0"/>
          </a:p>
        </p:txBody>
      </p:sp>
      <p:sp>
        <p:nvSpPr>
          <p:cNvPr id="867330" name="Rectangle 3"/>
          <p:cNvSpPr>
            <a:spLocks noGrp="1" noChangeArrowheads="1"/>
          </p:cNvSpPr>
          <p:nvPr>
            <p:ph idx="1"/>
          </p:nvPr>
        </p:nvSpPr>
        <p:spPr>
          <a:xfrm>
            <a:off x="457200" y="1600200"/>
            <a:ext cx="8229600" cy="3367076"/>
          </a:xfrm>
        </p:spPr>
        <p:txBody>
          <a:bodyPr>
            <a:spAutoFit/>
          </a:bodyPr>
          <a:lstStyle/>
          <a:p>
            <a:pPr>
              <a:spcBef>
                <a:spcPct val="30000"/>
              </a:spcBef>
            </a:pPr>
            <a:r>
              <a:rPr lang="es-MX" sz="2800" noProof="0" dirty="0" smtClean="0"/>
              <a:t>El dolor continuo ha sido </a:t>
            </a:r>
            <a:r>
              <a:rPr lang="es-MX" sz="2800" b="1" noProof="0" dirty="0" smtClean="0"/>
              <a:t>infrareportado</a:t>
            </a:r>
            <a:r>
              <a:rPr lang="es-MX" sz="2800" noProof="0" dirty="0" smtClean="0"/>
              <a:t>, </a:t>
            </a:r>
            <a:r>
              <a:rPr lang="es-MX" sz="2800" b="1" noProof="0" dirty="0" smtClean="0"/>
              <a:t>infradiagnosticado</a:t>
            </a:r>
            <a:r>
              <a:rPr lang="es-MX" sz="2800" noProof="0" dirty="0" smtClean="0"/>
              <a:t>, e </a:t>
            </a:r>
            <a:r>
              <a:rPr lang="es-MX" sz="2800" b="1" noProof="0" dirty="0" smtClean="0"/>
              <a:t>infratratado </a:t>
            </a:r>
            <a:r>
              <a:rPr lang="es-MX" sz="2800" dirty="0" smtClean="0"/>
              <a:t>en casi todos los entornos de cuidado de la salud</a:t>
            </a:r>
          </a:p>
          <a:p>
            <a:pPr>
              <a:spcBef>
                <a:spcPct val="30000"/>
              </a:spcBef>
            </a:pPr>
            <a:r>
              <a:rPr lang="es-MX" sz="2800" noProof="0" dirty="0" smtClean="0"/>
              <a:t>Se debe motivar a las personas con dolor que reduce la QoL a buscar ayuda</a:t>
            </a:r>
          </a:p>
          <a:p>
            <a:pPr>
              <a:spcBef>
                <a:spcPct val="30000"/>
              </a:spcBef>
            </a:pPr>
            <a:r>
              <a:rPr lang="es-MX" sz="2800" noProof="0" dirty="0" smtClean="0"/>
              <a:t>La evaluación y tratamientos integrales tienden a producir los mejores resultados</a:t>
            </a:r>
          </a:p>
        </p:txBody>
      </p:sp>
      <p:sp>
        <p:nvSpPr>
          <p:cNvPr id="8" name="Text Box 16"/>
          <p:cNvSpPr txBox="1">
            <a:spLocks noChangeArrowheads="1"/>
          </p:cNvSpPr>
          <p:nvPr/>
        </p:nvSpPr>
        <p:spPr bwMode="auto">
          <a:xfrm>
            <a:off x="128092" y="6309320"/>
            <a:ext cx="6892180" cy="461665"/>
          </a:xfrm>
          <a:prstGeom prst="rect">
            <a:avLst/>
          </a:prstGeom>
          <a:noFill/>
          <a:ln w="9525">
            <a:noFill/>
            <a:miter lim="800000"/>
            <a:headEnd/>
            <a:tailEnd/>
          </a:ln>
        </p:spPr>
        <p:txBody>
          <a:bodyPr wrap="square" lIns="0" tIns="0" rIns="0" bIns="0" anchor="b">
            <a:spAutoFit/>
          </a:bodyPr>
          <a:lstStyle/>
          <a:p>
            <a:r>
              <a:rPr lang="en-US" sz="1000" dirty="0" smtClean="0">
                <a:solidFill>
                  <a:srgbClr val="002060"/>
                </a:solidFill>
                <a:latin typeface="Arial" pitchFamily="34" charset="0"/>
                <a:cs typeface="Arial" pitchFamily="34" charset="0"/>
              </a:rPr>
              <a:t>QoL = Calidad de Vida</a:t>
            </a:r>
          </a:p>
          <a:p>
            <a:r>
              <a:rPr lang="en-US" sz="1000" dirty="0" smtClean="0">
                <a:solidFill>
                  <a:srgbClr val="002060"/>
                </a:solidFill>
                <a:latin typeface="Arial" pitchFamily="34" charset="0"/>
                <a:cs typeface="Arial" pitchFamily="34" charset="0"/>
              </a:rPr>
              <a:t>Institute of Medicine. Relieving pain in America: a blueprint for transforming prevention, care, education, and research, Washington, DC: The National Academies Press, 2011, http://www.nap.edu/catalog.php?record_id=13172.</a:t>
            </a:r>
            <a:endParaRPr lang="en-US" sz="1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466891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smtClean="0"/>
              <a:t>Importancia de la Evaluación del Dolor</a:t>
            </a:r>
            <a:endParaRPr lang="es-MX" noProof="0" dirty="0"/>
          </a:p>
        </p:txBody>
      </p:sp>
      <p:sp>
        <p:nvSpPr>
          <p:cNvPr id="3" name="Content Placeholder 2"/>
          <p:cNvSpPr>
            <a:spLocks noGrp="1"/>
          </p:cNvSpPr>
          <p:nvPr>
            <p:ph idx="1"/>
          </p:nvPr>
        </p:nvSpPr>
        <p:spPr/>
        <p:txBody>
          <a:bodyPr>
            <a:normAutofit fontScale="85000" lnSpcReduction="20000"/>
          </a:bodyPr>
          <a:lstStyle/>
          <a:p>
            <a:pPr marL="0" indent="0" algn="ctr">
              <a:buNone/>
            </a:pPr>
            <a:r>
              <a:rPr lang="es-MX" b="1" noProof="0" dirty="0" smtClean="0"/>
              <a:t>El dolor es un factor de predicción importante </a:t>
            </a:r>
            <a:br>
              <a:rPr lang="es-MX" b="1" noProof="0" dirty="0" smtClean="0"/>
            </a:br>
            <a:r>
              <a:rPr lang="es-MX" b="1" noProof="0" dirty="0" smtClean="0"/>
              <a:t>de morbilidad y mortalidad</a:t>
            </a:r>
          </a:p>
          <a:p>
            <a:r>
              <a:rPr lang="es-MX" noProof="0" dirty="0" smtClean="0"/>
              <a:t>Evalúe signos de advertencia que requieran investigación y/o referencia inmediata</a:t>
            </a:r>
          </a:p>
          <a:p>
            <a:r>
              <a:rPr lang="es-MX" noProof="0" dirty="0" smtClean="0"/>
              <a:t>Identifique la causa subyacente</a:t>
            </a:r>
          </a:p>
          <a:p>
            <a:pPr lvl="1"/>
            <a:r>
              <a:rPr lang="es-MX" noProof="0" dirty="0" smtClean="0"/>
              <a:t>El dolor se maneja mejor si se determina y se trata la causa subyacente</a:t>
            </a:r>
          </a:p>
          <a:p>
            <a:r>
              <a:rPr lang="es-MX" noProof="0" dirty="0" smtClean="0"/>
              <a:t>Reconozca el tipo de dolor para ayudar a orientar la selección de las terapias apropiadas para el tratamiento del dolor</a:t>
            </a:r>
          </a:p>
          <a:p>
            <a:r>
              <a:rPr lang="es-MX" noProof="0" dirty="0" smtClean="0"/>
              <a:t>Determine la intensidad inicial del dolor para permitir evaluaciones futuras de la eficacia del tratamiento</a:t>
            </a: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srgbClr val="002060"/>
                </a:solidFill>
              </a:rPr>
              <a:pPr/>
              <a:t>7</a:t>
            </a:fld>
            <a:endParaRPr lang="en-CA" dirty="0">
              <a:solidFill>
                <a:srgbClr val="002060"/>
              </a:solidFill>
            </a:endParaRPr>
          </a:p>
        </p:txBody>
      </p:sp>
      <p:sp>
        <p:nvSpPr>
          <p:cNvPr id="6" name="Rectangle 5"/>
          <p:cNvSpPr/>
          <p:nvPr/>
        </p:nvSpPr>
        <p:spPr>
          <a:xfrm>
            <a:off x="222153" y="6453336"/>
            <a:ext cx="7200800" cy="246221"/>
          </a:xfrm>
          <a:prstGeom prst="rect">
            <a:avLst/>
          </a:prstGeom>
        </p:spPr>
        <p:txBody>
          <a:bodyPr wrap="square">
            <a:spAutoFit/>
          </a:bodyPr>
          <a:lstStyle/>
          <a:p>
            <a:r>
              <a:rPr lang="en-CA" sz="1000" dirty="0">
                <a:solidFill>
                  <a:srgbClr val="002060"/>
                </a:solidFill>
              </a:rPr>
              <a:t>Forde G, Stanos </a:t>
            </a:r>
            <a:r>
              <a:rPr lang="en-CA" sz="1000" dirty="0" smtClean="0">
                <a:solidFill>
                  <a:srgbClr val="002060"/>
                </a:solidFill>
              </a:rPr>
              <a:t>S. </a:t>
            </a:r>
            <a:r>
              <a:rPr lang="en-CA" sz="1000" i="1" dirty="0" smtClean="0">
                <a:solidFill>
                  <a:srgbClr val="002060"/>
                </a:solidFill>
              </a:rPr>
              <a:t>J </a:t>
            </a:r>
            <a:r>
              <a:rPr lang="en-CA" sz="1000" i="1" dirty="0">
                <a:solidFill>
                  <a:srgbClr val="002060"/>
                </a:solidFill>
              </a:rPr>
              <a:t>Fam </a:t>
            </a:r>
            <a:r>
              <a:rPr lang="en-CA" sz="1000" i="1" dirty="0" smtClean="0">
                <a:solidFill>
                  <a:srgbClr val="002060"/>
                </a:solidFill>
              </a:rPr>
              <a:t>Pract</a:t>
            </a:r>
            <a:r>
              <a:rPr lang="en-CA" sz="1000" dirty="0" smtClean="0">
                <a:solidFill>
                  <a:srgbClr val="002060"/>
                </a:solidFill>
              </a:rPr>
              <a:t> 2007; 56(8 </a:t>
            </a:r>
            <a:r>
              <a:rPr lang="en-CA" sz="1000" dirty="0">
                <a:solidFill>
                  <a:srgbClr val="002060"/>
                </a:solidFill>
              </a:rPr>
              <a:t>Suppl Hot Topics):</a:t>
            </a:r>
            <a:r>
              <a:rPr lang="en-CA" sz="1000" dirty="0" smtClean="0">
                <a:solidFill>
                  <a:srgbClr val="002060"/>
                </a:solidFill>
              </a:rPr>
              <a:t>S21-30; </a:t>
            </a:r>
            <a:r>
              <a:rPr lang="en-US" sz="1000" dirty="0">
                <a:solidFill>
                  <a:srgbClr val="002060"/>
                </a:solidFill>
              </a:rPr>
              <a:t>Sokka T, Pincus T. Poster presentation at ACR 2005</a:t>
            </a:r>
            <a:r>
              <a:rPr lang="en-US" sz="1000" dirty="0" smtClean="0">
                <a:solidFill>
                  <a:srgbClr val="002060"/>
                </a:solidFill>
              </a:rPr>
              <a:t>.</a:t>
            </a:r>
            <a:endParaRPr lang="en-US" sz="1000" dirty="0">
              <a:solidFill>
                <a:srgbClr val="002060"/>
              </a:solidFill>
            </a:endParaRPr>
          </a:p>
        </p:txBody>
      </p:sp>
    </p:spTree>
    <p:extLst>
      <p:ext uri="{BB962C8B-B14F-4D97-AF65-F5344CB8AC3E}">
        <p14:creationId xmlns:p14="http://schemas.microsoft.com/office/powerpoint/2010/main" val="1682548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7" name="Rectangle 2"/>
          <p:cNvSpPr>
            <a:spLocks noGrp="1" noChangeArrowheads="1"/>
          </p:cNvSpPr>
          <p:nvPr>
            <p:ph type="title"/>
          </p:nvPr>
        </p:nvSpPr>
        <p:spPr/>
        <p:txBody>
          <a:bodyPr>
            <a:noAutofit/>
          </a:bodyPr>
          <a:lstStyle/>
          <a:p>
            <a:pPr>
              <a:tabLst>
                <a:tab pos="2692400" algn="l"/>
              </a:tabLst>
            </a:pPr>
            <a:r>
              <a:rPr lang="es-MX" noProof="0" dirty="0" smtClean="0"/>
              <a:t>Evaluación Integral del Dolor </a:t>
            </a:r>
            <a:endParaRPr lang="es-MX" b="0" baseline="30000" noProof="0" dirty="0" smtClean="0"/>
          </a:p>
        </p:txBody>
      </p:sp>
      <p:sp>
        <p:nvSpPr>
          <p:cNvPr id="869379" name="_s1029"/>
          <p:cNvSpPr>
            <a:spLocks noChangeArrowheads="1"/>
          </p:cNvSpPr>
          <p:nvPr/>
        </p:nvSpPr>
        <p:spPr bwMode="auto">
          <a:xfrm>
            <a:off x="307975" y="2346226"/>
            <a:ext cx="2989263" cy="1296987"/>
          </a:xfrm>
          <a:prstGeom prst="ellipse">
            <a:avLst/>
          </a:prstGeom>
          <a:solidFill>
            <a:schemeClr val="accent1"/>
          </a:solidFill>
          <a:ln w="9525">
            <a:noFill/>
            <a:round/>
            <a:headEnd/>
            <a:tailEnd/>
          </a:ln>
        </p:spPr>
        <p:txBody>
          <a:bodyPr wrap="none" lIns="0" tIns="0" rIns="0" bIns="0" anchor="ctr"/>
          <a:lstStyle/>
          <a:p>
            <a:pPr algn="ctr"/>
            <a:r>
              <a:rPr lang="es-MX" sz="1600" b="1" dirty="0" smtClean="0"/>
              <a:t>Describir la localización, </a:t>
            </a:r>
          </a:p>
          <a:p>
            <a:pPr algn="ctr"/>
            <a:r>
              <a:rPr lang="es-MX" sz="1600" b="1" dirty="0" smtClean="0"/>
              <a:t>distribución, duración, frecuencia</a:t>
            </a:r>
          </a:p>
          <a:p>
            <a:pPr algn="ctr"/>
            <a:r>
              <a:rPr lang="es-MX" sz="1600" b="1" dirty="0" smtClean="0"/>
              <a:t>y calidad del dolor y los </a:t>
            </a:r>
          </a:p>
          <a:p>
            <a:pPr algn="ctr"/>
            <a:r>
              <a:rPr lang="es-MX" sz="1600" b="1" dirty="0" smtClean="0"/>
              <a:t>factores que lo </a:t>
            </a:r>
          </a:p>
          <a:p>
            <a:pPr algn="ctr"/>
            <a:r>
              <a:rPr lang="es-MX" sz="1600" b="1" dirty="0" smtClean="0"/>
              <a:t>precipitan</a:t>
            </a:r>
            <a:endParaRPr lang="es-MX" sz="1600" b="1" dirty="0"/>
          </a:p>
        </p:txBody>
      </p:sp>
      <p:sp>
        <p:nvSpPr>
          <p:cNvPr id="869380" name="_s1031"/>
          <p:cNvSpPr>
            <a:spLocks noChangeArrowheads="1"/>
          </p:cNvSpPr>
          <p:nvPr/>
        </p:nvSpPr>
        <p:spPr bwMode="auto">
          <a:xfrm>
            <a:off x="307975" y="3813076"/>
            <a:ext cx="2989263" cy="1296987"/>
          </a:xfrm>
          <a:prstGeom prst="ellipse">
            <a:avLst/>
          </a:prstGeom>
          <a:solidFill>
            <a:schemeClr val="accent1"/>
          </a:solidFill>
          <a:ln w="9525" algn="ctr">
            <a:noFill/>
            <a:round/>
            <a:headEnd/>
            <a:tailEnd/>
          </a:ln>
        </p:spPr>
        <p:txBody>
          <a:bodyPr wrap="none" lIns="0" tIns="0" rIns="0" bIns="0" anchor="ctr"/>
          <a:lstStyle/>
          <a:p>
            <a:pPr algn="ctr"/>
            <a:r>
              <a:rPr lang="es-MX" sz="1600" b="1" dirty="0" smtClean="0"/>
              <a:t>Hacer una historia detallada</a:t>
            </a:r>
            <a:br>
              <a:rPr lang="es-MX" sz="1600" b="1" dirty="0" smtClean="0"/>
            </a:br>
            <a:r>
              <a:rPr lang="es-MX" sz="1600" b="1" dirty="0" smtClean="0"/>
              <a:t>(</a:t>
            </a:r>
            <a:r>
              <a:rPr lang="es-MX" sz="1600" b="1" i="1" dirty="0" smtClean="0"/>
              <a:t>ej: </a:t>
            </a:r>
            <a:r>
              <a:rPr lang="es-MX" sz="1600" b="1" dirty="0" smtClean="0"/>
              <a:t> Comorbilidades, </a:t>
            </a:r>
            <a:br>
              <a:rPr lang="es-MX" sz="1600" b="1" dirty="0" smtClean="0"/>
            </a:br>
            <a:r>
              <a:rPr lang="es-MX" sz="1600" b="1" dirty="0" smtClean="0"/>
              <a:t>tratamiento previo)</a:t>
            </a:r>
            <a:endParaRPr lang="es-MX" sz="1600" b="1" dirty="0"/>
          </a:p>
        </p:txBody>
      </p:sp>
      <p:sp>
        <p:nvSpPr>
          <p:cNvPr id="869381" name="_s1033"/>
          <p:cNvSpPr>
            <a:spLocks noChangeArrowheads="1"/>
          </p:cNvSpPr>
          <p:nvPr/>
        </p:nvSpPr>
        <p:spPr bwMode="auto">
          <a:xfrm>
            <a:off x="3052763" y="4725888"/>
            <a:ext cx="2990850" cy="1295400"/>
          </a:xfrm>
          <a:prstGeom prst="ellipse">
            <a:avLst/>
          </a:prstGeom>
          <a:solidFill>
            <a:schemeClr val="accent1"/>
          </a:solidFill>
          <a:ln w="9525" algn="ctr">
            <a:noFill/>
            <a:round/>
            <a:headEnd/>
            <a:tailEnd/>
          </a:ln>
        </p:spPr>
        <p:txBody>
          <a:bodyPr wrap="none" lIns="0" tIns="0" rIns="0" bIns="0" anchor="ctr"/>
          <a:lstStyle/>
          <a:p>
            <a:pPr algn="ctr"/>
            <a:r>
              <a:rPr lang="es-MX" sz="1600" b="1" dirty="0" smtClean="0"/>
              <a:t>Realizar un examen</a:t>
            </a:r>
          </a:p>
          <a:p>
            <a:pPr algn="ctr"/>
            <a:r>
              <a:rPr lang="es-MX" sz="1600" b="1" dirty="0" smtClean="0"/>
              <a:t>físico</a:t>
            </a:r>
            <a:endParaRPr lang="es-MX" sz="1600" b="1" dirty="0"/>
          </a:p>
        </p:txBody>
      </p:sp>
      <p:sp>
        <p:nvSpPr>
          <p:cNvPr id="869382" name="_s1035"/>
          <p:cNvSpPr>
            <a:spLocks noChangeArrowheads="1"/>
          </p:cNvSpPr>
          <p:nvPr/>
        </p:nvSpPr>
        <p:spPr bwMode="auto">
          <a:xfrm>
            <a:off x="5799138" y="3813076"/>
            <a:ext cx="2989262" cy="1296987"/>
          </a:xfrm>
          <a:prstGeom prst="ellipse">
            <a:avLst/>
          </a:prstGeom>
          <a:solidFill>
            <a:schemeClr val="accent1"/>
          </a:solidFill>
          <a:ln w="9525" algn="ctr">
            <a:noFill/>
            <a:round/>
            <a:headEnd/>
            <a:tailEnd/>
          </a:ln>
        </p:spPr>
        <p:txBody>
          <a:bodyPr wrap="none" lIns="0" tIns="0" rIns="0" bIns="0" anchor="ctr"/>
          <a:lstStyle/>
          <a:p>
            <a:pPr algn="ctr"/>
            <a:r>
              <a:rPr lang="es-MX" sz="1600" b="1" dirty="0" smtClean="0"/>
              <a:t>Aclarar la etiología, </a:t>
            </a:r>
          </a:p>
          <a:p>
            <a:pPr algn="ctr"/>
            <a:r>
              <a:rPr lang="es-MX" sz="1600" b="1" dirty="0" smtClean="0"/>
              <a:t>patofisiología</a:t>
            </a:r>
          </a:p>
        </p:txBody>
      </p:sp>
      <p:sp>
        <p:nvSpPr>
          <p:cNvPr id="869383" name="_s1037"/>
          <p:cNvSpPr>
            <a:spLocks noChangeArrowheads="1"/>
          </p:cNvSpPr>
          <p:nvPr/>
        </p:nvSpPr>
        <p:spPr bwMode="auto">
          <a:xfrm>
            <a:off x="5799138" y="2346226"/>
            <a:ext cx="2989262" cy="1296987"/>
          </a:xfrm>
          <a:prstGeom prst="ellipse">
            <a:avLst/>
          </a:prstGeom>
          <a:solidFill>
            <a:schemeClr val="accent1"/>
          </a:solidFill>
          <a:ln w="9525" algn="ctr">
            <a:noFill/>
            <a:round/>
            <a:headEnd/>
            <a:tailEnd/>
          </a:ln>
        </p:spPr>
        <p:txBody>
          <a:bodyPr wrap="none" lIns="0" tIns="0" rIns="0" bIns="0" anchor="ctr"/>
          <a:lstStyle/>
          <a:p>
            <a:pPr algn="ctr"/>
            <a:r>
              <a:rPr lang="es-MX" sz="1600" b="1" dirty="0" smtClean="0"/>
              <a:t>Evaluación completa </a:t>
            </a:r>
          </a:p>
          <a:p>
            <a:pPr algn="ctr"/>
            <a:r>
              <a:rPr lang="es-MX" sz="1600" b="1" dirty="0" smtClean="0"/>
              <a:t>del riesgo</a:t>
            </a:r>
            <a:r>
              <a:rPr lang="es-MX" sz="1600" b="1" baseline="30000" dirty="0" smtClean="0"/>
              <a:t>2</a:t>
            </a:r>
            <a:endParaRPr lang="es-MX" sz="1600" b="1" baseline="30000" dirty="0"/>
          </a:p>
        </p:txBody>
      </p:sp>
      <p:sp>
        <p:nvSpPr>
          <p:cNvPr id="869384" name="_s1039"/>
          <p:cNvSpPr>
            <a:spLocks noChangeArrowheads="1"/>
          </p:cNvSpPr>
          <p:nvPr/>
        </p:nvSpPr>
        <p:spPr bwMode="auto">
          <a:xfrm>
            <a:off x="3052763" y="1535013"/>
            <a:ext cx="2990850" cy="1295400"/>
          </a:xfrm>
          <a:prstGeom prst="ellipse">
            <a:avLst/>
          </a:prstGeom>
          <a:solidFill>
            <a:schemeClr val="accent1"/>
          </a:solidFill>
          <a:ln w="9525" algn="ctr">
            <a:noFill/>
            <a:round/>
            <a:headEnd/>
            <a:tailEnd/>
          </a:ln>
        </p:spPr>
        <p:txBody>
          <a:bodyPr wrap="none" lIns="0" tIns="0" rIns="0" bIns="0" anchor="ctr"/>
          <a:lstStyle/>
          <a:p>
            <a:pPr algn="ctr"/>
            <a:r>
              <a:rPr lang="es-MX" sz="1600" b="1" dirty="0" smtClean="0"/>
              <a:t>Evalúa los efectos del dolor  </a:t>
            </a:r>
            <a:br>
              <a:rPr lang="es-MX" sz="1600" b="1" dirty="0" smtClean="0"/>
            </a:br>
            <a:r>
              <a:rPr lang="es-MX" sz="1600" b="1" dirty="0" smtClean="0"/>
              <a:t>en la función del paciente</a:t>
            </a:r>
            <a:endParaRPr lang="es-MX" sz="1600" b="1" dirty="0"/>
          </a:p>
        </p:txBody>
      </p:sp>
      <p:sp>
        <p:nvSpPr>
          <p:cNvPr id="10" name="Text Box 9"/>
          <p:cNvSpPr txBox="1">
            <a:spLocks noChangeArrowheads="1"/>
          </p:cNvSpPr>
          <p:nvPr/>
        </p:nvSpPr>
        <p:spPr bwMode="auto">
          <a:xfrm>
            <a:off x="106748" y="6279703"/>
            <a:ext cx="6769508" cy="461665"/>
          </a:xfrm>
          <a:prstGeom prst="rect">
            <a:avLst/>
          </a:prstGeom>
          <a:noFill/>
          <a:ln w="9525">
            <a:noFill/>
            <a:miter lim="800000"/>
            <a:headEnd/>
            <a:tailEnd/>
          </a:ln>
        </p:spPr>
        <p:txBody>
          <a:bodyPr wrap="square" lIns="0" tIns="0" rIns="0" bIns="0" anchor="b">
            <a:spAutoFit/>
          </a:bodyPr>
          <a:lstStyle/>
          <a:p>
            <a:pPr marL="114300" indent="-114300">
              <a:buFontTx/>
              <a:buAutoNum type="arabicPeriod"/>
            </a:pPr>
            <a:r>
              <a:rPr lang="en-US" sz="1000" dirty="0">
                <a:solidFill>
                  <a:srgbClr val="002060"/>
                </a:solidFill>
              </a:rPr>
              <a:t>National Pharmaceutical Council, Joint Commission on Accreditation of Healthcare Organizations </a:t>
            </a:r>
            <a:r>
              <a:rPr lang="en-US" sz="1000" dirty="0" smtClean="0">
                <a:solidFill>
                  <a:srgbClr val="002060"/>
                </a:solidFill>
              </a:rPr>
              <a:t>Pain: </a:t>
            </a:r>
            <a:r>
              <a:rPr lang="en-US" sz="1000" i="1" dirty="0" smtClean="0">
                <a:solidFill>
                  <a:srgbClr val="002060"/>
                </a:solidFill>
              </a:rPr>
              <a:t>Current </a:t>
            </a:r>
            <a:r>
              <a:rPr lang="en-US" sz="1000" i="1" dirty="0">
                <a:solidFill>
                  <a:srgbClr val="002060"/>
                </a:solidFill>
              </a:rPr>
              <a:t>Understanding </a:t>
            </a:r>
            <a:r>
              <a:rPr lang="en-US" sz="1000" i="1" dirty="0" smtClean="0">
                <a:solidFill>
                  <a:srgbClr val="002060"/>
                </a:solidFill>
              </a:rPr>
              <a:t/>
            </a:r>
            <a:br>
              <a:rPr lang="en-US" sz="1000" i="1" dirty="0" smtClean="0">
                <a:solidFill>
                  <a:srgbClr val="002060"/>
                </a:solidFill>
              </a:rPr>
            </a:br>
            <a:r>
              <a:rPr lang="en-US" sz="1000" i="1" dirty="0" smtClean="0">
                <a:solidFill>
                  <a:srgbClr val="002060"/>
                </a:solidFill>
              </a:rPr>
              <a:t>of </a:t>
            </a:r>
            <a:r>
              <a:rPr lang="en-US" sz="1000" i="1" dirty="0">
                <a:solidFill>
                  <a:srgbClr val="002060"/>
                </a:solidFill>
              </a:rPr>
              <a:t>Assessment, Management, and </a:t>
            </a:r>
            <a:r>
              <a:rPr lang="en-US" sz="1000" i="1" dirty="0" smtClean="0">
                <a:solidFill>
                  <a:srgbClr val="002060"/>
                </a:solidFill>
              </a:rPr>
              <a:t>Treatments</a:t>
            </a:r>
            <a:r>
              <a:rPr lang="en-US" sz="1000" dirty="0" smtClean="0">
                <a:solidFill>
                  <a:srgbClr val="002060"/>
                </a:solidFill>
              </a:rPr>
              <a:t>. Reston, VA</a:t>
            </a:r>
            <a:r>
              <a:rPr lang="en-US" sz="1000" dirty="0">
                <a:solidFill>
                  <a:srgbClr val="002060"/>
                </a:solidFill>
              </a:rPr>
              <a:t>: National Pharmaceutical Council; </a:t>
            </a:r>
            <a:r>
              <a:rPr lang="en-US" sz="1000" dirty="0" smtClean="0">
                <a:solidFill>
                  <a:srgbClr val="002060"/>
                </a:solidFill>
              </a:rPr>
              <a:t>2001; 2. Passik </a:t>
            </a:r>
            <a:r>
              <a:rPr lang="en-US" sz="1000" dirty="0">
                <a:solidFill>
                  <a:srgbClr val="002060"/>
                </a:solidFill>
              </a:rPr>
              <a:t>SD, Kirsh KL. </a:t>
            </a:r>
            <a:r>
              <a:rPr lang="en-US" sz="1000" i="1" dirty="0">
                <a:solidFill>
                  <a:srgbClr val="002060"/>
                </a:solidFill>
              </a:rPr>
              <a:t>CNS </a:t>
            </a:r>
            <a:r>
              <a:rPr lang="en-US" sz="1000" i="1" dirty="0" smtClean="0">
                <a:solidFill>
                  <a:srgbClr val="002060"/>
                </a:solidFill>
              </a:rPr>
              <a:t>Drug</a:t>
            </a:r>
            <a:r>
              <a:rPr lang="en-US" sz="1000" dirty="0" smtClean="0">
                <a:solidFill>
                  <a:srgbClr val="002060"/>
                </a:solidFill>
              </a:rPr>
              <a:t>. </a:t>
            </a:r>
            <a:r>
              <a:rPr lang="en-US" sz="1000" dirty="0">
                <a:solidFill>
                  <a:srgbClr val="002060"/>
                </a:solidFill>
              </a:rPr>
              <a:t>2004;18(1):13-25.</a:t>
            </a:r>
          </a:p>
        </p:txBody>
      </p:sp>
    </p:spTree>
    <p:extLst>
      <p:ext uri="{BB962C8B-B14F-4D97-AF65-F5344CB8AC3E}">
        <p14:creationId xmlns:p14="http://schemas.microsoft.com/office/powerpoint/2010/main" val="2212817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Autofit/>
          </a:bodyPr>
          <a:lstStyle/>
          <a:p>
            <a:pPr eaLnBrk="1" hangingPunct="1"/>
            <a:r>
              <a:rPr lang="es-MX" sz="4000" dirty="0" smtClean="0"/>
              <a:t>Dolor Nociceptivo vs. Dolor Neuropático </a:t>
            </a:r>
          </a:p>
        </p:txBody>
      </p:sp>
      <p:graphicFrame>
        <p:nvGraphicFramePr>
          <p:cNvPr id="4852739" name="Group 3"/>
          <p:cNvGraphicFramePr>
            <a:graphicFrameLocks noGrp="1"/>
          </p:cNvGraphicFramePr>
          <p:nvPr>
            <p:ph idx="1"/>
            <p:extLst>
              <p:ext uri="{D42A27DB-BD31-4B8C-83A1-F6EECF244321}">
                <p14:modId xmlns:p14="http://schemas.microsoft.com/office/powerpoint/2010/main" val="3413778126"/>
              </p:ext>
            </p:extLst>
          </p:nvPr>
        </p:nvGraphicFramePr>
        <p:xfrm>
          <a:off x="323529" y="1600200"/>
          <a:ext cx="8449671" cy="4489920"/>
        </p:xfrm>
        <a:graphic>
          <a:graphicData uri="http://schemas.openxmlformats.org/drawingml/2006/table">
            <a:tbl>
              <a:tblPr/>
              <a:tblGrid>
                <a:gridCol w="1368151"/>
                <a:gridCol w="3496811"/>
                <a:gridCol w="3584709"/>
              </a:tblGrid>
              <a:tr h="468000">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endParaRPr kumimoji="0" lang="es-MX" sz="1600" b="0" i="0" u="none" strike="noStrike" cap="none" normalizeH="0" baseline="0" noProof="0" dirty="0" smtClean="0">
                        <a:ln>
                          <a:noFill/>
                        </a:ln>
                        <a:solidFill>
                          <a:schemeClr val="accent1"/>
                        </a:solidFill>
                        <a:effectLst/>
                        <a:latin typeface="Arial" pitchFamily="34" charset="0"/>
                        <a:ea typeface="Times New Roman" pitchFamily="18" charset="0"/>
                        <a:cs typeface="Agenda" charset="0"/>
                      </a:endParaRPr>
                    </a:p>
                  </a:txBody>
                  <a:tcPr marL="95301" marR="9530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s-MX" sz="2000" b="1" i="0" u="none" strike="noStrike" cap="none" normalizeH="0" baseline="0" noProof="0" dirty="0" smtClean="0">
                          <a:ln>
                            <a:noFill/>
                          </a:ln>
                          <a:solidFill>
                            <a:schemeClr val="tx1"/>
                          </a:solidFill>
                          <a:effectLst/>
                          <a:latin typeface="Agenda" charset="0"/>
                          <a:ea typeface="Times New Roman" pitchFamily="18" charset="0"/>
                          <a:cs typeface="Agenda" charset="0"/>
                        </a:rPr>
                        <a:t>Nociceptivo</a:t>
                      </a:r>
                      <a:endParaRPr kumimoji="0" lang="es-MX" sz="2000" b="1" i="0" u="none" strike="noStrike" cap="none" normalizeH="0" baseline="0" noProof="0" dirty="0" smtClean="0">
                        <a:ln>
                          <a:noFill/>
                        </a:ln>
                        <a:solidFill>
                          <a:schemeClr val="tx1"/>
                        </a:solidFill>
                        <a:effectLst/>
                        <a:latin typeface="Arial" pitchFamily="34" charset="0"/>
                        <a:ea typeface="Times New Roman" pitchFamily="18" charset="0"/>
                        <a:cs typeface="Agenda" charset="0"/>
                      </a:endParaRP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s-MX" sz="2000" b="1" i="0" u="none" strike="noStrike" cap="none" normalizeH="0" baseline="0" noProof="0" dirty="0" smtClean="0">
                          <a:ln>
                            <a:noFill/>
                          </a:ln>
                          <a:solidFill>
                            <a:schemeClr val="tx1"/>
                          </a:solidFill>
                          <a:effectLst/>
                          <a:latin typeface="Agenda" charset="0"/>
                          <a:ea typeface="Times New Roman" pitchFamily="18" charset="0"/>
                          <a:cs typeface="Agenda" charset="0"/>
                        </a:rPr>
                        <a:t>Neuropático</a:t>
                      </a:r>
                      <a:endParaRPr kumimoji="0" lang="es-MX" sz="2000" b="1" i="0" u="none" strike="noStrike" cap="none" normalizeH="0" baseline="0" noProof="0" dirty="0" smtClean="0">
                        <a:ln>
                          <a:noFill/>
                        </a:ln>
                        <a:solidFill>
                          <a:schemeClr val="tx1"/>
                        </a:solidFill>
                        <a:effectLst/>
                        <a:latin typeface="Arial" pitchFamily="34" charset="0"/>
                        <a:ea typeface="Times New Roman" pitchFamily="18" charset="0"/>
                        <a:cs typeface="Agenda" charset="0"/>
                      </a:endParaRP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9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noProof="0" dirty="0" smtClean="0">
                          <a:ln>
                            <a:noFill/>
                          </a:ln>
                          <a:solidFill>
                            <a:srgbClr val="002060"/>
                          </a:solidFill>
                          <a:effectLst/>
                          <a:latin typeface="Arial" pitchFamily="34" charset="0"/>
                          <a:ea typeface="Times New Roman" pitchFamily="18" charset="0"/>
                          <a:cs typeface="Agenda" charset="0"/>
                        </a:rPr>
                        <a:t>Definición</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Dolor causado por activación fisiológica de los receptores del dolor</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rPr>
                        <a:t>Dolor iniciado o causado por una lesión o disfunción primaria en el sistema nervioso central o periférico</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79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noProof="0" dirty="0" smtClean="0">
                          <a:ln>
                            <a:noFill/>
                          </a:ln>
                          <a:solidFill>
                            <a:srgbClr val="002060"/>
                          </a:solidFill>
                          <a:effectLst/>
                          <a:latin typeface="Arial" pitchFamily="34" charset="0"/>
                          <a:ea typeface="Times New Roman" pitchFamily="18" charset="0"/>
                          <a:cs typeface="Agenda" charset="0"/>
                        </a:rPr>
                        <a:t>Mecanismo</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Transducción fisiológica natural</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Generación de impulso ectópico, sensibilización central, y otros</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79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noProof="0" dirty="0" smtClean="0">
                          <a:ln>
                            <a:noFill/>
                          </a:ln>
                          <a:solidFill>
                            <a:srgbClr val="002060"/>
                          </a:solidFill>
                          <a:effectLst/>
                          <a:latin typeface="Arial" pitchFamily="34" charset="0"/>
                          <a:ea typeface="Times New Roman" pitchFamily="18" charset="0"/>
                          <a:cs typeface="Agenda" charset="0"/>
                        </a:rPr>
                        <a:t>Localización</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Dolor local + Dolor referido </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Confinado al territorio de inervación de la estructura nerviosa lesionada</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79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noProof="0" dirty="0" smtClean="0">
                          <a:ln>
                            <a:noFill/>
                          </a:ln>
                          <a:solidFill>
                            <a:srgbClr val="002060"/>
                          </a:solidFill>
                          <a:effectLst/>
                          <a:latin typeface="Arial" pitchFamily="34" charset="0"/>
                          <a:ea typeface="Times New Roman" pitchFamily="18" charset="0"/>
                          <a:cs typeface="Agenda" charset="0"/>
                        </a:rPr>
                        <a:t>Cualidad de los Síntomas</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Sensación dolorosa ordinaria</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Sensaciones extrañas nuevas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endParaRP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r>
              <a:tr h="79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noProof="0" dirty="0" smtClean="0">
                          <a:ln>
                            <a:noFill/>
                          </a:ln>
                          <a:solidFill>
                            <a:srgbClr val="002060"/>
                          </a:solidFill>
                          <a:effectLst/>
                          <a:latin typeface="Arial" pitchFamily="34" charset="0"/>
                          <a:ea typeface="Times New Roman" pitchFamily="18" charset="0"/>
                          <a:cs typeface="Agenda" charset="0"/>
                        </a:rPr>
                        <a:t>Tratamiento</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Buena respuesta (analgésicos convencionales)</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Respuesta pobre (analgésicos convencionales)</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bl>
          </a:graphicData>
        </a:graphic>
      </p:graphicFrame>
      <p:sp>
        <p:nvSpPr>
          <p:cNvPr id="5" name="Text Box 40"/>
          <p:cNvSpPr txBox="1">
            <a:spLocks noChangeArrowheads="1"/>
          </p:cNvSpPr>
          <p:nvPr/>
        </p:nvSpPr>
        <p:spPr bwMode="auto">
          <a:xfrm>
            <a:off x="0" y="6583363"/>
            <a:ext cx="6236003"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s-MX" sz="1000" dirty="0" smtClean="0">
                <a:solidFill>
                  <a:schemeClr val="bg2"/>
                </a:solidFill>
                <a:latin typeface="Arial" pitchFamily="34" charset="0"/>
                <a:cs typeface="Arial" pitchFamily="34" charset="0"/>
              </a:rPr>
              <a:t>Serra J. El dolor neuropático . IN: Serra J (Ed). Tratado del dolor neuropático. Madrid: Panamericana, 2006</a:t>
            </a:r>
            <a:endParaRPr lang="es-MX" sz="1000"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107702643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15701</TotalTime>
  <Words>7738</Words>
  <Application>Microsoft Office PowerPoint</Application>
  <PresentationFormat>On-screen Show (4:3)</PresentationFormat>
  <Paragraphs>778</Paragraphs>
  <Slides>45</Slides>
  <Notes>45</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Office Theme</vt:lpstr>
      <vt:lpstr>2_Office Theme</vt:lpstr>
      <vt:lpstr>3_Office Theme</vt:lpstr>
      <vt:lpstr>PowerPoint Presentation</vt:lpstr>
      <vt:lpstr>Comité de Desarrollo</vt:lpstr>
      <vt:lpstr>Objetivos de Aprendizaje</vt:lpstr>
      <vt:lpstr>EVALUACIÓN Y DIAGNÓSTICO</vt:lpstr>
      <vt:lpstr>PowerPoint Presentation</vt:lpstr>
      <vt:lpstr>Dolor: Infrareportado, Infradiagnosticado e Infratratado</vt:lpstr>
      <vt:lpstr>Importancia de la Evaluación del Dolor</vt:lpstr>
      <vt:lpstr>Evaluación Integral del Dolor </vt:lpstr>
      <vt:lpstr>Dolor Nociceptivo vs. Dolor Neuropático </vt:lpstr>
      <vt:lpstr>Reconociendo el Dolor Nociceptivo</vt:lpstr>
      <vt:lpstr>Reconociendo el Dolor Neuropático </vt:lpstr>
      <vt:lpstr>PowerPoint Presentation</vt:lpstr>
      <vt:lpstr>Historia del Dolor</vt:lpstr>
      <vt:lpstr>Hoja de Trabajo de Historia del Dolor</vt:lpstr>
      <vt:lpstr>Localizar el Dolor </vt:lpstr>
      <vt:lpstr>Evaluación Clínica del Dolor </vt:lpstr>
      <vt:lpstr>PowerPoint Presentation</vt:lpstr>
      <vt:lpstr>Evaluación del Dolor: Nemotécnico PQRST</vt:lpstr>
      <vt:lpstr>Herramientas para la Evaluación del Dolor</vt:lpstr>
      <vt:lpstr>Determinar la Intensidad del dolor</vt:lpstr>
      <vt:lpstr>Breve Inventario del Dolor</vt:lpstr>
      <vt:lpstr>Cuestionario de Dolor de McGill Dolor</vt:lpstr>
      <vt:lpstr>Herramientas de Evaluación de Dolor Neuropático</vt:lpstr>
      <vt:lpstr>Sensibilidad y Especificidad de las Herramientas para la Evaluación de Dolor Neuropático</vt:lpstr>
      <vt:lpstr>PowerPoint Presentation</vt:lpstr>
      <vt:lpstr>NPQ</vt:lpstr>
      <vt:lpstr>DN4</vt:lpstr>
      <vt:lpstr>PainDETECT</vt:lpstr>
      <vt:lpstr>ID Pain </vt:lpstr>
      <vt:lpstr>PowerPoint Presentation</vt:lpstr>
      <vt:lpstr>El Examen Físico Completo Es Importante</vt:lpstr>
      <vt:lpstr>Ejemplos de Pruebas de Cabecera para NeP</vt:lpstr>
      <vt:lpstr>Pruebas Sencillas para Dolor Neuropático y Respuestas Esperadas</vt:lpstr>
      <vt:lpstr>PowerPoint Presentation</vt:lpstr>
      <vt:lpstr>Pruebas Diagnósticas de Dolor</vt:lpstr>
      <vt:lpstr>PowerPoint Presentation</vt:lpstr>
      <vt:lpstr>PowerPoint Presentation</vt:lpstr>
      <vt:lpstr>PowerPoint Presentation</vt:lpstr>
      <vt:lpstr>PowerPoint Presentation</vt:lpstr>
      <vt:lpstr>PowerPoint Presentation</vt:lpstr>
      <vt:lpstr>Diagnóstico de Dolor</vt:lpstr>
      <vt:lpstr>¡Siempre que sea posible es importante identificar y tratar la causa subyacente del dolor !</vt:lpstr>
      <vt:lpstr>Estar Alerta a las Señales de Advertencia</vt:lpstr>
      <vt:lpstr>PowerPoint Presentation</vt:lpstr>
      <vt:lpstr>Evaluación y Diagnóstico: 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Pain in General</dc:title>
  <dc:creator>Rebecca Cowan</dc:creator>
  <cp:lastModifiedBy>Cigeroglu, Osman</cp:lastModifiedBy>
  <cp:revision>1436</cp:revision>
  <cp:lastPrinted>2013-08-28T21:24:19Z</cp:lastPrinted>
  <dcterms:created xsi:type="dcterms:W3CDTF">2013-04-23T13:02:59Z</dcterms:created>
  <dcterms:modified xsi:type="dcterms:W3CDTF">2015-07-06T19:35:40Z</dcterms:modified>
</cp:coreProperties>
</file>