
<file path=[Content_Types].xml><?xml version="1.0" encoding="utf-8"?>
<Types xmlns="http://schemas.openxmlformats.org/package/2006/content-types">
  <Default Extension="bin" ContentType="application/vnd.openxmlformats-officedocument.oleObject"/>
  <Default Extension="png" ContentType="image/png"/>
  <Default Extension="xlsm" ContentType="application/vnd.ms-excel.sheet.macroEnabled.12"/>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87" r:id="rId3"/>
    <p:sldMasterId id="2147483868" r:id="rId4"/>
  </p:sldMasterIdLst>
  <p:notesMasterIdLst>
    <p:notesMasterId r:id="rId38"/>
  </p:notesMasterIdLst>
  <p:handoutMasterIdLst>
    <p:handoutMasterId r:id="rId39"/>
  </p:handoutMasterIdLst>
  <p:sldIdLst>
    <p:sldId id="256" r:id="rId5"/>
    <p:sldId id="928" r:id="rId6"/>
    <p:sldId id="929" r:id="rId7"/>
    <p:sldId id="260" r:id="rId8"/>
    <p:sldId id="808" r:id="rId9"/>
    <p:sldId id="966" r:id="rId10"/>
    <p:sldId id="324" r:id="rId11"/>
    <p:sldId id="809" r:id="rId12"/>
    <p:sldId id="1046" r:id="rId13"/>
    <p:sldId id="1047" r:id="rId14"/>
    <p:sldId id="1048" r:id="rId15"/>
    <p:sldId id="1049" r:id="rId16"/>
    <p:sldId id="1050" r:id="rId17"/>
    <p:sldId id="1051" r:id="rId18"/>
    <p:sldId id="1053" r:id="rId19"/>
    <p:sldId id="1054" r:id="rId20"/>
    <p:sldId id="1055" r:id="rId21"/>
    <p:sldId id="1056" r:id="rId22"/>
    <p:sldId id="1057" r:id="rId23"/>
    <p:sldId id="1058" r:id="rId24"/>
    <p:sldId id="1059" r:id="rId25"/>
    <p:sldId id="1060" r:id="rId26"/>
    <p:sldId id="1061" r:id="rId27"/>
    <p:sldId id="1062" r:id="rId28"/>
    <p:sldId id="1063" r:id="rId29"/>
    <p:sldId id="1064" r:id="rId30"/>
    <p:sldId id="1065" r:id="rId31"/>
    <p:sldId id="1066" r:id="rId32"/>
    <p:sldId id="1067" r:id="rId33"/>
    <p:sldId id="1068" r:id="rId34"/>
    <p:sldId id="1069" r:id="rId35"/>
    <p:sldId id="1070" r:id="rId36"/>
    <p:sldId id="1071" r:id="rId3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P" initials="S" lastIdx="10" clrIdx="0"/>
  <p:cmAuthor id="1" name="LocalAdmin" initials="L" lastIdx="4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C6FCF"/>
    <a:srgbClr val="C03932"/>
    <a:srgbClr val="002060"/>
    <a:srgbClr val="FEDEE5"/>
    <a:srgbClr val="FDC3CF"/>
    <a:srgbClr val="FF99CC"/>
    <a:srgbClr val="D0ACD4"/>
    <a:srgbClr val="B5CD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66" autoAdjust="0"/>
    <p:restoredTop sz="85589" autoAdjust="0"/>
  </p:normalViewPr>
  <p:slideViewPr>
    <p:cSldViewPr>
      <p:cViewPr varScale="1">
        <p:scale>
          <a:sx n="92" d="100"/>
          <a:sy n="92" d="100"/>
        </p:scale>
        <p:origin x="-1356" y="-102"/>
      </p:cViewPr>
      <p:guideLst>
        <p:guide orient="horz" pos="2160"/>
        <p:guide pos="2880"/>
      </p:guideLst>
    </p:cSldViewPr>
  </p:slideViewPr>
  <p:outlineViewPr>
    <p:cViewPr>
      <p:scale>
        <a:sx n="33" d="100"/>
        <a:sy n="33" d="100"/>
      </p:scale>
      <p:origin x="294" y="280326"/>
    </p:cViewPr>
  </p:outlineViewPr>
  <p:notesTextViewPr>
    <p:cViewPr>
      <p:scale>
        <a:sx n="1" d="1"/>
        <a:sy n="1" d="1"/>
      </p:scale>
      <p:origin x="0" y="0"/>
    </p:cViewPr>
  </p:notesTextViewPr>
  <p:sorterViewPr>
    <p:cViewPr>
      <p:scale>
        <a:sx n="70" d="100"/>
        <a:sy n="70" d="100"/>
      </p:scale>
      <p:origin x="0" y="0"/>
    </p:cViewPr>
  </p:sorterViewPr>
  <p:notesViewPr>
    <p:cSldViewPr>
      <p:cViewPr>
        <p:scale>
          <a:sx n="110" d="100"/>
          <a:sy n="110" d="100"/>
        </p:scale>
        <p:origin x="-1530" y="2712"/>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MedPlan%20Communications%20Montreal\Time%20Log%20-%20MedPlan.xls"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Macro-Enabled_Worksheet1.xlsm"/><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Book4"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81130115977397"/>
          <c:y val="0.11158562226481571"/>
          <c:w val="0.86545287238616064"/>
          <c:h val="0.546415135608049"/>
        </c:manualLayout>
      </c:layout>
      <c:barChart>
        <c:barDir val="col"/>
        <c:grouping val="clustered"/>
        <c:varyColors val="0"/>
        <c:ser>
          <c:idx val="0"/>
          <c:order val="0"/>
          <c:spPr>
            <a:solidFill>
              <a:schemeClr val="accent2"/>
            </a:solidFill>
            <a:scene3d>
              <a:camera prst="orthographicFront"/>
              <a:lightRig rig="threePt" dir="t"/>
            </a:scene3d>
            <a:sp3d/>
          </c:spPr>
          <c:invertIfNegative val="0"/>
          <c:cat>
            <c:strRef>
              <c:f>Sheet4!$A$2:$A$6</c:f>
              <c:strCache>
                <c:ptCount val="5"/>
                <c:pt idx="0">
                  <c:v>Limits participation in favourite activity</c:v>
                </c:pt>
                <c:pt idx="1">
                  <c:v>Impedes routine tasks</c:v>
                </c:pt>
                <c:pt idx="2">
                  <c:v>Prevents enjoyment of family time</c:v>
                </c:pt>
                <c:pt idx="3">
                  <c:v>Prevents enjoyment of time with significant other</c:v>
                </c:pt>
                <c:pt idx="4">
                  <c:v>Trouble falling and staying asleep</c:v>
                </c:pt>
              </c:strCache>
            </c:strRef>
          </c:cat>
          <c:val>
            <c:numRef>
              <c:f>Sheet4!$B$2:$B$6</c:f>
              <c:numCache>
                <c:formatCode>General</c:formatCode>
                <c:ptCount val="5"/>
                <c:pt idx="0">
                  <c:v>79</c:v>
                </c:pt>
                <c:pt idx="1">
                  <c:v>64</c:v>
                </c:pt>
                <c:pt idx="2">
                  <c:v>56</c:v>
                </c:pt>
                <c:pt idx="3">
                  <c:v>56</c:v>
                </c:pt>
                <c:pt idx="4">
                  <c:v>29</c:v>
                </c:pt>
              </c:numCache>
            </c:numRef>
          </c:val>
        </c:ser>
        <c:dLbls>
          <c:showLegendKey val="0"/>
          <c:showVal val="0"/>
          <c:showCatName val="0"/>
          <c:showSerName val="0"/>
          <c:showPercent val="0"/>
          <c:showBubbleSize val="0"/>
        </c:dLbls>
        <c:gapWidth val="150"/>
        <c:axId val="131082112"/>
        <c:axId val="131083648"/>
      </c:barChart>
      <c:catAx>
        <c:axId val="131082112"/>
        <c:scaling>
          <c:orientation val="minMax"/>
        </c:scaling>
        <c:delete val="0"/>
        <c:axPos val="b"/>
        <c:majorTickMark val="none"/>
        <c:minorTickMark val="none"/>
        <c:tickLblPos val="nextTo"/>
        <c:spPr>
          <a:ln>
            <a:solidFill>
              <a:schemeClr val="tx2"/>
            </a:solidFill>
          </a:ln>
        </c:spPr>
        <c:txPr>
          <a:bodyPr/>
          <a:lstStyle/>
          <a:p>
            <a:pPr>
              <a:defRPr sz="1600" b="0">
                <a:solidFill>
                  <a:schemeClr val="tx2"/>
                </a:solidFill>
              </a:defRPr>
            </a:pPr>
            <a:endParaRPr lang="en-US"/>
          </a:p>
        </c:txPr>
        <c:crossAx val="131083648"/>
        <c:crosses val="autoZero"/>
        <c:auto val="1"/>
        <c:lblAlgn val="ctr"/>
        <c:lblOffset val="100"/>
        <c:noMultiLvlLbl val="0"/>
      </c:catAx>
      <c:valAx>
        <c:axId val="131083648"/>
        <c:scaling>
          <c:orientation val="minMax"/>
        </c:scaling>
        <c:delete val="0"/>
        <c:axPos val="l"/>
        <c:title>
          <c:tx>
            <c:rich>
              <a:bodyPr rot="-5400000" vert="horz"/>
              <a:lstStyle/>
              <a:p>
                <a:pPr>
                  <a:defRPr sz="1800">
                    <a:solidFill>
                      <a:srgbClr val="002060"/>
                    </a:solidFill>
                  </a:defRPr>
                </a:pPr>
                <a:r>
                  <a:rPr lang="en-US" sz="1800" dirty="0" smtClean="0">
                    <a:solidFill>
                      <a:srgbClr val="002060"/>
                    </a:solidFill>
                  </a:rPr>
                  <a:t>Porcentaje *</a:t>
                </a:r>
                <a:endParaRPr lang="en-US" sz="1800" dirty="0">
                  <a:solidFill>
                    <a:srgbClr val="002060"/>
                  </a:solidFill>
                </a:endParaRPr>
              </a:p>
            </c:rich>
          </c:tx>
          <c:layout>
            <c:manualLayout>
              <c:xMode val="edge"/>
              <c:yMode val="edge"/>
              <c:x val="3.9647175250635052E-3"/>
              <c:y val="0.316489147670795"/>
            </c:manualLayout>
          </c:layout>
          <c:overlay val="0"/>
        </c:title>
        <c:numFmt formatCode="General" sourceLinked="1"/>
        <c:majorTickMark val="out"/>
        <c:minorTickMark val="none"/>
        <c:tickLblPos val="nextTo"/>
        <c:spPr>
          <a:ln>
            <a:solidFill>
              <a:srgbClr val="002060"/>
            </a:solidFill>
          </a:ln>
        </c:spPr>
        <c:txPr>
          <a:bodyPr/>
          <a:lstStyle/>
          <a:p>
            <a:pPr>
              <a:defRPr sz="1600" b="0">
                <a:solidFill>
                  <a:srgbClr val="002060"/>
                </a:solidFill>
              </a:defRPr>
            </a:pPr>
            <a:endParaRPr lang="en-US"/>
          </a:p>
        </c:txPr>
        <c:crossAx val="131082112"/>
        <c:crosses val="autoZero"/>
        <c:crossBetween val="between"/>
      </c:valAx>
    </c:plotArea>
    <c:plotVisOnly val="1"/>
    <c:dispBlanksAs val="gap"/>
    <c:showDLblsOverMax val="0"/>
  </c:chart>
  <c:spPr>
    <a:ln>
      <a:noFill/>
    </a:ln>
  </c:spPr>
  <c:txPr>
    <a:bodyPr/>
    <a:lstStyle/>
    <a:p>
      <a:pPr>
        <a:defRPr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30997876857749901"/>
          <c:y val="1.2658227848101299E-2"/>
          <c:w val="0.63057324840764251"/>
          <c:h val="0.83966244725738404"/>
        </c:manualLayout>
      </c:layout>
      <c:barChart>
        <c:barDir val="bar"/>
        <c:grouping val="clustered"/>
        <c:varyColors val="0"/>
        <c:ser>
          <c:idx val="0"/>
          <c:order val="0"/>
          <c:tx>
            <c:strRef>
              <c:f>Sheet1!$B$1</c:f>
              <c:strCache>
                <c:ptCount val="1"/>
                <c:pt idx="0">
                  <c:v>Dolor crónico no neuropático  (n = 1179)</c:v>
                </c:pt>
              </c:strCache>
            </c:strRef>
          </c:tx>
          <c:spPr>
            <a:solidFill>
              <a:schemeClr val="accent6"/>
            </a:solidFill>
            <a:ln w="12705">
              <a:noFill/>
              <a:prstDash val="solid"/>
            </a:ln>
            <a:scene3d>
              <a:camera prst="orthographicFront"/>
              <a:lightRig rig="threePt" dir="t"/>
            </a:scene3d>
            <a:sp3d>
              <a:bevelT/>
            </a:sp3d>
          </c:spPr>
          <c:invertIfNegative val="0"/>
          <c:cat>
            <c:strRef>
              <c:f>Sheet1!$A$2:$A$10</c:f>
              <c:strCache>
                <c:ptCount val="9"/>
                <c:pt idx="0">
                  <c:v>Severidad del dolor</c:v>
                </c:pt>
                <c:pt idx="2">
                  <c:v>Actividad general</c:v>
                </c:pt>
                <c:pt idx="3">
                  <c:v>Estado de ánimo </c:v>
                </c:pt>
                <c:pt idx="4">
                  <c:v>Habilidad para caminar</c:v>
                </c:pt>
                <c:pt idx="5">
                  <c:v>Trabajo normal</c:v>
                </c:pt>
                <c:pt idx="6">
                  <c:v>Relaciones con otras personas </c:v>
                </c:pt>
                <c:pt idx="7">
                  <c:v>Sueño</c:v>
                </c:pt>
                <c:pt idx="8">
                  <c:v>Disfrute de la vida</c:v>
                </c:pt>
              </c:strCache>
            </c:strRef>
          </c:cat>
          <c:val>
            <c:numRef>
              <c:f>Sheet1!$B$2:$B$10</c:f>
              <c:numCache>
                <c:formatCode>General</c:formatCode>
                <c:ptCount val="9"/>
                <c:pt idx="0">
                  <c:v>4.6099999999999985</c:v>
                </c:pt>
                <c:pt idx="2">
                  <c:v>3.4699999999999998</c:v>
                </c:pt>
                <c:pt idx="3">
                  <c:v>2.7600000000000002</c:v>
                </c:pt>
                <c:pt idx="4">
                  <c:v>2.9899999999999998</c:v>
                </c:pt>
                <c:pt idx="5">
                  <c:v>3.5</c:v>
                </c:pt>
                <c:pt idx="6">
                  <c:v>1.85</c:v>
                </c:pt>
                <c:pt idx="7">
                  <c:v>3.4099999999999997</c:v>
                </c:pt>
                <c:pt idx="8">
                  <c:v>3.3299999999999987</c:v>
                </c:pt>
              </c:numCache>
            </c:numRef>
          </c:val>
        </c:ser>
        <c:ser>
          <c:idx val="1"/>
          <c:order val="1"/>
          <c:tx>
            <c:strRef>
              <c:f>Sheet1!$C$1</c:f>
              <c:strCache>
                <c:ptCount val="1"/>
                <c:pt idx="0">
                  <c:v>Dolor crónico neuropático (n = 241)</c:v>
                </c:pt>
              </c:strCache>
            </c:strRef>
          </c:tx>
          <c:spPr>
            <a:solidFill>
              <a:schemeClr val="accent1"/>
            </a:solidFill>
            <a:ln w="12705">
              <a:noFill/>
              <a:prstDash val="solid"/>
            </a:ln>
            <a:scene3d>
              <a:camera prst="orthographicFront"/>
              <a:lightRig rig="threePt" dir="t"/>
            </a:scene3d>
            <a:sp3d>
              <a:bevelT/>
            </a:sp3d>
          </c:spPr>
          <c:invertIfNegative val="0"/>
          <c:cat>
            <c:strRef>
              <c:f>Sheet1!$A$2:$A$10</c:f>
              <c:strCache>
                <c:ptCount val="9"/>
                <c:pt idx="0">
                  <c:v>Severidad del dolor</c:v>
                </c:pt>
                <c:pt idx="2">
                  <c:v>Actividad general</c:v>
                </c:pt>
                <c:pt idx="3">
                  <c:v>Estado de ánimo </c:v>
                </c:pt>
                <c:pt idx="4">
                  <c:v>Habilidad para caminar</c:v>
                </c:pt>
                <c:pt idx="5">
                  <c:v>Trabajo normal</c:v>
                </c:pt>
                <c:pt idx="6">
                  <c:v>Relaciones con otras personas </c:v>
                </c:pt>
                <c:pt idx="7">
                  <c:v>Sueño</c:v>
                </c:pt>
                <c:pt idx="8">
                  <c:v>Disfrute de la vida</c:v>
                </c:pt>
              </c:strCache>
            </c:strRef>
          </c:cat>
          <c:val>
            <c:numRef>
              <c:f>Sheet1!$C$2:$C$10</c:f>
              <c:numCache>
                <c:formatCode>General</c:formatCode>
                <c:ptCount val="9"/>
                <c:pt idx="0">
                  <c:v>6.41</c:v>
                </c:pt>
                <c:pt idx="2">
                  <c:v>5.22</c:v>
                </c:pt>
                <c:pt idx="3">
                  <c:v>4.42</c:v>
                </c:pt>
                <c:pt idx="4">
                  <c:v>4.9800000000000004</c:v>
                </c:pt>
                <c:pt idx="5">
                  <c:v>5.38</c:v>
                </c:pt>
                <c:pt idx="6">
                  <c:v>3.4699999999999998</c:v>
                </c:pt>
                <c:pt idx="7">
                  <c:v>5.4700000000000024</c:v>
                </c:pt>
                <c:pt idx="8">
                  <c:v>5.45</c:v>
                </c:pt>
              </c:numCache>
            </c:numRef>
          </c:val>
        </c:ser>
        <c:dLbls>
          <c:showLegendKey val="0"/>
          <c:showVal val="0"/>
          <c:showCatName val="0"/>
          <c:showSerName val="0"/>
          <c:showPercent val="0"/>
          <c:showBubbleSize val="0"/>
        </c:dLbls>
        <c:gapWidth val="50"/>
        <c:axId val="180633984"/>
        <c:axId val="180635520"/>
      </c:barChart>
      <c:catAx>
        <c:axId val="180633984"/>
        <c:scaling>
          <c:orientation val="minMax"/>
        </c:scaling>
        <c:delete val="0"/>
        <c:axPos val="l"/>
        <c:numFmt formatCode="General" sourceLinked="1"/>
        <c:majorTickMark val="none"/>
        <c:minorTickMark val="none"/>
        <c:tickLblPos val="nextTo"/>
        <c:spPr>
          <a:ln w="12705">
            <a:solidFill>
              <a:srgbClr val="002060"/>
            </a:solidFill>
            <a:prstDash val="solid"/>
          </a:ln>
        </c:spPr>
        <c:txPr>
          <a:bodyPr rot="0" vert="horz"/>
          <a:lstStyle/>
          <a:p>
            <a:pPr>
              <a:defRPr sz="1200" b="1" i="0" u="none" strike="noStrike" baseline="0">
                <a:solidFill>
                  <a:srgbClr val="002060"/>
                </a:solidFill>
                <a:latin typeface="Arial"/>
                <a:ea typeface="Arial"/>
                <a:cs typeface="Arial"/>
              </a:defRPr>
            </a:pPr>
            <a:endParaRPr lang="en-US"/>
          </a:p>
        </c:txPr>
        <c:crossAx val="180635520"/>
        <c:crosses val="autoZero"/>
        <c:auto val="1"/>
        <c:lblAlgn val="ctr"/>
        <c:lblOffset val="100"/>
        <c:tickLblSkip val="1"/>
        <c:tickMarkSkip val="1"/>
        <c:noMultiLvlLbl val="0"/>
      </c:catAx>
      <c:valAx>
        <c:axId val="180635520"/>
        <c:scaling>
          <c:orientation val="minMax"/>
          <c:max val="10"/>
        </c:scaling>
        <c:delete val="0"/>
        <c:axPos val="b"/>
        <c:title>
          <c:tx>
            <c:rich>
              <a:bodyPr/>
              <a:lstStyle/>
              <a:p>
                <a:pPr>
                  <a:defRPr sz="1600" b="1" i="0" u="none" strike="noStrike" baseline="0">
                    <a:solidFill>
                      <a:srgbClr val="002060"/>
                    </a:solidFill>
                    <a:latin typeface="Arial"/>
                    <a:ea typeface="Arial"/>
                    <a:cs typeface="Arial"/>
                  </a:defRPr>
                </a:pPr>
                <a:r>
                  <a:rPr lang="es-MX" sz="1600" noProof="0" dirty="0" smtClean="0">
                    <a:solidFill>
                      <a:srgbClr val="002060"/>
                    </a:solidFill>
                  </a:rPr>
                  <a:t>Puntaje BPI promedio</a:t>
                </a:r>
                <a:endParaRPr lang="es-MX" sz="1600" noProof="0" dirty="0">
                  <a:solidFill>
                    <a:srgbClr val="002060"/>
                  </a:solidFill>
                </a:endParaRPr>
              </a:p>
            </c:rich>
          </c:tx>
          <c:layout>
            <c:manualLayout>
              <c:xMode val="edge"/>
              <c:yMode val="edge"/>
              <c:x val="0.53715498938428896"/>
              <c:y val="0.93248945147679363"/>
            </c:manualLayout>
          </c:layout>
          <c:overlay val="0"/>
          <c:spPr>
            <a:noFill/>
            <a:ln w="25409">
              <a:noFill/>
            </a:ln>
          </c:spPr>
        </c:title>
        <c:numFmt formatCode="General" sourceLinked="1"/>
        <c:majorTickMark val="out"/>
        <c:minorTickMark val="none"/>
        <c:tickLblPos val="nextTo"/>
        <c:spPr>
          <a:ln w="12705">
            <a:solidFill>
              <a:srgbClr val="002060"/>
            </a:solidFill>
            <a:prstDash val="solid"/>
          </a:ln>
        </c:spPr>
        <c:txPr>
          <a:bodyPr rot="0" vert="horz"/>
          <a:lstStyle/>
          <a:p>
            <a:pPr>
              <a:defRPr sz="1200" b="1" i="0" u="none" strike="noStrike" baseline="0">
                <a:solidFill>
                  <a:srgbClr val="002060"/>
                </a:solidFill>
                <a:latin typeface="Arial"/>
                <a:ea typeface="Arial"/>
                <a:cs typeface="Arial"/>
              </a:defRPr>
            </a:pPr>
            <a:endParaRPr lang="en-US"/>
          </a:p>
        </c:txPr>
        <c:crossAx val="180633984"/>
        <c:crosses val="autoZero"/>
        <c:crossBetween val="between"/>
      </c:valAx>
      <c:spPr>
        <a:noFill/>
        <a:ln w="25400">
          <a:noFill/>
        </a:ln>
      </c:spPr>
    </c:plotArea>
    <c:legend>
      <c:legendPos val="r"/>
      <c:layout>
        <c:manualLayout>
          <c:xMode val="edge"/>
          <c:yMode val="edge"/>
          <c:x val="0.68461109358554006"/>
          <c:y val="0.45867128062374635"/>
          <c:w val="0.27138487102044001"/>
          <c:h val="0.20367401793530568"/>
        </c:manualLayout>
      </c:layout>
      <c:overlay val="0"/>
      <c:spPr>
        <a:noFill/>
        <a:ln w="25409">
          <a:noFill/>
        </a:ln>
      </c:spPr>
      <c:txPr>
        <a:bodyPr/>
        <a:lstStyle/>
        <a:p>
          <a:pPr>
            <a:defRPr sz="1285" b="1" i="0" u="none" strike="noStrike" baseline="0">
              <a:solidFill>
                <a:srgbClr val="002060"/>
              </a:solidFill>
              <a:latin typeface="Arial"/>
              <a:ea typeface="Arial"/>
              <a:cs typeface="Arial"/>
            </a:defRPr>
          </a:pPr>
          <a:endParaRPr lang="en-US"/>
        </a:p>
      </c:txPr>
    </c:legend>
    <c:plotVisOnly val="1"/>
    <c:dispBlanksAs val="gap"/>
    <c:showDLblsOverMax val="0"/>
  </c:chart>
  <c:spPr>
    <a:noFill/>
    <a:ln>
      <a:noFill/>
    </a:ln>
  </c:spPr>
  <c:txPr>
    <a:bodyPr/>
    <a:lstStyle/>
    <a:p>
      <a:pPr>
        <a:defRPr sz="1000" b="1"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427860843237344"/>
          <c:y val="4.2722544942874134E-2"/>
          <c:w val="0.78037544975752149"/>
          <c:h val="0.61797435476815465"/>
        </c:manualLayout>
      </c:layout>
      <c:barChart>
        <c:barDir val="col"/>
        <c:grouping val="clustered"/>
        <c:varyColors val="0"/>
        <c:ser>
          <c:idx val="0"/>
          <c:order val="0"/>
          <c:tx>
            <c:strRef>
              <c:f>Sheet1!$B$1</c:f>
              <c:strCache>
                <c:ptCount val="1"/>
                <c:pt idx="0">
                  <c:v>Difficulty with Basic Actions</c:v>
                </c:pt>
              </c:strCache>
            </c:strRef>
          </c:tx>
          <c:spPr>
            <a:scene3d>
              <a:camera prst="orthographicFront"/>
              <a:lightRig rig="threePt" dir="t"/>
            </a:scene3d>
            <a:sp3d/>
          </c:spPr>
          <c:invertIfNegative val="0"/>
          <c:cat>
            <c:strRef>
              <c:f>Sheet1!$A$2:$A$8</c:f>
              <c:strCache>
                <c:ptCount val="7"/>
                <c:pt idx="0">
                  <c:v>Severe headache/migraine</c:v>
                </c:pt>
                <c:pt idx="1">
                  <c:v>LBP</c:v>
                </c:pt>
                <c:pt idx="2">
                  <c:v>Neck pain</c:v>
                </c:pt>
                <c:pt idx="3">
                  <c:v>Knee pain</c:v>
                </c:pt>
                <c:pt idx="4">
                  <c:v>Shoulder pain</c:v>
                </c:pt>
                <c:pt idx="5">
                  <c:v>Finger pain</c:v>
                </c:pt>
                <c:pt idx="6">
                  <c:v>Hip pain</c:v>
                </c:pt>
              </c:strCache>
            </c:strRef>
          </c:cat>
          <c:val>
            <c:numRef>
              <c:f>Sheet1!$B$2:$B$8</c:f>
              <c:numCache>
                <c:formatCode>0.0</c:formatCode>
                <c:ptCount val="7"/>
                <c:pt idx="0">
                  <c:v>31</c:v>
                </c:pt>
                <c:pt idx="1">
                  <c:v>51.6</c:v>
                </c:pt>
                <c:pt idx="2">
                  <c:v>30.2</c:v>
                </c:pt>
                <c:pt idx="3">
                  <c:v>37.300000000000004</c:v>
                </c:pt>
                <c:pt idx="4">
                  <c:v>17.7</c:v>
                </c:pt>
                <c:pt idx="5">
                  <c:v>14.3</c:v>
                </c:pt>
                <c:pt idx="6">
                  <c:v>15</c:v>
                </c:pt>
              </c:numCache>
            </c:numRef>
          </c:val>
        </c:ser>
        <c:ser>
          <c:idx val="1"/>
          <c:order val="1"/>
          <c:tx>
            <c:strRef>
              <c:f>Sheet1!$C$1</c:f>
              <c:strCache>
                <c:ptCount val="1"/>
                <c:pt idx="0">
                  <c:v>Complex Activity Limitation</c:v>
                </c:pt>
              </c:strCache>
            </c:strRef>
          </c:tx>
          <c:spPr>
            <a:scene3d>
              <a:camera prst="orthographicFront"/>
              <a:lightRig rig="threePt" dir="t"/>
            </a:scene3d>
            <a:sp3d/>
          </c:spPr>
          <c:invertIfNegative val="0"/>
          <c:cat>
            <c:strRef>
              <c:f>Sheet1!$A$2:$A$8</c:f>
              <c:strCache>
                <c:ptCount val="7"/>
                <c:pt idx="0">
                  <c:v>Severe headache/migraine</c:v>
                </c:pt>
                <c:pt idx="1">
                  <c:v>LBP</c:v>
                </c:pt>
                <c:pt idx="2">
                  <c:v>Neck pain</c:v>
                </c:pt>
                <c:pt idx="3">
                  <c:v>Knee pain</c:v>
                </c:pt>
                <c:pt idx="4">
                  <c:v>Shoulder pain</c:v>
                </c:pt>
                <c:pt idx="5">
                  <c:v>Finger pain</c:v>
                </c:pt>
                <c:pt idx="6">
                  <c:v>Hip pain</c:v>
                </c:pt>
              </c:strCache>
            </c:strRef>
          </c:cat>
          <c:val>
            <c:numRef>
              <c:f>Sheet1!$C$2:$C$8</c:f>
              <c:numCache>
                <c:formatCode>0.0</c:formatCode>
                <c:ptCount val="7"/>
                <c:pt idx="0">
                  <c:v>33.5</c:v>
                </c:pt>
                <c:pt idx="1">
                  <c:v>55</c:v>
                </c:pt>
                <c:pt idx="2">
                  <c:v>34.4</c:v>
                </c:pt>
                <c:pt idx="3">
                  <c:v>38.6</c:v>
                </c:pt>
                <c:pt idx="4">
                  <c:v>21.4</c:v>
                </c:pt>
                <c:pt idx="5">
                  <c:v>16.3</c:v>
                </c:pt>
                <c:pt idx="6">
                  <c:v>18.399999999999999</c:v>
                </c:pt>
              </c:numCache>
            </c:numRef>
          </c:val>
        </c:ser>
        <c:dLbls>
          <c:showLegendKey val="0"/>
          <c:showVal val="0"/>
          <c:showCatName val="0"/>
          <c:showSerName val="0"/>
          <c:showPercent val="0"/>
          <c:showBubbleSize val="0"/>
        </c:dLbls>
        <c:gapWidth val="150"/>
        <c:axId val="130299392"/>
        <c:axId val="130300928"/>
      </c:barChart>
      <c:catAx>
        <c:axId val="130299392"/>
        <c:scaling>
          <c:orientation val="minMax"/>
        </c:scaling>
        <c:delete val="0"/>
        <c:axPos val="b"/>
        <c:majorTickMark val="none"/>
        <c:minorTickMark val="none"/>
        <c:tickLblPos val="nextTo"/>
        <c:spPr>
          <a:ln>
            <a:solidFill>
              <a:srgbClr val="002060"/>
            </a:solidFill>
          </a:ln>
        </c:spPr>
        <c:txPr>
          <a:bodyPr/>
          <a:lstStyle/>
          <a:p>
            <a:pPr>
              <a:defRPr sz="1200">
                <a:solidFill>
                  <a:srgbClr val="002060"/>
                </a:solidFill>
              </a:defRPr>
            </a:pPr>
            <a:endParaRPr lang="en-US"/>
          </a:p>
        </c:txPr>
        <c:crossAx val="130300928"/>
        <c:crosses val="autoZero"/>
        <c:auto val="1"/>
        <c:lblAlgn val="ctr"/>
        <c:lblOffset val="100"/>
        <c:noMultiLvlLbl val="0"/>
      </c:catAx>
      <c:valAx>
        <c:axId val="130300928"/>
        <c:scaling>
          <c:orientation val="minMax"/>
        </c:scaling>
        <c:delete val="0"/>
        <c:axPos val="l"/>
        <c:title>
          <c:tx>
            <c:rich>
              <a:bodyPr rot="-5400000" vert="horz"/>
              <a:lstStyle/>
              <a:p>
                <a:pPr>
                  <a:defRPr sz="1200">
                    <a:solidFill>
                      <a:srgbClr val="002060"/>
                    </a:solidFill>
                  </a:defRPr>
                </a:pPr>
                <a:r>
                  <a:rPr lang="en-US" sz="1200" dirty="0" smtClean="0">
                    <a:solidFill>
                      <a:srgbClr val="002060"/>
                    </a:solidFill>
                  </a:rPr>
                  <a:t>Porcentaje</a:t>
                </a:r>
                <a:endParaRPr lang="en-US" sz="1200" dirty="0">
                  <a:solidFill>
                    <a:srgbClr val="002060"/>
                  </a:solidFill>
                </a:endParaRPr>
              </a:p>
            </c:rich>
          </c:tx>
          <c:layout>
            <c:manualLayout>
              <c:xMode val="edge"/>
              <c:yMode val="edge"/>
              <c:x val="5.4126633047274136E-2"/>
              <c:y val="0.32747347987751879"/>
            </c:manualLayout>
          </c:layout>
          <c:overlay val="0"/>
        </c:title>
        <c:numFmt formatCode="0" sourceLinked="0"/>
        <c:majorTickMark val="out"/>
        <c:minorTickMark val="none"/>
        <c:tickLblPos val="nextTo"/>
        <c:spPr>
          <a:ln>
            <a:solidFill>
              <a:srgbClr val="002060"/>
            </a:solidFill>
          </a:ln>
        </c:spPr>
        <c:txPr>
          <a:bodyPr/>
          <a:lstStyle/>
          <a:p>
            <a:pPr>
              <a:defRPr>
                <a:solidFill>
                  <a:srgbClr val="002060"/>
                </a:solidFill>
              </a:defRPr>
            </a:pPr>
            <a:endParaRPr lang="en-US"/>
          </a:p>
        </c:txPr>
        <c:crossAx val="130299392"/>
        <c:crosses val="autoZero"/>
        <c:crossBetween val="between"/>
      </c:valAx>
    </c:plotArea>
    <c:legend>
      <c:legendPos val="r"/>
      <c:layout>
        <c:manualLayout>
          <c:xMode val="edge"/>
          <c:yMode val="edge"/>
          <c:x val="0.43242305063502301"/>
          <c:y val="4.4109208530545903E-2"/>
          <c:w val="0.49898851941128047"/>
          <c:h val="0.13595635938785799"/>
        </c:manualLayout>
      </c:layout>
      <c:overlay val="0"/>
      <c:txPr>
        <a:bodyPr/>
        <a:lstStyle/>
        <a:p>
          <a:pPr>
            <a:defRPr sz="1400">
              <a:solidFill>
                <a:srgbClr val="002060"/>
              </a:solidFill>
            </a:defRPr>
          </a:pPr>
          <a:endParaRPr lang="en-US"/>
        </a:p>
      </c:txPr>
    </c:legend>
    <c:plotVisOnly val="1"/>
    <c:dispBlanksAs val="gap"/>
    <c:showDLblsOverMax val="0"/>
  </c:chart>
  <c:txPr>
    <a:bodyPr/>
    <a:lstStyle/>
    <a:p>
      <a:pPr>
        <a:defRPr b="1"/>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F5F00832-5A29-4483-88CA-12528CCA536E}" type="datetimeFigureOut">
              <a:rPr lang="en-CA" smtClean="0"/>
              <a:pPr/>
              <a:t>2015-07-06</a:t>
            </a:fld>
            <a:endParaRPr lang="en-CA" dirty="0"/>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ED0853AA-3E1B-4B26-ADAC-BAEB7DFA1408}" type="slidenum">
              <a:rPr lang="en-CA" smtClean="0"/>
              <a:pPr/>
              <a:t>‹#›</a:t>
            </a:fld>
            <a:endParaRPr lang="en-CA" dirty="0"/>
          </a:p>
        </p:txBody>
      </p:sp>
    </p:spTree>
    <p:extLst>
      <p:ext uri="{BB962C8B-B14F-4D97-AF65-F5344CB8AC3E}">
        <p14:creationId xmlns:p14="http://schemas.microsoft.com/office/powerpoint/2010/main" val="7730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3AD4DE45-43F8-4E42-B6CD-72BD91879E4B}"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C869435C-097B-40B4-A7F6-991F06607D84}" type="slidenum">
              <a:rPr lang="en-CA" smtClean="0"/>
              <a:pPr/>
              <a:t>‹#›</a:t>
            </a:fld>
            <a:endParaRPr lang="en-CA" dirty="0"/>
          </a:p>
        </p:txBody>
      </p:sp>
    </p:spTree>
    <p:extLst>
      <p:ext uri="{BB962C8B-B14F-4D97-AF65-F5344CB8AC3E}">
        <p14:creationId xmlns:p14="http://schemas.microsoft.com/office/powerpoint/2010/main" val="313891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1</a:t>
            </a:fld>
            <a:endParaRPr lang="en-CA" dirty="0"/>
          </a:p>
        </p:txBody>
      </p:sp>
    </p:spTree>
    <p:extLst>
      <p:ext uri="{BB962C8B-B14F-4D97-AF65-F5344CB8AC3E}">
        <p14:creationId xmlns:p14="http://schemas.microsoft.com/office/powerpoint/2010/main" val="461731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Rectangle 7"/>
          <p:cNvSpPr>
            <a:spLocks noGrp="1" noChangeArrowheads="1"/>
          </p:cNvSpPr>
          <p:nvPr>
            <p:ph type="sldNum" sz="quarter" idx="5"/>
          </p:nvPr>
        </p:nvSpPr>
        <p:spPr/>
        <p:txBody>
          <a:bodyPr/>
          <a:lstStyle>
            <a:lvl1pPr defTabSz="931863" eaLnBrk="0" hangingPunct="0">
              <a:defRPr sz="1600">
                <a:solidFill>
                  <a:schemeClr val="tx1"/>
                </a:solidFill>
                <a:latin typeface="Arial" pitchFamily="34" charset="0"/>
              </a:defRPr>
            </a:lvl1pPr>
            <a:lvl2pPr marL="742950" indent="-285750" defTabSz="931863" eaLnBrk="0" hangingPunct="0">
              <a:defRPr sz="1600">
                <a:solidFill>
                  <a:schemeClr val="tx1"/>
                </a:solidFill>
                <a:latin typeface="Arial" pitchFamily="34" charset="0"/>
              </a:defRPr>
            </a:lvl2pPr>
            <a:lvl3pPr marL="1143000" indent="-228600" defTabSz="931863" eaLnBrk="0" hangingPunct="0">
              <a:defRPr sz="1600">
                <a:solidFill>
                  <a:schemeClr val="tx1"/>
                </a:solidFill>
                <a:latin typeface="Arial" pitchFamily="34" charset="0"/>
              </a:defRPr>
            </a:lvl3pPr>
            <a:lvl4pPr marL="1600200" indent="-228600" defTabSz="931863" eaLnBrk="0" hangingPunct="0">
              <a:defRPr sz="1600">
                <a:solidFill>
                  <a:schemeClr val="tx1"/>
                </a:solidFill>
                <a:latin typeface="Arial" pitchFamily="34" charset="0"/>
              </a:defRPr>
            </a:lvl4pPr>
            <a:lvl5pPr marL="2057400" indent="-228600" defTabSz="931863" eaLnBrk="0" hangingPunct="0">
              <a:defRPr sz="1600">
                <a:solidFill>
                  <a:schemeClr val="tx1"/>
                </a:solidFill>
                <a:latin typeface="Arial" pitchFamily="34" charset="0"/>
              </a:defRPr>
            </a:lvl5pPr>
            <a:lvl6pPr marL="2514600" indent="-228600" defTabSz="931863" eaLnBrk="0" fontAlgn="base" hangingPunct="0">
              <a:spcBef>
                <a:spcPct val="0"/>
              </a:spcBef>
              <a:spcAft>
                <a:spcPct val="0"/>
              </a:spcAft>
              <a:defRPr sz="1600">
                <a:solidFill>
                  <a:schemeClr val="tx1"/>
                </a:solidFill>
                <a:latin typeface="Arial" pitchFamily="34" charset="0"/>
              </a:defRPr>
            </a:lvl6pPr>
            <a:lvl7pPr marL="2971800" indent="-228600" defTabSz="931863" eaLnBrk="0" fontAlgn="base" hangingPunct="0">
              <a:spcBef>
                <a:spcPct val="0"/>
              </a:spcBef>
              <a:spcAft>
                <a:spcPct val="0"/>
              </a:spcAft>
              <a:defRPr sz="1600">
                <a:solidFill>
                  <a:schemeClr val="tx1"/>
                </a:solidFill>
                <a:latin typeface="Arial" pitchFamily="34" charset="0"/>
              </a:defRPr>
            </a:lvl7pPr>
            <a:lvl8pPr marL="3429000" indent="-228600" defTabSz="931863" eaLnBrk="0" fontAlgn="base" hangingPunct="0">
              <a:spcBef>
                <a:spcPct val="0"/>
              </a:spcBef>
              <a:spcAft>
                <a:spcPct val="0"/>
              </a:spcAft>
              <a:defRPr sz="1600">
                <a:solidFill>
                  <a:schemeClr val="tx1"/>
                </a:solidFill>
                <a:latin typeface="Arial" pitchFamily="34" charset="0"/>
              </a:defRPr>
            </a:lvl8pPr>
            <a:lvl9pPr marL="3886200" indent="-228600" defTabSz="931863" eaLnBrk="0" fontAlgn="base" hangingPunct="0">
              <a:spcBef>
                <a:spcPct val="0"/>
              </a:spcBef>
              <a:spcAft>
                <a:spcPct val="0"/>
              </a:spcAft>
              <a:defRPr sz="1600">
                <a:solidFill>
                  <a:schemeClr val="tx1"/>
                </a:solidFill>
                <a:latin typeface="Arial" pitchFamily="34" charset="0"/>
              </a:defRPr>
            </a:lvl9pPr>
          </a:lstStyle>
          <a:p>
            <a:fld id="{ED49E2EE-1F13-44FD-ADE2-E65B5C3C1640}" type="slidenum">
              <a:rPr lang="en-GB" smtClean="0">
                <a:solidFill>
                  <a:prstClr val="black"/>
                </a:solidFill>
              </a:rPr>
              <a:pPr/>
              <a:t>10</a:t>
            </a:fld>
            <a:endParaRPr lang="en-GB" dirty="0">
              <a:solidFill>
                <a:prstClr val="black"/>
              </a:solidFill>
            </a:endParaRPr>
          </a:p>
        </p:txBody>
      </p:sp>
      <p:sp>
        <p:nvSpPr>
          <p:cNvPr id="210950" name="Rectangle 3"/>
          <p:cNvSpPr>
            <a:spLocks noGrp="1" noChangeArrowheads="1"/>
          </p:cNvSpPr>
          <p:nvPr>
            <p:ph type="body" idx="1"/>
          </p:nvPr>
        </p:nvSpPr>
        <p:spPr>
          <a:xfrm>
            <a:off x="336848" y="4387136"/>
            <a:ext cx="6552728" cy="4156234"/>
          </a:xfrm>
        </p:spPr>
        <p:txBody>
          <a:bodyPr/>
          <a:lstStyle/>
          <a:p>
            <a:pPr>
              <a:spcAft>
                <a:spcPts val="600"/>
              </a:spcAft>
            </a:pPr>
            <a:r>
              <a:rPr lang="es-MX" sz="1050" b="1" dirty="0" smtClean="0"/>
              <a:t>Notas del Conferencista</a:t>
            </a:r>
          </a:p>
          <a:p>
            <a:pPr>
              <a:spcAft>
                <a:spcPts val="600"/>
              </a:spcAft>
            </a:pPr>
            <a:r>
              <a:rPr lang="es-MX" sz="1050" dirty="0" smtClean="0"/>
              <a:t>Esta slide muestra datos de un estudio transversal en el Reino Unido con pacientes de atención primaria con dolor  crónico predominantemente neuropático (n = 241), dolor crónico no-neuropático  (n = 1179) y sin Dolor Crónico (n = 1537).  El dolor crónico predominantemente neuropático fue identificado usando el cuestionario auto-completado de Evaluación de Síntomas y Signos Neuropáticos de Leeds (S-LANSS), que es un cuestionario de siete elementos que produce un puntaje máximo de 24, donde los puntajes de 12 o más tienen un valor predictivo positivo para dolor neuropático  (seleccionado como el corte para este estudio). La severidad actual del Dolor Crónico fue evaluada en una escala numérica de calificación de 0 = sin dolor a 10 = Dolor tan severo como podría ser. La cualidad y severidad del dolor y su interferencia con la función diaria fueron evaluadas usando la escala de dolor neuropático (NPS, por sus siglas en inglés) y el Breve Inventario del Dolor (BPI), respectivamente. El cuestionario S-LANSS, la escala numérica de calificación de severidad del dolor, NPS y BPI sólo fueron completados por los sujetos que respondieron positivamente a dos preguntas de identificación de casos de dolor crónico. La Forma Breve (36) del cuestionario de la Encuesta de Salud (SF-36) se usó para evaluar las calificaciones de los pacientes de su propio estado de salud.</a:t>
            </a:r>
          </a:p>
          <a:p>
            <a:pPr>
              <a:spcAft>
                <a:spcPts val="600"/>
              </a:spcAft>
            </a:pPr>
            <a:r>
              <a:rPr lang="es-MX" sz="1050" dirty="0" smtClean="0"/>
              <a:t>Los resultados de BPI que aparecen aquí demuestran que los pacientes con dolor neuropático tienen dolor más severo  y mayor discapacidad en todas las funciones y actividades cotidianas evaluadas por la escala que los sujetos sin dolor neuropático.</a:t>
            </a:r>
          </a:p>
          <a:p>
            <a:pPr>
              <a:spcAft>
                <a:spcPts val="600"/>
              </a:spcAft>
            </a:pPr>
            <a:r>
              <a:rPr lang="es-MX" sz="1050" dirty="0" smtClean="0"/>
              <a:t>El dolor neuropático crónico estuvo asociado con interferencia estadísticamente considerablemente mayor (</a:t>
            </a:r>
            <a:r>
              <a:rPr lang="es-MX" sz="1050" i="1" dirty="0" smtClean="0"/>
              <a:t>p </a:t>
            </a:r>
            <a:r>
              <a:rPr lang="es-MX" sz="1050" dirty="0" smtClean="0"/>
              <a:t>≤0.001) en el sueño, la actividad general, el trabajo normal, el estado de ánimo, la habilidad para caminar, las relaciones y el disfrute de la vida.</a:t>
            </a:r>
          </a:p>
          <a:p>
            <a:pPr>
              <a:spcAft>
                <a:spcPts val="600"/>
              </a:spcAft>
            </a:pPr>
            <a:r>
              <a:rPr lang="es-MX" sz="1050" b="1" dirty="0" smtClean="0"/>
              <a:t>Referencia</a:t>
            </a:r>
          </a:p>
          <a:p>
            <a:pPr>
              <a:spcAft>
                <a:spcPts val="600"/>
              </a:spcAft>
            </a:pPr>
            <a:r>
              <a:rPr lang="en-CA" sz="1050" dirty="0" smtClean="0"/>
              <a:t>Smith BH </a:t>
            </a:r>
            <a:r>
              <a:rPr lang="en-CA" sz="1050" i="1" dirty="0" smtClean="0"/>
              <a:t>et al. </a:t>
            </a:r>
            <a:r>
              <a:rPr lang="en-CA" sz="1050" dirty="0" smtClean="0"/>
              <a:t>Health and quality of life associated with chronic pain of predominantly neuropathic origin in the community. </a:t>
            </a:r>
            <a:r>
              <a:rPr lang="en-CA" sz="1050" i="1" dirty="0" smtClean="0"/>
              <a:t>Clin J Pain </a:t>
            </a:r>
            <a:r>
              <a:rPr lang="en-CA" sz="1050" dirty="0" smtClean="0"/>
              <a:t>2007; 23(2):143-9.</a:t>
            </a:r>
            <a:endParaRPr lang="en-CA" sz="1050" dirty="0"/>
          </a:p>
        </p:txBody>
      </p:sp>
      <p:sp>
        <p:nvSpPr>
          <p:cNvPr id="5" name="Slide Image Placeholder 4"/>
          <p:cNvSpPr>
            <a:spLocks noGrp="1" noRot="1" noChangeAspect="1"/>
          </p:cNvSpPr>
          <p:nvPr>
            <p:ph type="sldImg"/>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5AA1E437-A7B6-477D-98B9-0424AAC6AF66}" type="slidenum">
              <a:rPr lang="en-US" smtClean="0">
                <a:ea typeface="ヒラギノ角ゴ Pro W3"/>
                <a:cs typeface="ヒラギノ角ゴ Pro W3"/>
              </a:rPr>
              <a:pPr/>
              <a:t>11</a:t>
            </a:fld>
            <a:endParaRPr lang="en-US" dirty="0" smtClean="0">
              <a:ea typeface="ヒラギノ角ゴ Pro W3"/>
              <a:cs typeface="ヒラギノ角ゴ Pro W3"/>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264840" y="4387136"/>
            <a:ext cx="6552728" cy="4156234"/>
          </a:xfrm>
          <a:noFill/>
          <a:ln/>
        </p:spPr>
        <p:txBody>
          <a:bodyPr/>
          <a:lstStyle/>
          <a:p>
            <a:pPr>
              <a:spcAft>
                <a:spcPts val="600"/>
              </a:spcAft>
            </a:pPr>
            <a:r>
              <a:rPr lang="es-MX" b="1" dirty="0" smtClean="0"/>
              <a:t>Notas del Conferencista</a:t>
            </a:r>
          </a:p>
          <a:p>
            <a:pPr>
              <a:spcAft>
                <a:spcPts val="600"/>
              </a:spcAft>
            </a:pPr>
            <a:r>
              <a:rPr lang="es-MX" dirty="0" smtClean="0"/>
              <a:t>El dolor es frecuentemente asociado con discapacidad. En un estudio reciente en EU, se preguntó a estadounidenses que habían tenido dolor en los últimos 3 meses si tenían alguna dificultad con las actividades básicas o si experimentaban limitaciones en actividades complejas como resultado de su dolor . La causa más común reportada de discapacidad fue cualquier tipo de dolor articular, seguido por dolor de espalda baja. Se reportó dolor de rodilla discapacitante en casi el 40% por ciento, y se reportó que cefalea y dolor de cuello causaban discapacidad en casi la tercera parte de los entrevistados.</a:t>
            </a:r>
          </a:p>
          <a:p>
            <a:pPr>
              <a:spcAft>
                <a:spcPts val="600"/>
              </a:spcAft>
            </a:pPr>
            <a:r>
              <a:rPr lang="es-MX" dirty="0" smtClean="0"/>
              <a:t>Las personas con dolor pueden tener </a:t>
            </a:r>
            <a:r>
              <a:rPr lang="es-MX" b="1" dirty="0" smtClean="0"/>
              <a:t>dificultad con acciones básicas</a:t>
            </a:r>
            <a:r>
              <a:rPr lang="es-MX" dirty="0" smtClean="0"/>
              <a:t>, como dificultades para moverse, ver, oír, problemas emocionales, o dificultades con la cognición. El dolor también puede dar lugar  a </a:t>
            </a:r>
            <a:r>
              <a:rPr lang="es-MX" b="1" dirty="0" smtClean="0"/>
              <a:t>limitación de actividades complejas. </a:t>
            </a:r>
            <a:r>
              <a:rPr lang="es-MX" dirty="0" smtClean="0"/>
              <a:t>Estas personas pueden tener limitaciones en una o más áreas de auto-cuidado, sociales, o laborales.</a:t>
            </a:r>
          </a:p>
          <a:p>
            <a:pPr>
              <a:spcAft>
                <a:spcPts val="600"/>
              </a:spcAft>
            </a:pPr>
            <a:r>
              <a:rPr lang="es-MX" b="1" dirty="0" smtClean="0"/>
              <a:t>Referencia</a:t>
            </a:r>
          </a:p>
          <a:p>
            <a:pPr>
              <a:spcAft>
                <a:spcPts val="600"/>
              </a:spcAft>
            </a:pPr>
            <a:r>
              <a:rPr lang="en-CA" dirty="0" smtClean="0"/>
              <a:t>IOM (Institute of Medicine). 2011. Relieving Pain in America: A Blueprint for Transforming Prevention, Care, Education, and Research. Academic Press: Washington,  DC. </a:t>
            </a:r>
          </a:p>
          <a:p>
            <a:pPr>
              <a:spcAft>
                <a:spcPts val="600"/>
              </a:spcAft>
            </a:pPr>
            <a:endParaRPr lang="es-MX" dirty="0" smtClean="0"/>
          </a:p>
          <a:p>
            <a:pPr>
              <a:spcAft>
                <a:spcPts val="600"/>
              </a:spcAft>
            </a:pPr>
            <a:endParaRPr lang="es-MX" dirty="0" smtClean="0"/>
          </a:p>
          <a:p>
            <a:endParaRPr lang="es-MX"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1" name="Rectangle 7"/>
          <p:cNvSpPr>
            <a:spLocks noGrp="1" noChangeArrowheads="1"/>
          </p:cNvSpPr>
          <p:nvPr>
            <p:ph type="sldNum" sz="quarter" idx="5"/>
          </p:nvPr>
        </p:nvSpPr>
        <p:spPr>
          <a:noFill/>
        </p:spPr>
        <p:txBody>
          <a:bodyPr/>
          <a:lstStyle/>
          <a:p>
            <a:fld id="{6788317F-44B6-4AAD-92A4-C5D8674C191F}" type="slidenum">
              <a:rPr lang="en-US" smtClean="0">
                <a:ea typeface="ヒラギノ角ゴ Pro W3"/>
                <a:cs typeface="ヒラギノ角ゴ Pro W3"/>
              </a:rPr>
              <a:pPr/>
              <a:t>12</a:t>
            </a:fld>
            <a:endParaRPr lang="en-US" dirty="0" smtClean="0">
              <a:ea typeface="ヒラギノ角ゴ Pro W3"/>
              <a:cs typeface="ヒラギノ角ゴ Pro W3"/>
            </a:endParaRPr>
          </a:p>
        </p:txBody>
      </p:sp>
      <p:sp>
        <p:nvSpPr>
          <p:cNvPr id="640002" name="Rectangle 7"/>
          <p:cNvSpPr txBox="1">
            <a:spLocks noGrp="1" noChangeArrowheads="1"/>
          </p:cNvSpPr>
          <p:nvPr/>
        </p:nvSpPr>
        <p:spPr bwMode="auto">
          <a:xfrm>
            <a:off x="3970134" y="8772378"/>
            <a:ext cx="3038648" cy="462120"/>
          </a:xfrm>
          <a:prstGeom prst="rect">
            <a:avLst/>
          </a:prstGeom>
          <a:noFill/>
          <a:ln w="9525">
            <a:noFill/>
            <a:miter lim="800000"/>
            <a:headEnd/>
            <a:tailEnd/>
          </a:ln>
        </p:spPr>
        <p:txBody>
          <a:bodyPr lIns="92161" tIns="46081" rIns="92161" bIns="46081" anchor="b"/>
          <a:lstStyle/>
          <a:p>
            <a:pPr algn="r" defTabSz="921706"/>
            <a:fld id="{2BF31B98-4D2F-42B9-93A9-43C2184CFC71}" type="slidenum">
              <a:rPr lang="en-US" sz="1200">
                <a:solidFill>
                  <a:srgbClr val="000000"/>
                </a:solidFill>
                <a:latin typeface="Calibri" pitchFamily="34" charset="0"/>
              </a:rPr>
              <a:pPr algn="r" defTabSz="921706"/>
              <a:t>12</a:t>
            </a:fld>
            <a:endParaRPr lang="en-US" sz="1200" dirty="0">
              <a:solidFill>
                <a:srgbClr val="000000"/>
              </a:solidFill>
              <a:latin typeface="Calibri" pitchFamily="34" charset="0"/>
            </a:endParaRPr>
          </a:p>
        </p:txBody>
      </p:sp>
      <p:sp>
        <p:nvSpPr>
          <p:cNvPr id="640004" name="Rectangle 7"/>
          <p:cNvSpPr txBox="1">
            <a:spLocks noGrp="1" noChangeArrowheads="1"/>
          </p:cNvSpPr>
          <p:nvPr/>
        </p:nvSpPr>
        <p:spPr bwMode="auto">
          <a:xfrm>
            <a:off x="3971753" y="8772378"/>
            <a:ext cx="3037031" cy="462120"/>
          </a:xfrm>
          <a:prstGeom prst="rect">
            <a:avLst/>
          </a:prstGeom>
          <a:noFill/>
          <a:ln w="9525">
            <a:noFill/>
            <a:miter lim="800000"/>
            <a:headEnd/>
            <a:tailEnd/>
          </a:ln>
        </p:spPr>
        <p:txBody>
          <a:bodyPr lIns="93902" tIns="46951" rIns="93902" bIns="46951" anchor="b"/>
          <a:lstStyle/>
          <a:p>
            <a:pPr algn="r" defTabSz="937408"/>
            <a:fld id="{4F79881F-F247-42C0-9BC3-10DB1F632EBB}" type="slidenum">
              <a:rPr lang="en-GB" sz="1200">
                <a:solidFill>
                  <a:srgbClr val="000000"/>
                </a:solidFill>
              </a:rPr>
              <a:pPr algn="r" defTabSz="937408"/>
              <a:t>12</a:t>
            </a:fld>
            <a:endParaRPr lang="en-GB" sz="1200" dirty="0">
              <a:solidFill>
                <a:srgbClr val="000000"/>
              </a:solidFill>
            </a:endParaRPr>
          </a:p>
        </p:txBody>
      </p:sp>
      <p:sp>
        <p:nvSpPr>
          <p:cNvPr id="640005" name="Rectangle 7"/>
          <p:cNvSpPr txBox="1">
            <a:spLocks noGrp="1" noChangeArrowheads="1"/>
          </p:cNvSpPr>
          <p:nvPr/>
        </p:nvSpPr>
        <p:spPr bwMode="auto">
          <a:xfrm>
            <a:off x="3970134" y="8772378"/>
            <a:ext cx="3038648" cy="462120"/>
          </a:xfrm>
          <a:prstGeom prst="rect">
            <a:avLst/>
          </a:prstGeom>
          <a:noFill/>
          <a:ln w="9525">
            <a:noFill/>
            <a:miter lim="800000"/>
            <a:headEnd/>
            <a:tailEnd/>
          </a:ln>
        </p:spPr>
        <p:txBody>
          <a:bodyPr lIns="92156" tIns="46079" rIns="92156" bIns="46079" anchor="b"/>
          <a:lstStyle/>
          <a:p>
            <a:pPr algn="r" defTabSz="921706"/>
            <a:fld id="{8D4D9723-EF44-42C7-A4A3-325CA8C07EE6}" type="slidenum">
              <a:rPr lang="en-GB" sz="1200">
                <a:solidFill>
                  <a:srgbClr val="000000"/>
                </a:solidFill>
              </a:rPr>
              <a:pPr algn="r" defTabSz="921706"/>
              <a:t>12</a:t>
            </a:fld>
            <a:endParaRPr lang="en-GB" sz="1200" dirty="0">
              <a:solidFill>
                <a:srgbClr val="000000"/>
              </a:solidFill>
            </a:endParaRPr>
          </a:p>
        </p:txBody>
      </p:sp>
      <p:sp>
        <p:nvSpPr>
          <p:cNvPr id="640006" name="Rectangle 2"/>
          <p:cNvSpPr>
            <a:spLocks noGrp="1" noRot="1" noChangeAspect="1" noChangeArrowheads="1" noTextEdit="1"/>
          </p:cNvSpPr>
          <p:nvPr>
            <p:ph type="sldImg"/>
          </p:nvPr>
        </p:nvSpPr>
        <p:spPr>
          <a:xfrm>
            <a:off x="1184275" y="681038"/>
            <a:ext cx="4643438" cy="3482975"/>
          </a:xfrm>
          <a:ln/>
        </p:spPr>
      </p:sp>
      <p:sp>
        <p:nvSpPr>
          <p:cNvPr id="640007" name="Rectangle 3"/>
          <p:cNvSpPr>
            <a:spLocks noGrp="1" noChangeArrowheads="1"/>
          </p:cNvSpPr>
          <p:nvPr>
            <p:ph type="body" idx="3"/>
          </p:nvPr>
        </p:nvSpPr>
        <p:spPr>
          <a:xfrm>
            <a:off x="192832" y="4256861"/>
            <a:ext cx="6696744" cy="4515518"/>
          </a:xfrm>
          <a:noFill/>
          <a:ln>
            <a:noFill/>
          </a:ln>
        </p:spPr>
        <p:txBody>
          <a:bodyPr lIns="92398" tIns="46199" rIns="92398" bIns="46199"/>
          <a:lstStyle/>
          <a:p>
            <a:pPr>
              <a:spcBef>
                <a:spcPct val="0"/>
              </a:spcBef>
              <a:spcAft>
                <a:spcPts val="600"/>
              </a:spcAft>
            </a:pPr>
            <a:r>
              <a:rPr lang="es-MX" sz="1100" b="1" dirty="0" smtClean="0"/>
              <a:t>Notas del Conferencista</a:t>
            </a:r>
          </a:p>
          <a:p>
            <a:pPr>
              <a:spcBef>
                <a:spcPct val="0"/>
              </a:spcBef>
              <a:spcAft>
                <a:spcPts val="600"/>
              </a:spcAft>
            </a:pPr>
            <a:r>
              <a:rPr lang="es-MX" sz="1100" dirty="0" smtClean="0"/>
              <a:t>El dolor crónico neuropático y no-neuropático dañan considerablemente la calidad de vida.</a:t>
            </a:r>
          </a:p>
          <a:p>
            <a:pPr>
              <a:spcBef>
                <a:spcPct val="0"/>
              </a:spcBef>
              <a:spcAft>
                <a:spcPts val="600"/>
              </a:spcAft>
            </a:pPr>
            <a:r>
              <a:rPr lang="es-MX" sz="1100" dirty="0" smtClean="0"/>
              <a:t>Esta slide muestra datos de un estudio transversal del Reino Unido con pacientes de atención primaria con  dolor crónico, predominantemente neuropático (n=241), dolor crónico no-neuropático (n=1179) y sin dolor crónico (n=1537). El dolor crónico predominantemente NeP fue identificado usando el cuestionario de auto-llenado para la  Evaluación de Síntomas y Signos Neuropáticos de Leeds (LANSS), que es un cuestionario de 7-elementos que produce un puntaje máximo de 24, donde los puntajes  de 12 o más tienen un valor predictivo positivo para dolor neuropático  (seleccionado como el corte para este estudio). La severidad actual del dolor crónico fue evaluada con una escala numérica de calificación (NRS) de 0=sin dolor a 10=Dolor tan severo como podría ser. La cualidad y severidad del dolor y su interferencia con la función diaria fueron valuadas usando la escala de dolor neuropático (NPS) y el Breve Inventario del Dolor (BPI), respectivamente. El cuestionario de LANSS, NRS sobre la severidad del dolor, NPS y BPI fueron completados únicamente por los sujetos que respondieron positivamente a dos de las preguntas para identificar casos de dolor crónico. El SF-36 se usó para evaluar las calificaciones de los pacientes de su propio estado de salud.</a:t>
            </a:r>
          </a:p>
          <a:p>
            <a:pPr eaLnBrk="1" hangingPunct="1">
              <a:spcBef>
                <a:spcPct val="0"/>
              </a:spcBef>
              <a:spcAft>
                <a:spcPts val="600"/>
              </a:spcAft>
            </a:pPr>
            <a:r>
              <a:rPr lang="es-MX" sz="1100" dirty="0" smtClean="0"/>
              <a:t>Se reportaron diferencias importantes entre los 3 grupos del estudio para todos los dominios del SF-36. Los sujetos con NeP crónico tuvieron calificaciones más bajas que los otros grupos, indicando el estado de salud más pobre (P≤0.001), incluso después del ajuste por edad, sexo y severidad del dolor. Los puntajes del SF-36 en los sujetos con NeP crónico fueron tan bajos como en los pacientes que recibían medicamentos para depresión en un estudio separado. Los puntajes en las dimensiones físicas fueron comparables a los observados en estudios de pacientes con padecimientos somáticos serios incluyendo enfermedad de la arteria coronaria, infarto del miocardio reciente y diabetes pobremente controlada.</a:t>
            </a:r>
          </a:p>
          <a:p>
            <a:pPr eaLnBrk="1" hangingPunct="1">
              <a:spcBef>
                <a:spcPct val="0"/>
              </a:spcBef>
              <a:spcAft>
                <a:spcPts val="600"/>
              </a:spcAft>
            </a:pPr>
            <a:r>
              <a:rPr lang="es-MX" sz="1100" b="1" dirty="0" smtClean="0"/>
              <a:t>Referencia</a:t>
            </a:r>
          </a:p>
          <a:p>
            <a:pPr eaLnBrk="1" hangingPunct="1">
              <a:spcBef>
                <a:spcPct val="0"/>
              </a:spcBef>
              <a:spcAft>
                <a:spcPts val="600"/>
              </a:spcAft>
            </a:pPr>
            <a:r>
              <a:rPr lang="es-MX" sz="1100" dirty="0" smtClean="0"/>
              <a:t>Smith et al. Clin J Pain. 2007;23(2):143-9</a:t>
            </a:r>
            <a:endParaRPr lang="es-MX" sz="11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3" name="Rectangle 7"/>
          <p:cNvSpPr>
            <a:spLocks noGrp="1" noChangeArrowheads="1"/>
          </p:cNvSpPr>
          <p:nvPr>
            <p:ph type="sldNum" sz="quarter" idx="5"/>
          </p:nvPr>
        </p:nvSpPr>
        <p:spPr>
          <a:noFill/>
        </p:spPr>
        <p:txBody>
          <a:bodyPr/>
          <a:lstStyle/>
          <a:p>
            <a:fld id="{F6C42489-8089-48D3-AB8B-C99AD1ECBEC4}" type="slidenum">
              <a:rPr lang="en-US" smtClean="0">
                <a:ea typeface="ヒラギノ角ゴ Pro W3"/>
                <a:cs typeface="ヒラギノ角ゴ Pro W3"/>
              </a:rPr>
              <a:pPr/>
              <a:t>13</a:t>
            </a:fld>
            <a:endParaRPr lang="en-US" dirty="0" smtClean="0">
              <a:ea typeface="ヒラギノ角ゴ Pro W3"/>
              <a:cs typeface="ヒラギノ角ゴ Pro W3"/>
            </a:endParaRPr>
          </a:p>
        </p:txBody>
      </p:sp>
      <p:sp>
        <p:nvSpPr>
          <p:cNvPr id="1103874" name="Slide Image Placeholder 1"/>
          <p:cNvSpPr>
            <a:spLocks noGrp="1" noRot="1" noChangeAspect="1" noTextEdit="1"/>
          </p:cNvSpPr>
          <p:nvPr>
            <p:ph type="sldImg"/>
          </p:nvPr>
        </p:nvSpPr>
        <p:spPr>
          <a:ln/>
        </p:spPr>
      </p:sp>
      <p:sp>
        <p:nvSpPr>
          <p:cNvPr id="1103875" name="Notes Placeholder 2"/>
          <p:cNvSpPr>
            <a:spLocks noGrp="1"/>
          </p:cNvSpPr>
          <p:nvPr>
            <p:ph type="body" idx="1"/>
          </p:nvPr>
        </p:nvSpPr>
        <p:spPr>
          <a:xfrm>
            <a:off x="264840" y="4257997"/>
            <a:ext cx="6552728" cy="4479373"/>
          </a:xfrm>
          <a:noFill/>
          <a:ln/>
        </p:spPr>
        <p:txBody>
          <a:bodyPr/>
          <a:lstStyle/>
          <a:p>
            <a:pPr>
              <a:spcBef>
                <a:spcPct val="0"/>
              </a:spcBef>
              <a:spcAft>
                <a:spcPts val="300"/>
              </a:spcAft>
            </a:pPr>
            <a:r>
              <a:rPr lang="es-MX" sz="1050" b="1" dirty="0" smtClean="0">
                <a:latin typeface="+mj-lt"/>
              </a:rPr>
              <a:t>Notas del Conferencista</a:t>
            </a:r>
          </a:p>
          <a:p>
            <a:pPr>
              <a:spcAft>
                <a:spcPts val="300"/>
              </a:spcAft>
            </a:pPr>
            <a:r>
              <a:rPr lang="es-MX" sz="1050" dirty="0" smtClean="0">
                <a:latin typeface="+mj-lt"/>
              </a:rPr>
              <a:t>Se ha visto que los puntajes cuantitativos de dolor en un cuestionario de paciente son predictivos de mortalidad, aunque generalmente no tan fuertemente como el estado funcional. Sokka y Pinkus (2006) analizaron los puntajes de dolor en EVA auto-reportada (Escala Análoga Visual) en una encuesta de personas de edad avanzada en la población general en Finlandia Central como un posible factor de predicción de mortalidad prematura, independientemente de la edad, el sexo y enfermedades que amenazan la vida agudamente (ALTD, por sus siglas en inglés). </a:t>
            </a:r>
          </a:p>
          <a:p>
            <a:pPr>
              <a:spcAft>
                <a:spcPts val="300"/>
              </a:spcAft>
            </a:pPr>
            <a:r>
              <a:rPr lang="es-MX" sz="1050" dirty="0" smtClean="0">
                <a:latin typeface="+mj-lt"/>
              </a:rPr>
              <a:t>2,000 sujetos de edad avanzada seleccionados aleatoriamente del Registro de la Población Finlandesa sirvieron como la población control para una cohorte de 1,500 personas con AR (70% mujeres, con una edad promedio =55 Años). Un cuestionario auto-completado fue respondido por 1,525 de estos 2,000 sujetos en la población general. El cuestionario incluyó la escala de función física del Cuestionario de Evaluación de la Salud (HAQ), la Escala Visual Análoga (VAS) de dolor de </a:t>
            </a:r>
            <a:r>
              <a:rPr lang="es-MX" sz="1050" dirty="0" smtClean="0"/>
              <a:t>100 mm,</a:t>
            </a:r>
            <a:r>
              <a:rPr lang="es-MX" sz="1050" dirty="0" smtClean="0">
                <a:latin typeface="+mj-lt"/>
              </a:rPr>
              <a:t> y preguntas acerca de 25 padecimientos médicos. Los datos fueron ajustados por edad, sexo y enfermedad que amenaza la vida agudamente (ALTD) vs. sin-enfermedad que amenaza la vida agudamente y fueron analizados para detectar factores de predicción de mortalidad independientes durante 5 años.</a:t>
            </a:r>
          </a:p>
          <a:p>
            <a:pPr>
              <a:spcAft>
                <a:spcPts val="300"/>
              </a:spcAft>
            </a:pPr>
            <a:r>
              <a:rPr lang="es-MX" sz="1050" dirty="0" smtClean="0">
                <a:latin typeface="+mj-lt"/>
              </a:rPr>
              <a:t>En general, 87 sujetos murieron (5.7%), incluyendo 16% de los que habían reportado ALTD, y 2.4% que habían reportado ausencia de enfermedad o ausencia de ALTD en la basal. </a:t>
            </a:r>
          </a:p>
          <a:p>
            <a:pPr>
              <a:spcAft>
                <a:spcPts val="300"/>
              </a:spcAft>
            </a:pPr>
            <a:r>
              <a:rPr lang="es-MX" sz="1050" spc="-10" dirty="0" smtClean="0">
                <a:latin typeface="+mj-lt"/>
              </a:rPr>
              <a:t>La mortalidad aumentó en los sujetos con dolor con o sin ALTD. La mortalidad fue del 1.4% en los sujetos sin ALTD y dolor 0–40, pero aumentó a 5.3% en sujetos sin ALTD y dolor &gt;40. En los sujetos con ALTD, la mortalidad aumentó de 8.9% en los sujetos con ALTD y dolor 0–40 a 24.4% en sujetos con ALTD y dolor &gt;40.</a:t>
            </a:r>
          </a:p>
          <a:p>
            <a:pPr>
              <a:spcAft>
                <a:spcPts val="300"/>
              </a:spcAft>
            </a:pPr>
            <a:r>
              <a:rPr lang="es-MX" sz="1050" dirty="0" smtClean="0">
                <a:latin typeface="+mj-lt"/>
              </a:rPr>
              <a:t>Un puntaje de dolor &gt;40/100 fue un  factor de predicción importante de mortalidad a los 5-años, independientemente de la edad, sexo, y ALTD durante los siguientes 5 años con un cociente de riesgo (IC 95%) de 1.9 (1.1, 3.2); 1.7 (0.9, 3.1) en un grupo con ALTD, y 2.6 (1.1, 6.2) en un grupo sin ALTD. Los datos sugirieron que los esfuerzos para mejorar los puntajes de dolor podrían tener un beneficio independiente en la supervivencia.</a:t>
            </a:r>
          </a:p>
          <a:p>
            <a:pPr marL="171450" indent="-171450">
              <a:spcAft>
                <a:spcPts val="300"/>
              </a:spcAft>
            </a:pPr>
            <a:r>
              <a:rPr lang="es-MX" sz="1000" b="1" dirty="0" smtClean="0">
                <a:latin typeface="+mj-lt"/>
              </a:rPr>
              <a:t>Referencia</a:t>
            </a:r>
          </a:p>
          <a:p>
            <a:pPr indent="-171450">
              <a:spcAft>
                <a:spcPts val="300"/>
              </a:spcAft>
            </a:pPr>
            <a:r>
              <a:rPr lang="en-US" sz="1000" dirty="0" smtClean="0"/>
              <a:t>Sokka T, Pincus T. Pain as a Significant Predictor of Premature Mortality Over 5 Years in the General Population, Independent of Age, Sex and Acutely Life-threatening Diseases. Poster presentation at American College of Rheumatology 2005.</a:t>
            </a:r>
          </a:p>
          <a:p>
            <a:pPr marL="171450" indent="-171450">
              <a:spcAft>
                <a:spcPts val="300"/>
              </a:spcAft>
            </a:pPr>
            <a:endParaRPr lang="es-MX" sz="1050" dirty="0" smtClean="0">
              <a:latin typeface="+mj-lt"/>
            </a:endParaRPr>
          </a:p>
          <a:p>
            <a:pPr eaLnBrk="1" hangingPunct="1">
              <a:spcBef>
                <a:spcPct val="0"/>
              </a:spcBef>
              <a:spcAft>
                <a:spcPts val="300"/>
              </a:spcAft>
            </a:pPr>
            <a:endParaRPr lang="es-MX" altLang="ko-KR" sz="1050" dirty="0" smtClean="0">
              <a:solidFill>
                <a:srgbClr val="000000"/>
              </a:solidFill>
              <a:latin typeface="+mj-lt"/>
              <a:ea typeface="Gulim"/>
              <a:cs typeface="Arial" pitchFamily="34" charset="0"/>
            </a:endParaRPr>
          </a:p>
          <a:p>
            <a:pPr eaLnBrk="1" hangingPunct="1">
              <a:spcBef>
                <a:spcPct val="0"/>
              </a:spcBef>
              <a:spcAft>
                <a:spcPts val="300"/>
              </a:spcAft>
            </a:pPr>
            <a:endParaRPr lang="es-MX" sz="1050" dirty="0">
              <a:latin typeface="+mj-lt"/>
              <a:cs typeface="Arial" pitchFamily="34" charset="0"/>
            </a:endParaRPr>
          </a:p>
        </p:txBody>
      </p:sp>
      <p:sp>
        <p:nvSpPr>
          <p:cNvPr id="1103876" name="Slide Number Placeholder 3"/>
          <p:cNvSpPr txBox="1">
            <a:spLocks noGrp="1"/>
          </p:cNvSpPr>
          <p:nvPr/>
        </p:nvSpPr>
        <p:spPr bwMode="auto">
          <a:xfrm>
            <a:off x="3970134" y="8772378"/>
            <a:ext cx="3038648" cy="462120"/>
          </a:xfrm>
          <a:prstGeom prst="rect">
            <a:avLst/>
          </a:prstGeom>
          <a:noFill/>
          <a:ln w="9525">
            <a:noFill/>
            <a:miter lim="800000"/>
            <a:headEnd/>
            <a:tailEnd/>
          </a:ln>
        </p:spPr>
        <p:txBody>
          <a:bodyPr lIns="92161" tIns="46081" rIns="92161" bIns="46081" anchor="b"/>
          <a:lstStyle/>
          <a:p>
            <a:pPr algn="r" defTabSz="921706"/>
            <a:fld id="{AEEDA9CA-F08C-4030-8E4E-9F08296C1988}" type="slidenum">
              <a:rPr lang="en-US" sz="1200">
                <a:solidFill>
                  <a:srgbClr val="000000"/>
                </a:solidFill>
                <a:latin typeface="Calibri" pitchFamily="34" charset="0"/>
              </a:rPr>
              <a:pPr algn="r" defTabSz="921706"/>
              <a:t>13</a:t>
            </a:fld>
            <a:endParaRPr lang="en-US" sz="1200" dirty="0">
              <a:solidFill>
                <a:srgbClr val="000000"/>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14</a:t>
            </a:fld>
            <a:endParaRPr lang="en-CA" dirty="0"/>
          </a:p>
        </p:txBody>
      </p:sp>
    </p:spTree>
    <p:extLst>
      <p:ext uri="{BB962C8B-B14F-4D97-AF65-F5344CB8AC3E}">
        <p14:creationId xmlns:p14="http://schemas.microsoft.com/office/powerpoint/2010/main" val="2400718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15</a:t>
            </a:fld>
            <a:endParaRPr lang="en-CA" dirty="0"/>
          </a:p>
        </p:txBody>
      </p:sp>
    </p:spTree>
    <p:extLst>
      <p:ext uri="{BB962C8B-B14F-4D97-AF65-F5344CB8AC3E}">
        <p14:creationId xmlns:p14="http://schemas.microsoft.com/office/powerpoint/2010/main" val="606222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38DAAB15-4780-40A3-9195-363382BAE2AC}" type="slidenum">
              <a:rPr lang="en-US" smtClean="0">
                <a:ea typeface="ヒラギノ角ゴ Pro W3"/>
                <a:cs typeface="ヒラギノ角ゴ Pro W3"/>
              </a:rPr>
              <a:pPr/>
              <a:t>16</a:t>
            </a:fld>
            <a:endParaRPr lang="en-US" dirty="0" smtClean="0">
              <a:ea typeface="ヒラギノ角ゴ Pro W3"/>
              <a:cs typeface="ヒラギノ角ゴ Pro W3"/>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264840" y="4257997"/>
            <a:ext cx="6745560" cy="4522154"/>
          </a:xfrm>
          <a:noFill/>
          <a:ln/>
        </p:spPr>
        <p:txBody>
          <a:bodyPr/>
          <a:lstStyle/>
          <a:p>
            <a:pPr>
              <a:lnSpc>
                <a:spcPct val="80000"/>
              </a:lnSpc>
              <a:spcBef>
                <a:spcPct val="0"/>
              </a:spcBef>
              <a:spcAft>
                <a:spcPts val="300"/>
              </a:spcAft>
            </a:pPr>
            <a:r>
              <a:rPr lang="es-MX" sz="1000" b="1" dirty="0" smtClean="0"/>
              <a:t>Notas del Conferencista</a:t>
            </a:r>
          </a:p>
          <a:p>
            <a:pPr>
              <a:lnSpc>
                <a:spcPct val="80000"/>
              </a:lnSpc>
              <a:spcBef>
                <a:spcPct val="0"/>
              </a:spcBef>
              <a:spcAft>
                <a:spcPts val="300"/>
              </a:spcAft>
            </a:pPr>
            <a:r>
              <a:rPr lang="es-MX" sz="1000" dirty="0" smtClean="0"/>
              <a:t>Las comorbilidades del dolor son numerosas y difieren de acuerdo al padecimiento de dolor.</a:t>
            </a:r>
          </a:p>
          <a:p>
            <a:pPr>
              <a:lnSpc>
                <a:spcPct val="80000"/>
              </a:lnSpc>
              <a:spcBef>
                <a:spcPct val="0"/>
              </a:spcBef>
              <a:spcAft>
                <a:spcPts val="300"/>
              </a:spcAft>
            </a:pPr>
            <a:r>
              <a:rPr lang="es-MX" sz="1000" dirty="0" smtClean="0"/>
              <a:t>Existen algunas limitaciones al usar datos sobre reclamos de seguros, incluyendo la dificultad para generalizar dichos datos a una población no asegurada, codificación incorrecta debido a causas </a:t>
            </a:r>
            <a:r>
              <a:rPr lang="es-MX" sz="1000" dirty="0" smtClean="0">
                <a:solidFill>
                  <a:srgbClr val="002060"/>
                </a:solidFill>
              </a:rPr>
              <a:t>administrativas como ajustar un diagnóstico a un requerimiento para la facturación o en ocasiones elegir el código que obtiene mayor pago. Aunque muchos padecimientos </a:t>
            </a:r>
            <a:r>
              <a:rPr lang="es-MX" sz="1000" dirty="0" smtClean="0"/>
              <a:t>de dolor son crónicos, los códigos ICD-9 no incluyen la cronicidad de la enfermedad en el diagnóstico. Este estudio limitó el alcance de las comorbilidades a diagnósticos de otro dolor, salud mental, y relacionado con el sueño. Otros estudios han encontrado que otras comorbilidades físicas como hipertensión o enfermedad cardiaca son reportadas comúnmente por pacientes con dolor. Si esto hubiera sido analizado, una carga aun mayor estaría presente, pero esto ha sido mostrado por la literatura anterior. Los pacientes fueron además colocados en categorías bastante arbitrarias si presentaban otras comorbilidades de dolor, como se mencionó en la muestra del estudio y la sección de las cohortes. Además, hubo tantos pacientes comórbidos que no pudimos determinar si los costos/el uso de medicamentos por prescripción es impulsado por el diagnóstico primario o por uno de los otros diagnósticos. </a:t>
            </a:r>
          </a:p>
          <a:p>
            <a:pPr>
              <a:lnSpc>
                <a:spcPct val="80000"/>
              </a:lnSpc>
              <a:spcBef>
                <a:spcPct val="0"/>
              </a:spcBef>
              <a:spcAft>
                <a:spcPts val="300"/>
              </a:spcAft>
            </a:pPr>
            <a:r>
              <a:rPr lang="es-MX" sz="1000" dirty="0" smtClean="0"/>
              <a:t>Los datos sobre reclamos de seguros pueden también representar  insuficientemente los padecimientos mentales. Datos de 2005 indican que la prevalencia a 12-meses de trastorno mental fue del 29.1% entre los adultos de EU. En esta muestra, la prevalencia de cualquier comorbilidad de salud mental fue del 18%. Datos anteriores han mostrado que cuando menos 10% de la población de EU tiene un trastorno del sueño. En esta muestra, la prevalencia de cualquier trastorno del sueño fue del 7.7%. Por lo tanto, la comorbilidad de dolor y salud mental puede ser incluso mayor de la reportada en los reclamos a las aseguradoras.</a:t>
            </a:r>
          </a:p>
          <a:p>
            <a:pPr>
              <a:lnSpc>
                <a:spcPct val="80000"/>
              </a:lnSpc>
              <a:spcBef>
                <a:spcPct val="0"/>
              </a:spcBef>
              <a:spcAft>
                <a:spcPts val="300"/>
              </a:spcAft>
            </a:pPr>
            <a:r>
              <a:rPr lang="es-MX" sz="1000" dirty="0" smtClean="0"/>
              <a:t>Los padecimientos de dolor son generalmente difíciles de diagnosticar correctamente. Esto podría afectar potencialmente el grupo de datos porque un médico puede haber proporcionado un diagnóstico diferente al de otro médico y esto podría reflejarse como un padecimiento comórbido. De acuerdo con Dworkin et al, algunos médicos codificaron solamente que un paciente era atendido por herpes zoster, cuando paciente puede también haber presentado neuropatía postherpética. Esto podría dar lugar a una subestimación de la prevalencia de padecimientos de dolor relacionados con otras condiciones de dolor en la población bajo estudio. </a:t>
            </a:r>
          </a:p>
          <a:p>
            <a:pPr>
              <a:lnSpc>
                <a:spcPct val="80000"/>
              </a:lnSpc>
              <a:spcBef>
                <a:spcPct val="0"/>
              </a:spcBef>
              <a:spcAft>
                <a:spcPts val="300"/>
              </a:spcAft>
            </a:pPr>
            <a:r>
              <a:rPr lang="es-MX" sz="1000" b="1" dirty="0" smtClean="0"/>
              <a:t>Referencias</a:t>
            </a:r>
          </a:p>
          <a:p>
            <a:pPr>
              <a:lnSpc>
                <a:spcPct val="80000"/>
              </a:lnSpc>
              <a:spcBef>
                <a:spcPct val="0"/>
              </a:spcBef>
              <a:spcAft>
                <a:spcPts val="300"/>
              </a:spcAft>
            </a:pPr>
            <a:r>
              <a:rPr lang="en-US" sz="1000" dirty="0" smtClean="0"/>
              <a:t>Riley GF. Administrative and claims records as sources of health care cost data. </a:t>
            </a:r>
            <a:r>
              <a:rPr lang="en-US" sz="1000" i="1" dirty="0" smtClean="0"/>
              <a:t>Med Care</a:t>
            </a:r>
            <a:r>
              <a:rPr lang="en-US" sz="1000" dirty="0" smtClean="0"/>
              <a:t>. 2009;47(7 Suppl 1):S51–S55.</a:t>
            </a:r>
          </a:p>
          <a:p>
            <a:pPr>
              <a:lnSpc>
                <a:spcPct val="80000"/>
              </a:lnSpc>
              <a:spcBef>
                <a:spcPct val="0"/>
              </a:spcBef>
              <a:spcAft>
                <a:spcPts val="300"/>
              </a:spcAft>
            </a:pPr>
            <a:r>
              <a:rPr lang="en-US" sz="1000" dirty="0" smtClean="0"/>
              <a:t>Bijl RV, de Graaf R, Hiripi E, et al. The prevalence of treated and untreated mental disorders in five countries. </a:t>
            </a:r>
            <a:r>
              <a:rPr lang="en-US" sz="1000" i="1" dirty="0" smtClean="0"/>
              <a:t>Health Aff (Millwood)</a:t>
            </a:r>
            <a:r>
              <a:rPr lang="en-US" sz="1000" dirty="0" smtClean="0"/>
              <a:t>. 2003;22(3):122–33.</a:t>
            </a:r>
          </a:p>
          <a:p>
            <a:pPr>
              <a:lnSpc>
                <a:spcPct val="80000"/>
              </a:lnSpc>
              <a:spcBef>
                <a:spcPct val="0"/>
              </a:spcBef>
              <a:spcAft>
                <a:spcPts val="300"/>
              </a:spcAft>
            </a:pPr>
            <a:r>
              <a:rPr lang="en-US" sz="1000" dirty="0" smtClean="0"/>
              <a:t>Ram S, Seirawan H, Kumar SK, Clark GT. Prevalence and impact of sleep disorders and sleep habits in the United States. </a:t>
            </a:r>
            <a:r>
              <a:rPr lang="en-US" sz="1000" i="1" dirty="0" smtClean="0"/>
              <a:t>Sleep Breath</a:t>
            </a:r>
            <a:r>
              <a:rPr lang="en-US" sz="1000" dirty="0" smtClean="0"/>
              <a:t>. 2010;14(1):63–70.</a:t>
            </a:r>
          </a:p>
          <a:p>
            <a:pPr>
              <a:lnSpc>
                <a:spcPct val="80000"/>
              </a:lnSpc>
              <a:spcBef>
                <a:spcPct val="0"/>
              </a:spcBef>
              <a:spcAft>
                <a:spcPts val="300"/>
              </a:spcAft>
            </a:pPr>
            <a:r>
              <a:rPr lang="en-US" sz="1000" dirty="0" smtClean="0"/>
              <a:t>Dworkin RH, Malone DC, Panarites CJ, Armstrong EP, Pham SV. Impact of postherpetic neuralgia and painful diabetic peripheral neuropathy on health care costs. </a:t>
            </a:r>
            <a:r>
              <a:rPr lang="en-US" sz="1000" i="1" dirty="0" smtClean="0"/>
              <a:t>J Pain</a:t>
            </a:r>
            <a:r>
              <a:rPr lang="en-US" sz="1000" dirty="0" smtClean="0"/>
              <a:t>. 2010;11(4):360–8.</a:t>
            </a:r>
          </a:p>
          <a:p>
            <a:pPr>
              <a:lnSpc>
                <a:spcPct val="80000"/>
              </a:lnSpc>
              <a:spcBef>
                <a:spcPct val="0"/>
              </a:spcBef>
              <a:spcAft>
                <a:spcPts val="300"/>
              </a:spcAft>
            </a:pPr>
            <a:r>
              <a:rPr lang="es-MX" sz="1000" dirty="0" smtClean="0"/>
              <a:t>.</a:t>
            </a:r>
            <a:endParaRPr lang="es-MX" sz="1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38DAAB15-4780-40A3-9195-363382BAE2AC}" type="slidenum">
              <a:rPr lang="en-US" smtClean="0">
                <a:ea typeface="ヒラギノ角ゴ Pro W3"/>
                <a:cs typeface="ヒラギノ角ゴ Pro W3"/>
              </a:rPr>
              <a:pPr/>
              <a:t>17</a:t>
            </a:fld>
            <a:endParaRPr lang="en-US" dirty="0" smtClean="0">
              <a:ea typeface="ヒラギノ角ゴ Pro W3"/>
              <a:cs typeface="ヒラギノ角ゴ Pro W3"/>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408856" y="4387136"/>
            <a:ext cx="6192688" cy="4522154"/>
          </a:xfrm>
          <a:noFill/>
          <a:ln/>
        </p:spPr>
        <p:txBody>
          <a:bodyPr/>
          <a:lstStyle/>
          <a:p>
            <a:pPr>
              <a:lnSpc>
                <a:spcPct val="80000"/>
              </a:lnSpc>
              <a:spcBef>
                <a:spcPct val="0"/>
              </a:spcBef>
              <a:spcAft>
                <a:spcPts val="300"/>
              </a:spcAft>
            </a:pPr>
            <a:r>
              <a:rPr lang="es-MX" sz="1000" b="1" dirty="0" smtClean="0"/>
              <a:t>Notas del Conferencista</a:t>
            </a:r>
          </a:p>
          <a:p>
            <a:pPr>
              <a:lnSpc>
                <a:spcPct val="80000"/>
              </a:lnSpc>
              <a:spcBef>
                <a:spcPct val="0"/>
              </a:spcBef>
              <a:spcAft>
                <a:spcPts val="300"/>
              </a:spcAft>
            </a:pPr>
            <a:r>
              <a:rPr lang="es-MX" sz="1000" dirty="0" smtClean="0"/>
              <a:t>Las comorbilidades del dolor son numerosas y difieren de acuerdo al padecimiento de dolor.</a:t>
            </a:r>
          </a:p>
          <a:p>
            <a:pPr>
              <a:lnSpc>
                <a:spcPct val="80000"/>
              </a:lnSpc>
              <a:spcBef>
                <a:spcPct val="0"/>
              </a:spcBef>
              <a:spcAft>
                <a:spcPts val="300"/>
              </a:spcAft>
            </a:pPr>
            <a:r>
              <a:rPr lang="es-MX" sz="1000" dirty="0" smtClean="0"/>
              <a:t>Existen algunas </a:t>
            </a:r>
            <a:r>
              <a:rPr lang="es-MX" sz="1000" dirty="0" smtClean="0">
                <a:solidFill>
                  <a:srgbClr val="002060"/>
                </a:solidFill>
              </a:rPr>
              <a:t>limitaciones al usar datos sobre reclamo de seguros, incluyendo la dificultad para generalizar dichos datos a una población no asegurada, codificación incorrecta debido a causas administrativas como ajustar un diagnóstico a un requerimiento para la facturación o en ocasiones elegir el código que obtiene mayor pago. Aunque muchos padecimientos </a:t>
            </a:r>
            <a:r>
              <a:rPr lang="es-MX" sz="1000" dirty="0" smtClean="0"/>
              <a:t>de dolor son crónicos, los códigos ICD-9 no incluyen la cronicidad de la enfermedad en el diagnóstico. Este estudio limitó el alcance de las comorbilidades a diagnósticos de otro dolor, salud mental, y relacionado con el sueño. Otros estudios han encontrado que otras comorbilidades físicas como hipertensión o enfermedad cardiaca son reportadas comúnmente por pacientes con dolor. Si esto hubiera sido analizado, una carga aun mayor estaría presente, pero esto ha sido mostrado por la literatura anterior. Los pacientes fueron además colocados en categorías bastante arbitrarias si presentaban otras comorbilidades de dolor, como se mencionó en la muestra del estudio y la sección de las cohortes. Además, hubo tantos pacientes comórbidos que no pudimos determinar si los costos/el uso de medicamentos por prescripción es impulsado por el diagnóstico primario o por uno de los otros diagnósticos. </a:t>
            </a:r>
          </a:p>
          <a:p>
            <a:pPr>
              <a:lnSpc>
                <a:spcPct val="80000"/>
              </a:lnSpc>
              <a:spcBef>
                <a:spcPct val="0"/>
              </a:spcBef>
              <a:spcAft>
                <a:spcPts val="300"/>
              </a:spcAft>
            </a:pPr>
            <a:r>
              <a:rPr lang="es-MX" sz="1000" dirty="0" smtClean="0"/>
              <a:t>Los datos sobre reclamos de seguros pueden también representar  insuficientemente los padecimientos mentales. Datos de 2005 indican que la prevalencia a 12-meses de trastorno mental fue del 29.1% entre los adultos de EU. En esta muestra, la prevalencia de cualquier comorbilidad de salud mental fue del 18%. Datos anteriores han mostrado que cuando menos 10% de la población de EU tiene un trastorno del sueño. En esta muestra, la prevalencia de cualquier trastorno del sueño fue del 7.7%. Por lo tanto, la comorbilidad de dolor y salud mental puede ser incluso mayor de la reportada en los reclamos a las aseguradoras.</a:t>
            </a:r>
          </a:p>
          <a:p>
            <a:pPr>
              <a:lnSpc>
                <a:spcPct val="80000"/>
              </a:lnSpc>
              <a:spcBef>
                <a:spcPct val="0"/>
              </a:spcBef>
              <a:spcAft>
                <a:spcPts val="300"/>
              </a:spcAft>
            </a:pPr>
            <a:r>
              <a:rPr lang="es-MX" sz="1000" dirty="0" smtClean="0"/>
              <a:t>Los padecimientos de dolor son generalmente difíciles de diagnosticar correctamente. Esto podría afectar potencialmente el grupo de datos porque un médico puede haber proporcionado un diagnóstico diferente al de otro médico y esto podría reflejarse como un padecimiento comórbido. De acuerdo con Dworkin et al, algunos médicos codificaron solamente que un paciente era atendido por herpes zoster, cuando paciente puede también haber presentado neuropatía postherpética. Esto podría dar lugar a una subestimación de la prevalencia de padecimientos de dolor relacionados con otras condiciones de dolor en la población bajo estudio. </a:t>
            </a:r>
          </a:p>
          <a:p>
            <a:pPr>
              <a:lnSpc>
                <a:spcPct val="80000"/>
              </a:lnSpc>
              <a:spcBef>
                <a:spcPct val="0"/>
              </a:spcBef>
              <a:spcAft>
                <a:spcPts val="300"/>
              </a:spcAft>
            </a:pPr>
            <a:r>
              <a:rPr lang="es-MX" sz="1000" b="1" dirty="0" smtClean="0"/>
              <a:t>Referencias</a:t>
            </a:r>
          </a:p>
          <a:p>
            <a:pPr>
              <a:lnSpc>
                <a:spcPct val="80000"/>
              </a:lnSpc>
              <a:spcBef>
                <a:spcPct val="0"/>
              </a:spcBef>
              <a:spcAft>
                <a:spcPts val="300"/>
              </a:spcAft>
            </a:pPr>
            <a:r>
              <a:rPr lang="en-US" sz="1000" dirty="0" smtClean="0"/>
              <a:t>Riley GF. Administrative and claims records as sources of health care cost data. </a:t>
            </a:r>
            <a:r>
              <a:rPr lang="en-US" sz="1000" i="1" dirty="0" smtClean="0"/>
              <a:t>Med Care</a:t>
            </a:r>
            <a:r>
              <a:rPr lang="en-US" sz="1000" dirty="0" smtClean="0"/>
              <a:t>. 2009;47(7 Suppl 1):S51–S55.</a:t>
            </a:r>
          </a:p>
          <a:p>
            <a:pPr>
              <a:lnSpc>
                <a:spcPct val="80000"/>
              </a:lnSpc>
              <a:spcBef>
                <a:spcPct val="0"/>
              </a:spcBef>
              <a:spcAft>
                <a:spcPts val="300"/>
              </a:spcAft>
            </a:pPr>
            <a:r>
              <a:rPr lang="en-US" sz="1000" dirty="0" smtClean="0"/>
              <a:t>Bijl RV, de Graaf R, Hiripi E, et al. The prevalence of treated and untreated mental disorders in five countries. </a:t>
            </a:r>
            <a:r>
              <a:rPr lang="en-US" sz="1000" i="1" dirty="0" smtClean="0"/>
              <a:t>Health Aff (Millwood)</a:t>
            </a:r>
            <a:r>
              <a:rPr lang="en-US" sz="1000" dirty="0" smtClean="0"/>
              <a:t>. 2003;22(3):122–133.</a:t>
            </a:r>
          </a:p>
          <a:p>
            <a:pPr>
              <a:lnSpc>
                <a:spcPct val="80000"/>
              </a:lnSpc>
              <a:spcBef>
                <a:spcPct val="0"/>
              </a:spcBef>
              <a:spcAft>
                <a:spcPts val="300"/>
              </a:spcAft>
            </a:pPr>
            <a:r>
              <a:rPr lang="en-US" sz="1000" dirty="0" smtClean="0"/>
              <a:t>Ram S, Seirawan H, Kumar SK, Clark GT. Prevalence and impact of sleep disorders and sleep habits in the United States. </a:t>
            </a:r>
            <a:r>
              <a:rPr lang="en-US" sz="1000" i="1" dirty="0" smtClean="0"/>
              <a:t>Sleep Breath</a:t>
            </a:r>
            <a:r>
              <a:rPr lang="en-US" sz="1000" dirty="0" smtClean="0"/>
              <a:t>. 2010;14(1):63–70.</a:t>
            </a:r>
          </a:p>
          <a:p>
            <a:pPr>
              <a:lnSpc>
                <a:spcPct val="80000"/>
              </a:lnSpc>
              <a:spcBef>
                <a:spcPct val="0"/>
              </a:spcBef>
              <a:spcAft>
                <a:spcPts val="300"/>
              </a:spcAft>
            </a:pPr>
            <a:r>
              <a:rPr lang="en-US" sz="1000" dirty="0" smtClean="0"/>
              <a:t>Dworkin RH, Malone DC, Panarites CJ, Armstrong EP, Pham SV. Impact of postherpetic neuralgia and painful diabetic peripheral neuropathy on health care costs. </a:t>
            </a:r>
            <a:r>
              <a:rPr lang="en-US" sz="1000" i="1" dirty="0" smtClean="0"/>
              <a:t>J Pain</a:t>
            </a:r>
            <a:r>
              <a:rPr lang="en-US" sz="1000" dirty="0" smtClean="0"/>
              <a:t>. 2010;11(4):360–368.</a:t>
            </a:r>
            <a:endParaRPr lang="en-US" sz="10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Rectangle 7"/>
          <p:cNvSpPr>
            <a:spLocks noGrp="1" noChangeArrowheads="1"/>
          </p:cNvSpPr>
          <p:nvPr>
            <p:ph type="sldNum" sz="quarter" idx="5"/>
          </p:nvPr>
        </p:nvSpPr>
        <p:spPr/>
        <p:txBody>
          <a:bodyPr/>
          <a:lstStyle>
            <a:lvl1pPr defTabSz="931863" eaLnBrk="0" hangingPunct="0">
              <a:defRPr sz="1600">
                <a:solidFill>
                  <a:schemeClr val="tx1"/>
                </a:solidFill>
                <a:latin typeface="Arial" pitchFamily="34" charset="0"/>
              </a:defRPr>
            </a:lvl1pPr>
            <a:lvl2pPr marL="742950" indent="-285750" defTabSz="931863" eaLnBrk="0" hangingPunct="0">
              <a:defRPr sz="1600">
                <a:solidFill>
                  <a:schemeClr val="tx1"/>
                </a:solidFill>
                <a:latin typeface="Arial" pitchFamily="34" charset="0"/>
              </a:defRPr>
            </a:lvl2pPr>
            <a:lvl3pPr marL="1143000" indent="-228600" defTabSz="931863" eaLnBrk="0" hangingPunct="0">
              <a:defRPr sz="1600">
                <a:solidFill>
                  <a:schemeClr val="tx1"/>
                </a:solidFill>
                <a:latin typeface="Arial" pitchFamily="34" charset="0"/>
              </a:defRPr>
            </a:lvl3pPr>
            <a:lvl4pPr marL="1600200" indent="-228600" defTabSz="931863" eaLnBrk="0" hangingPunct="0">
              <a:defRPr sz="1600">
                <a:solidFill>
                  <a:schemeClr val="tx1"/>
                </a:solidFill>
                <a:latin typeface="Arial" pitchFamily="34" charset="0"/>
              </a:defRPr>
            </a:lvl4pPr>
            <a:lvl5pPr marL="2057400" indent="-228600" defTabSz="931863" eaLnBrk="0" hangingPunct="0">
              <a:defRPr sz="1600">
                <a:solidFill>
                  <a:schemeClr val="tx1"/>
                </a:solidFill>
                <a:latin typeface="Arial" pitchFamily="34" charset="0"/>
              </a:defRPr>
            </a:lvl5pPr>
            <a:lvl6pPr marL="2514600" indent="-228600" defTabSz="931863" eaLnBrk="0" fontAlgn="base" hangingPunct="0">
              <a:spcBef>
                <a:spcPct val="0"/>
              </a:spcBef>
              <a:spcAft>
                <a:spcPct val="0"/>
              </a:spcAft>
              <a:defRPr sz="1600">
                <a:solidFill>
                  <a:schemeClr val="tx1"/>
                </a:solidFill>
                <a:latin typeface="Arial" pitchFamily="34" charset="0"/>
              </a:defRPr>
            </a:lvl6pPr>
            <a:lvl7pPr marL="2971800" indent="-228600" defTabSz="931863" eaLnBrk="0" fontAlgn="base" hangingPunct="0">
              <a:spcBef>
                <a:spcPct val="0"/>
              </a:spcBef>
              <a:spcAft>
                <a:spcPct val="0"/>
              </a:spcAft>
              <a:defRPr sz="1600">
                <a:solidFill>
                  <a:schemeClr val="tx1"/>
                </a:solidFill>
                <a:latin typeface="Arial" pitchFamily="34" charset="0"/>
              </a:defRPr>
            </a:lvl7pPr>
            <a:lvl8pPr marL="3429000" indent="-228600" defTabSz="931863" eaLnBrk="0" fontAlgn="base" hangingPunct="0">
              <a:spcBef>
                <a:spcPct val="0"/>
              </a:spcBef>
              <a:spcAft>
                <a:spcPct val="0"/>
              </a:spcAft>
              <a:defRPr sz="1600">
                <a:solidFill>
                  <a:schemeClr val="tx1"/>
                </a:solidFill>
                <a:latin typeface="Arial" pitchFamily="34" charset="0"/>
              </a:defRPr>
            </a:lvl8pPr>
            <a:lvl9pPr marL="3886200" indent="-228600" defTabSz="931863" eaLnBrk="0" fontAlgn="base" hangingPunct="0">
              <a:spcBef>
                <a:spcPct val="0"/>
              </a:spcBef>
              <a:spcAft>
                <a:spcPct val="0"/>
              </a:spcAft>
              <a:defRPr sz="1600">
                <a:solidFill>
                  <a:schemeClr val="tx1"/>
                </a:solidFill>
                <a:latin typeface="Arial" pitchFamily="34" charset="0"/>
              </a:defRPr>
            </a:lvl9pPr>
          </a:lstStyle>
          <a:p>
            <a:fld id="{31C27804-6CFE-4011-B9B9-53974B0FEEEB}" type="slidenum">
              <a:rPr lang="en-GB" smtClean="0">
                <a:solidFill>
                  <a:prstClr val="black"/>
                </a:solidFill>
              </a:rPr>
              <a:pPr/>
              <a:t>18</a:t>
            </a:fld>
            <a:endParaRPr lang="en-GB" dirty="0">
              <a:solidFill>
                <a:prstClr val="black"/>
              </a:solidFill>
            </a:endParaRPr>
          </a:p>
        </p:txBody>
      </p:sp>
      <p:sp>
        <p:nvSpPr>
          <p:cNvPr id="201734" name="Rectangle 3"/>
          <p:cNvSpPr>
            <a:spLocks noGrp="1" noChangeArrowheads="1"/>
          </p:cNvSpPr>
          <p:nvPr>
            <p:ph type="body" idx="1"/>
          </p:nvPr>
        </p:nvSpPr>
        <p:spPr>
          <a:xfrm>
            <a:off x="264840" y="4387136"/>
            <a:ext cx="6552728" cy="4303954"/>
          </a:xfrm>
        </p:spPr>
        <p:txBody>
          <a:bodyPr/>
          <a:lstStyle/>
          <a:p>
            <a:pPr>
              <a:spcAft>
                <a:spcPts val="300"/>
              </a:spcAft>
            </a:pPr>
            <a:r>
              <a:rPr lang="es-MX" sz="1100" b="1" dirty="0" smtClean="0"/>
              <a:t>Notas del Conferencista</a:t>
            </a:r>
          </a:p>
          <a:p>
            <a:pPr>
              <a:spcAft>
                <a:spcPts val="300"/>
              </a:spcAft>
            </a:pPr>
            <a:r>
              <a:rPr lang="es-MX" sz="1100" dirty="0" smtClean="0"/>
              <a:t>Los pacientes que padecen dolor neuropático crónico experimentan dificultades para iniciar y mantener el sueño y generalmente se encuentran deprimidos y ansiosos. La interrelación entre estos 3 factores, como muestra esta slide, es compleja pero debe ser considerada con cuidado para lograr un tratamiento satisfactorio del dolor neuropático.</a:t>
            </a:r>
          </a:p>
          <a:p>
            <a:r>
              <a:rPr lang="es-MX" sz="1100" dirty="0" smtClean="0"/>
              <a:t>Aunque la mayoría de los trastornos del dolor empiezan con una lesión o enfermedad, su curso y resultado son afectados por factores emocionales, conductuales y sociales. La reacción emocional de una persona y su capacidad para manejar el curso fluctuante de los trastornos de dolor crónico y sus complicaciones, como deterioro físico, discapacidad, y pérdida de funcionamiento de roles también afectarán el resultado. </a:t>
            </a:r>
          </a:p>
          <a:p>
            <a:endParaRPr lang="es-MX" sz="1100" dirty="0" smtClean="0"/>
          </a:p>
          <a:p>
            <a:r>
              <a:rPr lang="es-MX" sz="1100" dirty="0" smtClean="0"/>
              <a:t>El dolor crónico interfiere considerablemente con el sueño, y la mayoría de los estudios muestran una correlación positiva entre la intensidad del dolor y el grado de trastorno del sueño. Muchos pacientes con dolor crónico también tienen signos y síntomas de depresión y ansiedad; la privación del sueño puede generar ansiedad y la depresión puede ser la causa y el resultado de la privación del sueño. Debido a que la falta de sueño y el estado de ánimo pobre pueden contribuir a la intensidad del dolor, esto puede dar lugar a un círculo vicioso de mayor dolor, fatiga y ansiedad/depresión. La interrelación entre estos 3 factores, como muestra esta slide, es compleja, pero debe ser considerada cuidadosamente si esperamos un tratamiento satisfactorio para el dolor crónico.</a:t>
            </a:r>
          </a:p>
          <a:p>
            <a:r>
              <a:rPr lang="es-MX" sz="1100" dirty="0" smtClean="0"/>
              <a:t>El dolor crónico, los trastornos del sueño, y la depresión/ansiedad deben ser resueltos para restaurar la funcionalidad óptima de los pacientes. Los médicos debe evaluar todos los aspectos del dolor, el sueño y el estado de ánimo en los pacientes con dolor crónico. El manejo y tratamiento debe resolver el dolor y las comorbilidades, mejorar el funcionamiento cotidiano y mejorar la calidad de vida.</a:t>
            </a:r>
          </a:p>
          <a:p>
            <a:pPr>
              <a:spcAft>
                <a:spcPts val="300"/>
              </a:spcAft>
            </a:pPr>
            <a:r>
              <a:rPr lang="es-MX" sz="1100" b="1" dirty="0" smtClean="0"/>
              <a:t>Referencia</a:t>
            </a:r>
          </a:p>
          <a:p>
            <a:pPr>
              <a:spcAft>
                <a:spcPts val="300"/>
              </a:spcAft>
            </a:pPr>
            <a:r>
              <a:rPr lang="en-CA" sz="1100" dirty="0" smtClean="0"/>
              <a:t>Nicholson B, Verma S. Comorbidities in chronic neuropathic pain. </a:t>
            </a:r>
            <a:r>
              <a:rPr lang="en-CA" sz="1100" i="1" dirty="0" smtClean="0"/>
              <a:t>Pain Med </a:t>
            </a:r>
            <a:r>
              <a:rPr lang="en-CA" sz="1100" dirty="0" smtClean="0"/>
              <a:t>2004; </a:t>
            </a:r>
            <a:br>
              <a:rPr lang="en-CA" sz="1100" dirty="0" smtClean="0"/>
            </a:br>
            <a:r>
              <a:rPr lang="en-CA" sz="1100" dirty="0" smtClean="0"/>
              <a:t>5(suppl. 1):S9-27.</a:t>
            </a:r>
            <a:endParaRPr lang="en-CA" sz="1100" dirty="0"/>
          </a:p>
        </p:txBody>
      </p:sp>
      <p:sp>
        <p:nvSpPr>
          <p:cNvPr id="5" name="Slide Image Placeholder 4"/>
          <p:cNvSpPr>
            <a:spLocks noGrp="1" noRot="1" noChangeAspect="1"/>
          </p:cNvSpPr>
          <p:nvPr>
            <p:ph type="sldImg"/>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2832" y="4399839"/>
            <a:ext cx="6696744" cy="4156234"/>
          </a:xfrm>
        </p:spPr>
        <p:txBody>
          <a:bodyPr/>
          <a:lstStyle/>
          <a:p>
            <a:pPr>
              <a:spcAft>
                <a:spcPts val="600"/>
              </a:spcAft>
            </a:pPr>
            <a:r>
              <a:rPr lang="es-MX" sz="1100" b="1" dirty="0" smtClean="0"/>
              <a:t>Notas del Conferencista</a:t>
            </a:r>
          </a:p>
          <a:p>
            <a:pPr>
              <a:spcAft>
                <a:spcPts val="600"/>
              </a:spcAft>
            </a:pPr>
            <a:r>
              <a:rPr lang="es-MX" sz="1100" kern="1200" dirty="0" smtClean="0">
                <a:latin typeface="+mn-lt"/>
                <a:ea typeface="+mn-ea"/>
                <a:cs typeface="+mn-cs"/>
              </a:rPr>
              <a:t>Los investigadores de este estudio usaron información de las bases de datos de reclamos retrospectivos a aseguradoras </a:t>
            </a:r>
            <a:r>
              <a:rPr lang="es-MX" sz="1100" kern="1200" baseline="0" dirty="0" smtClean="0">
                <a:latin typeface="+mn-lt"/>
                <a:ea typeface="+mn-ea"/>
                <a:cs typeface="+mn-cs"/>
              </a:rPr>
              <a:t> del </a:t>
            </a:r>
            <a:r>
              <a:rPr lang="es-MX" sz="1100" kern="1200" dirty="0" smtClean="0">
                <a:latin typeface="+mn-lt"/>
                <a:ea typeface="+mn-ea"/>
                <a:cs typeface="+mn-cs"/>
              </a:rPr>
              <a:t>Market Scan United States Commercial and Medicare Supplemental </a:t>
            </a:r>
            <a:r>
              <a:rPr lang="es-MX" sz="1100" kern="1200" baseline="0" dirty="0" smtClean="0">
                <a:latin typeface="+mn-lt"/>
                <a:ea typeface="+mn-ea"/>
                <a:cs typeface="+mn-cs"/>
              </a:rPr>
              <a:t>(</a:t>
            </a:r>
            <a:r>
              <a:rPr lang="es-MX" sz="1100" kern="1200" dirty="0" smtClean="0">
                <a:latin typeface="+mn-lt"/>
                <a:ea typeface="+mn-ea"/>
                <a:cs typeface="+mn-cs"/>
              </a:rPr>
              <a:t>2005–2007)</a:t>
            </a:r>
            <a:r>
              <a:rPr lang="es-MX" sz="1100" kern="1200" baseline="0" dirty="0" smtClean="0">
                <a:latin typeface="+mn-lt"/>
                <a:ea typeface="+mn-ea"/>
                <a:cs typeface="+mn-cs"/>
              </a:rPr>
              <a:t> de </a:t>
            </a:r>
            <a:r>
              <a:rPr lang="es-MX" sz="1100" dirty="0" smtClean="0"/>
              <a:t>Thomson Reuters </a:t>
            </a:r>
            <a:r>
              <a:rPr lang="es-MX" sz="1100" kern="1200" baseline="0" dirty="0" smtClean="0">
                <a:latin typeface="+mn-lt"/>
                <a:ea typeface="+mn-ea"/>
                <a:cs typeface="+mn-cs"/>
              </a:rPr>
              <a:t>para caracterizar las tasas de comorbilidad, uso de medicamentos para dolor y costos de salud para padecimientos de dolor seleccionados</a:t>
            </a:r>
            <a:r>
              <a:rPr lang="es-MX" sz="1100" kern="1200" dirty="0" smtClean="0">
                <a:latin typeface="+mn-lt"/>
                <a:ea typeface="+mn-ea"/>
                <a:cs typeface="+mn-cs"/>
              </a:rPr>
              <a:t>.</a:t>
            </a:r>
          </a:p>
          <a:p>
            <a:pPr rtl="0">
              <a:spcAft>
                <a:spcPts val="600"/>
              </a:spcAft>
            </a:pPr>
            <a:r>
              <a:rPr lang="es-MX" sz="1100" kern="1200" dirty="0" smtClean="0">
                <a:latin typeface="+mn-lt"/>
                <a:ea typeface="+mn-ea"/>
                <a:cs typeface="+mn-cs"/>
              </a:rPr>
              <a:t>Entre el panel de cohortes de dolor</a:t>
            </a:r>
            <a:r>
              <a:rPr lang="es-MX" sz="1100" kern="1200" baseline="0" dirty="0" smtClean="0">
                <a:latin typeface="+mn-lt"/>
                <a:ea typeface="+mn-ea"/>
                <a:cs typeface="+mn-cs"/>
              </a:rPr>
              <a:t>, el dolor estuvo asociado con comorbilidades de salud mental y sueño aunque aun no se ha determinado si existe una relación causal.</a:t>
            </a:r>
          </a:p>
          <a:p>
            <a:pPr>
              <a:spcAft>
                <a:spcPts val="600"/>
              </a:spcAft>
            </a:pPr>
            <a:r>
              <a:rPr lang="es-MX" sz="1100" kern="1200" baseline="0" dirty="0" smtClean="0">
                <a:latin typeface="+mn-lt"/>
                <a:ea typeface="+mn-ea"/>
                <a:cs typeface="+mn-cs"/>
              </a:rPr>
              <a:t>El dolor de miembro fantasma y dolor asociado con VIH y esclerosis múltiple tuvieron en general la incidencia más alta de comorbilidades</a:t>
            </a:r>
            <a:r>
              <a:rPr lang="es-MX" sz="1100" dirty="0" smtClean="0"/>
              <a:t> de salud mental.  El d</a:t>
            </a:r>
            <a:r>
              <a:rPr lang="es-MX" sz="1100" kern="1200" baseline="0" dirty="0" smtClean="0">
                <a:solidFill>
                  <a:schemeClr val="tx1"/>
                </a:solidFill>
                <a:latin typeface="+mn-lt"/>
                <a:ea typeface="+mn-ea"/>
                <a:cs typeface="+mn-cs"/>
              </a:rPr>
              <a:t>olor  asociado con artritis reumatoide y </a:t>
            </a:r>
            <a:r>
              <a:rPr lang="es-MX" sz="1100" kern="1200" dirty="0" smtClean="0">
                <a:solidFill>
                  <a:schemeClr val="tx1"/>
                </a:solidFill>
                <a:latin typeface="+mn-lt"/>
                <a:ea typeface="+mn-ea"/>
                <a:cs typeface="+mn-cs"/>
              </a:rPr>
              <a:t>artropatía psoriásica tuvo en </a:t>
            </a:r>
            <a:r>
              <a:rPr lang="es-MX" sz="1100" kern="1200" baseline="0" dirty="0" smtClean="0">
                <a:solidFill>
                  <a:schemeClr val="tx1"/>
                </a:solidFill>
                <a:latin typeface="+mn-lt"/>
                <a:ea typeface="+mn-ea"/>
                <a:cs typeface="+mn-cs"/>
              </a:rPr>
              <a:t>general la incidencia más baja de comorbilidades</a:t>
            </a:r>
            <a:r>
              <a:rPr lang="es-MX" sz="1100" dirty="0" smtClean="0"/>
              <a:t> de salud mental.</a:t>
            </a:r>
          </a:p>
          <a:p>
            <a:pPr>
              <a:spcAft>
                <a:spcPts val="600"/>
              </a:spcAft>
            </a:pPr>
            <a:r>
              <a:rPr lang="es-MX" sz="1100" kern="1200" dirty="0" smtClean="0">
                <a:solidFill>
                  <a:schemeClr val="tx1"/>
                </a:solidFill>
                <a:latin typeface="+mn-lt"/>
                <a:ea typeface="+mn-ea"/>
                <a:cs typeface="+mn-cs"/>
              </a:rPr>
              <a:t>Los  trastornos depresivos mayore</a:t>
            </a:r>
            <a:r>
              <a:rPr lang="es-MX" sz="1100" kern="1200" baseline="0" dirty="0" smtClean="0">
                <a:solidFill>
                  <a:schemeClr val="tx1"/>
                </a:solidFill>
                <a:latin typeface="+mn-lt"/>
                <a:ea typeface="+mn-ea"/>
                <a:cs typeface="+mn-cs"/>
              </a:rPr>
              <a:t>s fueron más prevalentes entre sujetos con dolor asociado con VIH y menos prevalentes entre sujetos con dolor asociado con n</a:t>
            </a:r>
            <a:r>
              <a:rPr lang="es-MX" sz="1100" kern="1200" dirty="0" smtClean="0">
                <a:solidFill>
                  <a:schemeClr val="tx1"/>
                </a:solidFill>
                <a:latin typeface="+mn-lt"/>
                <a:ea typeface="+mn-ea"/>
                <a:cs typeface="+mn-cs"/>
              </a:rPr>
              <a:t>euralgia postherpética.</a:t>
            </a:r>
          </a:p>
          <a:p>
            <a:pPr rtl="0">
              <a:spcAft>
                <a:spcPts val="600"/>
              </a:spcAft>
            </a:pPr>
            <a:r>
              <a:rPr lang="es-MX" sz="1100" kern="1200" dirty="0" smtClean="0">
                <a:solidFill>
                  <a:schemeClr val="tx1"/>
                </a:solidFill>
                <a:latin typeface="+mn-lt"/>
                <a:ea typeface="+mn-ea"/>
                <a:cs typeface="+mn-cs"/>
              </a:rPr>
              <a:t>Los trastornos del sueño fueron más comunes entre los sujetos con </a:t>
            </a:r>
            <a:r>
              <a:rPr lang="es-MX" sz="1100" kern="1200" baseline="0" dirty="0" smtClean="0">
                <a:solidFill>
                  <a:schemeClr val="tx1"/>
                </a:solidFill>
                <a:latin typeface="+mn-lt"/>
                <a:ea typeface="+mn-ea"/>
                <a:cs typeface="+mn-cs"/>
              </a:rPr>
              <a:t>MS y menos comunes entre los sujetos con vejiga dolorosa.</a:t>
            </a:r>
          </a:p>
          <a:p>
            <a:pPr rtl="0">
              <a:spcAft>
                <a:spcPts val="600"/>
              </a:spcAft>
            </a:pPr>
            <a:r>
              <a:rPr lang="es-MX" sz="1100" dirty="0" smtClean="0"/>
              <a:t>Los autores concluyeron que los pacientes con d</a:t>
            </a:r>
            <a:r>
              <a:rPr lang="es-MX" sz="1100" baseline="0" dirty="0" smtClean="0"/>
              <a:t>olor  son un grupo diverso que muestra muchas diferencias con respecto a la c</a:t>
            </a:r>
            <a:r>
              <a:rPr lang="es-MX" sz="1100" dirty="0" smtClean="0"/>
              <a:t>arga de la Enfermedad t la complejidad de trastornos que ocurren concomitantemente comúnmente.</a:t>
            </a:r>
          </a:p>
          <a:p>
            <a:pPr>
              <a:spcAft>
                <a:spcPts val="600"/>
              </a:spcAft>
            </a:pPr>
            <a:r>
              <a:rPr lang="es-MX" sz="1100" b="1" dirty="0" smtClean="0"/>
              <a:t>Referencia</a:t>
            </a:r>
          </a:p>
          <a:p>
            <a:pPr>
              <a:spcAft>
                <a:spcPts val="600"/>
              </a:spcAft>
              <a:defRPr/>
            </a:pPr>
            <a:r>
              <a:rPr lang="en-CA" sz="1100" dirty="0" smtClean="0"/>
              <a:t>Davis JA, Robinson RL, Le TK, Xie J. Incidence and impact of pain conditions and comorbid illnesses. J Pain Res. 2011;4:331-45. doi: 10.2147/JPR.S24170. Epub 2011 Oct 10.</a:t>
            </a:r>
          </a:p>
        </p:txBody>
      </p:sp>
      <p:sp>
        <p:nvSpPr>
          <p:cNvPr id="4" name="Slide Number Placeholder 3"/>
          <p:cNvSpPr>
            <a:spLocks noGrp="1"/>
          </p:cNvSpPr>
          <p:nvPr>
            <p:ph type="sldNum" sz="quarter" idx="10"/>
          </p:nvPr>
        </p:nvSpPr>
        <p:spPr/>
        <p:txBody>
          <a:bodyPr/>
          <a:lstStyle/>
          <a:p>
            <a:fld id="{C869435C-097B-40B4-A7F6-991F06607D84}" type="slidenum">
              <a:rPr lang="en-CA" smtClean="0"/>
              <a:pPr/>
              <a:t>19</a:t>
            </a:fld>
            <a:endParaRPr lang="en-CA" dirty="0"/>
          </a:p>
        </p:txBody>
      </p:sp>
    </p:spTree>
    <p:extLst>
      <p:ext uri="{BB962C8B-B14F-4D97-AF65-F5344CB8AC3E}">
        <p14:creationId xmlns:p14="http://schemas.microsoft.com/office/powerpoint/2010/main" val="64929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Conferencista</a:t>
            </a:r>
          </a:p>
          <a:p>
            <a:r>
              <a:rPr lang="es-MX" dirty="0" smtClean="0"/>
              <a:t>Por favor reconoce a los miembros del Comité de Desarrollo.</a:t>
            </a:r>
            <a:endParaRPr lang="es-MX" dirty="0"/>
          </a:p>
        </p:txBody>
      </p:sp>
      <p:sp>
        <p:nvSpPr>
          <p:cNvPr id="4" name="Slide Number Placeholder 3"/>
          <p:cNvSpPr>
            <a:spLocks noGrp="1"/>
          </p:cNvSpPr>
          <p:nvPr>
            <p:ph type="sldNum" sz="quarter" idx="10"/>
          </p:nvPr>
        </p:nvSpPr>
        <p:spPr/>
        <p:txBody>
          <a:bodyPr/>
          <a:lstStyle/>
          <a:p>
            <a:fld id="{8BCA9EC6-EB43-4B91-8739-FF238D89996B}" type="slidenum">
              <a:rPr lang="fr-CA" smtClean="0">
                <a:solidFill>
                  <a:prstClr val="black"/>
                </a:solidFill>
              </a:rPr>
              <a:pPr/>
              <a:t>2</a:t>
            </a:fld>
            <a:endParaRPr lang="fr-CA" dirty="0">
              <a:solidFill>
                <a:prstClr val="black"/>
              </a:solidFill>
            </a:endParaRPr>
          </a:p>
        </p:txBody>
      </p:sp>
    </p:spTree>
    <p:extLst>
      <p:ext uri="{BB962C8B-B14F-4D97-AF65-F5344CB8AC3E}">
        <p14:creationId xmlns:p14="http://schemas.microsoft.com/office/powerpoint/2010/main" val="2235457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330005"/>
            <a:ext cx="5608320" cy="4156234"/>
          </a:xfrm>
        </p:spPr>
        <p:txBody>
          <a:bodyPr/>
          <a:lstStyle/>
          <a:p>
            <a:pPr>
              <a:spcAft>
                <a:spcPts val="600"/>
              </a:spcAft>
            </a:pPr>
            <a:r>
              <a:rPr lang="en-CA" sz="1100" b="1" dirty="0" smtClean="0"/>
              <a:t>Notas del Conferencista</a:t>
            </a:r>
          </a:p>
          <a:p>
            <a:pPr>
              <a:spcAft>
                <a:spcPts val="600"/>
              </a:spcAft>
            </a:pPr>
            <a:r>
              <a:rPr lang="es-MX" sz="1100" dirty="0" smtClean="0"/>
              <a:t>Los investigadores de este estudio usaron información de las bases de datos de reclamos retrospectivos a aseguradoras  del Market Scan United States Commercial and Medicare Supplemental (2005–2007) de Thomson Reuters para caracterizar las tasas de comorbilidad, uso de medicamentos para dolor y costos de salud para padecimientos de dolor seleccionados</a:t>
            </a:r>
            <a:r>
              <a:rPr lang="en-CA" sz="1100" kern="1200" dirty="0" smtClean="0">
                <a:solidFill>
                  <a:schemeClr val="tx1"/>
                </a:solidFill>
              </a:rPr>
              <a:t>.</a:t>
            </a:r>
          </a:p>
          <a:p>
            <a:pPr>
              <a:spcAft>
                <a:spcPts val="600"/>
              </a:spcAft>
            </a:pPr>
            <a:r>
              <a:rPr lang="es-MX" sz="1100" dirty="0" smtClean="0"/>
              <a:t>Entre el panel de cohortes de dolor, el dolor estuvo asociado con comorbilidades de salud mental y sueño aunque aun no se ha determinado si existe una relación causal</a:t>
            </a:r>
            <a:r>
              <a:rPr lang="en-CA" sz="1100" kern="1200" baseline="0" dirty="0" smtClean="0">
                <a:solidFill>
                  <a:schemeClr val="tx1"/>
                </a:solidFill>
              </a:rPr>
              <a:t>.</a:t>
            </a:r>
          </a:p>
          <a:p>
            <a:pPr>
              <a:spcAft>
                <a:spcPts val="600"/>
              </a:spcAft>
            </a:pPr>
            <a:r>
              <a:rPr lang="es-MX" sz="1100" dirty="0" smtClean="0"/>
              <a:t>El dolor de miembro fantasma y dolor asociado con VIH y esclerosis múltiple tuvieron en general la incidencia más alta de comorbilidades de salud mental.  El dolor  asociado con artritis reumatoide y artropatía psoriásica tuvo en general la incidencia más baja de comorbilidades de salud mental</a:t>
            </a:r>
            <a:r>
              <a:rPr lang="en-CA" sz="1100" kern="1200" baseline="0" dirty="0" smtClean="0">
                <a:solidFill>
                  <a:schemeClr val="tx1"/>
                </a:solidFill>
              </a:rPr>
              <a:t>.</a:t>
            </a:r>
          </a:p>
          <a:p>
            <a:pPr>
              <a:spcAft>
                <a:spcPts val="600"/>
              </a:spcAft>
            </a:pPr>
            <a:r>
              <a:rPr lang="es-MX" sz="1100" dirty="0" smtClean="0"/>
              <a:t>Los  trastornos depresivos mayores fueron más prevalentes entre sujetos con dolor asociado con VIH y menos prevalentes entre sujetos con dolor asociado con neuralgia postherpética.</a:t>
            </a:r>
          </a:p>
          <a:p>
            <a:pPr>
              <a:spcAft>
                <a:spcPts val="600"/>
              </a:spcAft>
            </a:pPr>
            <a:r>
              <a:rPr lang="es-MX" sz="1100" dirty="0" smtClean="0"/>
              <a:t>Los trastornos del sueño fueron más comunes entre los sujetos con MS y menos comunes entre los sujetos con vejiga dolorosa.</a:t>
            </a:r>
          </a:p>
          <a:p>
            <a:pPr>
              <a:spcAft>
                <a:spcPts val="600"/>
              </a:spcAft>
            </a:pPr>
            <a:r>
              <a:rPr lang="es-MX" sz="1100" dirty="0" smtClean="0"/>
              <a:t>Los autores concluyeron que los pacientes con dolor  son un grupo diverso que muestra muchas diferencias con respecto a la carga de la Enfermedad t la complejidad de trastornos que ocurren concomitantemente comúnmente</a:t>
            </a:r>
            <a:r>
              <a:rPr lang="en-CA" sz="1100" dirty="0" smtClean="0"/>
              <a:t>.</a:t>
            </a:r>
            <a:endParaRPr lang="en-CA" sz="1100" kern="1200" dirty="0" smtClean="0">
              <a:solidFill>
                <a:schemeClr val="tx1"/>
              </a:solidFill>
            </a:endParaRPr>
          </a:p>
          <a:p>
            <a:pPr>
              <a:spcAft>
                <a:spcPts val="600"/>
              </a:spcAft>
            </a:pPr>
            <a:r>
              <a:rPr lang="en-CA" sz="1100" b="1" dirty="0" smtClean="0"/>
              <a:t>Referencia</a:t>
            </a:r>
          </a:p>
          <a:p>
            <a:pPr>
              <a:spcAft>
                <a:spcPts val="600"/>
              </a:spcAft>
              <a:defRPr/>
            </a:pPr>
            <a:r>
              <a:rPr lang="en-CA" sz="1100" dirty="0" smtClean="0"/>
              <a:t>Davis JA, Robinson RL, Le TK, Xie J. Incidence and impact of pain conditions and comorbid illnesses. J Pain Res. 2011;4:331-45. doi: 10.2147/JPR.S24170. Epub 2011 Oct 10.</a:t>
            </a:r>
          </a:p>
        </p:txBody>
      </p:sp>
      <p:sp>
        <p:nvSpPr>
          <p:cNvPr id="4" name="Slide Number Placeholder 3"/>
          <p:cNvSpPr>
            <a:spLocks noGrp="1"/>
          </p:cNvSpPr>
          <p:nvPr>
            <p:ph type="sldNum" sz="quarter" idx="10"/>
          </p:nvPr>
        </p:nvSpPr>
        <p:spPr/>
        <p:txBody>
          <a:bodyPr/>
          <a:lstStyle/>
          <a:p>
            <a:fld id="{C869435C-097B-40B4-A7F6-991F06607D84}" type="slidenum">
              <a:rPr lang="en-CA" smtClean="0"/>
              <a:pPr/>
              <a:t>20</a:t>
            </a:fld>
            <a:endParaRPr lang="en-CA" dirty="0"/>
          </a:p>
        </p:txBody>
      </p:sp>
    </p:spTree>
    <p:extLst>
      <p:ext uri="{BB962C8B-B14F-4D97-AF65-F5344CB8AC3E}">
        <p14:creationId xmlns:p14="http://schemas.microsoft.com/office/powerpoint/2010/main" val="1588459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bwMode="auto">
          <a:xfrm>
            <a:off x="408856" y="4257997"/>
            <a:ext cx="6480720" cy="41562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s-MX" b="1" dirty="0" smtClean="0"/>
              <a:t>Notas del Conferencista</a:t>
            </a:r>
          </a:p>
          <a:p>
            <a:pPr>
              <a:spcBef>
                <a:spcPct val="50000"/>
              </a:spcBef>
            </a:pPr>
            <a:r>
              <a:rPr lang="es-MX" dirty="0" smtClean="0"/>
              <a:t>El dolor, especialmente el Dolor Crónico, es una condición emocional así como una sensación física. Es una experiencia compleja que afecta el pensamiento, el estado de ánimo, y el comportamiento y que puede dar lugar a aislamiento, inmovilidad y dependencia de fármacos. En este sentido el dolor se asemeja a la depresión, y la relación entre dolor crónico y la depresión es estrecha. El Dolor deprime y la depresión causa e intensifica el dolor. la gente con Dolor Crónico tiene tres veces más el riesgo promedio de desarrollar síntomas psiquiátricos— usualmente trastornos en el estado de ánimo o trastornos de Ansiedad — y los pacientes deprimidos tienen 3 veces más el riesgo promedio de desarrollar dolor crónico.</a:t>
            </a:r>
          </a:p>
          <a:p>
            <a:pPr>
              <a:spcBef>
                <a:spcPct val="50000"/>
              </a:spcBef>
            </a:pPr>
            <a:r>
              <a:rPr lang="es-MX" dirty="0" smtClean="0"/>
              <a:t>Debido a que el dolor y la depresión se relacionan tan estrechamente – la depresión puede causar dolor y el dolor puede causar depresión – en ocasiones se desarrolla un círculo vicioso en el que el dolor empeora los síntomas de la depresión, y entonces la depresión resultante empeora los sentimientos de dolor.</a:t>
            </a:r>
          </a:p>
          <a:p>
            <a:pPr>
              <a:spcBef>
                <a:spcPct val="50000"/>
              </a:spcBef>
            </a:pPr>
            <a:r>
              <a:rPr lang="es-MX" dirty="0" smtClean="0"/>
              <a:t>Como muestra esta slide, la prevalencia de dolor en pacientes con síntomas depresivos a diferencia del trastorno depresivo mayor (TDM) varía ampliamente y se manifiesta principalmente como dolor músculo esquelético. La prevalencia de TDM en pacientes con dolor crónico varía en gran medida, desde 15 a 50% de los pacientes con dolor crónico experimentan TDM. TDM ocurre mayormente en pacientes con múltiples síntomas de dolor.</a:t>
            </a:r>
          </a:p>
          <a:p>
            <a:pPr>
              <a:spcBef>
                <a:spcPct val="50000"/>
              </a:spcBef>
            </a:pPr>
            <a:r>
              <a:rPr lang="es-MX" b="1" dirty="0" smtClean="0">
                <a:latin typeface="+mj-lt"/>
              </a:rPr>
              <a:t>Referencia</a:t>
            </a:r>
          </a:p>
          <a:p>
            <a:pPr>
              <a:spcBef>
                <a:spcPct val="50000"/>
              </a:spcBef>
            </a:pPr>
            <a:r>
              <a:rPr lang="en-CA" dirty="0" smtClean="0"/>
              <a:t>Trivedi MH. The link between depression and physical symptoms. </a:t>
            </a:r>
            <a:r>
              <a:rPr lang="en-CA" i="1" dirty="0" smtClean="0"/>
              <a:t>Prim Care Companion J Clin Psychiatry</a:t>
            </a:r>
            <a:r>
              <a:rPr lang="en-CA" dirty="0" smtClean="0"/>
              <a:t> 2004;6[suppl 1]:12–16.</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s-MX" b="1" dirty="0" smtClean="0"/>
              <a:t>Notas del Conferencista</a:t>
            </a:r>
          </a:p>
          <a:p>
            <a:pPr>
              <a:spcBef>
                <a:spcPct val="50000"/>
              </a:spcBef>
            </a:pPr>
            <a:r>
              <a:rPr lang="es-MX" dirty="0" smtClean="0"/>
              <a:t>La depresión en sujetos que experimentan dolor es más una consecuencia del dolor que una causa real del dolor mismo. No obstante, los antidepresivos pueden ser útiles en el manejo del dolor en estas personas. Es importante mencionar que no todos los antidepresivos. Los antidepresivos tricíclicos (TCAs) y algunos inhibidores de recaptación de serotonina y norepinefrina (IRSNs) tienen propiedades analgésicas. Además, los antidepresivos pueden ser usados también para en manejo del dolor en personas que no tienen síntomas de depresión, y la dosis analgésica usada es menor que la dosis anti-depresiva.</a:t>
            </a:r>
          </a:p>
          <a:p>
            <a:pPr>
              <a:spcBef>
                <a:spcPct val="50000"/>
              </a:spcBef>
            </a:pPr>
            <a:r>
              <a:rPr lang="es-MX" dirty="0" smtClean="0"/>
              <a:t>Es importante mencionar que mientras la depresión y el dolor pueden estar íntimamente asociados, la mejora en la depresión no necesariamente dar lugar a la reducción del dolor físico en personas con trastorno depresivo mayor. Esto se debe a que la acción de los antidepresivo sobre el dolor y el estado de ánimo son independientes. </a:t>
            </a:r>
          </a:p>
          <a:p>
            <a:pPr algn="ctr">
              <a:spcBef>
                <a:spcPct val="50000"/>
              </a:spcBef>
            </a:pPr>
            <a:endParaRPr lang="es-MX"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xfrm>
            <a:off x="408856" y="4399839"/>
            <a:ext cx="6336704" cy="41562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50000"/>
              </a:spcBef>
              <a:spcAft>
                <a:spcPts val="300"/>
              </a:spcAft>
            </a:pPr>
            <a:r>
              <a:rPr lang="es-MX" sz="1050" b="1" dirty="0" smtClean="0">
                <a:latin typeface="+mj-lt"/>
              </a:rPr>
              <a:t>Notas del Conferencista</a:t>
            </a:r>
          </a:p>
          <a:p>
            <a:pPr>
              <a:lnSpc>
                <a:spcPct val="90000"/>
              </a:lnSpc>
              <a:spcAft>
                <a:spcPts val="300"/>
              </a:spcAft>
            </a:pPr>
            <a:r>
              <a:rPr lang="es-MX" sz="1050" dirty="0" smtClean="0">
                <a:latin typeface="+mj-lt"/>
              </a:rPr>
              <a:t>Aunque el estado de ánimo depresivo es un determinante psicológico importante de dolor crónico, los circuitos neurológicos  que median su influencia en la experiencia del dolor se desconocen casi totalmente. Schweinhardt et al. usaron </a:t>
            </a:r>
            <a:r>
              <a:rPr lang="es-MX" sz="1050" dirty="0" smtClean="0"/>
              <a:t>exploración de resonancia magnética funcional </a:t>
            </a:r>
            <a:r>
              <a:rPr lang="es-MX" sz="1050" dirty="0" smtClean="0">
                <a:latin typeface="+mj-lt"/>
              </a:rPr>
              <a:t>(IRMF) para investigar las interacciones neurofisiológicas entre los síntomas depresivos y el dolor relacionado con enfermedad en pacientes con artritis reumatoide (AR). Aunque la AR está asociada con dolor articular  crónico e inflamación, la cantidad de dolor que experimenta un paciente no siempre se explica con base en la patología articular periférica. </a:t>
            </a:r>
          </a:p>
          <a:p>
            <a:pPr>
              <a:lnSpc>
                <a:spcPct val="90000"/>
              </a:lnSpc>
              <a:spcAft>
                <a:spcPts val="300"/>
              </a:spcAft>
            </a:pPr>
            <a:r>
              <a:rPr lang="es-MX" sz="1050" dirty="0" smtClean="0">
                <a:latin typeface="+mj-lt"/>
              </a:rPr>
              <a:t>Schweinhardt investigó los circuitos neurológicos  que relacionan el dolor articular  y los síntomas depresivos y lo contrastó con dolor experimental por calor. Pacientes con AR (n=20) fueron sometidos a IRMF de todo el cerebro mientras se provocaba dolor articular relevante a la enfermedad. Los síntomas depresivos fueron evaluados usando el Inventario de Depresión de Beck (BDI). La proporción articulación sensible-a-inflamada (T/S) fue evaluado como un componente del dolor clínico de los pacientes.</a:t>
            </a:r>
          </a:p>
          <a:p>
            <a:pPr>
              <a:lnSpc>
                <a:spcPct val="90000"/>
              </a:lnSpc>
              <a:spcAft>
                <a:spcPts val="300"/>
              </a:spcAft>
            </a:pPr>
            <a:r>
              <a:rPr lang="es-MX" sz="1050" dirty="0" smtClean="0">
                <a:latin typeface="+mj-lt"/>
              </a:rPr>
              <a:t>Los puntajes </a:t>
            </a:r>
            <a:r>
              <a:rPr lang="es-MX" sz="1050" dirty="0" smtClean="0"/>
              <a:t>BDI se correlacionaron </a:t>
            </a:r>
            <a:r>
              <a:rPr lang="es-MX" sz="1050" dirty="0" smtClean="0">
                <a:latin typeface="+mj-lt"/>
              </a:rPr>
              <a:t>considerablemente con T/S y con la activación de la corteza prefrontal medial (MPFC, por sus siglas en inglés) durante el dolor articular  provocado. La asociación entre los puntajes </a:t>
            </a:r>
            <a:r>
              <a:rPr lang="es-MX" sz="1050" dirty="0" smtClean="0"/>
              <a:t>BDI y </a:t>
            </a:r>
            <a:r>
              <a:rPr lang="es-MX" sz="1050" dirty="0" smtClean="0">
                <a:latin typeface="+mj-lt"/>
              </a:rPr>
              <a:t>T/S fue mediada parcialmente por la activación de MPFC. Además, la activación de MPFC co-varió considerablemente con la señal de IRMF en áreas límbicas y en áreas que procesan información auto-relevante. Estos resultados sugieren que MPFC puede jugar un papel importante en la mediación de la relación entre los síntomas depresivos y la severidad del dolor clínico en AR, posiblemente involucrando áreas del cerebro que son importantes para el procesamiento afectivo y auto-relevante.</a:t>
            </a:r>
          </a:p>
          <a:p>
            <a:pPr>
              <a:lnSpc>
                <a:spcPct val="90000"/>
              </a:lnSpc>
              <a:spcAft>
                <a:spcPts val="300"/>
              </a:spcAft>
            </a:pPr>
            <a:r>
              <a:rPr lang="es-MX" sz="1050" dirty="0" smtClean="0">
                <a:latin typeface="+mj-lt"/>
              </a:rPr>
              <a:t>Esta slide muestra que se produjo activación cerebral en respuesta a dolor articular  provocado y se correlacionó con el grado de los síntomas depresivos. Un grupo en la corteza prefrontal medial se correlacionó considerablemente con los puntajes BDI. El gráfico ilustra la regresión lineal entre el porcentaje promedio de cambios en la señal en el grupo (cluster) de la corteza prefrontal medial y los puntajes BDI. </a:t>
            </a:r>
            <a:endParaRPr lang="es-MX" sz="1050" dirty="0" smtClean="0">
              <a:latin typeface="+mj-lt"/>
              <a:ea typeface="MS PGothic" charset="0"/>
              <a:cs typeface="MS PGothic" charset="0"/>
            </a:endParaRPr>
          </a:p>
          <a:p>
            <a:pPr>
              <a:lnSpc>
                <a:spcPct val="90000"/>
              </a:lnSpc>
              <a:spcAft>
                <a:spcPts val="300"/>
              </a:spcAft>
              <a:defRPr/>
            </a:pPr>
            <a:r>
              <a:rPr lang="es-MX" sz="1050" b="1" dirty="0" smtClean="0">
                <a:latin typeface="+mj-lt"/>
                <a:ea typeface="MS PGothic" charset="0"/>
                <a:cs typeface="MS PGothic" charset="0"/>
              </a:rPr>
              <a:t>Referencia</a:t>
            </a:r>
          </a:p>
          <a:p>
            <a:pPr>
              <a:lnSpc>
                <a:spcPct val="90000"/>
              </a:lnSpc>
              <a:spcAft>
                <a:spcPts val="300"/>
              </a:spcAft>
              <a:defRPr/>
            </a:pPr>
            <a:r>
              <a:rPr lang="en-CA" sz="1050" dirty="0" smtClean="0">
                <a:ea typeface="MS PGothic" charset="0"/>
                <a:cs typeface="MS PGothic" charset="0"/>
              </a:rPr>
              <a:t>Schweinhardt P, Kalk N, Wartolowska K, Chessell I, Wordsworth P, Tracey I. Investigation into the neural correlates of emotional augmentation of clinical pain. </a:t>
            </a:r>
            <a:r>
              <a:rPr lang="en-CA" sz="1050" i="1" dirty="0" smtClean="0">
                <a:ea typeface="MS PGothic" charset="0"/>
                <a:cs typeface="MS PGothic" charset="0"/>
              </a:rPr>
              <a:t>Neuroimage</a:t>
            </a:r>
            <a:r>
              <a:rPr lang="en-CA" sz="1050" dirty="0" smtClean="0">
                <a:ea typeface="MS PGothic" charset="0"/>
                <a:cs typeface="MS PGothic" charset="0"/>
              </a:rPr>
              <a:t>. 2008;40(2):759-66.</a:t>
            </a:r>
          </a:p>
          <a:p>
            <a:pPr>
              <a:lnSpc>
                <a:spcPct val="90000"/>
              </a:lnSpc>
              <a:spcBef>
                <a:spcPct val="50000"/>
              </a:spcBef>
              <a:spcAft>
                <a:spcPts val="300"/>
              </a:spcAft>
            </a:pPr>
            <a:endParaRPr lang="es-MX" sz="1050" dirty="0" smtClean="0">
              <a:latin typeface="+mj-lt"/>
            </a:endParaRPr>
          </a:p>
          <a:p>
            <a:pPr>
              <a:lnSpc>
                <a:spcPct val="90000"/>
              </a:lnSpc>
              <a:spcBef>
                <a:spcPct val="50000"/>
              </a:spcBef>
              <a:spcAft>
                <a:spcPts val="300"/>
              </a:spcAft>
            </a:pPr>
            <a:endParaRPr lang="es-MX" sz="1050" dirty="0" smtClean="0">
              <a:latin typeface="+mj-l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s-MX" b="1" dirty="0" smtClean="0"/>
              <a:t>Notas del Conferencista</a:t>
            </a:r>
          </a:p>
          <a:p>
            <a:pPr>
              <a:spcBef>
                <a:spcPct val="50000"/>
              </a:spcBef>
            </a:pPr>
            <a:r>
              <a:rPr lang="es-MX" dirty="0" smtClean="0"/>
              <a:t>Los trastornos de ansiedad son comunes entre sujetos que padecen dolor crónico. Aunque se ha estimado que la prevalencia general de los trastornos de ansiedad en la gente que experimenta dolor crónico se encuentra entre 10 y 60%, la incidencia difiere con el tipo de dolor. Se calcula que menos del 20% de las personas con dolor neuropático  (NeP) experimentan ansiedad, mientras que el porcentaje que sustancialmente mayor (60%) en las personas con fibromialgia. </a:t>
            </a:r>
          </a:p>
          <a:p>
            <a:pPr>
              <a:spcBef>
                <a:spcPct val="50000"/>
              </a:spcBef>
            </a:pPr>
            <a:r>
              <a:rPr lang="es-MX" dirty="0" smtClean="0"/>
              <a:t>Debido a que los medicamentos ansiolíticos y la terapia cognitiva conductual (CBT, por sus siglas en inglés) no alivian el NeP, parece que la ansiedad es una consecuencia más que una causa de NeP. </a:t>
            </a:r>
          </a:p>
          <a:p>
            <a:pPr algn="ctr">
              <a:spcBef>
                <a:spcPct val="50000"/>
              </a:spcBef>
            </a:pPr>
            <a:endParaRPr lang="es-MX"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s-MX" b="1" dirty="0" smtClean="0">
                <a:latin typeface="+mj-lt"/>
              </a:rPr>
              <a:t>Notas del Conferencista</a:t>
            </a:r>
          </a:p>
          <a:p>
            <a:pPr>
              <a:spcBef>
                <a:spcPct val="50000"/>
              </a:spcBef>
            </a:pPr>
            <a:r>
              <a:rPr lang="es-MX" dirty="0" smtClean="0">
                <a:latin typeface="+mj-lt"/>
              </a:rPr>
              <a:t>El modelo de evasión temor-ansiedad describe cómo la ansiedad puede contribuir al mantenimiento del dolor.</a:t>
            </a:r>
          </a:p>
          <a:p>
            <a:pPr>
              <a:spcBef>
                <a:spcPct val="50000"/>
              </a:spcBef>
            </a:pPr>
            <a:r>
              <a:rPr lang="es-MX" b="1" dirty="0" smtClean="0">
                <a:latin typeface="+mj-lt"/>
              </a:rPr>
              <a:t>Referencia</a:t>
            </a:r>
          </a:p>
          <a:p>
            <a:pPr>
              <a:spcBef>
                <a:spcPct val="50000"/>
              </a:spcBef>
            </a:pPr>
            <a:r>
              <a:rPr lang="en-CA" dirty="0" smtClean="0"/>
              <a:t>Asmundson GJG, Norton PJ, Vlaeyen JWS. 2004. Fear-avoidance models of chronic pain: An overview. In Asmundson GJG, , Vlaeyen JWS, Crombez G (Eds), Understanding and treating fear of pain (pp. 3–24). Oxford, UK:Oxford University Press.</a:t>
            </a:r>
          </a:p>
          <a:p>
            <a:pPr>
              <a:spcBef>
                <a:spcPct val="50000"/>
              </a:spcBef>
            </a:pPr>
            <a:endParaRPr lang="es-MX" b="1" dirty="0" smtClean="0">
              <a:latin typeface="+mj-l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7" name="Rectangle 5"/>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97638" name="Rectangle 6"/>
          <p:cNvSpPr>
            <a:spLocks noGrp="1"/>
          </p:cNvSpPr>
          <p:nvPr>
            <p:ph type="body" idx="1"/>
          </p:nvPr>
        </p:nvSpPr>
        <p:spPr>
          <a:xfrm>
            <a:off x="708091" y="4472572"/>
            <a:ext cx="5607712" cy="41568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b="1" dirty="0" smtClean="0">
                <a:latin typeface="+mj-lt"/>
              </a:rPr>
              <a:t>Notas del Conferencista</a:t>
            </a:r>
          </a:p>
          <a:p>
            <a:pPr>
              <a:spcAft>
                <a:spcPts val="600"/>
              </a:spcAft>
            </a:pPr>
            <a:r>
              <a:rPr lang="es-MX" dirty="0" smtClean="0">
                <a:latin typeface="+mj-lt"/>
              </a:rPr>
              <a:t>Los trastornos del sueño pueden dar lugar directamente a más dolor, e indirectamente a un aumento de la experiencia del dolor a través del daño a mecanismos adaptativos usuales.</a:t>
            </a:r>
          </a:p>
          <a:p>
            <a:pPr>
              <a:spcAft>
                <a:spcPts val="600"/>
              </a:spcAft>
            </a:pPr>
            <a:r>
              <a:rPr lang="es-MX" dirty="0" smtClean="0">
                <a:latin typeface="+mj-lt"/>
              </a:rPr>
              <a:t>La privación del sueño puede dañar la cura, dando lugar directamente a dolor. La privación del sueño también afecta áreas del SNC responsables de mecanismos de ayuda útiles para disminuir la experiencia del dolor. </a:t>
            </a:r>
          </a:p>
          <a:p>
            <a:pPr>
              <a:spcAft>
                <a:spcPts val="600"/>
              </a:spcAft>
            </a:pPr>
            <a:r>
              <a:rPr lang="es-MX" dirty="0" smtClean="0">
                <a:latin typeface="+mj-lt"/>
              </a:rPr>
              <a:t>El dolor activa y mantiene áreas del SNC responsables del estado de vigilia y desestimula áreas responsables del inicio y mantenimiento del sueño.</a:t>
            </a:r>
          </a:p>
          <a:p>
            <a:pPr>
              <a:spcAft>
                <a:spcPts val="600"/>
              </a:spcAft>
            </a:pPr>
            <a:r>
              <a:rPr lang="es-MX" b="1" dirty="0" smtClean="0">
                <a:latin typeface="+mj-lt"/>
              </a:rPr>
              <a:t>Referencia</a:t>
            </a:r>
          </a:p>
          <a:p>
            <a:pPr>
              <a:spcAft>
                <a:spcPts val="600"/>
              </a:spcAft>
            </a:pPr>
            <a:r>
              <a:rPr lang="en-US" dirty="0" smtClean="0"/>
              <a:t>Call-Schmidt TA, Richardson SJ. Prevalence of sleep disturbance and its relationship to pain in adults with chronic pain. Pain Manag Nurs. 2003;4:124-133. </a:t>
            </a:r>
          </a:p>
          <a:p>
            <a:pPr>
              <a:spcAft>
                <a:spcPts val="600"/>
              </a:spcAft>
            </a:pPr>
            <a:r>
              <a:rPr lang="es-MX" dirty="0" smtClean="0">
                <a:latin typeface="+mj-lt"/>
              </a:rPr>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4" name="Rectangle 6"/>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232455" name="Rectangle 7"/>
          <p:cNvSpPr>
            <a:spLocks noGrp="1"/>
          </p:cNvSpPr>
          <p:nvPr>
            <p:ph type="body" idx="1"/>
          </p:nvPr>
        </p:nvSpPr>
        <p:spPr>
          <a:xfrm>
            <a:off x="336848" y="4460745"/>
            <a:ext cx="6552727" cy="41568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pPr>
            <a:r>
              <a:rPr lang="es-MX" sz="1000" b="1" dirty="0" smtClean="0">
                <a:latin typeface="+mj-lt"/>
              </a:rPr>
              <a:t>Notas del Conferencista</a:t>
            </a:r>
          </a:p>
          <a:p>
            <a:pPr>
              <a:spcAft>
                <a:spcPts val="300"/>
              </a:spcAft>
            </a:pPr>
            <a:r>
              <a:rPr lang="es-MX" sz="1000" dirty="0" smtClean="0">
                <a:latin typeface="+mj-lt"/>
              </a:rPr>
              <a:t>La interacción entre el sueño y el dolor no ha sido estudiada suficiente, y ningún experimento ha investigado si patrones patológicos del sueño como se observa en los pacientes con dolor, pueden ser replicados experimentalmente por estímulos de dolor bien-definidos. Un modelo experimental por lo tanto sería valioso para estudios posteriores sobre la interacción entre el dolor y el sueño. </a:t>
            </a:r>
          </a:p>
          <a:p>
            <a:pPr>
              <a:spcAft>
                <a:spcPts val="300"/>
              </a:spcAft>
            </a:pPr>
            <a:r>
              <a:rPr lang="es-MX" sz="1000" dirty="0" smtClean="0">
                <a:latin typeface="+mj-lt"/>
              </a:rPr>
              <a:t>En este estudio, 3 estímulos experimentales bien-definidos (dolor muscular, articular y cutáneo )fueron aplicados durante el sueño, y el patrón del electroencefalograma (EEG) fue cuantificado. Los estímulos de dolor fueron aplicados durante el sueño de onda lenta en 10 sujetos sanos. Usando 9 registros de superficie, el EEG fue muestreado antes y durante el estímulo de dolor. Se realizó un análisis de frecuencia, que resultó en 10 características de EEG que describían las respuestas al dolor. </a:t>
            </a:r>
          </a:p>
          <a:p>
            <a:pPr>
              <a:spcAft>
                <a:spcPts val="300"/>
              </a:spcAft>
            </a:pPr>
            <a:r>
              <a:rPr lang="es-MX" sz="1000" dirty="0" smtClean="0">
                <a:latin typeface="+mj-lt"/>
              </a:rPr>
              <a:t>Durante los estímulos de dolor-muscular se observó un efecto de excitación; actividades delta (0.5-3.5 Hz) y sigma </a:t>
            </a:r>
            <a:br>
              <a:rPr lang="es-MX" sz="1000" dirty="0" smtClean="0">
                <a:latin typeface="+mj-lt"/>
              </a:rPr>
            </a:br>
            <a:r>
              <a:rPr lang="es-MX" sz="1000" dirty="0" smtClean="0">
                <a:latin typeface="+mj-lt"/>
              </a:rPr>
              <a:t>(12-14 Hz) disminuidas; actividades alfa 1 (8-10 Hz) y beta (14.5-25 Hz) aumentadas. </a:t>
            </a:r>
          </a:p>
          <a:p>
            <a:pPr>
              <a:spcAft>
                <a:spcPts val="300"/>
              </a:spcAft>
            </a:pPr>
            <a:r>
              <a:rPr lang="es-MX" sz="1000" dirty="0" smtClean="0">
                <a:latin typeface="+mj-lt"/>
              </a:rPr>
              <a:t>Durante el dolor articular  sin embargo, se observaron cambios EEG más universales con una disminución en las bandas de menor frecuencia [delta, theta (3.5-8 Hz) y alfa 1] y aun aumento en las frecuencias mayores [bandas alfa  2 (10-12 Hz), sigma y beta]. </a:t>
            </a:r>
          </a:p>
          <a:p>
            <a:pPr>
              <a:spcAft>
                <a:spcPts val="300"/>
              </a:spcAft>
            </a:pPr>
            <a:r>
              <a:rPr lang="es-MX" sz="1000" dirty="0" smtClean="0">
                <a:latin typeface="+mj-lt"/>
              </a:rPr>
              <a:t>No se observaron cambios EEG de fondo durante el estímulo cutáneo. </a:t>
            </a:r>
          </a:p>
          <a:p>
            <a:pPr>
              <a:spcAft>
                <a:spcPts val="300"/>
              </a:spcAft>
            </a:pPr>
            <a:r>
              <a:rPr lang="es-MX" sz="1000" dirty="0" smtClean="0">
                <a:latin typeface="+mj-lt"/>
              </a:rPr>
              <a:t>Se reportaron varias diferencias en las respuestas de los nueve canales EEG, pero ninguna derivación pareció especialmente sensible a la detección de los cambios evocados.</a:t>
            </a:r>
          </a:p>
          <a:p>
            <a:pPr>
              <a:spcAft>
                <a:spcPts val="300"/>
              </a:spcAft>
            </a:pPr>
            <a:r>
              <a:rPr lang="es-MX" sz="1000" dirty="0" smtClean="0">
                <a:latin typeface="+mj-lt"/>
              </a:rPr>
              <a:t>El estudio destaca la complejidad del dolor en el EEG del sueño. El modelo experimental ha mostrado que el dolor  de diferentes estructuras corporales, así como las señales de varias derivaciones EEG, pueden producir diferentes respuestas en la micro-estructura del sueño.</a:t>
            </a:r>
          </a:p>
          <a:p>
            <a:pPr>
              <a:spcAft>
                <a:spcPts val="300"/>
              </a:spcAft>
            </a:pPr>
            <a:r>
              <a:rPr lang="es-MX" sz="1000" b="1" dirty="0" smtClean="0">
                <a:latin typeface="+mj-lt"/>
              </a:rPr>
              <a:t>Referencia</a:t>
            </a:r>
          </a:p>
          <a:p>
            <a:pPr>
              <a:spcAft>
                <a:spcPts val="300"/>
              </a:spcAft>
            </a:pPr>
            <a:r>
              <a:rPr lang="en-US" sz="1000" dirty="0" smtClean="0"/>
              <a:t>Drewes AM, Nielsen KD, Arendt-Nielsen L, et al. The effect of cutaneous and deep pain on the electroencephalogram during sleep</a:t>
            </a:r>
            <a:r>
              <a:rPr lang="en-US" sz="1000" dirty="0" smtClean="0">
                <a:cs typeface="Arial" pitchFamily="34" charset="0"/>
              </a:rPr>
              <a:t>−</a:t>
            </a:r>
            <a:r>
              <a:rPr lang="en-US" sz="1000" dirty="0" smtClean="0"/>
              <a:t>an experimental study. Sleep.1997;20:632-640.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s-MX" b="1" dirty="0" smtClean="0">
                <a:latin typeface="+mj-lt"/>
              </a:rPr>
              <a:t>Notas del Conferencista</a:t>
            </a:r>
          </a:p>
          <a:p>
            <a:pPr>
              <a:spcBef>
                <a:spcPct val="50000"/>
              </a:spcBef>
            </a:pPr>
            <a:r>
              <a:rPr lang="es-MX" dirty="0" smtClean="0">
                <a:latin typeface="+mj-lt"/>
              </a:rPr>
              <a:t>Varios estudios longitudinales sugieren que la intensidad del dolor predice prospectivamente los trastornos del sueño. Sin embargo, los estudios prospectivos no confirmaron que los trastornos del sueño pueden predecir la intensidad del dolor. Esto puede explicar por qué los hipnóticos no inducen efectos analgésicos importantes y por qué la terapia cognitiva conductual para insomnio no está asociada con la disminución del dolor.</a:t>
            </a:r>
          </a:p>
          <a:p>
            <a:pPr>
              <a:spcBef>
                <a:spcPct val="50000"/>
              </a:spcBef>
            </a:pPr>
            <a:endParaRPr lang="es-MX" dirty="0" smtClean="0">
              <a:latin typeface="+mj-lt"/>
            </a:endParaRPr>
          </a:p>
          <a:p>
            <a:pPr>
              <a:spcBef>
                <a:spcPct val="50000"/>
              </a:spcBef>
            </a:pPr>
            <a:endParaRPr lang="es-MX" dirty="0" smtClean="0">
              <a:latin typeface="+mj-l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2300">
                <a:solidFill>
                  <a:schemeClr val="tx1"/>
                </a:solidFill>
                <a:latin typeface="Arial" pitchFamily="34" charset="0"/>
                <a:ea typeface="MS PGothic" pitchFamily="34" charset="-128"/>
              </a:defRPr>
            </a:lvl1pPr>
            <a:lvl2pPr marL="702756" indent="-270291" defTabSz="912983" eaLnBrk="0" hangingPunct="0">
              <a:defRPr sz="2300">
                <a:solidFill>
                  <a:schemeClr val="tx1"/>
                </a:solidFill>
                <a:latin typeface="Arial" pitchFamily="34" charset="0"/>
                <a:ea typeface="MS PGothic" pitchFamily="34" charset="-128"/>
              </a:defRPr>
            </a:lvl2pPr>
            <a:lvl3pPr marL="1081164" indent="-216233" defTabSz="912983" eaLnBrk="0" hangingPunct="0">
              <a:defRPr sz="2300">
                <a:solidFill>
                  <a:schemeClr val="tx1"/>
                </a:solidFill>
                <a:latin typeface="Arial" pitchFamily="34" charset="0"/>
                <a:ea typeface="MS PGothic" pitchFamily="34" charset="-128"/>
              </a:defRPr>
            </a:lvl3pPr>
            <a:lvl4pPr marL="1513629" indent="-216233" defTabSz="912983" eaLnBrk="0" hangingPunct="0">
              <a:defRPr sz="2300">
                <a:solidFill>
                  <a:schemeClr val="tx1"/>
                </a:solidFill>
                <a:latin typeface="Arial" pitchFamily="34" charset="0"/>
                <a:ea typeface="MS PGothic" pitchFamily="34" charset="-128"/>
              </a:defRPr>
            </a:lvl4pPr>
            <a:lvl5pPr marL="1946095" indent="-216233" defTabSz="912983" eaLnBrk="0" hangingPunct="0">
              <a:defRPr sz="2300">
                <a:solidFill>
                  <a:schemeClr val="tx1"/>
                </a:solidFill>
                <a:latin typeface="Arial" pitchFamily="34" charset="0"/>
                <a:ea typeface="MS PGothic" pitchFamily="34" charset="-128"/>
              </a:defRPr>
            </a:lvl5pPr>
            <a:lvl6pPr marL="2378560" indent="-216233" defTabSz="912983" eaLnBrk="0" fontAlgn="base" hangingPunct="0">
              <a:spcBef>
                <a:spcPct val="0"/>
              </a:spcBef>
              <a:spcAft>
                <a:spcPct val="0"/>
              </a:spcAft>
              <a:defRPr sz="2300">
                <a:solidFill>
                  <a:schemeClr val="tx1"/>
                </a:solidFill>
                <a:latin typeface="Arial" pitchFamily="34" charset="0"/>
                <a:ea typeface="MS PGothic" pitchFamily="34" charset="-128"/>
              </a:defRPr>
            </a:lvl6pPr>
            <a:lvl7pPr marL="2811026" indent="-216233" defTabSz="912983" eaLnBrk="0" fontAlgn="base" hangingPunct="0">
              <a:spcBef>
                <a:spcPct val="0"/>
              </a:spcBef>
              <a:spcAft>
                <a:spcPct val="0"/>
              </a:spcAft>
              <a:defRPr sz="2300">
                <a:solidFill>
                  <a:schemeClr val="tx1"/>
                </a:solidFill>
                <a:latin typeface="Arial" pitchFamily="34" charset="0"/>
                <a:ea typeface="MS PGothic" pitchFamily="34" charset="-128"/>
              </a:defRPr>
            </a:lvl7pPr>
            <a:lvl8pPr marL="3243491" indent="-216233" defTabSz="912983" eaLnBrk="0" fontAlgn="base" hangingPunct="0">
              <a:spcBef>
                <a:spcPct val="0"/>
              </a:spcBef>
              <a:spcAft>
                <a:spcPct val="0"/>
              </a:spcAft>
              <a:defRPr sz="2300">
                <a:solidFill>
                  <a:schemeClr val="tx1"/>
                </a:solidFill>
                <a:latin typeface="Arial" pitchFamily="34" charset="0"/>
                <a:ea typeface="MS PGothic" pitchFamily="34" charset="-128"/>
              </a:defRPr>
            </a:lvl8pPr>
            <a:lvl9pPr marL="3675957" indent="-216233" defTabSz="912983" eaLnBrk="0" fontAlgn="base" hangingPunct="0">
              <a:spcBef>
                <a:spcPct val="0"/>
              </a:spcBef>
              <a:spcAft>
                <a:spcPct val="0"/>
              </a:spcAft>
              <a:defRPr sz="2300">
                <a:solidFill>
                  <a:schemeClr val="tx1"/>
                </a:solidFill>
                <a:latin typeface="Arial" pitchFamily="34" charset="0"/>
                <a:ea typeface="MS PGothic" pitchFamily="34" charset="-128"/>
              </a:defRPr>
            </a:lvl9pPr>
          </a:lstStyle>
          <a:p>
            <a:pPr eaLnBrk="1" hangingPunct="1">
              <a:defRPr/>
            </a:pPr>
            <a:fld id="{B0307C4D-5042-491A-88B9-612BB98C7C6B}" type="slidenum">
              <a:rPr lang="en-CA" sz="900"/>
              <a:pPr eaLnBrk="1" hangingPunct="1">
                <a:defRPr/>
              </a:pPr>
              <a:t>29</a:t>
            </a:fld>
            <a:endParaRPr lang="en-CA" sz="900" dirty="0"/>
          </a:p>
        </p:txBody>
      </p:sp>
      <p:sp>
        <p:nvSpPr>
          <p:cNvPr id="109571" name="Rectangle 7"/>
          <p:cNvSpPr txBox="1">
            <a:spLocks noGrp="1" noChangeArrowheads="1"/>
          </p:cNvSpPr>
          <p:nvPr/>
        </p:nvSpPr>
        <p:spPr bwMode="auto">
          <a:xfrm>
            <a:off x="1" y="8773357"/>
            <a:ext cx="7008879" cy="461193"/>
          </a:xfrm>
          <a:prstGeom prst="rect">
            <a:avLst/>
          </a:prstGeom>
          <a:noFill/>
          <a:ln w="9525">
            <a:noFill/>
            <a:miter lim="800000"/>
            <a:headEnd/>
            <a:tailEnd/>
          </a:ln>
        </p:spPr>
        <p:txBody>
          <a:bodyPr lIns="91430" tIns="45714" rIns="91430" bIns="45714" anchor="b"/>
          <a:lstStyle/>
          <a:p>
            <a:pPr algn="ctr" defTabSz="879947"/>
            <a:fld id="{A4269A3B-3CA6-4B7E-B4A8-365DD8B0F334}" type="slidenum">
              <a:rPr lang="en-GB" sz="900"/>
              <a:pPr algn="ctr" defTabSz="879947"/>
              <a:t>29</a:t>
            </a:fld>
            <a:endParaRPr lang="en-GB" sz="900" dirty="0"/>
          </a:p>
        </p:txBody>
      </p:sp>
      <p:sp>
        <p:nvSpPr>
          <p:cNvPr id="109572" name="Rectangle 7"/>
          <p:cNvSpPr txBox="1">
            <a:spLocks noGrp="1" noChangeArrowheads="1"/>
          </p:cNvSpPr>
          <p:nvPr/>
        </p:nvSpPr>
        <p:spPr bwMode="auto">
          <a:xfrm>
            <a:off x="3970734" y="8773357"/>
            <a:ext cx="3038145" cy="461193"/>
          </a:xfrm>
          <a:prstGeom prst="rect">
            <a:avLst/>
          </a:prstGeom>
          <a:noFill/>
          <a:ln w="9525">
            <a:noFill/>
            <a:miter lim="800000"/>
            <a:headEnd/>
            <a:tailEnd/>
          </a:ln>
        </p:spPr>
        <p:txBody>
          <a:bodyPr lIns="91411" tIns="45707" rIns="91411" bIns="45707" anchor="b"/>
          <a:lstStyle/>
          <a:p>
            <a:pPr algn="r" defTabSz="953527"/>
            <a:fld id="{6EEA8B06-A877-49EA-BBB8-F4E54F7054A2}" type="slidenum">
              <a:rPr lang="fr-CA" sz="1100" b="1"/>
              <a:pPr algn="r" defTabSz="953527"/>
              <a:t>29</a:t>
            </a:fld>
            <a:endParaRPr lang="fr-CA" sz="1100" b="1" dirty="0"/>
          </a:p>
        </p:txBody>
      </p:sp>
      <p:sp>
        <p:nvSpPr>
          <p:cNvPr id="1095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4" name="Rectangle 3"/>
          <p:cNvSpPr>
            <a:spLocks noGrp="1" noChangeArrowheads="1"/>
          </p:cNvSpPr>
          <p:nvPr/>
        </p:nvSpPr>
        <p:spPr bwMode="auto">
          <a:xfrm>
            <a:off x="856524" y="4385915"/>
            <a:ext cx="5297355" cy="4668433"/>
          </a:xfrm>
          <a:prstGeom prst="rect">
            <a:avLst/>
          </a:prstGeom>
          <a:noFill/>
          <a:ln w="9525">
            <a:noFill/>
            <a:miter lim="800000"/>
            <a:headEnd/>
            <a:tailEnd/>
          </a:ln>
        </p:spPr>
        <p:txBody>
          <a:bodyPr lIns="91411" tIns="45707" rIns="91411" bIns="45707"/>
          <a:lstStyle/>
          <a:p>
            <a:pPr marL="0" lvl="1" indent="-112622" defTabSz="912983" eaLnBrk="0" hangingPunct="0">
              <a:spcBef>
                <a:spcPct val="30000"/>
              </a:spcBef>
            </a:pPr>
            <a:endParaRPr lang="en-US" sz="900" b="1" dirty="0"/>
          </a:p>
          <a:p>
            <a:pPr marL="0" lvl="1" indent="-112622" defTabSz="912983" eaLnBrk="0" hangingPunct="0">
              <a:spcBef>
                <a:spcPct val="30000"/>
              </a:spcBef>
            </a:pPr>
            <a:endParaRPr lang="en-US" sz="900" b="1" dirty="0"/>
          </a:p>
        </p:txBody>
      </p:sp>
      <p:sp>
        <p:nvSpPr>
          <p:cNvPr id="7" name="Rectangle 3"/>
          <p:cNvSpPr>
            <a:spLocks noGrp="1"/>
          </p:cNvSpPr>
          <p:nvPr>
            <p:ph type="body" idx="3"/>
          </p:nvPr>
        </p:nvSpPr>
        <p:spPr bwMode="auto">
          <a:xfrm>
            <a:off x="336848" y="4257997"/>
            <a:ext cx="6673552" cy="41562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b="1" dirty="0" smtClean="0">
                <a:latin typeface="+mj-lt"/>
              </a:rPr>
              <a:t>Notas del Conferencista</a:t>
            </a:r>
          </a:p>
          <a:p>
            <a:pPr>
              <a:spcAft>
                <a:spcPts val="600"/>
              </a:spcAft>
            </a:pPr>
            <a:r>
              <a:rPr lang="es-MX" dirty="0" smtClean="0">
                <a:latin typeface="+mj-lt"/>
              </a:rPr>
              <a:t>La intensidad del dolor aumenta con el aumento en los trastornos del sueño en pacientes con  dolor neuropático (NeP). </a:t>
            </a:r>
          </a:p>
          <a:p>
            <a:pPr>
              <a:spcAft>
                <a:spcPts val="600"/>
              </a:spcAft>
            </a:pPr>
            <a:r>
              <a:rPr lang="es-MX" dirty="0" smtClean="0">
                <a:latin typeface="+mj-lt"/>
              </a:rPr>
              <a:t>Este estudio evalúa las propiedades psicométricas de la Escala del Sueño del Estudio de Resultados Médicos (MOS, por sus siglas en inglés) en NeP. Las propiedades psicométricas fueron analizadas en pacientes con NeP en un estudio prospectivo que examinó la efectividad de gabapentina por 3 meses. Los participantes completaron escalas para la Intensidad del dolor, Ansiedad, Depresión, Discapacidad, y Calidad de Vida relacionada con la salud. </a:t>
            </a:r>
          </a:p>
          <a:p>
            <a:pPr>
              <a:spcAft>
                <a:spcPts val="600"/>
              </a:spcAft>
            </a:pPr>
            <a:r>
              <a:rPr lang="es-MX" dirty="0" smtClean="0">
                <a:latin typeface="+mj-lt"/>
              </a:rPr>
              <a:t>Se incluyeron pacientes (n=603; 58.4±14.4 años; 65.1% mujeres) con dolor por 1.2±3.3 años. Después de ajustar los factores de confusión, la escala del Sueño MOS fue capaz de distinguir entre sexo, intensidad del dolor presente, nivel de discapacidad y presencia de ansiedad o depresión. La escala fue sensible al cambio después del tratamiento con gabapentina; después del ajuste, los respondedores (una reducción del 50% en el dolor basal) mostraron una disminución en el índice de problemas del sueño de -25.6±14.3 puntos vs. -12.1+14.5 puntos en los no-respondedores (F=80.5, df=1/398, p&lt;0.0001). La reducción del puntaje en el índice de resumen y las sub-escalas se correlacionó considerablemente con reducción de la intensidad del dolor (coeficientes-r de Pearson entre 0.428 y 0.116, p&lt;0.01, todos los casos).</a:t>
            </a:r>
          </a:p>
          <a:p>
            <a:pPr>
              <a:spcAft>
                <a:spcPts val="600"/>
              </a:spcAft>
            </a:pPr>
            <a:r>
              <a:rPr lang="es-MX" sz="1100" b="1" dirty="0" smtClean="0">
                <a:latin typeface="+mj-lt"/>
              </a:rPr>
              <a:t>Referencia</a:t>
            </a:r>
          </a:p>
          <a:p>
            <a:pPr>
              <a:spcAft>
                <a:spcPts val="600"/>
              </a:spcAft>
            </a:pPr>
            <a:r>
              <a:rPr lang="en-US" sz="1100" dirty="0" smtClean="0"/>
              <a:t>Rejas J, Ribera MV, Ruiz M, Masrramón X. Psychometric properties of the MOS (Medical Outcomes Study) Sleep Scale in patients with neuropathic pain. </a:t>
            </a:r>
            <a:r>
              <a:rPr lang="en-US" sz="1100" i="1" dirty="0" smtClean="0"/>
              <a:t>Eur J Pain. </a:t>
            </a:r>
            <a:r>
              <a:rPr lang="en-US" sz="1100" dirty="0" smtClean="0"/>
              <a:t>2007;11(3):329-40.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Conferencista</a:t>
            </a:r>
          </a:p>
          <a:p>
            <a:r>
              <a:rPr lang="es-MX" dirty="0" smtClean="0"/>
              <a:t>Revisa los objetivos de aprendizaje de esta sesión. Pregunta a los participantes si tienen metas adicionales.</a:t>
            </a: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415706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2300">
                <a:solidFill>
                  <a:schemeClr val="tx1"/>
                </a:solidFill>
                <a:latin typeface="Arial" pitchFamily="34" charset="0"/>
                <a:ea typeface="MS PGothic" pitchFamily="34" charset="-128"/>
              </a:defRPr>
            </a:lvl1pPr>
            <a:lvl2pPr marL="702756" indent="-270291" defTabSz="912983" eaLnBrk="0" hangingPunct="0">
              <a:defRPr sz="2300">
                <a:solidFill>
                  <a:schemeClr val="tx1"/>
                </a:solidFill>
                <a:latin typeface="Arial" pitchFamily="34" charset="0"/>
                <a:ea typeface="MS PGothic" pitchFamily="34" charset="-128"/>
              </a:defRPr>
            </a:lvl2pPr>
            <a:lvl3pPr marL="1081164" indent="-216233" defTabSz="912983" eaLnBrk="0" hangingPunct="0">
              <a:defRPr sz="2300">
                <a:solidFill>
                  <a:schemeClr val="tx1"/>
                </a:solidFill>
                <a:latin typeface="Arial" pitchFamily="34" charset="0"/>
                <a:ea typeface="MS PGothic" pitchFamily="34" charset="-128"/>
              </a:defRPr>
            </a:lvl3pPr>
            <a:lvl4pPr marL="1513629" indent="-216233" defTabSz="912983" eaLnBrk="0" hangingPunct="0">
              <a:defRPr sz="2300">
                <a:solidFill>
                  <a:schemeClr val="tx1"/>
                </a:solidFill>
                <a:latin typeface="Arial" pitchFamily="34" charset="0"/>
                <a:ea typeface="MS PGothic" pitchFamily="34" charset="-128"/>
              </a:defRPr>
            </a:lvl4pPr>
            <a:lvl5pPr marL="1946095" indent="-216233" defTabSz="912983" eaLnBrk="0" hangingPunct="0">
              <a:defRPr sz="2300">
                <a:solidFill>
                  <a:schemeClr val="tx1"/>
                </a:solidFill>
                <a:latin typeface="Arial" pitchFamily="34" charset="0"/>
                <a:ea typeface="MS PGothic" pitchFamily="34" charset="-128"/>
              </a:defRPr>
            </a:lvl5pPr>
            <a:lvl6pPr marL="2378560" indent="-216233" defTabSz="912983" eaLnBrk="0" fontAlgn="base" hangingPunct="0">
              <a:spcBef>
                <a:spcPct val="0"/>
              </a:spcBef>
              <a:spcAft>
                <a:spcPct val="0"/>
              </a:spcAft>
              <a:defRPr sz="2300">
                <a:solidFill>
                  <a:schemeClr val="tx1"/>
                </a:solidFill>
                <a:latin typeface="Arial" pitchFamily="34" charset="0"/>
                <a:ea typeface="MS PGothic" pitchFamily="34" charset="-128"/>
              </a:defRPr>
            </a:lvl6pPr>
            <a:lvl7pPr marL="2811026" indent="-216233" defTabSz="912983" eaLnBrk="0" fontAlgn="base" hangingPunct="0">
              <a:spcBef>
                <a:spcPct val="0"/>
              </a:spcBef>
              <a:spcAft>
                <a:spcPct val="0"/>
              </a:spcAft>
              <a:defRPr sz="2300">
                <a:solidFill>
                  <a:schemeClr val="tx1"/>
                </a:solidFill>
                <a:latin typeface="Arial" pitchFamily="34" charset="0"/>
                <a:ea typeface="MS PGothic" pitchFamily="34" charset="-128"/>
              </a:defRPr>
            </a:lvl7pPr>
            <a:lvl8pPr marL="3243491" indent="-216233" defTabSz="912983" eaLnBrk="0" fontAlgn="base" hangingPunct="0">
              <a:spcBef>
                <a:spcPct val="0"/>
              </a:spcBef>
              <a:spcAft>
                <a:spcPct val="0"/>
              </a:spcAft>
              <a:defRPr sz="2300">
                <a:solidFill>
                  <a:schemeClr val="tx1"/>
                </a:solidFill>
                <a:latin typeface="Arial" pitchFamily="34" charset="0"/>
                <a:ea typeface="MS PGothic" pitchFamily="34" charset="-128"/>
              </a:defRPr>
            </a:lvl8pPr>
            <a:lvl9pPr marL="3675957" indent="-216233" defTabSz="912983" eaLnBrk="0" fontAlgn="base" hangingPunct="0">
              <a:spcBef>
                <a:spcPct val="0"/>
              </a:spcBef>
              <a:spcAft>
                <a:spcPct val="0"/>
              </a:spcAft>
              <a:defRPr sz="2300">
                <a:solidFill>
                  <a:schemeClr val="tx1"/>
                </a:solidFill>
                <a:latin typeface="Arial" pitchFamily="34" charset="0"/>
                <a:ea typeface="MS PGothic" pitchFamily="34" charset="-128"/>
              </a:defRPr>
            </a:lvl9pPr>
          </a:lstStyle>
          <a:p>
            <a:pPr eaLnBrk="1" hangingPunct="1">
              <a:defRPr/>
            </a:pPr>
            <a:fld id="{0BAF0CEF-A8FC-4DCC-B357-4BD623AD34E0}" type="slidenum">
              <a:rPr lang="en-CA" sz="900"/>
              <a:pPr eaLnBrk="1" hangingPunct="1">
                <a:defRPr/>
              </a:pPr>
              <a:t>30</a:t>
            </a:fld>
            <a:endParaRPr lang="en-CA" sz="900" dirty="0"/>
          </a:p>
        </p:txBody>
      </p:sp>
      <p:sp>
        <p:nvSpPr>
          <p:cNvPr id="108547" name="Slide Image Placeholder 1"/>
          <p:cNvSpPr>
            <a:spLocks noGrp="1" noRot="1" noChangeAspect="1" noTextEdit="1"/>
          </p:cNvSpPr>
          <p:nvPr>
            <p:ph type="sldImg"/>
          </p:nvPr>
        </p:nvSpPr>
        <p:spPr bwMode="auto">
          <a:xfrm>
            <a:off x="1195388" y="690563"/>
            <a:ext cx="4619625" cy="3463925"/>
          </a:xfrm>
          <a:noFill/>
          <a:ln>
            <a:solidFill>
              <a:srgbClr val="000000"/>
            </a:solidFill>
            <a:miter lim="800000"/>
            <a:headEnd/>
            <a:tailEnd/>
          </a:ln>
        </p:spPr>
      </p:sp>
      <p:sp>
        <p:nvSpPr>
          <p:cNvPr id="5" name="Rectangle 3"/>
          <p:cNvSpPr>
            <a:spLocks noGrp="1" noChangeArrowheads="1"/>
          </p:cNvSpPr>
          <p:nvPr>
            <p:ph type="body" idx="1"/>
          </p:nvPr>
        </p:nvSpPr>
        <p:spPr>
          <a:xfrm>
            <a:off x="336848" y="4385913"/>
            <a:ext cx="6408712" cy="4741736"/>
          </a:xfrm>
        </p:spPr>
        <p:txBody>
          <a:bodyPr lIns="91411" tIns="45707" rIns="91411" bIns="45707"/>
          <a:lstStyle/>
          <a:p>
            <a:pPr marL="0" lvl="1" indent="-103714">
              <a:spcAft>
                <a:spcPts val="600"/>
              </a:spcAft>
              <a:defRPr/>
            </a:pPr>
            <a:r>
              <a:rPr lang="es-MX" b="1" dirty="0" smtClean="0">
                <a:ea typeface="ＭＳ Ｐゴシック" pitchFamily="16" charset="-128"/>
              </a:rPr>
              <a:t>Notas del Conferencista</a:t>
            </a:r>
            <a:endParaRPr lang="es-MX" baseline="30000" dirty="0" smtClean="0">
              <a:ea typeface="ＭＳ Ｐゴシック" pitchFamily="16" charset="-128"/>
            </a:endParaRPr>
          </a:p>
          <a:p>
            <a:pPr marL="0" lvl="1" indent="-103714">
              <a:spcAft>
                <a:spcPts val="600"/>
              </a:spcAft>
              <a:defRPr/>
            </a:pPr>
            <a:r>
              <a:rPr lang="es-MX" dirty="0" smtClean="0"/>
              <a:t>Cuando el dolor es experimentado por primera vez, la mayoría de las personas no experimentan insomnio. Sin embargo, cuando el dolor se vuelve un problema, puede ser un círculo vicioso.</a:t>
            </a:r>
          </a:p>
          <a:p>
            <a:pPr marL="0" lvl="1" indent="-103714">
              <a:spcAft>
                <a:spcPts val="600"/>
              </a:spcAft>
              <a:defRPr/>
            </a:pPr>
            <a:r>
              <a:rPr lang="es-MX" dirty="0" smtClean="0"/>
              <a:t>El dolor es una intrusión seria del sueño. El dolor se asocia frecuentemente con insomnio y estos problemas coexistentes pueden ser difíciles de tratar. Un problema puede exacerbar el otro.</a:t>
            </a:r>
          </a:p>
          <a:p>
            <a:pPr marL="0" lvl="1" indent="-103714">
              <a:spcAft>
                <a:spcPts val="600"/>
              </a:spcAft>
              <a:defRPr/>
            </a:pPr>
            <a:r>
              <a:rPr lang="es-MX" dirty="0" smtClean="0"/>
              <a:t>Los trastornos del sueño son probablemente una de las quejas más prevalentes de los pacientes con padecimientos crónicamente dolorosos.</a:t>
            </a:r>
          </a:p>
          <a:p>
            <a:pPr marL="0" lvl="1" indent="-103714">
              <a:spcAft>
                <a:spcPts val="600"/>
              </a:spcAft>
              <a:defRPr/>
            </a:pPr>
            <a:r>
              <a:rPr lang="es-MX" dirty="0" smtClean="0"/>
              <a:t>La relación entre los trastornos del sueño y el dolor podría ser recíproca. El dolor fragmenta el sueño continuamente, daña la calidad del sueño, y altera la arquitectura normal del sueño. Recíprocamente, el sueño de mala calidad o de calidad insuficiente puede disminuir el umbral del dolor, dañar la recuperación de lesiones o exacerbar la respuesta de dolor. Los estímulos dolorosos producen micro-excitaciones, que alteran la continuidad del sueño y el sueño normal. </a:t>
            </a:r>
          </a:p>
          <a:p>
            <a:pPr marL="0" lvl="1" indent="-103714">
              <a:spcAft>
                <a:spcPts val="600"/>
              </a:spcAft>
              <a:defRPr/>
            </a:pPr>
            <a:r>
              <a:rPr lang="es-MX" b="1" dirty="0" smtClean="0">
                <a:ea typeface="ＭＳ Ｐゴシック" pitchFamily="16" charset="-128"/>
              </a:rPr>
              <a:t>Referencias</a:t>
            </a:r>
          </a:p>
          <a:p>
            <a:pPr marL="124886" lvl="1" indent="-228600">
              <a:spcAft>
                <a:spcPts val="600"/>
              </a:spcAft>
              <a:buAutoNum type="arabicPeriod"/>
              <a:defRPr/>
            </a:pPr>
            <a:r>
              <a:rPr lang="da-DK" dirty="0" smtClean="0">
                <a:ea typeface="ＭＳ Ｐゴシック" pitchFamily="16" charset="-128"/>
              </a:rPr>
              <a:t>Lautenbacher S et al. Sleep Med Rev 2006;10:357-69</a:t>
            </a:r>
          </a:p>
          <a:p>
            <a:pPr marL="124886" lvl="1" indent="-228600">
              <a:spcAft>
                <a:spcPts val="600"/>
              </a:spcAft>
              <a:buAutoNum type="arabicPeriod"/>
              <a:defRPr/>
            </a:pPr>
            <a:r>
              <a:rPr lang="da-DK" dirty="0" smtClean="0">
                <a:ea typeface="ＭＳ Ｐゴシック" pitchFamily="16" charset="-128"/>
              </a:rPr>
              <a:t>Smith MT, Haythornthwaite JA. Sleep Med Rev 2004;8:119-32</a:t>
            </a:r>
          </a:p>
          <a:p>
            <a:pPr marL="124886" lvl="1" indent="-228600">
              <a:spcAft>
                <a:spcPts val="600"/>
              </a:spcAft>
              <a:buAutoNum type="arabicPeriod"/>
              <a:defRPr/>
            </a:pPr>
            <a:r>
              <a:rPr lang="da-DK" dirty="0" smtClean="0">
                <a:ea typeface="ＭＳ Ｐゴシック" pitchFamily="16" charset="-128"/>
              </a:rPr>
              <a:t>Kundermann B et al. Pain Res Manage 2004;9(1):25-32</a:t>
            </a:r>
          </a:p>
          <a:p>
            <a:pPr marL="124886" lvl="1" indent="-228600">
              <a:spcAft>
                <a:spcPts val="600"/>
              </a:spcAft>
              <a:buAutoNum type="arabicPeriod"/>
              <a:defRPr/>
            </a:pPr>
            <a:r>
              <a:rPr lang="da-DK" dirty="0" smtClean="0">
                <a:ea typeface="ＭＳ Ｐゴシック" pitchFamily="16" charset="-128"/>
              </a:rPr>
              <a:t>Smith MT et al.  Sleep 2007;30(4):494-505.</a:t>
            </a:r>
          </a:p>
          <a:p>
            <a:pPr marL="0" lvl="1" indent="-103714">
              <a:spcAft>
                <a:spcPts val="600"/>
              </a:spcAft>
              <a:defRPr/>
            </a:pPr>
            <a:endParaRPr lang="es-MX" dirty="0">
              <a:ea typeface="ＭＳ Ｐゴシック" pitchFamily="16"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848" y="4387136"/>
            <a:ext cx="6408712" cy="4156234"/>
          </a:xfrm>
        </p:spPr>
        <p:txBody>
          <a:bodyPr/>
          <a:lstStyle/>
          <a:p>
            <a:pPr>
              <a:spcAft>
                <a:spcPts val="600"/>
              </a:spcAft>
            </a:pPr>
            <a:r>
              <a:rPr lang="es-MX" sz="1100" b="1" dirty="0" smtClean="0"/>
              <a:t>Notas del Conferencista</a:t>
            </a:r>
          </a:p>
          <a:p>
            <a:pPr>
              <a:spcAft>
                <a:spcPts val="600"/>
              </a:spcAft>
            </a:pPr>
            <a:r>
              <a:rPr lang="es-MX" sz="1100" dirty="0" smtClean="0"/>
              <a:t>Las Comorbilidades Psiquiátricas aumentan considerablemente el impacto del dolor en la Calidad de Vida de los pacientes. De hecho, el miedo al dolor tiene un mayor impacto en el funcionamiento físico que el dolor mismo. </a:t>
            </a:r>
          </a:p>
          <a:p>
            <a:pPr>
              <a:spcAft>
                <a:spcPts val="600"/>
              </a:spcAft>
            </a:pPr>
            <a:r>
              <a:rPr lang="es-MX" sz="1100" dirty="0" smtClean="0"/>
              <a:t>Las Comorbilidades Psiquiátricas , incluyendo el miedo al dolor, aumentan considerablemente el impacto negativo del dolor en el trabajo y pueden dar lugar al mayor consumo de fármacos. Además, debido a que la depresión y/o ansiedad severa reducen considerablemente la eficacia de los analgésicos, los pacientes  que padecen estos trastornos pueden obtener menor alivio del dolor con estos medicamentos.</a:t>
            </a:r>
          </a:p>
          <a:p>
            <a:pPr>
              <a:spcAft>
                <a:spcPts val="300"/>
              </a:spcAft>
            </a:pPr>
            <a:r>
              <a:rPr lang="es-MX" sz="1100" b="1" dirty="0" smtClean="0"/>
              <a:t>Referencias</a:t>
            </a:r>
          </a:p>
          <a:p>
            <a:pPr>
              <a:spcAft>
                <a:spcPts val="300"/>
              </a:spcAft>
            </a:pPr>
            <a:r>
              <a:rPr lang="en-CA" sz="1100" spc="-20" dirty="0" smtClean="0"/>
              <a:t>Crombez G, Vlaeyen JW, Heuts PH, Lysens R. Pain-related fear is more disabling than pain itself: evidence on the role of pain-related fear in chronic back pain disability. </a:t>
            </a:r>
            <a:r>
              <a:rPr lang="en-CA" sz="1100" i="1" spc="-20" dirty="0" smtClean="0"/>
              <a:t>Pain</a:t>
            </a:r>
            <a:r>
              <a:rPr lang="en-CA" sz="1100" spc="-20" dirty="0" smtClean="0"/>
              <a:t>. 1999;80(1-2):329-39.</a:t>
            </a:r>
          </a:p>
          <a:p>
            <a:pPr>
              <a:spcAft>
                <a:spcPts val="300"/>
              </a:spcAft>
            </a:pPr>
            <a:r>
              <a:rPr lang="en-CA" sz="1100" dirty="0" smtClean="0"/>
              <a:t>Druss BG, Rosenheck RA, Sledge WH. Health and disability costs of depressive illness in a major U.S. corporation. </a:t>
            </a:r>
            <a:r>
              <a:rPr lang="en-CA" sz="1100" i="1" dirty="0" smtClean="0"/>
              <a:t>Am J Psychiatry. </a:t>
            </a:r>
            <a:r>
              <a:rPr lang="en-CA" sz="1100" dirty="0" smtClean="0"/>
              <a:t>2000;157(8):1274-8.</a:t>
            </a:r>
          </a:p>
          <a:p>
            <a:pPr>
              <a:spcAft>
                <a:spcPts val="300"/>
              </a:spcAft>
            </a:pPr>
            <a:r>
              <a:rPr lang="en-CA" sz="1100" dirty="0" smtClean="0"/>
              <a:t>Von Korff M, Crane P, Lane M, Miglioretti DL, Simon G, Saunders K, Stang P, Brandenburg N, Kessler R.Chronic spinal pain and physical-mental comorbidity in the United States: results from the national comorbidity survey replication. </a:t>
            </a:r>
            <a:r>
              <a:rPr lang="en-CA" sz="1100" i="1" dirty="0" smtClean="0"/>
              <a:t>Pain</a:t>
            </a:r>
            <a:r>
              <a:rPr lang="en-CA" sz="1100" dirty="0" smtClean="0"/>
              <a:t>. 2005;113(3):331-9.</a:t>
            </a:r>
          </a:p>
          <a:p>
            <a:pPr>
              <a:spcAft>
                <a:spcPts val="300"/>
              </a:spcAft>
            </a:pPr>
            <a:r>
              <a:rPr lang="en-CA" sz="1100" dirty="0" smtClean="0"/>
              <a:t>Boulanger L, Zhao Y, Foster TS, Fraser K, Bledsoe SL, Russell MW. Impact of comorbid depression or anxiety on patterns of treatment and economic outcomes among patients with diabetic peripheral neuropathic pain. </a:t>
            </a:r>
            <a:r>
              <a:rPr lang="en-CA" sz="1100" i="1" dirty="0" smtClean="0"/>
              <a:t>Curr Med Res Opin</a:t>
            </a:r>
            <a:r>
              <a:rPr lang="en-CA" sz="1100" dirty="0" smtClean="0"/>
              <a:t>. 2009;25(7):1763-73.</a:t>
            </a:r>
          </a:p>
          <a:p>
            <a:pPr>
              <a:spcAft>
                <a:spcPts val="300"/>
              </a:spcAft>
            </a:pPr>
            <a:r>
              <a:rPr lang="en-CA" sz="1100" dirty="0" smtClean="0"/>
              <a:t>Cherkin DC, Deyo RA, Street JH, Barlow W. Predicting poor outcomes for back pain seen in primary care using patients' own criteria. </a:t>
            </a:r>
            <a:r>
              <a:rPr lang="en-CA" sz="1100" i="1" dirty="0" smtClean="0"/>
              <a:t>Spine (Phila Pa 1976). </a:t>
            </a:r>
            <a:r>
              <a:rPr lang="en-CA" sz="1100" dirty="0" smtClean="0"/>
              <a:t>1996;21(24):2900-7.</a:t>
            </a:r>
          </a:p>
          <a:p>
            <a:pPr>
              <a:spcAft>
                <a:spcPts val="600"/>
              </a:spcAft>
            </a:pPr>
            <a:r>
              <a:rPr lang="en-CA" sz="1100" dirty="0" smtClean="0"/>
              <a:t>Edwards </a:t>
            </a:r>
            <a:r>
              <a:rPr lang="en-CA" sz="1100" i="1" dirty="0" smtClean="0"/>
              <a:t>et al. Pain</a:t>
            </a:r>
            <a:r>
              <a:rPr lang="en-CA" sz="1100" dirty="0" smtClean="0"/>
              <a:t>. 2007</a:t>
            </a:r>
          </a:p>
          <a:p>
            <a:pPr>
              <a:spcAft>
                <a:spcPts val="600"/>
              </a:spcAft>
            </a:pPr>
            <a:endParaRPr lang="es-MX" sz="1100" b="1" dirty="0" smtClean="0"/>
          </a:p>
        </p:txBody>
      </p:sp>
      <p:sp>
        <p:nvSpPr>
          <p:cNvPr id="4" name="Slide Number Placeholder 3"/>
          <p:cNvSpPr>
            <a:spLocks noGrp="1"/>
          </p:cNvSpPr>
          <p:nvPr>
            <p:ph type="sldNum" sz="quarter" idx="10"/>
          </p:nvPr>
        </p:nvSpPr>
        <p:spPr/>
        <p:txBody>
          <a:bodyPr/>
          <a:lstStyle/>
          <a:p>
            <a:fld id="{C869435C-097B-40B4-A7F6-991F06607D84}" type="slidenum">
              <a:rPr lang="en-CA" smtClean="0"/>
              <a:pPr/>
              <a:t>31</a:t>
            </a:fld>
            <a:endParaRPr lang="en-CA" dirty="0"/>
          </a:p>
        </p:txBody>
      </p:sp>
    </p:spTree>
    <p:extLst>
      <p:ext uri="{BB962C8B-B14F-4D97-AF65-F5344CB8AC3E}">
        <p14:creationId xmlns:p14="http://schemas.microsoft.com/office/powerpoint/2010/main" val="1524083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32</a:t>
            </a:fld>
            <a:endParaRPr lang="en-CA" dirty="0"/>
          </a:p>
        </p:txBody>
      </p:sp>
    </p:spTree>
    <p:extLst>
      <p:ext uri="{BB962C8B-B14F-4D97-AF65-F5344CB8AC3E}">
        <p14:creationId xmlns:p14="http://schemas.microsoft.com/office/powerpoint/2010/main" val="721704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Esta slide puede usarse para resumir los mensajes clave de esta sección</a:t>
            </a:r>
          </a:p>
          <a:p>
            <a:pPr>
              <a:spcAft>
                <a:spcPts val="600"/>
              </a:spcAft>
            </a:pP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33</a:t>
            </a:fld>
            <a:endParaRPr lang="en-CA" dirty="0"/>
          </a:p>
        </p:txBody>
      </p:sp>
    </p:spTree>
    <p:extLst>
      <p:ext uri="{BB962C8B-B14F-4D97-AF65-F5344CB8AC3E}">
        <p14:creationId xmlns:p14="http://schemas.microsoft.com/office/powerpoint/2010/main" val="1985142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4</a:t>
            </a:fld>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5</a:t>
            </a:fld>
            <a:endParaRPr lang="en-C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72560" y="8774271"/>
            <a:ext cx="3037840" cy="461804"/>
          </a:xfrm>
          <a:prstGeom prst="rect">
            <a:avLst/>
          </a:prstGeom>
          <a:noFill/>
          <a:ln w="9525">
            <a:noFill/>
            <a:miter lim="800000"/>
            <a:headEnd/>
            <a:tailEnd/>
          </a:ln>
        </p:spPr>
        <p:txBody>
          <a:bodyPr anchor="b"/>
          <a:lstStyle/>
          <a:p>
            <a:pPr algn="r"/>
            <a:fld id="{C192AC44-FD97-45C6-BE8E-F9B6A8D1C982}" type="slidenum">
              <a:rPr lang="en-US" sz="1200">
                <a:solidFill>
                  <a:prstClr val="black"/>
                </a:solidFill>
                <a:latin typeface="Times New Roman" pitchFamily="18" charset="0"/>
                <a:cs typeface="Times New Roman" pitchFamily="18" charset="0"/>
              </a:rPr>
              <a:pPr algn="r"/>
              <a:t>6</a:t>
            </a:fld>
            <a:endParaRPr lang="en-US" sz="1200" dirty="0">
              <a:solidFill>
                <a:prstClr val="black"/>
              </a:solidFill>
              <a:latin typeface="Times New Roman" pitchFamily="18" charset="0"/>
              <a:cs typeface="Times New Roman" pitchFamily="18" charset="0"/>
            </a:endParaRPr>
          </a:p>
        </p:txBody>
      </p:sp>
      <p:sp>
        <p:nvSpPr>
          <p:cNvPr id="47107" name="Rectangle 2"/>
          <p:cNvSpPr>
            <a:spLocks noGrp="1" noRot="1" noChangeAspect="1" noChangeArrowheads="1" noTextEdit="1"/>
          </p:cNvSpPr>
          <p:nvPr>
            <p:ph type="sldImg"/>
          </p:nvPr>
        </p:nvSpPr>
        <p:spPr>
          <a:xfrm>
            <a:off x="909638" y="557213"/>
            <a:ext cx="4149725" cy="3113087"/>
          </a:xfrm>
          <a:ln/>
        </p:spPr>
      </p:sp>
      <p:sp>
        <p:nvSpPr>
          <p:cNvPr id="47108" name="Rectangle 3"/>
          <p:cNvSpPr>
            <a:spLocks noGrp="1" noChangeArrowheads="1"/>
          </p:cNvSpPr>
          <p:nvPr>
            <p:ph type="body" idx="1"/>
          </p:nvPr>
        </p:nvSpPr>
        <p:spPr>
          <a:xfrm>
            <a:off x="752970" y="3936556"/>
            <a:ext cx="5502840" cy="4156234"/>
          </a:xfrm>
        </p:spPr>
        <p:txBody>
          <a:bodyPr/>
          <a:lstStyle/>
          <a:p>
            <a:pPr>
              <a:spcAft>
                <a:spcPts val="600"/>
              </a:spcAft>
            </a:pPr>
            <a:r>
              <a:rPr lang="es-MX" b="1" dirty="0" smtClean="0"/>
              <a:t>Notas del Conferencista</a:t>
            </a:r>
          </a:p>
          <a:p>
            <a:pPr>
              <a:spcAft>
                <a:spcPts val="600"/>
              </a:spcAft>
            </a:pPr>
            <a:r>
              <a:rPr lang="es-MX" dirty="0" smtClean="0"/>
              <a:t>El dolor agudo continuo (no-aliviado) puede resultar en un número de problemas físicos, psicológicos, emocionales y sociales que influencias negativamente la vida del paciente. También puede resultar en progresión a dolor crónico.</a:t>
            </a:r>
          </a:p>
          <a:p>
            <a:pPr>
              <a:spcAft>
                <a:spcPts val="600"/>
              </a:spcAft>
            </a:pPr>
            <a:r>
              <a:rPr lang="es-MX" b="1" dirty="0" smtClean="0"/>
              <a:t>Referencia</a:t>
            </a:r>
          </a:p>
          <a:p>
            <a:pPr>
              <a:spcAft>
                <a:spcPts val="600"/>
              </a:spcAft>
            </a:pPr>
            <a:r>
              <a:rPr lang="en-CA" dirty="0" smtClean="0"/>
              <a:t>Relieving Pain in America: A Blueprint for Transforming Prevention, Care, Education, and Research. Institute of Medicine (US) Committee on Advancing Pain Research, Care, and Education. Washington (DC): National Academies Press (US); 2011</a:t>
            </a:r>
            <a:endParaRPr lang="en-US" dirty="0" smtClean="0"/>
          </a:p>
          <a:p>
            <a:pPr>
              <a:spcAft>
                <a:spcPts val="600"/>
              </a:spcAft>
            </a:pPr>
            <a:endParaRPr lang="es-MX" dirty="0" smtClean="0"/>
          </a:p>
          <a:p>
            <a:pPr>
              <a:spcAft>
                <a:spcPts val="600"/>
              </a:spcAft>
            </a:pPr>
            <a:endParaRPr lang="es-MX"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ECC1A631-7EA9-4178-A294-B1091123EB99}" type="slidenum">
              <a:rPr lang="en-US" smtClean="0">
                <a:ea typeface="ヒラギノ角ゴ Pro W3"/>
                <a:cs typeface="ヒラギノ角ゴ Pro W3"/>
              </a:rPr>
              <a:pPr/>
              <a:t>7</a:t>
            </a:fld>
            <a:endParaRPr lang="en-US" dirty="0" smtClean="0">
              <a:ea typeface="ヒラギノ角ゴ Pro W3"/>
              <a:cs typeface="ヒラギノ角ゴ Pro W3"/>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408856" y="4330005"/>
            <a:ext cx="6120680" cy="4449421"/>
          </a:xfrm>
          <a:noFill/>
          <a:ln/>
        </p:spPr>
        <p:txBody>
          <a:bodyPr/>
          <a:lstStyle/>
          <a:p>
            <a:pPr>
              <a:spcBef>
                <a:spcPct val="0"/>
              </a:spcBef>
              <a:spcAft>
                <a:spcPts val="300"/>
              </a:spcAft>
            </a:pPr>
            <a:r>
              <a:rPr lang="es-MX" sz="1050" b="1" dirty="0" smtClean="0">
                <a:cs typeface="Shonar Bangla" pitchFamily="34" charset="0"/>
              </a:rPr>
              <a:t>Notas del Conferencista</a:t>
            </a:r>
          </a:p>
          <a:p>
            <a:pPr>
              <a:spcBef>
                <a:spcPct val="0"/>
              </a:spcBef>
              <a:spcAft>
                <a:spcPts val="300"/>
              </a:spcAft>
            </a:pPr>
            <a:r>
              <a:rPr lang="es-MX" sz="1050" dirty="0" smtClean="0">
                <a:cs typeface="Shonar Bangla" pitchFamily="34" charset="0"/>
              </a:rPr>
              <a:t>El dolor crónico es multidimensional y tiene un amplio impacto, e incluso el tratamiento apropiado del dolor crónico puede no resolver todos los padecimientos asociados. </a:t>
            </a:r>
          </a:p>
          <a:p>
            <a:pPr>
              <a:spcBef>
                <a:spcPct val="0"/>
              </a:spcBef>
            </a:pPr>
            <a:r>
              <a:rPr lang="es-MX" sz="1050" dirty="0" smtClean="0">
                <a:cs typeface="Shonar Bangla" pitchFamily="34" charset="0"/>
              </a:rPr>
              <a:t>Un grupo de enfoque de 28 pacientes con MS para explorar el significado del dolor crónico describió cuatro temas generales de su experiencia de dolor:</a:t>
            </a:r>
            <a:r>
              <a:rPr lang="es-MX" sz="1050" baseline="30000" dirty="0" smtClean="0">
                <a:cs typeface="Shonar Bangla" pitchFamily="34" charset="0"/>
              </a:rPr>
              <a:t>1</a:t>
            </a:r>
            <a:endParaRPr lang="es-MX" sz="1050" dirty="0" smtClean="0">
              <a:cs typeface="Shonar Bangla" pitchFamily="34" charset="0"/>
            </a:endParaRPr>
          </a:p>
          <a:p>
            <a:pPr marL="628650" lvl="1" indent="-171450" eaLnBrk="1" hangingPunct="1">
              <a:spcBef>
                <a:spcPct val="0"/>
              </a:spcBef>
              <a:buFont typeface="Arial" pitchFamily="34" charset="0"/>
              <a:buChar char="•"/>
            </a:pPr>
            <a:r>
              <a:rPr lang="es-MX" sz="1050" dirty="0" smtClean="0">
                <a:ea typeface="MS PGothic"/>
                <a:cs typeface="Shonar Bangla" pitchFamily="34" charset="0"/>
              </a:rPr>
              <a:t>El dolor es penetrante</a:t>
            </a:r>
          </a:p>
          <a:p>
            <a:pPr marL="628650" lvl="1" indent="-171450" eaLnBrk="1" hangingPunct="1">
              <a:spcBef>
                <a:spcPct val="0"/>
              </a:spcBef>
              <a:buFont typeface="Arial" pitchFamily="34" charset="0"/>
              <a:buChar char="•"/>
            </a:pPr>
            <a:r>
              <a:rPr lang="es-MX" sz="1050" dirty="0" smtClean="0">
                <a:ea typeface="MS PGothic"/>
                <a:cs typeface="Shonar Bangla" pitchFamily="34" charset="0"/>
              </a:rPr>
              <a:t>Nadie entiende el dolor con el que los pacientes viven diariamente</a:t>
            </a:r>
          </a:p>
          <a:p>
            <a:pPr marL="628650" lvl="1" indent="-171450" eaLnBrk="1" hangingPunct="1">
              <a:spcBef>
                <a:spcPct val="0"/>
              </a:spcBef>
              <a:buFont typeface="Arial" pitchFamily="34" charset="0"/>
              <a:buChar char="•"/>
            </a:pPr>
            <a:r>
              <a:rPr lang="es-MX" sz="1050" dirty="0" smtClean="0">
                <a:ea typeface="MS PGothic"/>
                <a:cs typeface="Shonar Bangla" pitchFamily="34" charset="0"/>
              </a:rPr>
              <a:t>Existe la necesidad de parecer que están ‘bien’ y esconder su dolor</a:t>
            </a:r>
          </a:p>
          <a:p>
            <a:pPr marL="628650" lvl="1" indent="-171450" eaLnBrk="1" hangingPunct="1">
              <a:spcBef>
                <a:spcPct val="0"/>
              </a:spcBef>
              <a:spcAft>
                <a:spcPts val="300"/>
              </a:spcAft>
              <a:buFont typeface="Arial" pitchFamily="34" charset="0"/>
              <a:buChar char="•"/>
            </a:pPr>
            <a:r>
              <a:rPr lang="es-MX" sz="1050" dirty="0" smtClean="0">
                <a:ea typeface="MS PGothic"/>
                <a:cs typeface="Shonar Bangla" pitchFamily="34" charset="0"/>
              </a:rPr>
              <a:t>El dolor siempre es un factor en la planeación</a:t>
            </a:r>
          </a:p>
          <a:p>
            <a:pPr marL="0" lvl="1" eaLnBrk="1" hangingPunct="1">
              <a:spcBef>
                <a:spcPct val="0"/>
              </a:spcBef>
              <a:spcAft>
                <a:spcPts val="300"/>
              </a:spcAft>
            </a:pPr>
            <a:r>
              <a:rPr lang="es-MX" sz="1050" dirty="0" smtClean="0">
                <a:ea typeface="MS PGothic"/>
                <a:cs typeface="Shonar Bangla" pitchFamily="34" charset="0"/>
              </a:rPr>
              <a:t>Aunque estos temas surgieron de conversaciones con pacientes con MS, probablemente reflejen los sentimientos de muchas personas con dolor crónico.</a:t>
            </a:r>
          </a:p>
          <a:p>
            <a:pPr>
              <a:spcBef>
                <a:spcPct val="0"/>
              </a:spcBef>
              <a:spcAft>
                <a:spcPts val="300"/>
              </a:spcAft>
            </a:pPr>
            <a:r>
              <a:rPr lang="es-MX" sz="1050" dirty="0" smtClean="0">
                <a:cs typeface="Shonar Bangla" pitchFamily="34" charset="0"/>
              </a:rPr>
              <a:t>El dolor crónico afecta cada aspecto de la vida del paciente mucho más allá del impacto en su salud general.</a:t>
            </a:r>
            <a:r>
              <a:rPr lang="es-MX" sz="1050" baseline="30000" dirty="0" smtClean="0">
                <a:cs typeface="Shonar Bangla" pitchFamily="34" charset="0"/>
              </a:rPr>
              <a:t>2-4</a:t>
            </a:r>
            <a:r>
              <a:rPr lang="es-MX" sz="1050" dirty="0" smtClean="0">
                <a:cs typeface="Shonar Bangla" pitchFamily="34" charset="0"/>
              </a:rPr>
              <a:t> Estos factores incluyen bienestar psicológico, ajuste social, vida diaria y capacidad para trabajo.</a:t>
            </a:r>
          </a:p>
          <a:p>
            <a:pPr eaLnBrk="1" hangingPunct="1">
              <a:spcBef>
                <a:spcPct val="0"/>
              </a:spcBef>
            </a:pPr>
            <a:endParaRPr lang="es-MX" sz="1050" b="1" dirty="0" smtClean="0">
              <a:cs typeface="Shonar Bangla" pitchFamily="34" charset="0"/>
            </a:endParaRPr>
          </a:p>
          <a:p>
            <a:pPr>
              <a:spcBef>
                <a:spcPct val="0"/>
              </a:spcBef>
            </a:pPr>
            <a:r>
              <a:rPr lang="es-MX" sz="1050" b="1" dirty="0" smtClean="0">
                <a:cs typeface="Shonar Bangla" pitchFamily="34" charset="0"/>
              </a:rPr>
              <a:t>Referencias: 1. </a:t>
            </a:r>
            <a:r>
              <a:rPr lang="en-US" sz="1050" dirty="0" smtClean="0">
                <a:cs typeface="Shonar Bangla" pitchFamily="34" charset="0"/>
              </a:rPr>
              <a:t>Douglas C, Windsor C, Wollin J. Understanding chronic pain complicating disability: finding meaning through focus group methodology. </a:t>
            </a:r>
            <a:r>
              <a:rPr lang="en-US" sz="1050" i="1" dirty="0" smtClean="0">
                <a:cs typeface="Shonar Bangla" pitchFamily="34" charset="0"/>
              </a:rPr>
              <a:t>J Neurosci Nurs. </a:t>
            </a:r>
            <a:r>
              <a:rPr lang="en-US" sz="1050" dirty="0" smtClean="0">
                <a:cs typeface="Shonar Bangla" pitchFamily="34" charset="0"/>
              </a:rPr>
              <a:t>2008;40(3):158-168. </a:t>
            </a:r>
            <a:r>
              <a:rPr lang="en-US" sz="1050" b="1" dirty="0" smtClean="0">
                <a:cs typeface="Shonar Bangla" pitchFamily="34" charset="0"/>
              </a:rPr>
              <a:t>2.</a:t>
            </a:r>
            <a:r>
              <a:rPr lang="en-US" sz="1050" dirty="0" smtClean="0">
                <a:cs typeface="Shonar Bangla" pitchFamily="34" charset="0"/>
              </a:rPr>
              <a:t> Tang NK, Wright KJ, Salkovskis PM. Prevalence and correlates of clinical insomnia co-occurring with chronic back pain. </a:t>
            </a:r>
            <a:r>
              <a:rPr lang="en-US" sz="1050" i="1" dirty="0" smtClean="0">
                <a:cs typeface="Shonar Bangla" pitchFamily="34" charset="0"/>
              </a:rPr>
              <a:t>J Sleep Res. </a:t>
            </a:r>
            <a:r>
              <a:rPr lang="en-US" sz="1050" dirty="0" smtClean="0">
                <a:cs typeface="Shonar Bangla" pitchFamily="34" charset="0"/>
              </a:rPr>
              <a:t>2007;16(1):85-95. </a:t>
            </a:r>
            <a:r>
              <a:rPr lang="en-US" sz="1050" b="1" dirty="0" smtClean="0">
                <a:cs typeface="Shonar Bangla" pitchFamily="34" charset="0"/>
              </a:rPr>
              <a:t>3.</a:t>
            </a:r>
            <a:r>
              <a:rPr lang="en-US" sz="1050" dirty="0" smtClean="0">
                <a:cs typeface="Shonar Bangla" pitchFamily="34" charset="0"/>
              </a:rPr>
              <a:t> Hawker GA, Stewart L, French MR, et al. Understanding the pain experience in hip and knee osteoarthritis – an OARSI/OMERACT initiative. </a:t>
            </a:r>
            <a:r>
              <a:rPr lang="en-US" sz="1050" i="1" dirty="0" smtClean="0">
                <a:cs typeface="Shonar Bangla" pitchFamily="34" charset="0"/>
              </a:rPr>
              <a:t>Osteoarthritis Cartilage. </a:t>
            </a:r>
            <a:r>
              <a:rPr lang="en-US" sz="1050" dirty="0" smtClean="0">
                <a:cs typeface="Shonar Bangla" pitchFamily="34" charset="0"/>
              </a:rPr>
              <a:t>2008. </a:t>
            </a:r>
            <a:r>
              <a:rPr lang="en-US" sz="1050" b="1" dirty="0" smtClean="0">
                <a:cs typeface="Shonar Bangla" pitchFamily="34" charset="0"/>
              </a:rPr>
              <a:t>4.</a:t>
            </a:r>
            <a:r>
              <a:rPr lang="en-US" sz="1050" dirty="0" smtClean="0">
                <a:cs typeface="Shonar Bangla" pitchFamily="34" charset="0"/>
              </a:rPr>
              <a:t> Munce SE, Stansfeld SA, Blackmore ER, Stewart DE. The role of depression and chronic pain conditions in absenteeism: results from a national epidemiologic survey. </a:t>
            </a:r>
            <a:r>
              <a:rPr lang="en-US" sz="1050" i="1" dirty="0" smtClean="0">
                <a:cs typeface="Shonar Bangla" pitchFamily="34" charset="0"/>
              </a:rPr>
              <a:t>J Occup Environ Med. </a:t>
            </a:r>
            <a:r>
              <a:rPr lang="en-US" sz="1050" dirty="0" smtClean="0">
                <a:cs typeface="Shonar Bangla" pitchFamily="34" charset="0"/>
              </a:rPr>
              <a:t>2007;49(11):1206-1211</a:t>
            </a:r>
            <a:r>
              <a:rPr lang="fr-FR" sz="1050" dirty="0" smtClean="0">
                <a:cs typeface="Shonar Bangla" pitchFamily="34" charset="0"/>
              </a:rPr>
              <a:t>.</a:t>
            </a:r>
            <a:r>
              <a:rPr lang="en-US" sz="1050" dirty="0" smtClean="0">
                <a:cs typeface="Shonar Bangla" pitchFamily="34" charset="0"/>
              </a:rPr>
              <a:t> </a:t>
            </a:r>
            <a:r>
              <a:rPr lang="en-US" sz="1050" b="1" dirty="0" smtClean="0">
                <a:cs typeface="Shonar Bangla" pitchFamily="34" charset="0"/>
              </a:rPr>
              <a:t>5. </a:t>
            </a:r>
            <a:r>
              <a:rPr lang="en-US" sz="1050" dirty="0" smtClean="0">
                <a:cs typeface="Shonar Bangla" pitchFamily="34" charset="0"/>
              </a:rPr>
              <a:t>Stewart WF, Ricci JA, Chee E, Morganstein D, Lipton R. Lost productive time and cost due to common pain conditions in the US workforce. </a:t>
            </a:r>
            <a:r>
              <a:rPr lang="en-US" sz="1050" i="1" dirty="0" smtClean="0">
                <a:cs typeface="Shonar Bangla" pitchFamily="34" charset="0"/>
              </a:rPr>
              <a:t>JAMA </a:t>
            </a:r>
            <a:r>
              <a:rPr lang="en-US" sz="1050" dirty="0" smtClean="0">
                <a:cs typeface="Shonar Bangla" pitchFamily="34" charset="0"/>
              </a:rPr>
              <a:t>2003;290(18):2443-2454. </a:t>
            </a:r>
            <a:r>
              <a:rPr lang="en-US" sz="1050" b="1" dirty="0" smtClean="0">
                <a:cs typeface="Shonar Bangla" pitchFamily="34" charset="0"/>
              </a:rPr>
              <a:t>6. </a:t>
            </a:r>
            <a:r>
              <a:rPr lang="en-US" sz="1050" dirty="0" smtClean="0">
                <a:cs typeface="Shonar Bangla" pitchFamily="34" charset="0"/>
              </a:rPr>
              <a:t>Ritzwoller DP, Crounse L, Shetterly S, Rublee D. The association of comorbidities, utilization and costs for patients identified with low back pain. </a:t>
            </a:r>
            <a:r>
              <a:rPr lang="en-US" sz="1050" i="1" dirty="0" smtClean="0">
                <a:cs typeface="Shonar Bangla" pitchFamily="34" charset="0"/>
              </a:rPr>
              <a:t>BMC Musculoskelet Disord. </a:t>
            </a:r>
            <a:r>
              <a:rPr lang="en-US" sz="1050" dirty="0" smtClean="0">
                <a:cs typeface="Shonar Bangla" pitchFamily="34" charset="0"/>
              </a:rPr>
              <a:t>2006;7:72.</a:t>
            </a:r>
            <a:endParaRPr lang="en-US" sz="1050" dirty="0">
              <a:cs typeface="Shonar Bangl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8</a:t>
            </a:fld>
            <a:endParaRPr lang="en-CA" dirty="0"/>
          </a:p>
        </p:txBody>
      </p:sp>
    </p:spTree>
    <p:extLst>
      <p:ext uri="{BB962C8B-B14F-4D97-AF65-F5344CB8AC3E}">
        <p14:creationId xmlns:p14="http://schemas.microsoft.com/office/powerpoint/2010/main" val="3514101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8A70D639-B151-428A-8FE5-8A389DF047C5}" type="slidenum">
              <a:rPr lang="en-US" smtClean="0">
                <a:solidFill>
                  <a:prstClr val="black"/>
                </a:solidFill>
                <a:ea typeface="ヒラギノ角ゴ Pro W3"/>
                <a:cs typeface="ヒラギノ角ゴ Pro W3"/>
              </a:rPr>
              <a:pPr/>
              <a:t>9</a:t>
            </a:fld>
            <a:endParaRPr lang="en-US" dirty="0" smtClean="0">
              <a:solidFill>
                <a:prstClr val="black"/>
              </a:solidFill>
              <a:ea typeface="ヒラギノ角ゴ Pro W3"/>
              <a:cs typeface="ヒラギノ角ゴ Pro W3"/>
            </a:endParaRPr>
          </a:p>
        </p:txBody>
      </p:sp>
      <p:sp>
        <p:nvSpPr>
          <p:cNvPr id="71682" name="Rectangle 7"/>
          <p:cNvSpPr txBox="1">
            <a:spLocks noGrp="1" noChangeArrowheads="1"/>
          </p:cNvSpPr>
          <p:nvPr/>
        </p:nvSpPr>
        <p:spPr bwMode="auto">
          <a:xfrm>
            <a:off x="3970134" y="8772378"/>
            <a:ext cx="3038648" cy="462120"/>
          </a:xfrm>
          <a:prstGeom prst="rect">
            <a:avLst/>
          </a:prstGeom>
          <a:noFill/>
          <a:ln w="9525">
            <a:noFill/>
            <a:miter lim="800000"/>
            <a:headEnd/>
            <a:tailEnd/>
          </a:ln>
        </p:spPr>
        <p:txBody>
          <a:bodyPr lIns="92161" tIns="46081" rIns="92161" bIns="46081" anchor="b"/>
          <a:lstStyle/>
          <a:p>
            <a:pPr algn="r" defTabSz="921706"/>
            <a:fld id="{E4753117-C206-4E11-B9C5-1091B620596A}" type="slidenum">
              <a:rPr lang="en-US" sz="1200">
                <a:solidFill>
                  <a:srgbClr val="000000"/>
                </a:solidFill>
              </a:rPr>
              <a:pPr algn="r" defTabSz="921706"/>
              <a:t>9</a:t>
            </a:fld>
            <a:endParaRPr lang="en-US" sz="1200" dirty="0">
              <a:solidFill>
                <a:srgbClr val="000000"/>
              </a:solidFill>
            </a:endParaRPr>
          </a:p>
        </p:txBody>
      </p:sp>
      <p:sp>
        <p:nvSpPr>
          <p:cNvPr id="71683" name="Rectangle 2"/>
          <p:cNvSpPr>
            <a:spLocks noGrp="1" noRot="1" noChangeAspect="1" noChangeArrowheads="1" noTextEdit="1"/>
          </p:cNvSpPr>
          <p:nvPr>
            <p:ph type="sldImg"/>
          </p:nvPr>
        </p:nvSpPr>
        <p:spPr>
          <a:xfrm>
            <a:off x="1196975" y="693738"/>
            <a:ext cx="4618038" cy="3463925"/>
          </a:xfrm>
          <a:ln/>
        </p:spPr>
      </p:sp>
      <p:sp>
        <p:nvSpPr>
          <p:cNvPr id="71684" name="Rectangle 3"/>
          <p:cNvSpPr>
            <a:spLocks noGrp="1" noChangeArrowheads="1"/>
          </p:cNvSpPr>
          <p:nvPr>
            <p:ph type="body" idx="1"/>
          </p:nvPr>
        </p:nvSpPr>
        <p:spPr>
          <a:xfrm>
            <a:off x="264840" y="4257997"/>
            <a:ext cx="6552728" cy="4154341"/>
          </a:xfrm>
          <a:noFill/>
          <a:ln/>
        </p:spPr>
        <p:txBody>
          <a:bodyPr/>
          <a:lstStyle/>
          <a:p>
            <a:pPr>
              <a:spcBef>
                <a:spcPct val="0"/>
              </a:spcBef>
              <a:spcAft>
                <a:spcPts val="600"/>
              </a:spcAft>
              <a:tabLst>
                <a:tab pos="177800" algn="l"/>
              </a:tabLst>
            </a:pPr>
            <a:r>
              <a:rPr lang="es-MX" b="1" dirty="0" smtClean="0"/>
              <a:t>Notas del Conferencista</a:t>
            </a:r>
          </a:p>
          <a:p>
            <a:pPr>
              <a:spcBef>
                <a:spcPct val="0"/>
              </a:spcBef>
              <a:spcAft>
                <a:spcPts val="600"/>
              </a:spcAft>
              <a:tabLst>
                <a:tab pos="177800" algn="l"/>
              </a:tabLst>
            </a:pPr>
            <a:r>
              <a:rPr lang="es-MX" dirty="0" smtClean="0"/>
              <a:t>Los datos en esta slide sugieren que el Dolor Agudo impacta negativamente las actividades cotidianas y que el tratamiento insuficiente /alivio insuficiente del Dolor Agudo disminuye la Calidad de Vida del paciente tanto a nivel físico como emocional.</a:t>
            </a:r>
          </a:p>
          <a:p>
            <a:pPr>
              <a:spcBef>
                <a:spcPct val="0"/>
              </a:spcBef>
              <a:spcAft>
                <a:spcPts val="600"/>
              </a:spcAft>
              <a:tabLst>
                <a:tab pos="177800" algn="l"/>
              </a:tabLst>
            </a:pPr>
            <a:r>
              <a:rPr lang="es-MX" dirty="0" smtClean="0"/>
              <a:t>Los participantes de la encuesta en este estudio tenían 18 años de edad o más, y experimentaban dolor moderado a severo cuando menos 2–3 veces al mes, y habían tomado productos de opioides combinados por cualquier razón en los últimos 6 meses. Un total de 247 participantes fueron clasificados como pacientes con Dolor Agudo cuyo dolor era manejado a través de limitar las actividades extenuantes, someterse a terapia física y terapia farmacológica. El control inadecuado del dolor  fue la principal inquietud de estos participantes.</a:t>
            </a:r>
          </a:p>
          <a:p>
            <a:pPr>
              <a:spcBef>
                <a:spcPct val="0"/>
              </a:spcBef>
              <a:spcAft>
                <a:spcPts val="600"/>
              </a:spcAft>
              <a:tabLst>
                <a:tab pos="177800" algn="l"/>
              </a:tabLst>
            </a:pPr>
            <a:r>
              <a:rPr lang="es-MX" dirty="0" smtClean="0"/>
              <a:t>Es importante mencionar que la gráfica que aparece en esta slide se basa en datos auto-reportados recabados a través de una encuesta por internet, y no en un estudio real de calidad de vida.</a:t>
            </a:r>
          </a:p>
          <a:p>
            <a:pPr>
              <a:spcBef>
                <a:spcPct val="0"/>
              </a:spcBef>
              <a:spcAft>
                <a:spcPts val="600"/>
              </a:spcAft>
              <a:tabLst>
                <a:tab pos="177800" algn="l"/>
              </a:tabLst>
            </a:pPr>
            <a:r>
              <a:rPr lang="es-MX" b="1" dirty="0" smtClean="0"/>
              <a:t>Referencia</a:t>
            </a:r>
          </a:p>
          <a:p>
            <a:pPr>
              <a:spcBef>
                <a:spcPct val="0"/>
              </a:spcBef>
              <a:spcAft>
                <a:spcPts val="600"/>
              </a:spcAft>
              <a:tabLst>
                <a:tab pos="177800" algn="l"/>
              </a:tabLst>
            </a:pPr>
            <a:r>
              <a:rPr lang="en-CA" dirty="0" smtClean="0"/>
              <a:t>McCarberg BH </a:t>
            </a:r>
            <a:r>
              <a:rPr lang="en-CA" i="1" dirty="0" smtClean="0"/>
              <a:t>et al. </a:t>
            </a:r>
            <a:r>
              <a:rPr lang="en-CA" dirty="0" smtClean="0"/>
              <a:t>The impact of pain on quality of life and the unmet needs of pain management: results from pain sufferers and physicians participating in an Internet survey. </a:t>
            </a:r>
            <a:r>
              <a:rPr lang="en-CA" i="1" dirty="0" smtClean="0"/>
              <a:t>Am J Ther</a:t>
            </a:r>
            <a:r>
              <a:rPr lang="en-CA" dirty="0" smtClean="0"/>
              <a:t> 2008; 15(4):312-20.</a:t>
            </a:r>
            <a:endParaRPr lang="en-US" dirty="0" smtClean="0">
              <a:latin typeface="Times" pitchFamily="18" charset="0"/>
            </a:endParaRPr>
          </a:p>
          <a:p>
            <a:pPr eaLnBrk="1" hangingPunct="1">
              <a:spcBef>
                <a:spcPct val="0"/>
              </a:spcBef>
              <a:spcAft>
                <a:spcPts val="600"/>
              </a:spcAft>
            </a:pPr>
            <a:endParaRPr lang="es-MX" dirty="0"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52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307104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841266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033468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303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54228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6967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80138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447171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52284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4585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1012342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85451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32469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92490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89602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987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47045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95631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401723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443234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95614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1678107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74489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97659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69593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6824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611373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979483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07253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341935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43550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1666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1056541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0524705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1515180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291434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251666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4942680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5827943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54100" y="114300"/>
            <a:ext cx="7920038" cy="838200"/>
          </a:xfrm>
        </p:spPr>
        <p:txBody>
          <a:bodyPr/>
          <a:lstStyle/>
          <a:p>
            <a:r>
              <a:rPr lang="en-US" smtClean="0"/>
              <a:t>Click to edit Master title style</a:t>
            </a:r>
            <a:endParaRPr lang="es-MX"/>
          </a:p>
        </p:txBody>
      </p:sp>
      <p:sp>
        <p:nvSpPr>
          <p:cNvPr id="3" name="Chart Placeholder 2"/>
          <p:cNvSpPr>
            <a:spLocks noGrp="1"/>
          </p:cNvSpPr>
          <p:nvPr>
            <p:ph type="chart" idx="1"/>
          </p:nvPr>
        </p:nvSpPr>
        <p:spPr>
          <a:xfrm>
            <a:off x="900113" y="1279525"/>
            <a:ext cx="7586662" cy="4368800"/>
          </a:xfrm>
        </p:spPr>
        <p:txBody>
          <a:bodyPr/>
          <a:lstStyle/>
          <a:p>
            <a:pPr lvl="0"/>
            <a:endParaRPr lang="es-MX" noProof="0" dirty="0" smtClean="0"/>
          </a:p>
        </p:txBody>
      </p:sp>
    </p:spTree>
    <p:extLst>
      <p:ext uri="{BB962C8B-B14F-4D97-AF65-F5344CB8AC3E}">
        <p14:creationId xmlns:p14="http://schemas.microsoft.com/office/powerpoint/2010/main" val="8802837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49288"/>
            <a:ext cx="8229600" cy="5259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697208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377861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8792775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7592936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94536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6689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81785387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4319"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96116932"/>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17399057"/>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66400848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35200" y="5704115"/>
            <a:ext cx="5019466" cy="892552"/>
          </a:xfrm>
          <a:prstGeom prst="rect">
            <a:avLst/>
          </a:prstGeom>
          <a:solidFill>
            <a:schemeClr val="tx1"/>
          </a:solidFill>
        </p:spPr>
        <p:txBody>
          <a:bodyPr wrap="square" rtlCol="0">
            <a:spAutoFit/>
          </a:bodyPr>
          <a:lstStyle/>
          <a:p>
            <a:r>
              <a:rPr lang="es-MX" sz="2600" b="1" dirty="0" smtClean="0">
                <a:solidFill>
                  <a:srgbClr val="D25852"/>
                </a:solidFill>
              </a:rPr>
              <a:t>Una Guía Práctica para Entender,</a:t>
            </a:r>
          </a:p>
          <a:p>
            <a:r>
              <a:rPr lang="es-MX" sz="2600" b="1" dirty="0" smtClean="0">
                <a:solidFill>
                  <a:srgbClr val="D25852"/>
                </a:solidFill>
              </a:rPr>
              <a:t>            Evaluar y Manejar el Dolor</a:t>
            </a:r>
            <a:endParaRPr lang="es-MX" sz="2600" b="1" dirty="0">
              <a:solidFill>
                <a:srgbClr val="D25852"/>
              </a:solidFill>
            </a:endParaRPr>
          </a:p>
        </p:txBody>
      </p:sp>
    </p:spTree>
    <p:extLst>
      <p:ext uri="{BB962C8B-B14F-4D97-AF65-F5344CB8AC3E}">
        <p14:creationId xmlns:p14="http://schemas.microsoft.com/office/powerpoint/2010/main" val="2668184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Autofit/>
          </a:bodyPr>
          <a:lstStyle/>
          <a:p>
            <a:pPr eaLnBrk="1" hangingPunct="1"/>
            <a:r>
              <a:rPr lang="es-MX" sz="2800" noProof="0" dirty="0" smtClean="0"/>
              <a:t>El Dolor Crónico Tiene un Impacto Importante en el </a:t>
            </a:r>
            <a:br>
              <a:rPr lang="es-MX" sz="2800" noProof="0" dirty="0" smtClean="0"/>
            </a:br>
            <a:r>
              <a:rPr lang="es-MX" sz="2800" noProof="0" dirty="0" smtClean="0"/>
              <a:t>Funcionamiento Cotidiano</a:t>
            </a:r>
          </a:p>
        </p:txBody>
      </p:sp>
      <p:sp>
        <p:nvSpPr>
          <p:cNvPr id="12292" name="Text Box 4"/>
          <p:cNvSpPr txBox="1">
            <a:spLocks noChangeArrowheads="1"/>
          </p:cNvSpPr>
          <p:nvPr/>
        </p:nvSpPr>
        <p:spPr bwMode="auto">
          <a:xfrm>
            <a:off x="347626" y="6237312"/>
            <a:ext cx="804079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200" b="1" dirty="0" smtClean="0">
                <a:solidFill>
                  <a:srgbClr val="002060"/>
                </a:solidFill>
                <a:latin typeface="Calibri"/>
              </a:rPr>
              <a:t>BPI = Breve Inventario del Dolor, que califica la medida en la que el dolor interfiere con las actividades en las últimas 24 horas desde 0 (no interfiere) a 10 (interfiere completamente)</a:t>
            </a:r>
          </a:p>
          <a:p>
            <a:pPr eaLnBrk="1" hangingPunct="1"/>
            <a:r>
              <a:rPr lang="es-MX" sz="1000" dirty="0" smtClean="0">
                <a:solidFill>
                  <a:srgbClr val="002060"/>
                </a:solidFill>
                <a:latin typeface="Calibri"/>
              </a:rPr>
              <a:t>Adaptado de : Smith BH </a:t>
            </a:r>
            <a:r>
              <a:rPr lang="es-MX" sz="1000" i="1" dirty="0" smtClean="0">
                <a:solidFill>
                  <a:srgbClr val="002060"/>
                </a:solidFill>
                <a:latin typeface="Calibri"/>
              </a:rPr>
              <a:t>et al. Clin J Pain </a:t>
            </a:r>
            <a:r>
              <a:rPr lang="es-MX" sz="1000" dirty="0" smtClean="0">
                <a:solidFill>
                  <a:srgbClr val="002060"/>
                </a:solidFill>
                <a:latin typeface="Calibri"/>
              </a:rPr>
              <a:t>2007; 23(2):143-9.</a:t>
            </a:r>
            <a:endParaRPr lang="es-MX" sz="1000" dirty="0">
              <a:solidFill>
                <a:srgbClr val="002060"/>
              </a:solidFill>
              <a:latin typeface="Calibri"/>
            </a:endParaRPr>
          </a:p>
        </p:txBody>
      </p:sp>
      <p:graphicFrame>
        <p:nvGraphicFramePr>
          <p:cNvPr id="27" name="Object 3"/>
          <p:cNvGraphicFramePr>
            <a:graphicFrameLocks noGrp="1" noChangeAspect="1"/>
          </p:cNvGraphicFramePr>
          <p:nvPr>
            <p:ph idx="1"/>
            <p:extLst>
              <p:ext uri="{D42A27DB-BD31-4B8C-83A1-F6EECF244321}">
                <p14:modId xmlns:p14="http://schemas.microsoft.com/office/powerpoint/2010/main" val="829456374"/>
              </p:ext>
            </p:extLst>
          </p:nvPr>
        </p:nvGraphicFramePr>
        <p:xfrm>
          <a:off x="395536" y="1772816"/>
          <a:ext cx="8004175" cy="4268787"/>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 Box 5"/>
          <p:cNvSpPr txBox="1">
            <a:spLocks noChangeArrowheads="1"/>
          </p:cNvSpPr>
          <p:nvPr/>
        </p:nvSpPr>
        <p:spPr bwMode="auto">
          <a:xfrm rot="10800000">
            <a:off x="179512" y="2132856"/>
            <a:ext cx="430887" cy="2790825"/>
          </a:xfrm>
          <a:prstGeom prst="rect">
            <a:avLst/>
          </a:prstGeom>
          <a:noFill/>
          <a:ln>
            <a:noFill/>
          </a:ln>
          <a:extLst/>
        </p:spPr>
        <p:txBody>
          <a:bodyPr vert="eaVert">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defRPr/>
            </a:pPr>
            <a:r>
              <a:rPr lang="es-MX" b="1" kern="0" dirty="0" smtClean="0">
                <a:solidFill>
                  <a:srgbClr val="002060"/>
                </a:solidFill>
              </a:rPr>
              <a:t>Interferencia del Dolor</a:t>
            </a:r>
            <a:endParaRPr lang="es-MX" b="1" kern="0" dirty="0">
              <a:solidFill>
                <a:srgbClr val="002060"/>
              </a:solidFill>
            </a:endParaRPr>
          </a:p>
        </p:txBody>
      </p:sp>
      <p:sp>
        <p:nvSpPr>
          <p:cNvPr id="29" name="Text Box 6"/>
          <p:cNvSpPr txBox="1">
            <a:spLocks noChangeArrowheads="1"/>
          </p:cNvSpPr>
          <p:nvPr/>
        </p:nvSpPr>
        <p:spPr bwMode="auto">
          <a:xfrm>
            <a:off x="5796136" y="1836692"/>
            <a:ext cx="2872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2000" b="1" kern="0" dirty="0" smtClean="0">
                <a:solidFill>
                  <a:srgbClr val="002060"/>
                </a:solidFill>
              </a:rPr>
              <a:t>*</a:t>
            </a:r>
            <a:endParaRPr lang="es-MX" sz="2000" b="1" kern="0" dirty="0">
              <a:solidFill>
                <a:srgbClr val="002060"/>
              </a:solidFill>
            </a:endParaRPr>
          </a:p>
        </p:txBody>
      </p:sp>
      <p:sp>
        <p:nvSpPr>
          <p:cNvPr id="30" name="Text Box 7"/>
          <p:cNvSpPr txBox="1">
            <a:spLocks noChangeArrowheads="1"/>
          </p:cNvSpPr>
          <p:nvPr/>
        </p:nvSpPr>
        <p:spPr bwMode="auto">
          <a:xfrm>
            <a:off x="5796910" y="2257762"/>
            <a:ext cx="2872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2000" b="1" kern="0" dirty="0" smtClean="0">
                <a:solidFill>
                  <a:srgbClr val="002060"/>
                </a:solidFill>
              </a:rPr>
              <a:t>*</a:t>
            </a:r>
            <a:endParaRPr lang="es-MX" sz="2000" b="1" kern="0" dirty="0">
              <a:solidFill>
                <a:srgbClr val="002060"/>
              </a:solidFill>
            </a:endParaRPr>
          </a:p>
        </p:txBody>
      </p:sp>
      <p:sp>
        <p:nvSpPr>
          <p:cNvPr id="31" name="Text Box 8"/>
          <p:cNvSpPr txBox="1">
            <a:spLocks noChangeArrowheads="1"/>
          </p:cNvSpPr>
          <p:nvPr/>
        </p:nvSpPr>
        <p:spPr bwMode="auto">
          <a:xfrm>
            <a:off x="4788024" y="2024821"/>
            <a:ext cx="2872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2000" b="1" kern="0" dirty="0" smtClean="0">
                <a:solidFill>
                  <a:srgbClr val="002060"/>
                </a:solidFill>
              </a:rPr>
              <a:t>*</a:t>
            </a:r>
            <a:endParaRPr lang="es-MX" sz="2000" b="1" kern="0" dirty="0">
              <a:solidFill>
                <a:srgbClr val="002060"/>
              </a:solidFill>
            </a:endParaRPr>
          </a:p>
        </p:txBody>
      </p:sp>
      <p:sp>
        <p:nvSpPr>
          <p:cNvPr id="32" name="Text Box 9"/>
          <p:cNvSpPr txBox="1">
            <a:spLocks noChangeArrowheads="1"/>
          </p:cNvSpPr>
          <p:nvPr/>
        </p:nvSpPr>
        <p:spPr bwMode="auto">
          <a:xfrm>
            <a:off x="5749280" y="3045162"/>
            <a:ext cx="2872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2000" b="1" kern="0" dirty="0" smtClean="0">
                <a:solidFill>
                  <a:srgbClr val="002060"/>
                </a:solidFill>
              </a:rPr>
              <a:t>*</a:t>
            </a:r>
            <a:endParaRPr lang="es-MX" sz="2000" b="1" kern="0" dirty="0">
              <a:solidFill>
                <a:srgbClr val="002060"/>
              </a:solidFill>
            </a:endParaRPr>
          </a:p>
        </p:txBody>
      </p:sp>
      <p:sp>
        <p:nvSpPr>
          <p:cNvPr id="33" name="Text Box 10"/>
          <p:cNvSpPr txBox="1">
            <a:spLocks noChangeArrowheads="1"/>
          </p:cNvSpPr>
          <p:nvPr/>
        </p:nvSpPr>
        <p:spPr bwMode="auto">
          <a:xfrm>
            <a:off x="5546080" y="3438862"/>
            <a:ext cx="2872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2000" b="1" kern="0" dirty="0" smtClean="0">
                <a:solidFill>
                  <a:srgbClr val="002060"/>
                </a:solidFill>
              </a:rPr>
              <a:t>*</a:t>
            </a:r>
            <a:endParaRPr lang="es-MX" sz="2000" b="1" kern="0" dirty="0">
              <a:solidFill>
                <a:srgbClr val="002060"/>
              </a:solidFill>
            </a:endParaRPr>
          </a:p>
        </p:txBody>
      </p:sp>
      <p:sp>
        <p:nvSpPr>
          <p:cNvPr id="34" name="Text Box 11"/>
          <p:cNvSpPr txBox="1">
            <a:spLocks noChangeArrowheads="1"/>
          </p:cNvSpPr>
          <p:nvPr/>
        </p:nvSpPr>
        <p:spPr bwMode="auto">
          <a:xfrm>
            <a:off x="5292080" y="3857962"/>
            <a:ext cx="2872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2000" b="1" kern="0" dirty="0" smtClean="0">
                <a:solidFill>
                  <a:srgbClr val="002060"/>
                </a:solidFill>
              </a:rPr>
              <a:t>*</a:t>
            </a:r>
            <a:endParaRPr lang="es-MX" sz="2000" b="1" kern="0" dirty="0">
              <a:solidFill>
                <a:srgbClr val="002060"/>
              </a:solidFill>
            </a:endParaRPr>
          </a:p>
        </p:txBody>
      </p:sp>
      <p:sp>
        <p:nvSpPr>
          <p:cNvPr id="35" name="Text Box 12"/>
          <p:cNvSpPr txBox="1">
            <a:spLocks noChangeArrowheads="1"/>
          </p:cNvSpPr>
          <p:nvPr/>
        </p:nvSpPr>
        <p:spPr bwMode="auto">
          <a:xfrm>
            <a:off x="6300192" y="4935116"/>
            <a:ext cx="2872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2000" b="1" kern="0" dirty="0" smtClean="0">
                <a:solidFill>
                  <a:srgbClr val="002060"/>
                </a:solidFill>
              </a:rPr>
              <a:t>*</a:t>
            </a:r>
            <a:endParaRPr lang="es-MX" sz="2000" b="1" kern="0" dirty="0">
              <a:solidFill>
                <a:srgbClr val="002060"/>
              </a:solidFill>
            </a:endParaRPr>
          </a:p>
        </p:txBody>
      </p:sp>
      <p:sp>
        <p:nvSpPr>
          <p:cNvPr id="36" name="Text Box 13"/>
          <p:cNvSpPr txBox="1">
            <a:spLocks noChangeArrowheads="1"/>
          </p:cNvSpPr>
          <p:nvPr/>
        </p:nvSpPr>
        <p:spPr bwMode="auto">
          <a:xfrm>
            <a:off x="6682385" y="3061086"/>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1400" b="1" kern="0" dirty="0" smtClean="0">
                <a:solidFill>
                  <a:srgbClr val="002060"/>
                </a:solidFill>
              </a:rPr>
              <a:t>*</a:t>
            </a:r>
            <a:r>
              <a:rPr lang="es-MX" sz="1400" b="1" i="1" kern="0" dirty="0" smtClean="0">
                <a:solidFill>
                  <a:srgbClr val="002060"/>
                </a:solidFill>
              </a:rPr>
              <a:t>p </a:t>
            </a:r>
            <a:r>
              <a:rPr lang="es-MX" sz="1400" b="1" kern="0" dirty="0" smtClean="0">
                <a:solidFill>
                  <a:srgbClr val="002060"/>
                </a:solidFill>
              </a:rPr>
              <a:t>&lt;0.001</a:t>
            </a:r>
            <a:endParaRPr lang="es-MX" sz="1400" b="1" kern="0" dirty="0">
              <a:solidFill>
                <a:srgbClr val="002060"/>
              </a:solidFill>
            </a:endParaRPr>
          </a:p>
        </p:txBody>
      </p:sp>
      <p:sp>
        <p:nvSpPr>
          <p:cNvPr id="37" name="Text Box 11"/>
          <p:cNvSpPr txBox="1">
            <a:spLocks noChangeArrowheads="1"/>
          </p:cNvSpPr>
          <p:nvPr/>
        </p:nvSpPr>
        <p:spPr bwMode="auto">
          <a:xfrm>
            <a:off x="5652120" y="4253026"/>
            <a:ext cx="2872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2000" b="1" kern="0" dirty="0" smtClean="0">
                <a:solidFill>
                  <a:srgbClr val="002060"/>
                </a:solidFill>
              </a:rPr>
              <a:t>*</a:t>
            </a:r>
            <a:endParaRPr lang="es-MX" sz="2000" b="1" kern="0" dirty="0">
              <a:solidFill>
                <a:srgbClr val="002060"/>
              </a:solidFill>
            </a:endParaRPr>
          </a:p>
        </p:txBody>
      </p:sp>
      <p:sp>
        <p:nvSpPr>
          <p:cNvPr id="15" name="Slide Number Placeholder 3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03B8EED-60FF-4798-B00A-5F8F0039E366}" type="slidenum">
              <a:rPr lang="es-MX" smtClean="0">
                <a:solidFill>
                  <a:prstClr val="black"/>
                </a:solidFill>
              </a:rPr>
              <a:pPr>
                <a:defRPr/>
              </a:pPr>
              <a:t>10</a:t>
            </a:fld>
            <a:endParaRPr lang="es-MX" dirty="0">
              <a:solidFill>
                <a:prstClr val="black"/>
              </a:solidFill>
            </a:endParaRPr>
          </a:p>
        </p:txBody>
      </p:sp>
    </p:spTree>
    <p:extLst>
      <p:ext uri="{BB962C8B-B14F-4D97-AF65-F5344CB8AC3E}">
        <p14:creationId xmlns:p14="http://schemas.microsoft.com/office/powerpoint/2010/main" val="1102587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Grp="1" noChangeArrowheads="1"/>
          </p:cNvSpPr>
          <p:nvPr>
            <p:ph type="title"/>
          </p:nvPr>
        </p:nvSpPr>
        <p:spPr/>
        <p:txBody>
          <a:bodyPr>
            <a:normAutofit/>
          </a:bodyPr>
          <a:lstStyle/>
          <a:p>
            <a:r>
              <a:rPr lang="es-MX" dirty="0" smtClean="0"/>
              <a:t>Dolor y Discapacidad*</a:t>
            </a:r>
          </a:p>
        </p:txBody>
      </p:sp>
      <p:sp>
        <p:nvSpPr>
          <p:cNvPr id="67622" name="Text Box 232"/>
          <p:cNvSpPr txBox="1">
            <a:spLocks noChangeArrowheads="1"/>
          </p:cNvSpPr>
          <p:nvPr/>
        </p:nvSpPr>
        <p:spPr bwMode="auto">
          <a:xfrm>
            <a:off x="107504" y="6309320"/>
            <a:ext cx="8712968" cy="461665"/>
          </a:xfrm>
          <a:prstGeom prst="rect">
            <a:avLst/>
          </a:prstGeom>
          <a:noFill/>
          <a:ln w="9525">
            <a:noFill/>
            <a:miter lim="800000"/>
            <a:headEnd/>
            <a:tailEnd/>
          </a:ln>
        </p:spPr>
        <p:txBody>
          <a:bodyPr wrap="square" lIns="0" tIns="0" rIns="0" bIns="0" anchor="b">
            <a:spAutoFit/>
          </a:bodyPr>
          <a:lstStyle/>
          <a:p>
            <a:r>
              <a:rPr lang="es-MX" sz="1000" dirty="0" smtClean="0">
                <a:solidFill>
                  <a:srgbClr val="002060"/>
                </a:solidFill>
              </a:rPr>
              <a:t>*Grado de discapacidad relacionada con dolor entre adultos con dolor  en los Estados Unidos, 2009</a:t>
            </a:r>
          </a:p>
          <a:p>
            <a:r>
              <a:rPr lang="es-MX" sz="1000" dirty="0" smtClean="0">
                <a:solidFill>
                  <a:srgbClr val="002060"/>
                </a:solidFill>
              </a:rPr>
              <a:t>LBP = Dolor en espalda baja (lumbalgia) </a:t>
            </a:r>
          </a:p>
          <a:p>
            <a:r>
              <a:rPr lang="en-CA" sz="1000" dirty="0" smtClean="0">
                <a:solidFill>
                  <a:srgbClr val="002060"/>
                </a:solidFill>
              </a:rPr>
              <a:t>IOM (Institute of Medicine). 2011. Relieving Pain in America: A Blueprint for Transforming Prevention, Care, Education, and Research. Academic Press: Washington,  DC. </a:t>
            </a:r>
            <a:endParaRPr lang="en-CA" sz="1000" dirty="0">
              <a:solidFill>
                <a:srgbClr val="002060"/>
              </a:solidFill>
            </a:endParaRPr>
          </a:p>
        </p:txBody>
      </p:sp>
      <p:graphicFrame>
        <p:nvGraphicFramePr>
          <p:cNvPr id="7" name="Chart 6"/>
          <p:cNvGraphicFramePr>
            <a:graphicFrameLocks/>
          </p:cNvGraphicFramePr>
          <p:nvPr>
            <p:extLst>
              <p:ext uri="{D42A27DB-BD31-4B8C-83A1-F6EECF244321}">
                <p14:modId xmlns:p14="http://schemas.microsoft.com/office/powerpoint/2010/main" val="4248549578"/>
              </p:ext>
            </p:extLst>
          </p:nvPr>
        </p:nvGraphicFramePr>
        <p:xfrm>
          <a:off x="1259632" y="1772816"/>
          <a:ext cx="6689204" cy="4377680"/>
        </p:xfrm>
        <a:graphic>
          <a:graphicData uri="http://schemas.openxmlformats.org/drawingml/2006/chart">
            <c:chart xmlns:c="http://schemas.openxmlformats.org/drawingml/2006/chart" xmlns:r="http://schemas.openxmlformats.org/officeDocument/2006/relationships" r:id="rId3"/>
          </a:graphicData>
        </a:graphic>
      </p:graphicFrame>
      <p:sp>
        <p:nvSpPr>
          <p:cNvPr id="5" name="4 CuadroTexto"/>
          <p:cNvSpPr txBox="1"/>
          <p:nvPr/>
        </p:nvSpPr>
        <p:spPr>
          <a:xfrm>
            <a:off x="4860032" y="1988840"/>
            <a:ext cx="2560124" cy="292388"/>
          </a:xfrm>
          <a:prstGeom prst="rect">
            <a:avLst/>
          </a:prstGeom>
          <a:solidFill>
            <a:srgbClr val="EFF4FF"/>
          </a:solidFill>
        </p:spPr>
        <p:txBody>
          <a:bodyPr wrap="none" rtlCol="0">
            <a:spAutoFit/>
          </a:bodyPr>
          <a:lstStyle/>
          <a:p>
            <a:r>
              <a:rPr lang="es-MX" sz="1300" b="1" dirty="0" smtClean="0">
                <a:solidFill>
                  <a:srgbClr val="002060"/>
                </a:solidFill>
              </a:rPr>
              <a:t>Dificultad con las Acciones Básicas</a:t>
            </a:r>
            <a:endParaRPr lang="es-MX" sz="1300" b="1" dirty="0">
              <a:solidFill>
                <a:srgbClr val="002060"/>
              </a:solidFill>
            </a:endParaRPr>
          </a:p>
        </p:txBody>
      </p:sp>
      <p:sp>
        <p:nvSpPr>
          <p:cNvPr id="6" name="5 CuadroTexto"/>
          <p:cNvSpPr txBox="1"/>
          <p:nvPr/>
        </p:nvSpPr>
        <p:spPr>
          <a:xfrm>
            <a:off x="4860032" y="2276872"/>
            <a:ext cx="2779928" cy="292388"/>
          </a:xfrm>
          <a:prstGeom prst="rect">
            <a:avLst/>
          </a:prstGeom>
          <a:solidFill>
            <a:srgbClr val="EFF4FF"/>
          </a:solidFill>
        </p:spPr>
        <p:txBody>
          <a:bodyPr wrap="none" rtlCol="0">
            <a:spAutoFit/>
          </a:bodyPr>
          <a:lstStyle/>
          <a:p>
            <a:r>
              <a:rPr lang="es-MX" sz="1300" b="1" dirty="0" smtClean="0">
                <a:solidFill>
                  <a:srgbClr val="002060"/>
                </a:solidFill>
              </a:rPr>
              <a:t>Limitación en Actividades Complejas</a:t>
            </a:r>
            <a:endParaRPr lang="es-MX" sz="1300" b="1" dirty="0">
              <a:solidFill>
                <a:srgbClr val="002060"/>
              </a:solidFill>
            </a:endParaRPr>
          </a:p>
        </p:txBody>
      </p:sp>
      <p:sp>
        <p:nvSpPr>
          <p:cNvPr id="8" name="7 CuadroTexto"/>
          <p:cNvSpPr txBox="1"/>
          <p:nvPr/>
        </p:nvSpPr>
        <p:spPr>
          <a:xfrm rot="19100441">
            <a:off x="1268182" y="5333741"/>
            <a:ext cx="1815753" cy="292388"/>
          </a:xfrm>
          <a:prstGeom prst="rect">
            <a:avLst/>
          </a:prstGeom>
          <a:solidFill>
            <a:srgbClr val="EFF4FF"/>
          </a:solidFill>
        </p:spPr>
        <p:txBody>
          <a:bodyPr wrap="none" rtlCol="0">
            <a:spAutoFit/>
          </a:bodyPr>
          <a:lstStyle/>
          <a:p>
            <a:r>
              <a:rPr lang="es-MX" sz="1300" b="1" dirty="0" smtClean="0">
                <a:solidFill>
                  <a:srgbClr val="002060"/>
                </a:solidFill>
              </a:rPr>
              <a:t>Cefalea severa/migraña</a:t>
            </a:r>
            <a:endParaRPr lang="es-MX" sz="1300" b="1" dirty="0">
              <a:solidFill>
                <a:srgbClr val="002060"/>
              </a:solidFill>
            </a:endParaRPr>
          </a:p>
        </p:txBody>
      </p:sp>
      <p:sp>
        <p:nvSpPr>
          <p:cNvPr id="9" name="8 CuadroTexto"/>
          <p:cNvSpPr txBox="1"/>
          <p:nvPr/>
        </p:nvSpPr>
        <p:spPr>
          <a:xfrm rot="19100441">
            <a:off x="3046829" y="5152535"/>
            <a:ext cx="1439722" cy="292388"/>
          </a:xfrm>
          <a:prstGeom prst="rect">
            <a:avLst/>
          </a:prstGeom>
          <a:solidFill>
            <a:srgbClr val="EFF4FF"/>
          </a:solidFill>
        </p:spPr>
        <p:txBody>
          <a:bodyPr wrap="square" rtlCol="0">
            <a:spAutoFit/>
          </a:bodyPr>
          <a:lstStyle/>
          <a:p>
            <a:r>
              <a:rPr lang="es-MX" sz="1300" b="1" dirty="0" smtClean="0">
                <a:solidFill>
                  <a:srgbClr val="002060"/>
                </a:solidFill>
              </a:rPr>
              <a:t>Dolor de cuello</a:t>
            </a:r>
            <a:endParaRPr lang="es-MX" sz="1300" b="1" dirty="0">
              <a:solidFill>
                <a:srgbClr val="002060"/>
              </a:solidFill>
            </a:endParaRPr>
          </a:p>
        </p:txBody>
      </p:sp>
      <p:sp>
        <p:nvSpPr>
          <p:cNvPr id="10" name="9 CuadroTexto"/>
          <p:cNvSpPr txBox="1"/>
          <p:nvPr/>
        </p:nvSpPr>
        <p:spPr>
          <a:xfrm rot="19100441">
            <a:off x="3748400" y="5139110"/>
            <a:ext cx="1506921" cy="292388"/>
          </a:xfrm>
          <a:prstGeom prst="rect">
            <a:avLst/>
          </a:prstGeom>
          <a:solidFill>
            <a:srgbClr val="EFF4FF"/>
          </a:solidFill>
        </p:spPr>
        <p:txBody>
          <a:bodyPr wrap="square" rtlCol="0">
            <a:spAutoFit/>
          </a:bodyPr>
          <a:lstStyle/>
          <a:p>
            <a:r>
              <a:rPr lang="es-MX" sz="1300" b="1" dirty="0" smtClean="0">
                <a:solidFill>
                  <a:srgbClr val="002060"/>
                </a:solidFill>
              </a:rPr>
              <a:t>Dolor de rodilla</a:t>
            </a:r>
            <a:endParaRPr lang="es-MX" sz="1300" b="1" dirty="0">
              <a:solidFill>
                <a:srgbClr val="002060"/>
              </a:solidFill>
            </a:endParaRPr>
          </a:p>
        </p:txBody>
      </p:sp>
      <p:sp>
        <p:nvSpPr>
          <p:cNvPr id="11" name="10 CuadroTexto"/>
          <p:cNvSpPr txBox="1"/>
          <p:nvPr/>
        </p:nvSpPr>
        <p:spPr>
          <a:xfrm rot="19100441">
            <a:off x="4639500" y="5072697"/>
            <a:ext cx="1373646" cy="292388"/>
          </a:xfrm>
          <a:prstGeom prst="rect">
            <a:avLst/>
          </a:prstGeom>
          <a:solidFill>
            <a:srgbClr val="EFF4FF"/>
          </a:solidFill>
        </p:spPr>
        <p:txBody>
          <a:bodyPr wrap="none" rtlCol="0">
            <a:spAutoFit/>
          </a:bodyPr>
          <a:lstStyle/>
          <a:p>
            <a:r>
              <a:rPr lang="es-MX" sz="1300" b="1" dirty="0" smtClean="0">
                <a:solidFill>
                  <a:srgbClr val="002060"/>
                </a:solidFill>
              </a:rPr>
              <a:t>Dolor de hombro</a:t>
            </a:r>
            <a:endParaRPr lang="es-MX" sz="1300" b="1" dirty="0">
              <a:solidFill>
                <a:srgbClr val="002060"/>
              </a:solidFill>
            </a:endParaRPr>
          </a:p>
        </p:txBody>
      </p:sp>
      <p:sp>
        <p:nvSpPr>
          <p:cNvPr id="12" name="11 CuadroTexto"/>
          <p:cNvSpPr txBox="1"/>
          <p:nvPr/>
        </p:nvSpPr>
        <p:spPr>
          <a:xfrm rot="19100441">
            <a:off x="5600884" y="5078258"/>
            <a:ext cx="1173719" cy="292388"/>
          </a:xfrm>
          <a:prstGeom prst="rect">
            <a:avLst/>
          </a:prstGeom>
          <a:solidFill>
            <a:srgbClr val="EFF4FF"/>
          </a:solidFill>
        </p:spPr>
        <p:txBody>
          <a:bodyPr wrap="none" rtlCol="0">
            <a:spAutoFit/>
          </a:bodyPr>
          <a:lstStyle/>
          <a:p>
            <a:r>
              <a:rPr lang="es-MX" sz="1300" b="1" dirty="0" smtClean="0">
                <a:solidFill>
                  <a:srgbClr val="002060"/>
                </a:solidFill>
              </a:rPr>
              <a:t>Dolor de dedo</a:t>
            </a:r>
            <a:endParaRPr lang="es-MX" sz="1300" b="1" dirty="0">
              <a:solidFill>
                <a:srgbClr val="002060"/>
              </a:solidFill>
            </a:endParaRPr>
          </a:p>
        </p:txBody>
      </p:sp>
      <p:sp>
        <p:nvSpPr>
          <p:cNvPr id="13" name="12 CuadroTexto"/>
          <p:cNvSpPr txBox="1"/>
          <p:nvPr/>
        </p:nvSpPr>
        <p:spPr>
          <a:xfrm rot="19100441">
            <a:off x="6235149" y="5114549"/>
            <a:ext cx="1282915" cy="292388"/>
          </a:xfrm>
          <a:prstGeom prst="rect">
            <a:avLst/>
          </a:prstGeom>
          <a:solidFill>
            <a:srgbClr val="EFF4FF"/>
          </a:solidFill>
        </p:spPr>
        <p:txBody>
          <a:bodyPr wrap="none" rtlCol="0">
            <a:spAutoFit/>
          </a:bodyPr>
          <a:lstStyle/>
          <a:p>
            <a:r>
              <a:rPr lang="es-MX" sz="1300" b="1" dirty="0" smtClean="0">
                <a:solidFill>
                  <a:srgbClr val="002060"/>
                </a:solidFill>
              </a:rPr>
              <a:t>Dolor de cadera</a:t>
            </a:r>
            <a:endParaRPr lang="es-MX" sz="1300" b="1" dirty="0">
              <a:solidFill>
                <a:srgbClr val="002060"/>
              </a:solidFill>
            </a:endParaRPr>
          </a:p>
        </p:txBody>
      </p:sp>
    </p:spTree>
    <p:extLst>
      <p:ext uri="{BB962C8B-B14F-4D97-AF65-F5344CB8AC3E}">
        <p14:creationId xmlns:p14="http://schemas.microsoft.com/office/powerpoint/2010/main" val="2481654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6"/>
          <p:cNvSpPr>
            <a:spLocks noGrp="1" noChangeArrowheads="1"/>
          </p:cNvSpPr>
          <p:nvPr>
            <p:ph type="title"/>
          </p:nvPr>
        </p:nvSpPr>
        <p:spPr/>
        <p:txBody>
          <a:bodyPr>
            <a:normAutofit/>
          </a:bodyPr>
          <a:lstStyle/>
          <a:p>
            <a:r>
              <a:rPr lang="es-MX" noProof="0" dirty="0" smtClean="0"/>
              <a:t>Dolor y Calidad de Vida</a:t>
            </a:r>
          </a:p>
        </p:txBody>
      </p:sp>
      <p:sp>
        <p:nvSpPr>
          <p:cNvPr id="116741" name="Text Box 7"/>
          <p:cNvSpPr txBox="1">
            <a:spLocks noChangeArrowheads="1"/>
          </p:cNvSpPr>
          <p:nvPr/>
        </p:nvSpPr>
        <p:spPr bwMode="auto">
          <a:xfrm>
            <a:off x="111328" y="6453336"/>
            <a:ext cx="8528050" cy="307777"/>
          </a:xfrm>
          <a:prstGeom prst="rect">
            <a:avLst/>
          </a:prstGeom>
          <a:noFill/>
          <a:ln w="9525">
            <a:noFill/>
            <a:miter lim="800000"/>
            <a:headEnd/>
            <a:tailEnd/>
          </a:ln>
        </p:spPr>
        <p:txBody>
          <a:bodyPr lIns="0" tIns="0" rIns="0" bIns="0" anchor="b">
            <a:spAutoFit/>
          </a:bodyPr>
          <a:lstStyle/>
          <a:p>
            <a:r>
              <a:rPr lang="es-MX" sz="1000" dirty="0" smtClean="0">
                <a:solidFill>
                  <a:srgbClr val="002060"/>
                </a:solidFill>
              </a:rPr>
              <a:t>Un puntaje mayor representa un mejor estado de salud; p&lt;0.001 análisis de varianza en 3 grupos para cada dominio.</a:t>
            </a:r>
          </a:p>
          <a:p>
            <a:r>
              <a:rPr lang="es-MX" sz="1000" dirty="0" smtClean="0">
                <a:solidFill>
                  <a:srgbClr val="002060"/>
                </a:solidFill>
              </a:rPr>
              <a:t>Smith et al. </a:t>
            </a:r>
            <a:r>
              <a:rPr lang="es-MX" sz="1000" i="1" dirty="0" smtClean="0">
                <a:solidFill>
                  <a:srgbClr val="002060"/>
                </a:solidFill>
              </a:rPr>
              <a:t>Clin J Pain</a:t>
            </a:r>
            <a:r>
              <a:rPr lang="es-MX" sz="1000" dirty="0" smtClean="0">
                <a:solidFill>
                  <a:srgbClr val="002060"/>
                </a:solidFill>
              </a:rPr>
              <a:t>. 2007;23(2):143-9.</a:t>
            </a:r>
            <a:endParaRPr lang="es-MX" sz="1000" dirty="0">
              <a:solidFill>
                <a:srgbClr val="002060"/>
              </a:solidFill>
            </a:endParaRPr>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3433897883"/>
              </p:ext>
            </p:extLst>
          </p:nvPr>
        </p:nvGraphicFramePr>
        <p:xfrm>
          <a:off x="574675" y="1790700"/>
          <a:ext cx="7980363" cy="4025900"/>
        </p:xfrm>
        <a:graphic>
          <a:graphicData uri="http://schemas.openxmlformats.org/presentationml/2006/ole">
            <mc:AlternateContent xmlns:mc="http://schemas.openxmlformats.org/markup-compatibility/2006">
              <mc:Choice xmlns:v="urn:schemas-microsoft-com:vml" Requires="v">
                <p:oleObj spid="_x0000_s1027" name="Worksheet" r:id="rId5" imgW="8534451" imgH="4305171" progId="Excel.Sheet.8">
                  <p:embed/>
                </p:oleObj>
              </mc:Choice>
              <mc:Fallback>
                <p:oleObj name="Worksheet" r:id="rId5" imgW="8534451" imgH="4305171" progId="Excel.Sheet.8">
                  <p:embed/>
                  <p:pic>
                    <p:nvPicPr>
                      <p:cNvPr id="0" name="Picture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675" y="1790700"/>
                        <a:ext cx="7980363"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4 CuadroTexto"/>
          <p:cNvSpPr txBox="1"/>
          <p:nvPr/>
        </p:nvSpPr>
        <p:spPr>
          <a:xfrm>
            <a:off x="1259632" y="4869160"/>
            <a:ext cx="7128792" cy="400110"/>
          </a:xfrm>
          <a:prstGeom prst="rect">
            <a:avLst/>
          </a:prstGeom>
          <a:solidFill>
            <a:srgbClr val="EFF4FF"/>
          </a:solidFill>
        </p:spPr>
        <p:txBody>
          <a:bodyPr wrap="square" rtlCol="0">
            <a:spAutoFit/>
          </a:bodyPr>
          <a:lstStyle/>
          <a:p>
            <a:r>
              <a:rPr lang="es-MX" sz="1000" b="1" dirty="0" smtClean="0">
                <a:solidFill>
                  <a:srgbClr val="002060"/>
                </a:solidFill>
              </a:rPr>
              <a:t>Funcionamiento            Rol                   Dolor de Cuerpo        Salud  	      Vitalidad        Funcionamiento	        Rol  	     Salud</a:t>
            </a:r>
          </a:p>
          <a:p>
            <a:r>
              <a:rPr lang="es-MX" sz="1000" b="1" dirty="0" smtClean="0">
                <a:solidFill>
                  <a:srgbClr val="002060"/>
                </a:solidFill>
              </a:rPr>
              <a:t>Físico                               Físico		       General		       Social     	    Emocional             Mental</a:t>
            </a:r>
            <a:endParaRPr lang="es-MX" sz="1000" b="1" dirty="0">
              <a:solidFill>
                <a:srgbClr val="002060"/>
              </a:solidFill>
            </a:endParaRPr>
          </a:p>
        </p:txBody>
      </p:sp>
      <p:sp>
        <p:nvSpPr>
          <p:cNvPr id="6" name="5 CuadroTexto"/>
          <p:cNvSpPr txBox="1"/>
          <p:nvPr/>
        </p:nvSpPr>
        <p:spPr>
          <a:xfrm>
            <a:off x="1403648" y="5517232"/>
            <a:ext cx="1296144" cy="261610"/>
          </a:xfrm>
          <a:prstGeom prst="rect">
            <a:avLst/>
          </a:prstGeom>
          <a:solidFill>
            <a:srgbClr val="EFF4FF"/>
          </a:solidFill>
        </p:spPr>
        <p:txBody>
          <a:bodyPr wrap="square" rtlCol="0">
            <a:spAutoFit/>
          </a:bodyPr>
          <a:lstStyle/>
          <a:p>
            <a:r>
              <a:rPr lang="es-MX" sz="1100" b="1" dirty="0" smtClean="0">
                <a:solidFill>
                  <a:srgbClr val="002060"/>
                </a:solidFill>
              </a:rPr>
              <a:t>Sin Dolor Crónico</a:t>
            </a:r>
            <a:endParaRPr lang="es-MX" sz="1100" b="1" dirty="0">
              <a:solidFill>
                <a:srgbClr val="002060"/>
              </a:solidFill>
            </a:endParaRPr>
          </a:p>
        </p:txBody>
      </p:sp>
      <p:sp>
        <p:nvSpPr>
          <p:cNvPr id="7" name="6 CuadroTexto"/>
          <p:cNvSpPr txBox="1"/>
          <p:nvPr/>
        </p:nvSpPr>
        <p:spPr>
          <a:xfrm>
            <a:off x="3851920" y="5517232"/>
            <a:ext cx="1152128" cy="430887"/>
          </a:xfrm>
          <a:prstGeom prst="rect">
            <a:avLst/>
          </a:prstGeom>
          <a:solidFill>
            <a:srgbClr val="EFF4FF"/>
          </a:solidFill>
        </p:spPr>
        <p:txBody>
          <a:bodyPr wrap="square" rtlCol="0">
            <a:spAutoFit/>
          </a:bodyPr>
          <a:lstStyle/>
          <a:p>
            <a:r>
              <a:rPr lang="es-MX" sz="1100" b="1" dirty="0" smtClean="0">
                <a:solidFill>
                  <a:srgbClr val="002060"/>
                </a:solidFill>
              </a:rPr>
              <a:t>Dolor crónico no neuropático</a:t>
            </a:r>
            <a:endParaRPr lang="es-MX" sz="1100" b="1" dirty="0">
              <a:solidFill>
                <a:srgbClr val="002060"/>
              </a:solidFill>
            </a:endParaRPr>
          </a:p>
        </p:txBody>
      </p:sp>
      <p:sp>
        <p:nvSpPr>
          <p:cNvPr id="8" name="7 CuadroTexto"/>
          <p:cNvSpPr txBox="1"/>
          <p:nvPr/>
        </p:nvSpPr>
        <p:spPr>
          <a:xfrm>
            <a:off x="6300192" y="5517232"/>
            <a:ext cx="1008112" cy="261610"/>
          </a:xfrm>
          <a:prstGeom prst="rect">
            <a:avLst/>
          </a:prstGeom>
          <a:solidFill>
            <a:srgbClr val="EFF4FF"/>
          </a:solidFill>
        </p:spPr>
        <p:txBody>
          <a:bodyPr wrap="square" rtlCol="0">
            <a:spAutoFit/>
          </a:bodyPr>
          <a:lstStyle/>
          <a:p>
            <a:r>
              <a:rPr lang="es-MX" sz="1100" b="1" dirty="0" smtClean="0">
                <a:solidFill>
                  <a:srgbClr val="002060"/>
                </a:solidFill>
              </a:rPr>
              <a:t>NeP Crónico</a:t>
            </a:r>
            <a:endParaRPr lang="es-MX" sz="1100" b="1" dirty="0">
              <a:solidFill>
                <a:srgbClr val="002060"/>
              </a:solidFill>
            </a:endParaRPr>
          </a:p>
        </p:txBody>
      </p:sp>
    </p:spTree>
    <p:extLst>
      <p:ext uri="{BB962C8B-B14F-4D97-AF65-F5344CB8AC3E}">
        <p14:creationId xmlns:p14="http://schemas.microsoft.com/office/powerpoint/2010/main" val="299113691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4" name="Rectangle 8"/>
          <p:cNvSpPr>
            <a:spLocks noGrp="1" noChangeArrowheads="1"/>
          </p:cNvSpPr>
          <p:nvPr>
            <p:ph type="title"/>
          </p:nvPr>
        </p:nvSpPr>
        <p:spPr>
          <a:xfrm>
            <a:off x="395535" y="274638"/>
            <a:ext cx="8568953" cy="1143000"/>
          </a:xfrm>
        </p:spPr>
        <p:txBody>
          <a:bodyPr>
            <a:normAutofit/>
          </a:bodyPr>
          <a:lstStyle/>
          <a:p>
            <a:r>
              <a:rPr lang="es-MX" sz="3200" noProof="0" dirty="0" smtClean="0"/>
              <a:t>Dolor: Un Importante Factor de Predicción de Mortalidad Prematura</a:t>
            </a:r>
          </a:p>
        </p:txBody>
      </p:sp>
      <p:sp>
        <p:nvSpPr>
          <p:cNvPr id="65546" name="Text Box 9"/>
          <p:cNvSpPr txBox="1">
            <a:spLocks noChangeArrowheads="1"/>
          </p:cNvSpPr>
          <p:nvPr/>
        </p:nvSpPr>
        <p:spPr bwMode="auto">
          <a:xfrm>
            <a:off x="179512" y="6396335"/>
            <a:ext cx="8521841" cy="461665"/>
          </a:xfrm>
          <a:prstGeom prst="rect">
            <a:avLst/>
          </a:prstGeom>
          <a:noFill/>
          <a:ln w="9525">
            <a:noFill/>
            <a:miter lim="800000"/>
            <a:headEnd/>
            <a:tailEnd/>
          </a:ln>
        </p:spPr>
        <p:txBody>
          <a:bodyPr wrap="square" lIns="0" tIns="0" rIns="0" bIns="0" anchor="b">
            <a:spAutoFit/>
          </a:bodyPr>
          <a:lstStyle/>
          <a:p>
            <a:r>
              <a:rPr lang="es-MX" sz="1000" dirty="0" smtClean="0">
                <a:solidFill>
                  <a:srgbClr val="002060"/>
                </a:solidFill>
              </a:rPr>
              <a:t>ALTD = Enfermedad que amenaza la vida agudamente; EVA= Escala Visual Análoga</a:t>
            </a:r>
          </a:p>
          <a:p>
            <a:r>
              <a:rPr lang="en-US" sz="1000" dirty="0" smtClean="0">
                <a:solidFill>
                  <a:srgbClr val="002060"/>
                </a:solidFill>
              </a:rPr>
              <a:t>Sokka T, Pincus T. Pain as a Significant Predictor of Premature Mortality Over 5 Years in the General Population, Independent of Age, Sex and Acutely Life-threatening Diseases. Poster presentation at American College of Rheumatology 2005.</a:t>
            </a:r>
            <a:r>
              <a:rPr lang="es-MX" sz="1000" dirty="0" smtClean="0">
                <a:solidFill>
                  <a:srgbClr val="FF0066"/>
                </a:solidFill>
              </a:rPr>
              <a:t>.</a:t>
            </a:r>
            <a:endParaRPr lang="es-MX" sz="1000" dirty="0">
              <a:solidFill>
                <a:srgbClr val="FF0066"/>
              </a:solidFill>
            </a:endParaRPr>
          </a:p>
        </p:txBody>
      </p:sp>
      <p:grpSp>
        <p:nvGrpSpPr>
          <p:cNvPr id="4" name="Group 6"/>
          <p:cNvGrpSpPr/>
          <p:nvPr/>
        </p:nvGrpSpPr>
        <p:grpSpPr>
          <a:xfrm>
            <a:off x="6675461" y="1775454"/>
            <a:ext cx="1930879" cy="307777"/>
            <a:chOff x="6566346" y="1844824"/>
            <a:chExt cx="1930879" cy="307777"/>
          </a:xfrm>
        </p:grpSpPr>
        <p:cxnSp>
          <p:nvCxnSpPr>
            <p:cNvPr id="2" name="Straight Connector 7"/>
            <p:cNvCxnSpPr/>
            <p:nvPr/>
          </p:nvCxnSpPr>
          <p:spPr bwMode="auto">
            <a:xfrm>
              <a:off x="6566346" y="1982530"/>
              <a:ext cx="311150" cy="1587"/>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sp>
          <p:nvSpPr>
            <p:cNvPr id="65564" name="TextBox 16"/>
            <p:cNvSpPr txBox="1">
              <a:spLocks noChangeArrowheads="1"/>
            </p:cNvSpPr>
            <p:nvPr/>
          </p:nvSpPr>
          <p:spPr bwMode="auto">
            <a:xfrm>
              <a:off x="6877496" y="1844824"/>
              <a:ext cx="1619729" cy="307777"/>
            </a:xfrm>
            <a:prstGeom prst="rect">
              <a:avLst/>
            </a:prstGeom>
            <a:noFill/>
            <a:ln w="9525">
              <a:noFill/>
              <a:miter lim="800000"/>
              <a:headEnd/>
              <a:tailEnd/>
            </a:ln>
          </p:spPr>
          <p:txBody>
            <a:bodyPr wrap="none">
              <a:spAutoFit/>
            </a:bodyPr>
            <a:lstStyle/>
            <a:p>
              <a:r>
                <a:rPr lang="en-US" sz="1400" b="1" dirty="0">
                  <a:solidFill>
                    <a:srgbClr val="002060"/>
                  </a:solidFill>
                </a:rPr>
                <a:t>No </a:t>
              </a:r>
              <a:r>
                <a:rPr lang="en-US" sz="1400" b="1" dirty="0" smtClean="0">
                  <a:solidFill>
                    <a:srgbClr val="002060"/>
                  </a:solidFill>
                </a:rPr>
                <a:t>ALTD; EVA 1-40</a:t>
              </a:r>
              <a:endParaRPr lang="en-US" sz="1400" b="1" dirty="0">
                <a:solidFill>
                  <a:srgbClr val="002060"/>
                </a:solidFill>
              </a:endParaRPr>
            </a:p>
          </p:txBody>
        </p:sp>
      </p:grpSp>
      <p:grpSp>
        <p:nvGrpSpPr>
          <p:cNvPr id="5" name="Group 7"/>
          <p:cNvGrpSpPr/>
          <p:nvPr/>
        </p:nvGrpSpPr>
        <p:grpSpPr>
          <a:xfrm>
            <a:off x="6675461" y="2163181"/>
            <a:ext cx="1819640" cy="307777"/>
            <a:chOff x="6547680" y="2121823"/>
            <a:chExt cx="1819640" cy="307777"/>
          </a:xfrm>
        </p:grpSpPr>
        <p:cxnSp>
          <p:nvCxnSpPr>
            <p:cNvPr id="3" name="Straight Connector 8"/>
            <p:cNvCxnSpPr/>
            <p:nvPr/>
          </p:nvCxnSpPr>
          <p:spPr bwMode="auto">
            <a:xfrm>
              <a:off x="6547680" y="2259529"/>
              <a:ext cx="311150" cy="1587"/>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65565" name="TextBox 17"/>
            <p:cNvSpPr txBox="1">
              <a:spLocks noChangeArrowheads="1"/>
            </p:cNvSpPr>
            <p:nvPr/>
          </p:nvSpPr>
          <p:spPr bwMode="auto">
            <a:xfrm>
              <a:off x="6858830" y="2121823"/>
              <a:ext cx="1508490" cy="307777"/>
            </a:xfrm>
            <a:prstGeom prst="rect">
              <a:avLst/>
            </a:prstGeom>
            <a:noFill/>
            <a:ln w="9525">
              <a:noFill/>
              <a:miter lim="800000"/>
              <a:headEnd/>
              <a:tailEnd/>
            </a:ln>
          </p:spPr>
          <p:txBody>
            <a:bodyPr wrap="none">
              <a:spAutoFit/>
            </a:bodyPr>
            <a:lstStyle/>
            <a:p>
              <a:r>
                <a:rPr lang="en-US" sz="1400" b="1" dirty="0">
                  <a:solidFill>
                    <a:srgbClr val="002060"/>
                  </a:solidFill>
                </a:rPr>
                <a:t>No </a:t>
              </a:r>
              <a:r>
                <a:rPr lang="en-US" sz="1400" b="1" dirty="0" smtClean="0">
                  <a:solidFill>
                    <a:srgbClr val="002060"/>
                  </a:solidFill>
                </a:rPr>
                <a:t>ALTD;  EVA&gt;40</a:t>
              </a:r>
              <a:endParaRPr lang="en-US" sz="1400" b="1" dirty="0">
                <a:solidFill>
                  <a:srgbClr val="002060"/>
                </a:solidFill>
              </a:endParaRPr>
            </a:p>
          </p:txBody>
        </p:sp>
      </p:grpSp>
      <p:grpSp>
        <p:nvGrpSpPr>
          <p:cNvPr id="6" name="Group 8"/>
          <p:cNvGrpSpPr/>
          <p:nvPr/>
        </p:nvGrpSpPr>
        <p:grpSpPr>
          <a:xfrm>
            <a:off x="6675461" y="2596864"/>
            <a:ext cx="1979940" cy="307777"/>
            <a:chOff x="6505432" y="2442976"/>
            <a:chExt cx="1979940" cy="307777"/>
          </a:xfrm>
        </p:grpSpPr>
        <p:cxnSp>
          <p:nvCxnSpPr>
            <p:cNvPr id="10" name="Straight Connector 9"/>
            <p:cNvCxnSpPr/>
            <p:nvPr/>
          </p:nvCxnSpPr>
          <p:spPr bwMode="auto">
            <a:xfrm>
              <a:off x="6505432" y="2580682"/>
              <a:ext cx="311150" cy="158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65566" name="TextBox 18"/>
            <p:cNvSpPr txBox="1">
              <a:spLocks noChangeArrowheads="1"/>
            </p:cNvSpPr>
            <p:nvPr/>
          </p:nvSpPr>
          <p:spPr bwMode="auto">
            <a:xfrm>
              <a:off x="6816582" y="2442976"/>
              <a:ext cx="1668790" cy="307777"/>
            </a:xfrm>
            <a:prstGeom prst="rect">
              <a:avLst/>
            </a:prstGeom>
            <a:noFill/>
            <a:ln w="9525">
              <a:noFill/>
              <a:miter lim="800000"/>
              <a:headEnd/>
              <a:tailEnd/>
            </a:ln>
          </p:spPr>
          <p:txBody>
            <a:bodyPr wrap="none">
              <a:spAutoFit/>
            </a:bodyPr>
            <a:lstStyle/>
            <a:p>
              <a:r>
                <a:rPr lang="en-US" sz="1400" b="1" dirty="0" smtClean="0">
                  <a:solidFill>
                    <a:srgbClr val="002060"/>
                  </a:solidFill>
                </a:rPr>
                <a:t>Con ALTD; EVA 1-40</a:t>
              </a:r>
              <a:endParaRPr lang="en-US" sz="1400" b="1" dirty="0">
                <a:solidFill>
                  <a:srgbClr val="002060"/>
                </a:solidFill>
              </a:endParaRPr>
            </a:p>
          </p:txBody>
        </p:sp>
      </p:grpSp>
      <p:grpSp>
        <p:nvGrpSpPr>
          <p:cNvPr id="7" name="Group 11"/>
          <p:cNvGrpSpPr/>
          <p:nvPr/>
        </p:nvGrpSpPr>
        <p:grpSpPr>
          <a:xfrm>
            <a:off x="6675461" y="4150286"/>
            <a:ext cx="1851700" cy="307777"/>
            <a:chOff x="6483179" y="3578222"/>
            <a:chExt cx="1851700" cy="307777"/>
          </a:xfrm>
        </p:grpSpPr>
        <p:cxnSp>
          <p:nvCxnSpPr>
            <p:cNvPr id="11" name="Straight Connector 10"/>
            <p:cNvCxnSpPr/>
            <p:nvPr/>
          </p:nvCxnSpPr>
          <p:spPr bwMode="auto">
            <a:xfrm>
              <a:off x="6483179" y="3715928"/>
              <a:ext cx="311150" cy="15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5567" name="TextBox 19"/>
            <p:cNvSpPr txBox="1">
              <a:spLocks noChangeArrowheads="1"/>
            </p:cNvSpPr>
            <p:nvPr/>
          </p:nvSpPr>
          <p:spPr bwMode="auto">
            <a:xfrm>
              <a:off x="6794329" y="3578222"/>
              <a:ext cx="1540550" cy="307777"/>
            </a:xfrm>
            <a:prstGeom prst="rect">
              <a:avLst/>
            </a:prstGeom>
            <a:noFill/>
            <a:ln w="9525">
              <a:noFill/>
              <a:miter lim="800000"/>
              <a:headEnd/>
              <a:tailEnd/>
            </a:ln>
          </p:spPr>
          <p:txBody>
            <a:bodyPr wrap="none">
              <a:spAutoFit/>
            </a:bodyPr>
            <a:lstStyle/>
            <a:p>
              <a:r>
                <a:rPr lang="en-US" sz="1400" b="1" dirty="0" smtClean="0">
                  <a:solidFill>
                    <a:srgbClr val="002060"/>
                  </a:solidFill>
                </a:rPr>
                <a:t>Con ALTD; EVA&gt;40</a:t>
              </a:r>
              <a:endParaRPr lang="en-US" sz="1400" b="1" dirty="0">
                <a:solidFill>
                  <a:srgbClr val="002060"/>
                </a:solidFill>
              </a:endParaRPr>
            </a:p>
          </p:txBody>
        </p:sp>
      </p:grpSp>
      <p:sp>
        <p:nvSpPr>
          <p:cNvPr id="65550" name="TextBox 24"/>
          <p:cNvSpPr txBox="1">
            <a:spLocks noChangeArrowheads="1"/>
          </p:cNvSpPr>
          <p:nvPr/>
        </p:nvSpPr>
        <p:spPr bwMode="auto">
          <a:xfrm rot="5400000" flipV="1">
            <a:off x="-968070" y="3077349"/>
            <a:ext cx="3096553" cy="369332"/>
          </a:xfrm>
          <a:prstGeom prst="rect">
            <a:avLst/>
          </a:prstGeom>
          <a:noFill/>
          <a:ln w="9525">
            <a:noFill/>
            <a:miter lim="800000"/>
            <a:headEnd/>
            <a:tailEnd/>
          </a:ln>
        </p:spPr>
        <p:txBody>
          <a:bodyPr wrap="none">
            <a:spAutoFit/>
          </a:bodyPr>
          <a:lstStyle/>
          <a:p>
            <a:r>
              <a:rPr lang="es-MX" b="1" dirty="0" smtClean="0">
                <a:solidFill>
                  <a:srgbClr val="002060"/>
                </a:solidFill>
              </a:rPr>
              <a:t>Supervivencia Acumulativa, %</a:t>
            </a:r>
            <a:endParaRPr lang="es-MX" b="1" dirty="0">
              <a:solidFill>
                <a:srgbClr val="002060"/>
              </a:solidFill>
            </a:endParaRPr>
          </a:p>
        </p:txBody>
      </p:sp>
      <p:sp>
        <p:nvSpPr>
          <p:cNvPr id="65551" name="TextBox 25"/>
          <p:cNvSpPr txBox="1">
            <a:spLocks noChangeArrowheads="1"/>
          </p:cNvSpPr>
          <p:nvPr/>
        </p:nvSpPr>
        <p:spPr bwMode="auto">
          <a:xfrm flipH="1">
            <a:off x="3209058" y="5622936"/>
            <a:ext cx="662361" cy="369332"/>
          </a:xfrm>
          <a:prstGeom prst="rect">
            <a:avLst/>
          </a:prstGeom>
          <a:noFill/>
          <a:ln w="9525">
            <a:noFill/>
            <a:miter lim="800000"/>
            <a:headEnd/>
            <a:tailEnd/>
          </a:ln>
        </p:spPr>
        <p:txBody>
          <a:bodyPr wrap="none">
            <a:spAutoFit/>
          </a:bodyPr>
          <a:lstStyle/>
          <a:p>
            <a:r>
              <a:rPr lang="es-MX" b="1" dirty="0" smtClean="0">
                <a:solidFill>
                  <a:srgbClr val="002060"/>
                </a:solidFill>
              </a:rPr>
              <a:t>Años</a:t>
            </a:r>
            <a:endParaRPr lang="es-MX" b="1" dirty="0">
              <a:solidFill>
                <a:srgbClr val="002060"/>
              </a:solidFill>
            </a:endParaRPr>
          </a:p>
        </p:txBody>
      </p:sp>
      <p:pic>
        <p:nvPicPr>
          <p:cNvPr id="10325" name="Picture 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453" y="1579478"/>
            <a:ext cx="5899008" cy="4032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5684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Carga Económica</a:t>
            </a:r>
            <a:endParaRPr lang="es-MX" sz="4800" noProof="0" dirty="0">
              <a:solidFill>
                <a:schemeClr val="tx1">
                  <a:lumMod val="50000"/>
                </a:schemeClr>
              </a:solidFill>
            </a:endParaRPr>
          </a:p>
        </p:txBody>
      </p:sp>
    </p:spTree>
    <p:extLst>
      <p:ext uri="{BB962C8B-B14F-4D97-AF65-F5344CB8AC3E}">
        <p14:creationId xmlns:p14="http://schemas.microsoft.com/office/powerpoint/2010/main" val="13758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Comorbilidades</a:t>
            </a:r>
            <a:endParaRPr lang="es-MX" sz="4800" noProof="0" dirty="0">
              <a:solidFill>
                <a:schemeClr val="tx1">
                  <a:lumMod val="50000"/>
                </a:schemeClr>
              </a:solidFill>
            </a:endParaRPr>
          </a:p>
        </p:txBody>
      </p:sp>
    </p:spTree>
    <p:extLst>
      <p:ext uri="{BB962C8B-B14F-4D97-AF65-F5344CB8AC3E}">
        <p14:creationId xmlns:p14="http://schemas.microsoft.com/office/powerpoint/2010/main" val="1585647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normAutofit/>
          </a:bodyPr>
          <a:lstStyle/>
          <a:p>
            <a:r>
              <a:rPr lang="es-MX" noProof="0" dirty="0" smtClean="0"/>
              <a:t>Comorbilidades</a:t>
            </a:r>
            <a:r>
              <a:rPr lang="es-MX" dirty="0" smtClean="0"/>
              <a:t> del Dolor </a:t>
            </a:r>
            <a:endParaRPr lang="es-MX" noProof="0" dirty="0" smtClean="0"/>
          </a:p>
        </p:txBody>
      </p:sp>
      <p:graphicFrame>
        <p:nvGraphicFramePr>
          <p:cNvPr id="63829" name="Group 341"/>
          <p:cNvGraphicFramePr>
            <a:graphicFrameLocks noGrp="1"/>
          </p:cNvGraphicFramePr>
          <p:nvPr>
            <p:extLst>
              <p:ext uri="{D42A27DB-BD31-4B8C-83A1-F6EECF244321}">
                <p14:modId xmlns:p14="http://schemas.microsoft.com/office/powerpoint/2010/main" val="4042430555"/>
              </p:ext>
            </p:extLst>
          </p:nvPr>
        </p:nvGraphicFramePr>
        <p:xfrm>
          <a:off x="395536" y="1124744"/>
          <a:ext cx="8491542" cy="4718304"/>
        </p:xfrm>
        <a:graphic>
          <a:graphicData uri="http://schemas.openxmlformats.org/drawingml/2006/table">
            <a:tbl>
              <a:tblPr/>
              <a:tblGrid>
                <a:gridCol w="1170107"/>
                <a:gridCol w="665585"/>
                <a:gridCol w="665585"/>
                <a:gridCol w="665585"/>
                <a:gridCol w="665585"/>
                <a:gridCol w="665585"/>
                <a:gridCol w="665585"/>
                <a:gridCol w="665585"/>
                <a:gridCol w="665585"/>
                <a:gridCol w="665585"/>
                <a:gridCol w="665585"/>
                <a:gridCol w="665585"/>
              </a:tblGrid>
              <a:tr h="323088">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chemeClr val="tx1"/>
                          </a:solidFill>
                          <a:effectLst/>
                          <a:latin typeface="Arial" charset="0"/>
                          <a:ea typeface="ヒラギノ角ゴ Pro W3"/>
                          <a:cs typeface="Arial" charset="0"/>
                        </a:rPr>
                        <a:t>Cohortes Dolor</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10">
                  <a:txBody>
                    <a:bodyPr/>
                    <a:lstStyle/>
                    <a:p>
                      <a:pPr marL="0" marR="0" lvl="0" indent="0" algn="ctr" defTabSz="815975" rtl="0" eaLnBrk="0" fontAlgn="base" latinLnBrk="0" hangingPunct="0">
                        <a:lnSpc>
                          <a:spcPct val="100000"/>
                        </a:lnSpc>
                        <a:spcBef>
                          <a:spcPct val="0"/>
                        </a:spcBef>
                        <a:spcAft>
                          <a:spcPct val="30000"/>
                        </a:spcAft>
                        <a:buClr>
                          <a:srgbClr val="0191CD"/>
                        </a:buClr>
                        <a:buSzTx/>
                        <a:buFontTx/>
                        <a:buNone/>
                        <a:tabLst/>
                      </a:pPr>
                      <a:r>
                        <a:rPr kumimoji="0" lang="es-MX" sz="1400" b="1" i="0" u="none" strike="noStrike" cap="none" normalizeH="0" baseline="0" noProof="0" dirty="0" smtClean="0">
                          <a:ln>
                            <a:noFill/>
                          </a:ln>
                          <a:solidFill>
                            <a:schemeClr val="tx1"/>
                          </a:solidFill>
                          <a:effectLst/>
                          <a:latin typeface="Arial" charset="0"/>
                          <a:ea typeface="ヒラギノ角ゴ Pro W3"/>
                          <a:cs typeface="Arial" charset="0"/>
                        </a:rPr>
                        <a:t>Padecimientos de Dolor Comórbido (%)</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815975" rtl="0" eaLnBrk="0" fontAlgn="base" latinLnBrk="0" hangingPunct="0">
                        <a:lnSpc>
                          <a:spcPct val="100000"/>
                        </a:lnSpc>
                        <a:spcBef>
                          <a:spcPct val="0"/>
                        </a:spcBef>
                        <a:spcAft>
                          <a:spcPct val="30000"/>
                        </a:spcAft>
                        <a:buClr>
                          <a:srgbClr val="0191CD"/>
                        </a:buClr>
                        <a:buSzTx/>
                        <a:buFontTx/>
                        <a:buNone/>
                        <a:tabLst/>
                      </a:pPr>
                      <a:r>
                        <a:rPr kumimoji="0" lang="es-MX" sz="1400" b="1" i="0" u="none" strike="noStrike" cap="none" normalizeH="0" baseline="0" noProof="0" dirty="0" smtClean="0">
                          <a:ln>
                            <a:noFill/>
                          </a:ln>
                          <a:solidFill>
                            <a:schemeClr val="tx1"/>
                          </a:solidFill>
                          <a:effectLst/>
                          <a:latin typeface="Arial" charset="0"/>
                          <a:ea typeface="ヒラギノ角ゴ Pro W3"/>
                          <a:cs typeface="Arial" charset="0"/>
                        </a:rPr>
                        <a:t>Promedio</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23088">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Accidente vascular cerebral</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LR</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CR</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Fibro</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OA</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LBP</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Migraña</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AR</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PBS</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IC</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vMerge="1">
                  <a:txBody>
                    <a:bodyPr/>
                    <a:lstStyle/>
                    <a:p>
                      <a:endParaRPr lang="en-US"/>
                    </a:p>
                  </a:txBody>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Neuropatía diabética</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11.7</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3.3</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rgbClr val="002060"/>
                          </a:solidFill>
                          <a:effectLst/>
                          <a:latin typeface="Arial" charset="0"/>
                          <a:ea typeface="ヒラギノ角ゴ Pro W3"/>
                          <a:cs typeface="Arial" charset="0"/>
                        </a:rPr>
                        <a:t>1.3</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2.3</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16.0</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13.3</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1.0</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0.8</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1.8</a:t>
                      </a:r>
                    </a:p>
                  </a:txBody>
                  <a:tcPr marL="27432" marR="13716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0.1</a:t>
                      </a:r>
                    </a:p>
                  </a:txBody>
                  <a:tcPr marL="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1.6</a:t>
                      </a:r>
                    </a:p>
                  </a:txBody>
                  <a:tcPr marL="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Neuropatía Postherpética</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7.7</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4.7</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rgbClr val="002060"/>
                          </a:solidFill>
                          <a:effectLst/>
                          <a:latin typeface="Arial" charset="0"/>
                          <a:ea typeface="ヒラギノ角ゴ Pro W3"/>
                          <a:cs typeface="Arial" charset="0"/>
                        </a:rPr>
                        <a:t>1.7</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2.8</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14.3</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14.5</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1.7</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1.4</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1.6</a:t>
                      </a:r>
                    </a:p>
                  </a:txBody>
                  <a:tcPr marL="27432" marR="13716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0.2</a:t>
                      </a:r>
                    </a:p>
                  </a:txBody>
                  <a:tcPr marL="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1.57</a:t>
                      </a:r>
                    </a:p>
                  </a:txBody>
                  <a:tcPr marL="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Neuralgia del Trigémino</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9.3</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3.2</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rgbClr val="002060"/>
                          </a:solidFill>
                          <a:effectLst/>
                          <a:latin typeface="Arial" charset="0"/>
                          <a:ea typeface="ヒラギノ角ゴ Pro W3"/>
                          <a:cs typeface="Arial" charset="0"/>
                        </a:rPr>
                        <a:t>2.3</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3.4</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12.4</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11.7</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4.7</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0.7</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2.1</a:t>
                      </a:r>
                    </a:p>
                  </a:txBody>
                  <a:tcPr marL="27432" marR="13716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0.3</a:t>
                      </a:r>
                    </a:p>
                  </a:txBody>
                  <a:tcPr marL="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1.6</a:t>
                      </a:r>
                    </a:p>
                  </a:txBody>
                  <a:tcPr marL="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Asociado con VIH</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8.1</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5.1</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rgbClr val="002060"/>
                          </a:solidFill>
                          <a:effectLst/>
                          <a:latin typeface="Arial" charset="0"/>
                          <a:ea typeface="ヒラギノ角ゴ Pro W3"/>
                          <a:cs typeface="Arial" charset="0"/>
                        </a:rPr>
                        <a:t>4.6</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20.8</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28.6</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52.8</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14.3</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3.2</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1.9</a:t>
                      </a:r>
                    </a:p>
                  </a:txBody>
                  <a:tcPr marL="27432" marR="13716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0.8</a:t>
                      </a:r>
                    </a:p>
                  </a:txBody>
                  <a:tcPr marL="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2.5</a:t>
                      </a:r>
                    </a:p>
                  </a:txBody>
                  <a:tcPr marL="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Asociado con MS</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8.5</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10.7</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rgbClr val="002060"/>
                          </a:solidFill>
                          <a:effectLst/>
                          <a:latin typeface="Arial" charset="0"/>
                          <a:ea typeface="ヒラギノ角ゴ Pro W3"/>
                          <a:cs typeface="Arial" charset="0"/>
                        </a:rPr>
                        <a:t>6.8</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14.1</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38.0</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44.8</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23.5</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5.7</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5.0</a:t>
                      </a:r>
                    </a:p>
                  </a:txBody>
                  <a:tcPr marL="27432" marR="13716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0.6</a:t>
                      </a:r>
                    </a:p>
                  </a:txBody>
                  <a:tcPr marL="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2.7</a:t>
                      </a:r>
                    </a:p>
                  </a:txBody>
                  <a:tcPr marL="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Asociado con accidente vascular cerebral</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100.0</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7.0</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rgbClr val="002060"/>
                          </a:solidFill>
                          <a:effectLst/>
                          <a:latin typeface="Arial" charset="0"/>
                          <a:ea typeface="ヒラギノ角ゴ Pro W3"/>
                          <a:cs typeface="Arial" charset="0"/>
                        </a:rPr>
                        <a:t>6.6</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6.1</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53.3</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39.2</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21.7</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2.9</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2.6</a:t>
                      </a:r>
                    </a:p>
                  </a:txBody>
                  <a:tcPr marL="27432" marR="13716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0.2</a:t>
                      </a:r>
                    </a:p>
                  </a:txBody>
                  <a:tcPr marL="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2.5</a:t>
                      </a:r>
                    </a:p>
                  </a:txBody>
                  <a:tcPr marL="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Radiculopatía lumbar</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4.8</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100.0</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rgbClr val="002060"/>
                          </a:solidFill>
                          <a:effectLst/>
                          <a:latin typeface="Arial" charset="0"/>
                          <a:ea typeface="ヒラギノ角ゴ Pro W3"/>
                          <a:cs typeface="Arial" charset="0"/>
                        </a:rPr>
                        <a:t>6.0</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5.0</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24.5</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46.8</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2.6</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1.0</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1.8</a:t>
                      </a:r>
                    </a:p>
                  </a:txBody>
                  <a:tcPr marL="27432" marR="13716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0.2</a:t>
                      </a:r>
                    </a:p>
                  </a:txBody>
                  <a:tcPr marL="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2.0</a:t>
                      </a:r>
                    </a:p>
                  </a:txBody>
                  <a:tcPr marL="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Síndrome Regional Complejo</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4.6</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9.2</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rgbClr val="002060"/>
                          </a:solidFill>
                          <a:effectLst/>
                          <a:latin typeface="Arial" charset="0"/>
                          <a:ea typeface="ヒラギノ角ゴ Pro W3"/>
                          <a:cs typeface="Arial" charset="0"/>
                        </a:rPr>
                        <a:t>6.3</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9.6</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20.5</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24.1</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5.6</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1.5</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1.7</a:t>
                      </a:r>
                    </a:p>
                  </a:txBody>
                  <a:tcPr marL="27432" marR="13716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0.4</a:t>
                      </a:r>
                    </a:p>
                  </a:txBody>
                  <a:tcPr marL="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1.9</a:t>
                      </a:r>
                    </a:p>
                  </a:txBody>
                  <a:tcPr marL="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Lesión de Médula Espinal</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5.4</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7.9</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rgbClr val="002060"/>
                          </a:solidFill>
                          <a:effectLst/>
                          <a:latin typeface="Arial" charset="0"/>
                          <a:ea typeface="ヒラギノ角ゴ Pro W3"/>
                          <a:cs typeface="Arial" charset="0"/>
                        </a:rPr>
                        <a:t>10.9</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8.2</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43.8</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68.9</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2.1</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0.9</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2.1</a:t>
                      </a:r>
                    </a:p>
                  </a:txBody>
                  <a:tcPr marL="27432" marR="13716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0.0</a:t>
                      </a:r>
                    </a:p>
                  </a:txBody>
                  <a:tcPr marL="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2.6</a:t>
                      </a:r>
                    </a:p>
                  </a:txBody>
                  <a:tcPr marL="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Inducido por Cirugía</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4.3</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2.1</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rgbClr val="002060"/>
                          </a:solidFill>
                          <a:effectLst/>
                          <a:latin typeface="Arial" charset="0"/>
                          <a:ea typeface="ヒラギノ角ゴ Pro W3"/>
                          <a:cs typeface="Arial" charset="0"/>
                        </a:rPr>
                        <a:t>1.2</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1.6</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15.6</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9.1</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2.0</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0.3</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1.6</a:t>
                      </a:r>
                    </a:p>
                  </a:txBody>
                  <a:tcPr marL="27432" marR="13716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0.3</a:t>
                      </a:r>
                    </a:p>
                  </a:txBody>
                  <a:tcPr marL="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1.4</a:t>
                      </a:r>
                    </a:p>
                  </a:txBody>
                  <a:tcPr marL="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Dolor de Miembro Fantasma</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12.7</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4.9</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rgbClr val="002060"/>
                          </a:solidFill>
                          <a:effectLst/>
                          <a:latin typeface="Arial" charset="0"/>
                          <a:ea typeface="ヒラギノ角ゴ Pro W3"/>
                          <a:cs typeface="Arial" charset="0"/>
                        </a:rPr>
                        <a:t>3.9</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5.4</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16.1</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24.9</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0.5</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0.5</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2.0</a:t>
                      </a:r>
                    </a:p>
                  </a:txBody>
                  <a:tcPr marL="27432" marR="13716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a:t>
                      </a:r>
                    </a:p>
                  </a:txBody>
                  <a:tcPr marL="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1.8</a:t>
                      </a:r>
                    </a:p>
                  </a:txBody>
                  <a:tcPr marL="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bl>
          </a:graphicData>
        </a:graphic>
      </p:graphicFrame>
      <p:sp>
        <p:nvSpPr>
          <p:cNvPr id="63819" name="Text Box 1822"/>
          <p:cNvSpPr txBox="1">
            <a:spLocks noChangeArrowheads="1"/>
          </p:cNvSpPr>
          <p:nvPr/>
        </p:nvSpPr>
        <p:spPr bwMode="auto">
          <a:xfrm>
            <a:off x="153503" y="6309321"/>
            <a:ext cx="8594961" cy="492443"/>
          </a:xfrm>
          <a:prstGeom prst="rect">
            <a:avLst/>
          </a:prstGeom>
          <a:noFill/>
          <a:ln w="9525">
            <a:noFill/>
            <a:miter lim="800000"/>
            <a:headEnd/>
            <a:tailEnd/>
          </a:ln>
        </p:spPr>
        <p:txBody>
          <a:bodyPr wrap="square" lIns="0" tIns="0" rIns="0" bIns="0" anchor="b">
            <a:spAutoFit/>
          </a:bodyPr>
          <a:lstStyle/>
          <a:p>
            <a:r>
              <a:rPr lang="es-MX" sz="800" dirty="0" smtClean="0">
                <a:solidFill>
                  <a:srgbClr val="002060"/>
                </a:solidFill>
              </a:rPr>
              <a:t>Notas: las condiciones de comorbidez infrecuentes fueron omitidas de la tabla, padecimientos excluidos que ocurrieron en &lt;1% de todos los cohortes incluyeron: neuropatía post-herpética,  neuralgia del trigémino; VIH, esclerosis múltiple, síndrome de dolor regional complejo, lesión de la médula espinal, dolor inducido quirúrgicamente, dolor de miembro fantasma, y dolor por cáncer.  Padecimientos excluidos que ocurrieron en &gt;1% en cuando menos una cohorte pero &lt;5% de cualquier cohorte incluyeron: Neuropatía diabética, espondilitis anquilosante, artropatía psoriásica, </a:t>
            </a:r>
            <a:br>
              <a:rPr lang="es-MX" sz="800" dirty="0" smtClean="0">
                <a:solidFill>
                  <a:srgbClr val="002060"/>
                </a:solidFill>
              </a:rPr>
            </a:br>
            <a:r>
              <a:rPr lang="es-MX" sz="800" dirty="0" smtClean="0">
                <a:solidFill>
                  <a:srgbClr val="002060"/>
                </a:solidFill>
              </a:rPr>
              <a:t>y síndrome de intestino irritable. Abreviatura: VIH, virus de inmunodeficiencia humano.; Davis JA, et al. J Pain Res 2011;4:331–345.</a:t>
            </a:r>
            <a:endParaRPr lang="es-MX" sz="800" dirty="0">
              <a:solidFill>
                <a:srgbClr val="002060"/>
              </a:solidFill>
            </a:endParaRPr>
          </a:p>
        </p:txBody>
      </p:sp>
      <p:sp>
        <p:nvSpPr>
          <p:cNvPr id="3" name="TextBox 2"/>
          <p:cNvSpPr txBox="1"/>
          <p:nvPr/>
        </p:nvSpPr>
        <p:spPr>
          <a:xfrm>
            <a:off x="71500" y="5878433"/>
            <a:ext cx="8532948" cy="430887"/>
          </a:xfrm>
          <a:prstGeom prst="rect">
            <a:avLst/>
          </a:prstGeom>
          <a:noFill/>
        </p:spPr>
        <p:txBody>
          <a:bodyPr wrap="square" rtlCol="0">
            <a:spAutoFit/>
          </a:bodyPr>
          <a:lstStyle/>
          <a:p>
            <a:r>
              <a:rPr lang="es-MX" sz="1100" dirty="0" smtClean="0">
                <a:solidFill>
                  <a:srgbClr val="002060"/>
                </a:solidFill>
              </a:rPr>
              <a:t>CR = radiculopatía cervical;  IC = cistitis intersticial; Fibro = fibromialgia; LR = Radiculopatía lumbar; MS = esclerosis múltiple; OA = osteoartritis; PBS = Síndrome de vejiga dolorosa; AR =  artritis reumatoide; </a:t>
            </a:r>
            <a:endParaRPr lang="es-MX" sz="1100" dirty="0">
              <a:solidFill>
                <a:srgbClr val="002060"/>
              </a:solidFill>
            </a:endParaRPr>
          </a:p>
        </p:txBody>
      </p:sp>
    </p:spTree>
    <p:extLst>
      <p:ext uri="{BB962C8B-B14F-4D97-AF65-F5344CB8AC3E}">
        <p14:creationId xmlns:p14="http://schemas.microsoft.com/office/powerpoint/2010/main" val="3691891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normAutofit fontScale="90000"/>
          </a:bodyPr>
          <a:lstStyle/>
          <a:p>
            <a:r>
              <a:rPr lang="es-MX" noProof="0" dirty="0" smtClean="0"/>
              <a:t>Comorbilidades</a:t>
            </a:r>
            <a:r>
              <a:rPr lang="es-MX" dirty="0" smtClean="0"/>
              <a:t> del Dolor (</a:t>
            </a:r>
            <a:r>
              <a:rPr lang="es-MX" noProof="0" dirty="0" smtClean="0"/>
              <a:t>continúa)</a:t>
            </a:r>
          </a:p>
        </p:txBody>
      </p:sp>
      <p:graphicFrame>
        <p:nvGraphicFramePr>
          <p:cNvPr id="63829" name="Group 341"/>
          <p:cNvGraphicFramePr>
            <a:graphicFrameLocks noGrp="1"/>
          </p:cNvGraphicFramePr>
          <p:nvPr>
            <p:extLst>
              <p:ext uri="{D42A27DB-BD31-4B8C-83A1-F6EECF244321}">
                <p14:modId xmlns:p14="http://schemas.microsoft.com/office/powerpoint/2010/main" val="1400994069"/>
              </p:ext>
            </p:extLst>
          </p:nvPr>
        </p:nvGraphicFramePr>
        <p:xfrm>
          <a:off x="395536" y="1196752"/>
          <a:ext cx="8496000" cy="4889904"/>
        </p:xfrm>
        <a:graphic>
          <a:graphicData uri="http://schemas.openxmlformats.org/drawingml/2006/table">
            <a:tbl>
              <a:tblPr/>
              <a:tblGrid>
                <a:gridCol w="1170000"/>
                <a:gridCol w="666000"/>
                <a:gridCol w="666000"/>
                <a:gridCol w="666000"/>
                <a:gridCol w="666000"/>
                <a:gridCol w="666000"/>
                <a:gridCol w="666000"/>
                <a:gridCol w="666000"/>
                <a:gridCol w="666000"/>
                <a:gridCol w="666000"/>
                <a:gridCol w="666000"/>
                <a:gridCol w="666000"/>
              </a:tblGrid>
              <a:tr h="32400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rgbClr val="FFFFFF"/>
                          </a:solidFill>
                          <a:effectLst/>
                          <a:latin typeface="Arial" charset="0"/>
                          <a:ea typeface="ヒラギノ角ゴ Pro W3"/>
                          <a:cs typeface="Arial" charset="0"/>
                        </a:rPr>
                        <a:t>Cohortes</a:t>
                      </a:r>
                    </a:p>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rgbClr val="FFFFFF"/>
                          </a:solidFill>
                          <a:effectLst/>
                          <a:latin typeface="Arial" charset="0"/>
                          <a:ea typeface="ヒラギノ角ゴ Pro W3"/>
                          <a:cs typeface="Arial" charset="0"/>
                        </a:rPr>
                        <a:t>Dolor </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gridSpan="10">
                  <a:txBody>
                    <a:bodyPr/>
                    <a:lstStyle/>
                    <a:p>
                      <a:pPr marL="0" marR="0" lvl="0" indent="0" algn="ctr" defTabSz="815975" rtl="0" eaLnBrk="0" fontAlgn="base" latinLnBrk="0" hangingPunct="0">
                        <a:lnSpc>
                          <a:spcPct val="100000"/>
                        </a:lnSpc>
                        <a:spcBef>
                          <a:spcPct val="0"/>
                        </a:spcBef>
                        <a:spcAft>
                          <a:spcPct val="30000"/>
                        </a:spcAft>
                        <a:buClr>
                          <a:srgbClr val="0191CD"/>
                        </a:buClr>
                        <a:buSzTx/>
                        <a:buFontTx/>
                        <a:buNone/>
                        <a:tabLst/>
                      </a:pPr>
                      <a:r>
                        <a:rPr kumimoji="0" lang="es-MX" sz="1400" b="1" i="0" u="none" strike="noStrike" cap="none" normalizeH="0" baseline="0" noProof="0" dirty="0" smtClean="0">
                          <a:ln>
                            <a:noFill/>
                          </a:ln>
                          <a:solidFill>
                            <a:srgbClr val="FFFFFF"/>
                          </a:solidFill>
                          <a:effectLst/>
                          <a:latin typeface="Arial" charset="0"/>
                          <a:ea typeface="ヒラギノ角ゴ Pro W3"/>
                          <a:cs typeface="Arial" charset="0"/>
                        </a:rPr>
                        <a:t>Padecimientos de Dolor Comórbido (%)</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815975" rtl="0" eaLnBrk="0" fontAlgn="base" latinLnBrk="0" hangingPunct="0">
                        <a:lnSpc>
                          <a:spcPct val="100000"/>
                        </a:lnSpc>
                        <a:spcBef>
                          <a:spcPct val="0"/>
                        </a:spcBef>
                        <a:spcAft>
                          <a:spcPct val="30000"/>
                        </a:spcAft>
                        <a:buClr>
                          <a:srgbClr val="0191CD"/>
                        </a:buClr>
                        <a:buSzTx/>
                        <a:buFontTx/>
                        <a:buNone/>
                        <a:tabLst/>
                      </a:pPr>
                      <a:r>
                        <a:rPr kumimoji="0" lang="es-MX" sz="1400" b="1" i="0" u="none" strike="noStrike" cap="none" normalizeH="0" baseline="0" noProof="0" dirty="0" smtClean="0">
                          <a:ln>
                            <a:noFill/>
                          </a:ln>
                          <a:solidFill>
                            <a:srgbClr val="FFFFFF"/>
                          </a:solidFill>
                          <a:effectLst/>
                          <a:latin typeface="Arial" charset="0"/>
                          <a:ea typeface="ヒラギノ角ゴ Pro W3"/>
                          <a:cs typeface="Arial" charset="0"/>
                        </a:rPr>
                        <a:t>Promedio </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r>
              <a:tr h="32400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rgbClr val="FFFFFF"/>
                          </a:solidFill>
                          <a:effectLst/>
                          <a:latin typeface="Arial" charset="0"/>
                          <a:ea typeface="ヒラギノ角ゴ Pro W3"/>
                          <a:cs typeface="Arial" charset="0"/>
                        </a:rPr>
                        <a:t>Accidente vascular cerebral</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rgbClr val="FFFFFF"/>
                          </a:solidFill>
                          <a:effectLst/>
                          <a:latin typeface="Arial" charset="0"/>
                          <a:ea typeface="ヒラギノ角ゴ Pro W3"/>
                          <a:cs typeface="Arial" charset="0"/>
                        </a:rPr>
                        <a:t>LR</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rgbClr val="FFFFFF"/>
                          </a:solidFill>
                          <a:effectLst/>
                          <a:latin typeface="Arial" charset="0"/>
                          <a:ea typeface="ヒラギノ角ゴ Pro W3"/>
                          <a:cs typeface="Arial" charset="0"/>
                        </a:rPr>
                        <a:t>CR</a:t>
                      </a:r>
                    </a:p>
                  </a:txBody>
                  <a:tcPr marL="9144" marR="9144" marT="9144" marB="914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rgbClr val="FFFFFF"/>
                          </a:solidFill>
                          <a:effectLst/>
                          <a:latin typeface="Arial" charset="0"/>
                          <a:ea typeface="ヒラギノ角ゴ Pro W3"/>
                          <a:cs typeface="Arial" charset="0"/>
                        </a:rPr>
                        <a:t>Fibro</a:t>
                      </a:r>
                    </a:p>
                  </a:txBody>
                  <a:tcPr marL="9144" marR="9144" marT="9144" marB="9144"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rgbClr val="FFFFFF"/>
                          </a:solidFill>
                          <a:effectLst/>
                          <a:latin typeface="Arial" charset="0"/>
                          <a:ea typeface="ヒラギノ角ゴ Pro W3"/>
                          <a:cs typeface="Arial" charset="0"/>
                        </a:rPr>
                        <a:t>OA</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rgbClr val="FFFFFF"/>
                          </a:solidFill>
                          <a:effectLst/>
                          <a:latin typeface="Arial" charset="0"/>
                          <a:ea typeface="ヒラギノ角ゴ Pro W3"/>
                          <a:cs typeface="Arial" charset="0"/>
                        </a:rPr>
                        <a:t>LBP</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rgbClr val="FFFFFF"/>
                          </a:solidFill>
                          <a:effectLst/>
                          <a:latin typeface="Arial" charset="0"/>
                          <a:ea typeface="ヒラギノ角ゴ Pro W3"/>
                          <a:cs typeface="Arial" charset="0"/>
                        </a:rPr>
                        <a:t>Migraña</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rgbClr val="FFFFFF"/>
                          </a:solidFill>
                          <a:effectLst/>
                          <a:latin typeface="Arial" charset="0"/>
                          <a:ea typeface="ヒラギノ角ゴ Pro W3"/>
                          <a:cs typeface="Arial" charset="0"/>
                        </a:rPr>
                        <a:t>RA</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rgbClr val="FFFFFF"/>
                          </a:solidFill>
                          <a:effectLst/>
                          <a:latin typeface="Arial" charset="0"/>
                          <a:ea typeface="ヒラギノ角ゴ Pro W3"/>
                          <a:cs typeface="Arial" charset="0"/>
                        </a:rPr>
                        <a:t>PBS</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rgbClr val="FFFFFF"/>
                          </a:solidFill>
                          <a:effectLst/>
                          <a:latin typeface="Arial" charset="0"/>
                          <a:ea typeface="ヒラギノ角ゴ Pro W3"/>
                          <a:cs typeface="Arial" charset="0"/>
                        </a:rPr>
                        <a:t>IC</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vMerge="1">
                  <a:txBody>
                    <a:bodyPr/>
                    <a:lstStyle/>
                    <a:p>
                      <a:endParaRPr lang="en-US" dirty="0"/>
                    </a:p>
                  </a:txBody>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Radiculopatía Cervical</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3.5</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7.4</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100.0</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5.6</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23.7</a:t>
                      </a:r>
                    </a:p>
                  </a:txBody>
                  <a:tcPr marL="27432" marR="27432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18.0</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3.4</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0.9</a:t>
                      </a:r>
                    </a:p>
                  </a:txBody>
                  <a:tcPr marL="27432" marR="18288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1.7</a:t>
                      </a:r>
                    </a:p>
                  </a:txBody>
                  <a:tcPr marL="27432" marR="13716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0.2</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1.7</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fibromialgia</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3.4</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4.7</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3.3</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100.0</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17.3</a:t>
                      </a:r>
                    </a:p>
                  </a:txBody>
                  <a:tcPr marL="27432" marR="27432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21.8</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4.5</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2.1</a:t>
                      </a:r>
                    </a:p>
                  </a:txBody>
                  <a:tcPr marL="27432" marR="18288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2.2</a:t>
                      </a:r>
                    </a:p>
                  </a:txBody>
                  <a:tcPr marL="27432" marR="13716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0.4</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1.7</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Osteoartritis</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6.4</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4.8</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2.6</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3.3</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100.0</a:t>
                      </a:r>
                    </a:p>
                  </a:txBody>
                  <a:tcPr marL="27432" marR="27432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19.3</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1.7</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2.1</a:t>
                      </a:r>
                    </a:p>
                  </a:txBody>
                  <a:tcPr marL="27432" marR="18288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2.1</a:t>
                      </a:r>
                    </a:p>
                  </a:txBody>
                  <a:tcPr marL="27432" marR="13716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0.2</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1.5</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Espalda Baja</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4.2</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9.8</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2.1</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4.0</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17.0</a:t>
                      </a:r>
                    </a:p>
                  </a:txBody>
                  <a:tcPr marL="27432" marR="27432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100.0</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2.7</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0.8</a:t>
                      </a:r>
                    </a:p>
                  </a:txBody>
                  <a:tcPr marL="27432" marR="18288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2.1</a:t>
                      </a:r>
                    </a:p>
                  </a:txBody>
                  <a:tcPr marL="27432" marR="13716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0.2</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1.5</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Migraña</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3.1</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2.3</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2.1</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3.9</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7.5</a:t>
                      </a:r>
                    </a:p>
                  </a:txBody>
                  <a:tcPr marL="27432" marR="27432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13.1</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100.0</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0.7</a:t>
                      </a:r>
                    </a:p>
                  </a:txBody>
                  <a:tcPr marL="27432" marR="18288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1.9</a:t>
                      </a:r>
                    </a:p>
                  </a:txBody>
                  <a:tcPr marL="27432" marR="13716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0.3</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1.4</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Artritis reumatoide </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5.0</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3.0</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1.4</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3.8</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21.0</a:t>
                      </a:r>
                    </a:p>
                  </a:txBody>
                  <a:tcPr marL="27432" marR="27432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12.8</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1.9</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100.0</a:t>
                      </a:r>
                    </a:p>
                  </a:txBody>
                  <a:tcPr marL="27432" marR="18288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1.7</a:t>
                      </a:r>
                    </a:p>
                  </a:txBody>
                  <a:tcPr marL="27432" marR="13716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0.2</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1.6</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Espondilitis anquilosante</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3.9</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10.3</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2.9</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6.3</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20.4</a:t>
                      </a:r>
                    </a:p>
                  </a:txBody>
                  <a:tcPr marL="27432" marR="27432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31.9</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2.9</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3.2</a:t>
                      </a:r>
                    </a:p>
                  </a:txBody>
                  <a:tcPr marL="27432" marR="18288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2.0</a:t>
                      </a:r>
                    </a:p>
                  </a:txBody>
                  <a:tcPr marL="27432" marR="13716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0.3</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1.9</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artropatía psoriásica </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2.6</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1.8</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1.5</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2.5</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16.0</a:t>
                      </a:r>
                    </a:p>
                  </a:txBody>
                  <a:tcPr marL="27432" marR="27432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10.6</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1.6</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17.1</a:t>
                      </a:r>
                    </a:p>
                  </a:txBody>
                  <a:tcPr marL="27432" marR="18288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1.8</a:t>
                      </a:r>
                    </a:p>
                  </a:txBody>
                  <a:tcPr marL="27432" marR="13716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0.1</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1.6</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r>
              <a:tr h="323088">
                <a:tc>
                  <a:txBody>
                    <a:bodyPr/>
                    <a:lstStyle/>
                    <a:p>
                      <a:pPr marL="0" marR="0" lvl="0" indent="0" algn="l"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Cáncer</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3.6</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3.6</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3.6</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3.6</a:t>
                      </a:r>
                    </a:p>
                  </a:txBody>
                  <a:tcPr marL="27432" marR="27432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10.</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10.7</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a:t>
                      </a:r>
                    </a:p>
                  </a:txBody>
                  <a:tcPr marL="27432" marR="18288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3.6</a:t>
                      </a:r>
                    </a:p>
                  </a:txBody>
                  <a:tcPr marL="27432" marR="13716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1.4</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r>
              <a:tr h="323088">
                <a:tc>
                  <a:txBody>
                    <a:bodyPr/>
                    <a:lstStyle/>
                    <a:p>
                      <a:pPr marL="0" marR="0" lvl="0" indent="0" algn="l"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Síndrome de Intestino Irritable</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3.0</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2.4</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1.5</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3.6</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9.0</a:t>
                      </a:r>
                    </a:p>
                  </a:txBody>
                  <a:tcPr marL="27432" marR="27432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12.2</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3.6</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0.6</a:t>
                      </a:r>
                    </a:p>
                  </a:txBody>
                  <a:tcPr marL="27432" marR="18288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2.5</a:t>
                      </a:r>
                    </a:p>
                  </a:txBody>
                  <a:tcPr marL="27432" marR="13716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0.5</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1.4</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r>
              <a:tr h="323088">
                <a:tc>
                  <a:txBody>
                    <a:bodyPr/>
                    <a:lstStyle/>
                    <a:p>
                      <a:pPr marL="0" marR="0" lvl="0" indent="0" algn="l"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Síndrome de vejiga dolorosa </a:t>
                      </a:r>
                    </a:p>
                  </a:txBody>
                  <a:tcPr marL="27432" marR="9144"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1.9</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2.1</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1.1</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2.8</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6.0</a:t>
                      </a:r>
                    </a:p>
                  </a:txBody>
                  <a:tcPr marL="27432" marR="27432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12.2</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3.6</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0.7</a:t>
                      </a:r>
                    </a:p>
                  </a:txBody>
                  <a:tcPr marL="27432" marR="18288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100.0</a:t>
                      </a:r>
                    </a:p>
                  </a:txBody>
                  <a:tcPr marL="27432" marR="13716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12.8</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1.5</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r>
              <a:tr h="323088">
                <a:tc>
                  <a:txBody>
                    <a:bodyPr/>
                    <a:lstStyle/>
                    <a:p>
                      <a:pPr marL="0" marR="0" lvl="0" indent="0" algn="l"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cistitis intersticial</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3.3</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3.5</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1.9</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5.1</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11.1</a:t>
                      </a:r>
                    </a:p>
                  </a:txBody>
                  <a:tcPr marL="27432" marR="27432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14.7</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4.3</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0.8</a:t>
                      </a:r>
                    </a:p>
                  </a:txBody>
                  <a:tcPr marL="27432" marR="18288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10.7</a:t>
                      </a:r>
                    </a:p>
                  </a:txBody>
                  <a:tcPr marL="27432" marR="13716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100.0</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100000"/>
                        </a:lnSpc>
                        <a:spcBef>
                          <a:spcPct val="0"/>
                        </a:spcBef>
                        <a:spcAft>
                          <a:spcPct val="30000"/>
                        </a:spcAft>
                        <a:buClr>
                          <a:srgbClr val="0191CD"/>
                        </a:buClr>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ヒラギノ角ゴ Pro W3"/>
                        </a:rPr>
                        <a:t>1.6</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5AA9F5"/>
                    </a:solidFill>
                  </a:tcPr>
                </a:tc>
              </a:tr>
            </a:tbl>
          </a:graphicData>
        </a:graphic>
      </p:graphicFrame>
      <p:sp>
        <p:nvSpPr>
          <p:cNvPr id="63819" name="Text Box 1822"/>
          <p:cNvSpPr txBox="1">
            <a:spLocks noChangeArrowheads="1"/>
          </p:cNvSpPr>
          <p:nvPr/>
        </p:nvSpPr>
        <p:spPr bwMode="auto">
          <a:xfrm>
            <a:off x="0" y="6365557"/>
            <a:ext cx="9144000" cy="492443"/>
          </a:xfrm>
          <a:prstGeom prst="rect">
            <a:avLst/>
          </a:prstGeom>
          <a:noFill/>
          <a:ln w="9525">
            <a:noFill/>
            <a:miter lim="800000"/>
            <a:headEnd/>
            <a:tailEnd/>
          </a:ln>
        </p:spPr>
        <p:txBody>
          <a:bodyPr wrap="square" lIns="0" tIns="0" rIns="0" bIns="0" anchor="b">
            <a:spAutoFit/>
          </a:bodyPr>
          <a:lstStyle/>
          <a:p>
            <a:r>
              <a:rPr lang="es-MX" sz="800" dirty="0" smtClean="0">
                <a:solidFill>
                  <a:srgbClr val="002060"/>
                </a:solidFill>
              </a:rPr>
              <a:t>Notes: las condiciones de comorbidez infrecuentes fueron omitidas de la tabla, padecimientos excluidos que ocurrieron en &lt;1% de todos los cohortes incluyeron: neuropatía post-herpética, </a:t>
            </a:r>
            <a:br>
              <a:rPr lang="es-MX" sz="800" dirty="0" smtClean="0">
                <a:solidFill>
                  <a:srgbClr val="002060"/>
                </a:solidFill>
              </a:rPr>
            </a:br>
            <a:r>
              <a:rPr lang="es-MX" sz="800" dirty="0" smtClean="0">
                <a:solidFill>
                  <a:srgbClr val="002060"/>
                </a:solidFill>
              </a:rPr>
              <a:t>neuralgia del trigémino; VIH, esclerosis múltiple, síndrome de dolor regional complejo, lesión de la médula espinal, dolor inducido quirúrgicamente, dolor de miembro fantasma, y dolor por cáncer . padecimientos excluidos que ocurrieron en &gt;1% en cuando menos una cohorte pero&lt;5% de cualquier cohorte incluyeron: Neuropatía diabética, espondilitis anquilosante, artropatía psoriásica, </a:t>
            </a:r>
            <a:br>
              <a:rPr lang="es-MX" sz="800" dirty="0" smtClean="0">
                <a:solidFill>
                  <a:srgbClr val="002060"/>
                </a:solidFill>
              </a:rPr>
            </a:br>
            <a:r>
              <a:rPr lang="es-MX" sz="800" dirty="0" smtClean="0">
                <a:solidFill>
                  <a:srgbClr val="002060"/>
                </a:solidFill>
              </a:rPr>
              <a:t>y síndrome de intestino irritable. Abreviatura: VIH, virus de inmunodeficiencia humano.; Davis JA, et al. J Pain Res 2011;4:331–345.</a:t>
            </a:r>
            <a:endParaRPr lang="es-MX" sz="800" dirty="0">
              <a:solidFill>
                <a:srgbClr val="002060"/>
              </a:solidFill>
            </a:endParaRPr>
          </a:p>
        </p:txBody>
      </p:sp>
      <p:sp>
        <p:nvSpPr>
          <p:cNvPr id="9" name="TextBox 8"/>
          <p:cNvSpPr txBox="1"/>
          <p:nvPr/>
        </p:nvSpPr>
        <p:spPr>
          <a:xfrm>
            <a:off x="71500" y="6028240"/>
            <a:ext cx="8532948" cy="353088"/>
          </a:xfrm>
          <a:prstGeom prst="rect">
            <a:avLst/>
          </a:prstGeom>
          <a:noFill/>
        </p:spPr>
        <p:txBody>
          <a:bodyPr wrap="square" rtlCol="0">
            <a:spAutoFit/>
          </a:bodyPr>
          <a:lstStyle/>
          <a:p>
            <a:pPr>
              <a:lnSpc>
                <a:spcPts val="1000"/>
              </a:lnSpc>
            </a:pPr>
            <a:r>
              <a:rPr lang="es-MX" sz="1000" dirty="0" smtClean="0">
                <a:solidFill>
                  <a:srgbClr val="002060"/>
                </a:solidFill>
              </a:rPr>
              <a:t>CR = radiculopatía cervical;  IC = cistitis intersticial; Fibro = fibromialgia; LR = Radiculopatía lumbar; </a:t>
            </a:r>
            <a:br>
              <a:rPr lang="es-MX" sz="1000" dirty="0" smtClean="0">
                <a:solidFill>
                  <a:srgbClr val="002060"/>
                </a:solidFill>
              </a:rPr>
            </a:br>
            <a:r>
              <a:rPr lang="es-MX" sz="1000" dirty="0" smtClean="0">
                <a:solidFill>
                  <a:srgbClr val="002060"/>
                </a:solidFill>
              </a:rPr>
              <a:t>MS = esclerosis múltiple; OA = osteoartritis; PBS = Síndrome de vejiga dolorosa; AR =  artritis reumatoide; </a:t>
            </a:r>
            <a:endParaRPr lang="es-MX" sz="1000" dirty="0">
              <a:solidFill>
                <a:srgbClr val="002060"/>
              </a:solidFill>
            </a:endParaRPr>
          </a:p>
        </p:txBody>
      </p:sp>
    </p:spTree>
    <p:extLst>
      <p:ext uri="{BB962C8B-B14F-4D97-AF65-F5344CB8AC3E}">
        <p14:creationId xmlns:p14="http://schemas.microsoft.com/office/powerpoint/2010/main" val="3050335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Autofit/>
          </a:bodyPr>
          <a:lstStyle/>
          <a:p>
            <a:r>
              <a:rPr lang="es-MX" sz="3200" noProof="0" dirty="0" smtClean="0"/>
              <a:t> Inter-relación Entre el Dolor, el Sueño, </a:t>
            </a:r>
            <a:br>
              <a:rPr lang="es-MX" sz="3200" noProof="0" dirty="0" smtClean="0"/>
            </a:br>
            <a:r>
              <a:rPr lang="es-MX" sz="3200" noProof="0" dirty="0" smtClean="0"/>
              <a:t>y la Ansiedad/Depresión</a:t>
            </a:r>
          </a:p>
        </p:txBody>
      </p:sp>
      <p:sp>
        <p:nvSpPr>
          <p:cNvPr id="103428" name="Text Box 4"/>
          <p:cNvSpPr txBox="1">
            <a:spLocks noChangeArrowheads="1"/>
          </p:cNvSpPr>
          <p:nvPr/>
        </p:nvSpPr>
        <p:spPr bwMode="auto">
          <a:xfrm>
            <a:off x="4070395" y="1685007"/>
            <a:ext cx="1221809"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1">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nSpc>
                <a:spcPct val="90000"/>
              </a:lnSpc>
            </a:pPr>
            <a:r>
              <a:rPr lang="es-MX" sz="2800" b="1" dirty="0" smtClean="0">
                <a:solidFill>
                  <a:srgbClr val="C03932"/>
                </a:solidFill>
              </a:rPr>
              <a:t>Dolor </a:t>
            </a:r>
            <a:endParaRPr lang="es-MX" sz="2800" b="1" dirty="0">
              <a:solidFill>
                <a:srgbClr val="C03932"/>
              </a:solidFill>
            </a:endParaRPr>
          </a:p>
        </p:txBody>
      </p:sp>
      <p:sp>
        <p:nvSpPr>
          <p:cNvPr id="103429" name="Text Box 5"/>
          <p:cNvSpPr txBox="1">
            <a:spLocks noChangeArrowheads="1"/>
          </p:cNvSpPr>
          <p:nvPr/>
        </p:nvSpPr>
        <p:spPr bwMode="auto">
          <a:xfrm>
            <a:off x="6611198" y="4669507"/>
            <a:ext cx="1860446"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1">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0000"/>
              </a:lnSpc>
            </a:pPr>
            <a:r>
              <a:rPr lang="es-MX" sz="2400" b="1" dirty="0" smtClean="0">
                <a:solidFill>
                  <a:srgbClr val="0C6FCF"/>
                </a:solidFill>
              </a:rPr>
              <a:t>Trastornos </a:t>
            </a:r>
          </a:p>
          <a:p>
            <a:pPr algn="ctr">
              <a:lnSpc>
                <a:spcPct val="90000"/>
              </a:lnSpc>
            </a:pPr>
            <a:r>
              <a:rPr lang="es-MX" sz="2400" b="1" dirty="0" smtClean="0">
                <a:solidFill>
                  <a:srgbClr val="0C6FCF"/>
                </a:solidFill>
              </a:rPr>
              <a:t>del sueño</a:t>
            </a:r>
            <a:endParaRPr lang="es-MX" sz="2400" b="1" dirty="0">
              <a:solidFill>
                <a:srgbClr val="0C6FCF"/>
              </a:solidFill>
            </a:endParaRPr>
          </a:p>
        </p:txBody>
      </p:sp>
      <p:sp>
        <p:nvSpPr>
          <p:cNvPr id="103430" name="Text Box 6"/>
          <p:cNvSpPr txBox="1">
            <a:spLocks noChangeArrowheads="1"/>
          </p:cNvSpPr>
          <p:nvPr/>
        </p:nvSpPr>
        <p:spPr bwMode="auto">
          <a:xfrm>
            <a:off x="609600" y="4669507"/>
            <a:ext cx="192881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0000"/>
              </a:lnSpc>
            </a:pPr>
            <a:r>
              <a:rPr lang="es-MX" sz="2400" b="1" dirty="0" smtClean="0">
                <a:solidFill>
                  <a:srgbClr val="0C6FCF"/>
                </a:solidFill>
              </a:rPr>
              <a:t>Ansiedad y</a:t>
            </a:r>
          </a:p>
          <a:p>
            <a:pPr algn="ctr">
              <a:lnSpc>
                <a:spcPct val="90000"/>
              </a:lnSpc>
            </a:pPr>
            <a:r>
              <a:rPr lang="es-MX" sz="2400" b="1" dirty="0" smtClean="0">
                <a:solidFill>
                  <a:srgbClr val="0C6FCF"/>
                </a:solidFill>
              </a:rPr>
              <a:t>Depresión</a:t>
            </a:r>
            <a:endParaRPr lang="es-MX" sz="2400" b="1" dirty="0">
              <a:solidFill>
                <a:srgbClr val="0C6FCF"/>
              </a:solidFill>
            </a:endParaRPr>
          </a:p>
        </p:txBody>
      </p:sp>
      <p:grpSp>
        <p:nvGrpSpPr>
          <p:cNvPr id="2" name="Group 7"/>
          <p:cNvGrpSpPr>
            <a:grpSpLocks/>
          </p:cNvGrpSpPr>
          <p:nvPr/>
        </p:nvGrpSpPr>
        <p:grpSpPr bwMode="auto">
          <a:xfrm>
            <a:off x="2582863" y="2281907"/>
            <a:ext cx="3917950" cy="3235325"/>
            <a:chOff x="1536" y="1162"/>
            <a:chExt cx="2717" cy="2246"/>
          </a:xfrm>
          <a:solidFill>
            <a:schemeClr val="accent3"/>
          </a:solidFill>
        </p:grpSpPr>
        <p:grpSp>
          <p:nvGrpSpPr>
            <p:cNvPr id="3" name="Group 8"/>
            <p:cNvGrpSpPr>
              <a:grpSpLocks/>
            </p:cNvGrpSpPr>
            <p:nvPr/>
          </p:nvGrpSpPr>
          <p:grpSpPr bwMode="auto">
            <a:xfrm>
              <a:off x="1536" y="1998"/>
              <a:ext cx="1277" cy="1410"/>
              <a:chOff x="1536" y="1998"/>
              <a:chExt cx="1277" cy="1410"/>
            </a:xfrm>
            <a:grpFill/>
          </p:grpSpPr>
          <p:sp>
            <p:nvSpPr>
              <p:cNvPr id="103440" name="Freeform 9"/>
              <p:cNvSpPr>
                <a:spLocks/>
              </p:cNvSpPr>
              <p:nvPr/>
            </p:nvSpPr>
            <p:spPr bwMode="auto">
              <a:xfrm rot="200007">
                <a:off x="1536" y="1998"/>
                <a:ext cx="642" cy="1277"/>
              </a:xfrm>
              <a:custGeom>
                <a:avLst/>
                <a:gdLst>
                  <a:gd name="T0" fmla="*/ 361 w 930"/>
                  <a:gd name="T1" fmla="*/ 1184 h 1187"/>
                  <a:gd name="T2" fmla="*/ 299 w 930"/>
                  <a:gd name="T3" fmla="*/ 1177 h 1187"/>
                  <a:gd name="T4" fmla="*/ 240 w 930"/>
                  <a:gd name="T5" fmla="*/ 1166 h 1187"/>
                  <a:gd name="T6" fmla="*/ 185 w 930"/>
                  <a:gd name="T7" fmla="*/ 1150 h 1187"/>
                  <a:gd name="T8" fmla="*/ 135 w 930"/>
                  <a:gd name="T9" fmla="*/ 1130 h 1187"/>
                  <a:gd name="T10" fmla="*/ 91 w 930"/>
                  <a:gd name="T11" fmla="*/ 1102 h 1187"/>
                  <a:gd name="T12" fmla="*/ 54 w 930"/>
                  <a:gd name="T13" fmla="*/ 1069 h 1187"/>
                  <a:gd name="T14" fmla="*/ 26 w 930"/>
                  <a:gd name="T15" fmla="*/ 1028 h 1187"/>
                  <a:gd name="T16" fmla="*/ 3 w 930"/>
                  <a:gd name="T17" fmla="*/ 959 h 1187"/>
                  <a:gd name="T18" fmla="*/ 7 w 930"/>
                  <a:gd name="T19" fmla="*/ 855 h 1187"/>
                  <a:gd name="T20" fmla="*/ 41 w 930"/>
                  <a:gd name="T21" fmla="*/ 751 h 1187"/>
                  <a:gd name="T22" fmla="*/ 90 w 930"/>
                  <a:gd name="T23" fmla="*/ 651 h 1187"/>
                  <a:gd name="T24" fmla="*/ 152 w 930"/>
                  <a:gd name="T25" fmla="*/ 553 h 1187"/>
                  <a:gd name="T26" fmla="*/ 221 w 930"/>
                  <a:gd name="T27" fmla="*/ 460 h 1187"/>
                  <a:gd name="T28" fmla="*/ 295 w 930"/>
                  <a:gd name="T29" fmla="*/ 375 h 1187"/>
                  <a:gd name="T30" fmla="*/ 367 w 930"/>
                  <a:gd name="T31" fmla="*/ 302 h 1187"/>
                  <a:gd name="T32" fmla="*/ 430 w 930"/>
                  <a:gd name="T33" fmla="*/ 245 h 1187"/>
                  <a:gd name="T34" fmla="*/ 483 w 930"/>
                  <a:gd name="T35" fmla="*/ 206 h 1187"/>
                  <a:gd name="T36" fmla="*/ 238 w 930"/>
                  <a:gd name="T37" fmla="*/ 147 h 1187"/>
                  <a:gd name="T38" fmla="*/ 254 w 930"/>
                  <a:gd name="T39" fmla="*/ 138 h 1187"/>
                  <a:gd name="T40" fmla="*/ 295 w 930"/>
                  <a:gd name="T41" fmla="*/ 112 h 1187"/>
                  <a:gd name="T42" fmla="*/ 357 w 930"/>
                  <a:gd name="T43" fmla="*/ 80 h 1187"/>
                  <a:gd name="T44" fmla="*/ 434 w 930"/>
                  <a:gd name="T45" fmla="*/ 45 h 1187"/>
                  <a:gd name="T46" fmla="*/ 515 w 930"/>
                  <a:gd name="T47" fmla="*/ 18 h 1187"/>
                  <a:gd name="T48" fmla="*/ 597 w 930"/>
                  <a:gd name="T49" fmla="*/ 2 h 1187"/>
                  <a:gd name="T50" fmla="*/ 672 w 930"/>
                  <a:gd name="T51" fmla="*/ 6 h 1187"/>
                  <a:gd name="T52" fmla="*/ 733 w 930"/>
                  <a:gd name="T53" fmla="*/ 36 h 1187"/>
                  <a:gd name="T54" fmla="*/ 748 w 930"/>
                  <a:gd name="T55" fmla="*/ 76 h 1187"/>
                  <a:gd name="T56" fmla="*/ 743 w 930"/>
                  <a:gd name="T57" fmla="*/ 143 h 1187"/>
                  <a:gd name="T58" fmla="*/ 726 w 930"/>
                  <a:gd name="T59" fmla="*/ 227 h 1187"/>
                  <a:gd name="T60" fmla="*/ 700 w 930"/>
                  <a:gd name="T61" fmla="*/ 318 h 1187"/>
                  <a:gd name="T62" fmla="*/ 670 w 930"/>
                  <a:gd name="T63" fmla="*/ 407 h 1187"/>
                  <a:gd name="T64" fmla="*/ 642 w 930"/>
                  <a:gd name="T65" fmla="*/ 483 h 1187"/>
                  <a:gd name="T66" fmla="*/ 621 w 930"/>
                  <a:gd name="T67" fmla="*/ 536 h 1187"/>
                  <a:gd name="T68" fmla="*/ 613 w 930"/>
                  <a:gd name="T69" fmla="*/ 556 h 1187"/>
                  <a:gd name="T70" fmla="*/ 523 w 930"/>
                  <a:gd name="T71" fmla="*/ 269 h 1187"/>
                  <a:gd name="T72" fmla="*/ 485 w 930"/>
                  <a:gd name="T73" fmla="*/ 316 h 1187"/>
                  <a:gd name="T74" fmla="*/ 437 w 930"/>
                  <a:gd name="T75" fmla="*/ 385 h 1187"/>
                  <a:gd name="T76" fmla="*/ 386 w 930"/>
                  <a:gd name="T77" fmla="*/ 471 h 1187"/>
                  <a:gd name="T78" fmla="*/ 338 w 930"/>
                  <a:gd name="T79" fmla="*/ 567 h 1187"/>
                  <a:gd name="T80" fmla="*/ 299 w 930"/>
                  <a:gd name="T81" fmla="*/ 670 h 1187"/>
                  <a:gd name="T82" fmla="*/ 274 w 930"/>
                  <a:gd name="T83" fmla="*/ 770 h 1187"/>
                  <a:gd name="T84" fmla="*/ 270 w 930"/>
                  <a:gd name="T85" fmla="*/ 865 h 1187"/>
                  <a:gd name="T86" fmla="*/ 293 w 930"/>
                  <a:gd name="T87" fmla="*/ 938 h 1187"/>
                  <a:gd name="T88" fmla="*/ 356 w 930"/>
                  <a:gd name="T89" fmla="*/ 992 h 1187"/>
                  <a:gd name="T90" fmla="*/ 451 w 930"/>
                  <a:gd name="T91" fmla="*/ 1035 h 1187"/>
                  <a:gd name="T92" fmla="*/ 564 w 930"/>
                  <a:gd name="T93" fmla="*/ 1069 h 1187"/>
                  <a:gd name="T94" fmla="*/ 680 w 930"/>
                  <a:gd name="T95" fmla="*/ 1094 h 1187"/>
                  <a:gd name="T96" fmla="*/ 788 w 930"/>
                  <a:gd name="T97" fmla="*/ 1111 h 1187"/>
                  <a:gd name="T98" fmla="*/ 874 w 930"/>
                  <a:gd name="T99" fmla="*/ 1120 h 1187"/>
                  <a:gd name="T100" fmla="*/ 923 w 930"/>
                  <a:gd name="T101" fmla="*/ 1126 h 1187"/>
                  <a:gd name="T102" fmla="*/ 927 w 930"/>
                  <a:gd name="T103" fmla="*/ 1127 h 1187"/>
                  <a:gd name="T104" fmla="*/ 903 w 930"/>
                  <a:gd name="T105" fmla="*/ 1133 h 1187"/>
                  <a:gd name="T106" fmla="*/ 856 w 930"/>
                  <a:gd name="T107" fmla="*/ 1142 h 1187"/>
                  <a:gd name="T108" fmla="*/ 793 w 930"/>
                  <a:gd name="T109" fmla="*/ 1155 h 1187"/>
                  <a:gd name="T110" fmla="*/ 716 w 930"/>
                  <a:gd name="T111" fmla="*/ 1166 h 1187"/>
                  <a:gd name="T112" fmla="*/ 629 w 930"/>
                  <a:gd name="T113" fmla="*/ 1178 h 1187"/>
                  <a:gd name="T114" fmla="*/ 536 w 930"/>
                  <a:gd name="T115" fmla="*/ 1185 h 1187"/>
                  <a:gd name="T116" fmla="*/ 439 w 930"/>
                  <a:gd name="T117" fmla="*/ 1187 h 11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0"/>
                  <a:gd name="T178" fmla="*/ 0 h 1187"/>
                  <a:gd name="T179" fmla="*/ 930 w 930"/>
                  <a:gd name="T180" fmla="*/ 1187 h 11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0" h="1187">
                    <a:moveTo>
                      <a:pt x="392" y="1186"/>
                    </a:moveTo>
                    <a:lnTo>
                      <a:pt x="361" y="1184"/>
                    </a:lnTo>
                    <a:lnTo>
                      <a:pt x="330" y="1181"/>
                    </a:lnTo>
                    <a:lnTo>
                      <a:pt x="299" y="1177"/>
                    </a:lnTo>
                    <a:lnTo>
                      <a:pt x="269" y="1172"/>
                    </a:lnTo>
                    <a:lnTo>
                      <a:pt x="240" y="1166"/>
                    </a:lnTo>
                    <a:lnTo>
                      <a:pt x="212" y="1160"/>
                    </a:lnTo>
                    <a:lnTo>
                      <a:pt x="185" y="1150"/>
                    </a:lnTo>
                    <a:lnTo>
                      <a:pt x="159" y="1140"/>
                    </a:lnTo>
                    <a:lnTo>
                      <a:pt x="135" y="1130"/>
                    </a:lnTo>
                    <a:lnTo>
                      <a:pt x="112" y="1117"/>
                    </a:lnTo>
                    <a:lnTo>
                      <a:pt x="91" y="1102"/>
                    </a:lnTo>
                    <a:lnTo>
                      <a:pt x="72" y="1086"/>
                    </a:lnTo>
                    <a:lnTo>
                      <a:pt x="54" y="1069"/>
                    </a:lnTo>
                    <a:lnTo>
                      <a:pt x="39" y="1049"/>
                    </a:lnTo>
                    <a:lnTo>
                      <a:pt x="26" y="1028"/>
                    </a:lnTo>
                    <a:lnTo>
                      <a:pt x="15" y="1005"/>
                    </a:lnTo>
                    <a:lnTo>
                      <a:pt x="3" y="959"/>
                    </a:lnTo>
                    <a:lnTo>
                      <a:pt x="0" y="908"/>
                    </a:lnTo>
                    <a:lnTo>
                      <a:pt x="7" y="855"/>
                    </a:lnTo>
                    <a:lnTo>
                      <a:pt x="22" y="799"/>
                    </a:lnTo>
                    <a:lnTo>
                      <a:pt x="41" y="751"/>
                    </a:lnTo>
                    <a:lnTo>
                      <a:pt x="64" y="701"/>
                    </a:lnTo>
                    <a:lnTo>
                      <a:pt x="90" y="651"/>
                    </a:lnTo>
                    <a:lnTo>
                      <a:pt x="119" y="602"/>
                    </a:lnTo>
                    <a:lnTo>
                      <a:pt x="152" y="553"/>
                    </a:lnTo>
                    <a:lnTo>
                      <a:pt x="186" y="506"/>
                    </a:lnTo>
                    <a:lnTo>
                      <a:pt x="221" y="460"/>
                    </a:lnTo>
                    <a:lnTo>
                      <a:pt x="258" y="416"/>
                    </a:lnTo>
                    <a:lnTo>
                      <a:pt x="295" y="375"/>
                    </a:lnTo>
                    <a:lnTo>
                      <a:pt x="331" y="337"/>
                    </a:lnTo>
                    <a:lnTo>
                      <a:pt x="367" y="302"/>
                    </a:lnTo>
                    <a:lnTo>
                      <a:pt x="400" y="271"/>
                    </a:lnTo>
                    <a:lnTo>
                      <a:pt x="430" y="245"/>
                    </a:lnTo>
                    <a:lnTo>
                      <a:pt x="459" y="223"/>
                    </a:lnTo>
                    <a:lnTo>
                      <a:pt x="483" y="206"/>
                    </a:lnTo>
                    <a:lnTo>
                      <a:pt x="503" y="195"/>
                    </a:lnTo>
                    <a:lnTo>
                      <a:pt x="238" y="147"/>
                    </a:lnTo>
                    <a:lnTo>
                      <a:pt x="241" y="144"/>
                    </a:lnTo>
                    <a:lnTo>
                      <a:pt x="254" y="138"/>
                    </a:lnTo>
                    <a:lnTo>
                      <a:pt x="271" y="126"/>
                    </a:lnTo>
                    <a:lnTo>
                      <a:pt x="295" y="112"/>
                    </a:lnTo>
                    <a:lnTo>
                      <a:pt x="324" y="96"/>
                    </a:lnTo>
                    <a:lnTo>
                      <a:pt x="357" y="80"/>
                    </a:lnTo>
                    <a:lnTo>
                      <a:pt x="394" y="63"/>
                    </a:lnTo>
                    <a:lnTo>
                      <a:pt x="434" y="45"/>
                    </a:lnTo>
                    <a:lnTo>
                      <a:pt x="474" y="30"/>
                    </a:lnTo>
                    <a:lnTo>
                      <a:pt x="515" y="18"/>
                    </a:lnTo>
                    <a:lnTo>
                      <a:pt x="557" y="7"/>
                    </a:lnTo>
                    <a:lnTo>
                      <a:pt x="597" y="2"/>
                    </a:lnTo>
                    <a:lnTo>
                      <a:pt x="635" y="0"/>
                    </a:lnTo>
                    <a:lnTo>
                      <a:pt x="672" y="6"/>
                    </a:lnTo>
                    <a:lnTo>
                      <a:pt x="704" y="18"/>
                    </a:lnTo>
                    <a:lnTo>
                      <a:pt x="733" y="36"/>
                    </a:lnTo>
                    <a:lnTo>
                      <a:pt x="743" y="52"/>
                    </a:lnTo>
                    <a:lnTo>
                      <a:pt x="748" y="76"/>
                    </a:lnTo>
                    <a:lnTo>
                      <a:pt x="748" y="106"/>
                    </a:lnTo>
                    <a:lnTo>
                      <a:pt x="743" y="143"/>
                    </a:lnTo>
                    <a:lnTo>
                      <a:pt x="737" y="184"/>
                    </a:lnTo>
                    <a:lnTo>
                      <a:pt x="726" y="227"/>
                    </a:lnTo>
                    <a:lnTo>
                      <a:pt x="714" y="272"/>
                    </a:lnTo>
                    <a:lnTo>
                      <a:pt x="700" y="318"/>
                    </a:lnTo>
                    <a:lnTo>
                      <a:pt x="685" y="365"/>
                    </a:lnTo>
                    <a:lnTo>
                      <a:pt x="670" y="407"/>
                    </a:lnTo>
                    <a:lnTo>
                      <a:pt x="655" y="447"/>
                    </a:lnTo>
                    <a:lnTo>
                      <a:pt x="642" y="483"/>
                    </a:lnTo>
                    <a:lnTo>
                      <a:pt x="631" y="513"/>
                    </a:lnTo>
                    <a:lnTo>
                      <a:pt x="621" y="536"/>
                    </a:lnTo>
                    <a:lnTo>
                      <a:pt x="616" y="551"/>
                    </a:lnTo>
                    <a:lnTo>
                      <a:pt x="613" y="556"/>
                    </a:lnTo>
                    <a:lnTo>
                      <a:pt x="537" y="256"/>
                    </a:lnTo>
                    <a:lnTo>
                      <a:pt x="523" y="269"/>
                    </a:lnTo>
                    <a:lnTo>
                      <a:pt x="506" y="290"/>
                    </a:lnTo>
                    <a:lnTo>
                      <a:pt x="485" y="316"/>
                    </a:lnTo>
                    <a:lnTo>
                      <a:pt x="462" y="347"/>
                    </a:lnTo>
                    <a:lnTo>
                      <a:pt x="437" y="385"/>
                    </a:lnTo>
                    <a:lnTo>
                      <a:pt x="412" y="426"/>
                    </a:lnTo>
                    <a:lnTo>
                      <a:pt x="386" y="471"/>
                    </a:lnTo>
                    <a:lnTo>
                      <a:pt x="362" y="518"/>
                    </a:lnTo>
                    <a:lnTo>
                      <a:pt x="338" y="567"/>
                    </a:lnTo>
                    <a:lnTo>
                      <a:pt x="317" y="618"/>
                    </a:lnTo>
                    <a:lnTo>
                      <a:pt x="299" y="670"/>
                    </a:lnTo>
                    <a:lnTo>
                      <a:pt x="285" y="721"/>
                    </a:lnTo>
                    <a:lnTo>
                      <a:pt x="274" y="770"/>
                    </a:lnTo>
                    <a:lnTo>
                      <a:pt x="270" y="818"/>
                    </a:lnTo>
                    <a:lnTo>
                      <a:pt x="270" y="865"/>
                    </a:lnTo>
                    <a:lnTo>
                      <a:pt x="278" y="907"/>
                    </a:lnTo>
                    <a:lnTo>
                      <a:pt x="293" y="938"/>
                    </a:lnTo>
                    <a:lnTo>
                      <a:pt x="319" y="967"/>
                    </a:lnTo>
                    <a:lnTo>
                      <a:pt x="356" y="992"/>
                    </a:lnTo>
                    <a:lnTo>
                      <a:pt x="400" y="1016"/>
                    </a:lnTo>
                    <a:lnTo>
                      <a:pt x="451" y="1035"/>
                    </a:lnTo>
                    <a:lnTo>
                      <a:pt x="506" y="1054"/>
                    </a:lnTo>
                    <a:lnTo>
                      <a:pt x="564" y="1069"/>
                    </a:lnTo>
                    <a:lnTo>
                      <a:pt x="622" y="1082"/>
                    </a:lnTo>
                    <a:lnTo>
                      <a:pt x="680" y="1094"/>
                    </a:lnTo>
                    <a:lnTo>
                      <a:pt x="737" y="1103"/>
                    </a:lnTo>
                    <a:lnTo>
                      <a:pt x="788" y="1111"/>
                    </a:lnTo>
                    <a:lnTo>
                      <a:pt x="835" y="1117"/>
                    </a:lnTo>
                    <a:lnTo>
                      <a:pt x="874" y="1120"/>
                    </a:lnTo>
                    <a:lnTo>
                      <a:pt x="904" y="1124"/>
                    </a:lnTo>
                    <a:lnTo>
                      <a:pt x="923" y="1126"/>
                    </a:lnTo>
                    <a:lnTo>
                      <a:pt x="930" y="1126"/>
                    </a:lnTo>
                    <a:lnTo>
                      <a:pt x="927" y="1127"/>
                    </a:lnTo>
                    <a:lnTo>
                      <a:pt x="917" y="1130"/>
                    </a:lnTo>
                    <a:lnTo>
                      <a:pt x="903" y="1133"/>
                    </a:lnTo>
                    <a:lnTo>
                      <a:pt x="882" y="1138"/>
                    </a:lnTo>
                    <a:lnTo>
                      <a:pt x="856" y="1142"/>
                    </a:lnTo>
                    <a:lnTo>
                      <a:pt x="826" y="1148"/>
                    </a:lnTo>
                    <a:lnTo>
                      <a:pt x="793" y="1155"/>
                    </a:lnTo>
                    <a:lnTo>
                      <a:pt x="756" y="1161"/>
                    </a:lnTo>
                    <a:lnTo>
                      <a:pt x="716" y="1166"/>
                    </a:lnTo>
                    <a:lnTo>
                      <a:pt x="673" y="1172"/>
                    </a:lnTo>
                    <a:lnTo>
                      <a:pt x="629" y="1178"/>
                    </a:lnTo>
                    <a:lnTo>
                      <a:pt x="583" y="1183"/>
                    </a:lnTo>
                    <a:lnTo>
                      <a:pt x="536" y="1185"/>
                    </a:lnTo>
                    <a:lnTo>
                      <a:pt x="488" y="1187"/>
                    </a:lnTo>
                    <a:lnTo>
                      <a:pt x="439" y="1187"/>
                    </a:lnTo>
                    <a:lnTo>
                      <a:pt x="392" y="1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solidFill>
                    <a:prstClr val="black"/>
                  </a:solidFill>
                </a:endParaRPr>
              </a:p>
            </p:txBody>
          </p:sp>
          <p:sp>
            <p:nvSpPr>
              <p:cNvPr id="103441" name="Freeform 10"/>
              <p:cNvSpPr>
                <a:spLocks/>
              </p:cNvSpPr>
              <p:nvPr/>
            </p:nvSpPr>
            <p:spPr bwMode="auto">
              <a:xfrm rot="17438852" flipV="1">
                <a:off x="1854" y="2448"/>
                <a:ext cx="642" cy="1277"/>
              </a:xfrm>
              <a:custGeom>
                <a:avLst/>
                <a:gdLst>
                  <a:gd name="T0" fmla="*/ 361 w 930"/>
                  <a:gd name="T1" fmla="*/ 1184 h 1187"/>
                  <a:gd name="T2" fmla="*/ 299 w 930"/>
                  <a:gd name="T3" fmla="*/ 1177 h 1187"/>
                  <a:gd name="T4" fmla="*/ 240 w 930"/>
                  <a:gd name="T5" fmla="*/ 1166 h 1187"/>
                  <a:gd name="T6" fmla="*/ 185 w 930"/>
                  <a:gd name="T7" fmla="*/ 1150 h 1187"/>
                  <a:gd name="T8" fmla="*/ 135 w 930"/>
                  <a:gd name="T9" fmla="*/ 1130 h 1187"/>
                  <a:gd name="T10" fmla="*/ 91 w 930"/>
                  <a:gd name="T11" fmla="*/ 1102 h 1187"/>
                  <a:gd name="T12" fmla="*/ 54 w 930"/>
                  <a:gd name="T13" fmla="*/ 1069 h 1187"/>
                  <a:gd name="T14" fmla="*/ 26 w 930"/>
                  <a:gd name="T15" fmla="*/ 1028 h 1187"/>
                  <a:gd name="T16" fmla="*/ 3 w 930"/>
                  <a:gd name="T17" fmla="*/ 959 h 1187"/>
                  <a:gd name="T18" fmla="*/ 7 w 930"/>
                  <a:gd name="T19" fmla="*/ 855 h 1187"/>
                  <a:gd name="T20" fmla="*/ 41 w 930"/>
                  <a:gd name="T21" fmla="*/ 751 h 1187"/>
                  <a:gd name="T22" fmla="*/ 90 w 930"/>
                  <a:gd name="T23" fmla="*/ 651 h 1187"/>
                  <a:gd name="T24" fmla="*/ 152 w 930"/>
                  <a:gd name="T25" fmla="*/ 553 h 1187"/>
                  <a:gd name="T26" fmla="*/ 221 w 930"/>
                  <a:gd name="T27" fmla="*/ 460 h 1187"/>
                  <a:gd name="T28" fmla="*/ 295 w 930"/>
                  <a:gd name="T29" fmla="*/ 375 h 1187"/>
                  <a:gd name="T30" fmla="*/ 367 w 930"/>
                  <a:gd name="T31" fmla="*/ 302 h 1187"/>
                  <a:gd name="T32" fmla="*/ 430 w 930"/>
                  <a:gd name="T33" fmla="*/ 245 h 1187"/>
                  <a:gd name="T34" fmla="*/ 483 w 930"/>
                  <a:gd name="T35" fmla="*/ 206 h 1187"/>
                  <a:gd name="T36" fmla="*/ 238 w 930"/>
                  <a:gd name="T37" fmla="*/ 147 h 1187"/>
                  <a:gd name="T38" fmla="*/ 254 w 930"/>
                  <a:gd name="T39" fmla="*/ 138 h 1187"/>
                  <a:gd name="T40" fmla="*/ 295 w 930"/>
                  <a:gd name="T41" fmla="*/ 112 h 1187"/>
                  <a:gd name="T42" fmla="*/ 357 w 930"/>
                  <a:gd name="T43" fmla="*/ 80 h 1187"/>
                  <a:gd name="T44" fmla="*/ 434 w 930"/>
                  <a:gd name="T45" fmla="*/ 45 h 1187"/>
                  <a:gd name="T46" fmla="*/ 515 w 930"/>
                  <a:gd name="T47" fmla="*/ 18 h 1187"/>
                  <a:gd name="T48" fmla="*/ 597 w 930"/>
                  <a:gd name="T49" fmla="*/ 2 h 1187"/>
                  <a:gd name="T50" fmla="*/ 672 w 930"/>
                  <a:gd name="T51" fmla="*/ 6 h 1187"/>
                  <a:gd name="T52" fmla="*/ 733 w 930"/>
                  <a:gd name="T53" fmla="*/ 36 h 1187"/>
                  <a:gd name="T54" fmla="*/ 748 w 930"/>
                  <a:gd name="T55" fmla="*/ 76 h 1187"/>
                  <a:gd name="T56" fmla="*/ 743 w 930"/>
                  <a:gd name="T57" fmla="*/ 143 h 1187"/>
                  <a:gd name="T58" fmla="*/ 726 w 930"/>
                  <a:gd name="T59" fmla="*/ 227 h 1187"/>
                  <a:gd name="T60" fmla="*/ 700 w 930"/>
                  <a:gd name="T61" fmla="*/ 318 h 1187"/>
                  <a:gd name="T62" fmla="*/ 670 w 930"/>
                  <a:gd name="T63" fmla="*/ 407 h 1187"/>
                  <a:gd name="T64" fmla="*/ 642 w 930"/>
                  <a:gd name="T65" fmla="*/ 483 h 1187"/>
                  <a:gd name="T66" fmla="*/ 621 w 930"/>
                  <a:gd name="T67" fmla="*/ 536 h 1187"/>
                  <a:gd name="T68" fmla="*/ 613 w 930"/>
                  <a:gd name="T69" fmla="*/ 556 h 1187"/>
                  <a:gd name="T70" fmla="*/ 523 w 930"/>
                  <a:gd name="T71" fmla="*/ 269 h 1187"/>
                  <a:gd name="T72" fmla="*/ 485 w 930"/>
                  <a:gd name="T73" fmla="*/ 316 h 1187"/>
                  <a:gd name="T74" fmla="*/ 437 w 930"/>
                  <a:gd name="T75" fmla="*/ 385 h 1187"/>
                  <a:gd name="T76" fmla="*/ 386 w 930"/>
                  <a:gd name="T77" fmla="*/ 471 h 1187"/>
                  <a:gd name="T78" fmla="*/ 338 w 930"/>
                  <a:gd name="T79" fmla="*/ 567 h 1187"/>
                  <a:gd name="T80" fmla="*/ 299 w 930"/>
                  <a:gd name="T81" fmla="*/ 670 h 1187"/>
                  <a:gd name="T82" fmla="*/ 274 w 930"/>
                  <a:gd name="T83" fmla="*/ 770 h 1187"/>
                  <a:gd name="T84" fmla="*/ 270 w 930"/>
                  <a:gd name="T85" fmla="*/ 865 h 1187"/>
                  <a:gd name="T86" fmla="*/ 293 w 930"/>
                  <a:gd name="T87" fmla="*/ 938 h 1187"/>
                  <a:gd name="T88" fmla="*/ 356 w 930"/>
                  <a:gd name="T89" fmla="*/ 992 h 1187"/>
                  <a:gd name="T90" fmla="*/ 451 w 930"/>
                  <a:gd name="T91" fmla="*/ 1035 h 1187"/>
                  <a:gd name="T92" fmla="*/ 564 w 930"/>
                  <a:gd name="T93" fmla="*/ 1069 h 1187"/>
                  <a:gd name="T94" fmla="*/ 680 w 930"/>
                  <a:gd name="T95" fmla="*/ 1094 h 1187"/>
                  <a:gd name="T96" fmla="*/ 788 w 930"/>
                  <a:gd name="T97" fmla="*/ 1111 h 1187"/>
                  <a:gd name="T98" fmla="*/ 874 w 930"/>
                  <a:gd name="T99" fmla="*/ 1120 h 1187"/>
                  <a:gd name="T100" fmla="*/ 923 w 930"/>
                  <a:gd name="T101" fmla="*/ 1126 h 1187"/>
                  <a:gd name="T102" fmla="*/ 927 w 930"/>
                  <a:gd name="T103" fmla="*/ 1127 h 1187"/>
                  <a:gd name="T104" fmla="*/ 903 w 930"/>
                  <a:gd name="T105" fmla="*/ 1133 h 1187"/>
                  <a:gd name="T106" fmla="*/ 856 w 930"/>
                  <a:gd name="T107" fmla="*/ 1142 h 1187"/>
                  <a:gd name="T108" fmla="*/ 793 w 930"/>
                  <a:gd name="T109" fmla="*/ 1155 h 1187"/>
                  <a:gd name="T110" fmla="*/ 716 w 930"/>
                  <a:gd name="T111" fmla="*/ 1166 h 1187"/>
                  <a:gd name="T112" fmla="*/ 629 w 930"/>
                  <a:gd name="T113" fmla="*/ 1178 h 1187"/>
                  <a:gd name="T114" fmla="*/ 536 w 930"/>
                  <a:gd name="T115" fmla="*/ 1185 h 1187"/>
                  <a:gd name="T116" fmla="*/ 439 w 930"/>
                  <a:gd name="T117" fmla="*/ 1187 h 11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0"/>
                  <a:gd name="T178" fmla="*/ 0 h 1187"/>
                  <a:gd name="T179" fmla="*/ 930 w 930"/>
                  <a:gd name="T180" fmla="*/ 1187 h 11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0" h="1187">
                    <a:moveTo>
                      <a:pt x="392" y="1186"/>
                    </a:moveTo>
                    <a:lnTo>
                      <a:pt x="361" y="1184"/>
                    </a:lnTo>
                    <a:lnTo>
                      <a:pt x="330" y="1181"/>
                    </a:lnTo>
                    <a:lnTo>
                      <a:pt x="299" y="1177"/>
                    </a:lnTo>
                    <a:lnTo>
                      <a:pt x="269" y="1172"/>
                    </a:lnTo>
                    <a:lnTo>
                      <a:pt x="240" y="1166"/>
                    </a:lnTo>
                    <a:lnTo>
                      <a:pt x="212" y="1160"/>
                    </a:lnTo>
                    <a:lnTo>
                      <a:pt x="185" y="1150"/>
                    </a:lnTo>
                    <a:lnTo>
                      <a:pt x="159" y="1140"/>
                    </a:lnTo>
                    <a:lnTo>
                      <a:pt x="135" y="1130"/>
                    </a:lnTo>
                    <a:lnTo>
                      <a:pt x="112" y="1117"/>
                    </a:lnTo>
                    <a:lnTo>
                      <a:pt x="91" y="1102"/>
                    </a:lnTo>
                    <a:lnTo>
                      <a:pt x="72" y="1086"/>
                    </a:lnTo>
                    <a:lnTo>
                      <a:pt x="54" y="1069"/>
                    </a:lnTo>
                    <a:lnTo>
                      <a:pt x="39" y="1049"/>
                    </a:lnTo>
                    <a:lnTo>
                      <a:pt x="26" y="1028"/>
                    </a:lnTo>
                    <a:lnTo>
                      <a:pt x="15" y="1005"/>
                    </a:lnTo>
                    <a:lnTo>
                      <a:pt x="3" y="959"/>
                    </a:lnTo>
                    <a:lnTo>
                      <a:pt x="0" y="908"/>
                    </a:lnTo>
                    <a:lnTo>
                      <a:pt x="7" y="855"/>
                    </a:lnTo>
                    <a:lnTo>
                      <a:pt x="22" y="799"/>
                    </a:lnTo>
                    <a:lnTo>
                      <a:pt x="41" y="751"/>
                    </a:lnTo>
                    <a:lnTo>
                      <a:pt x="64" y="701"/>
                    </a:lnTo>
                    <a:lnTo>
                      <a:pt x="90" y="651"/>
                    </a:lnTo>
                    <a:lnTo>
                      <a:pt x="119" y="602"/>
                    </a:lnTo>
                    <a:lnTo>
                      <a:pt x="152" y="553"/>
                    </a:lnTo>
                    <a:lnTo>
                      <a:pt x="186" y="506"/>
                    </a:lnTo>
                    <a:lnTo>
                      <a:pt x="221" y="460"/>
                    </a:lnTo>
                    <a:lnTo>
                      <a:pt x="258" y="416"/>
                    </a:lnTo>
                    <a:lnTo>
                      <a:pt x="295" y="375"/>
                    </a:lnTo>
                    <a:lnTo>
                      <a:pt x="331" y="337"/>
                    </a:lnTo>
                    <a:lnTo>
                      <a:pt x="367" y="302"/>
                    </a:lnTo>
                    <a:lnTo>
                      <a:pt x="400" y="271"/>
                    </a:lnTo>
                    <a:lnTo>
                      <a:pt x="430" y="245"/>
                    </a:lnTo>
                    <a:lnTo>
                      <a:pt x="459" y="223"/>
                    </a:lnTo>
                    <a:lnTo>
                      <a:pt x="483" y="206"/>
                    </a:lnTo>
                    <a:lnTo>
                      <a:pt x="503" y="195"/>
                    </a:lnTo>
                    <a:lnTo>
                      <a:pt x="238" y="147"/>
                    </a:lnTo>
                    <a:lnTo>
                      <a:pt x="241" y="144"/>
                    </a:lnTo>
                    <a:lnTo>
                      <a:pt x="254" y="138"/>
                    </a:lnTo>
                    <a:lnTo>
                      <a:pt x="271" y="126"/>
                    </a:lnTo>
                    <a:lnTo>
                      <a:pt x="295" y="112"/>
                    </a:lnTo>
                    <a:lnTo>
                      <a:pt x="324" y="96"/>
                    </a:lnTo>
                    <a:lnTo>
                      <a:pt x="357" y="80"/>
                    </a:lnTo>
                    <a:lnTo>
                      <a:pt x="394" y="63"/>
                    </a:lnTo>
                    <a:lnTo>
                      <a:pt x="434" y="45"/>
                    </a:lnTo>
                    <a:lnTo>
                      <a:pt x="474" y="30"/>
                    </a:lnTo>
                    <a:lnTo>
                      <a:pt x="515" y="18"/>
                    </a:lnTo>
                    <a:lnTo>
                      <a:pt x="557" y="7"/>
                    </a:lnTo>
                    <a:lnTo>
                      <a:pt x="597" y="2"/>
                    </a:lnTo>
                    <a:lnTo>
                      <a:pt x="635" y="0"/>
                    </a:lnTo>
                    <a:lnTo>
                      <a:pt x="672" y="6"/>
                    </a:lnTo>
                    <a:lnTo>
                      <a:pt x="704" y="18"/>
                    </a:lnTo>
                    <a:lnTo>
                      <a:pt x="733" y="36"/>
                    </a:lnTo>
                    <a:lnTo>
                      <a:pt x="743" y="52"/>
                    </a:lnTo>
                    <a:lnTo>
                      <a:pt x="748" y="76"/>
                    </a:lnTo>
                    <a:lnTo>
                      <a:pt x="748" y="106"/>
                    </a:lnTo>
                    <a:lnTo>
                      <a:pt x="743" y="143"/>
                    </a:lnTo>
                    <a:lnTo>
                      <a:pt x="737" y="184"/>
                    </a:lnTo>
                    <a:lnTo>
                      <a:pt x="726" y="227"/>
                    </a:lnTo>
                    <a:lnTo>
                      <a:pt x="714" y="272"/>
                    </a:lnTo>
                    <a:lnTo>
                      <a:pt x="700" y="318"/>
                    </a:lnTo>
                    <a:lnTo>
                      <a:pt x="685" y="365"/>
                    </a:lnTo>
                    <a:lnTo>
                      <a:pt x="670" y="407"/>
                    </a:lnTo>
                    <a:lnTo>
                      <a:pt x="655" y="447"/>
                    </a:lnTo>
                    <a:lnTo>
                      <a:pt x="642" y="483"/>
                    </a:lnTo>
                    <a:lnTo>
                      <a:pt x="631" y="513"/>
                    </a:lnTo>
                    <a:lnTo>
                      <a:pt x="621" y="536"/>
                    </a:lnTo>
                    <a:lnTo>
                      <a:pt x="616" y="551"/>
                    </a:lnTo>
                    <a:lnTo>
                      <a:pt x="613" y="556"/>
                    </a:lnTo>
                    <a:lnTo>
                      <a:pt x="537" y="256"/>
                    </a:lnTo>
                    <a:lnTo>
                      <a:pt x="523" y="269"/>
                    </a:lnTo>
                    <a:lnTo>
                      <a:pt x="506" y="290"/>
                    </a:lnTo>
                    <a:lnTo>
                      <a:pt x="485" y="316"/>
                    </a:lnTo>
                    <a:lnTo>
                      <a:pt x="462" y="347"/>
                    </a:lnTo>
                    <a:lnTo>
                      <a:pt x="437" y="385"/>
                    </a:lnTo>
                    <a:lnTo>
                      <a:pt x="412" y="426"/>
                    </a:lnTo>
                    <a:lnTo>
                      <a:pt x="386" y="471"/>
                    </a:lnTo>
                    <a:lnTo>
                      <a:pt x="362" y="518"/>
                    </a:lnTo>
                    <a:lnTo>
                      <a:pt x="338" y="567"/>
                    </a:lnTo>
                    <a:lnTo>
                      <a:pt x="317" y="618"/>
                    </a:lnTo>
                    <a:lnTo>
                      <a:pt x="299" y="670"/>
                    </a:lnTo>
                    <a:lnTo>
                      <a:pt x="285" y="721"/>
                    </a:lnTo>
                    <a:lnTo>
                      <a:pt x="274" y="770"/>
                    </a:lnTo>
                    <a:lnTo>
                      <a:pt x="270" y="818"/>
                    </a:lnTo>
                    <a:lnTo>
                      <a:pt x="270" y="865"/>
                    </a:lnTo>
                    <a:lnTo>
                      <a:pt x="278" y="907"/>
                    </a:lnTo>
                    <a:lnTo>
                      <a:pt x="293" y="938"/>
                    </a:lnTo>
                    <a:lnTo>
                      <a:pt x="319" y="967"/>
                    </a:lnTo>
                    <a:lnTo>
                      <a:pt x="356" y="992"/>
                    </a:lnTo>
                    <a:lnTo>
                      <a:pt x="400" y="1016"/>
                    </a:lnTo>
                    <a:lnTo>
                      <a:pt x="451" y="1035"/>
                    </a:lnTo>
                    <a:lnTo>
                      <a:pt x="506" y="1054"/>
                    </a:lnTo>
                    <a:lnTo>
                      <a:pt x="564" y="1069"/>
                    </a:lnTo>
                    <a:lnTo>
                      <a:pt x="622" y="1082"/>
                    </a:lnTo>
                    <a:lnTo>
                      <a:pt x="680" y="1094"/>
                    </a:lnTo>
                    <a:lnTo>
                      <a:pt x="737" y="1103"/>
                    </a:lnTo>
                    <a:lnTo>
                      <a:pt x="788" y="1111"/>
                    </a:lnTo>
                    <a:lnTo>
                      <a:pt x="835" y="1117"/>
                    </a:lnTo>
                    <a:lnTo>
                      <a:pt x="874" y="1120"/>
                    </a:lnTo>
                    <a:lnTo>
                      <a:pt x="904" y="1124"/>
                    </a:lnTo>
                    <a:lnTo>
                      <a:pt x="923" y="1126"/>
                    </a:lnTo>
                    <a:lnTo>
                      <a:pt x="930" y="1126"/>
                    </a:lnTo>
                    <a:lnTo>
                      <a:pt x="927" y="1127"/>
                    </a:lnTo>
                    <a:lnTo>
                      <a:pt x="917" y="1130"/>
                    </a:lnTo>
                    <a:lnTo>
                      <a:pt x="903" y="1133"/>
                    </a:lnTo>
                    <a:lnTo>
                      <a:pt x="882" y="1138"/>
                    </a:lnTo>
                    <a:lnTo>
                      <a:pt x="856" y="1142"/>
                    </a:lnTo>
                    <a:lnTo>
                      <a:pt x="826" y="1148"/>
                    </a:lnTo>
                    <a:lnTo>
                      <a:pt x="793" y="1155"/>
                    </a:lnTo>
                    <a:lnTo>
                      <a:pt x="756" y="1161"/>
                    </a:lnTo>
                    <a:lnTo>
                      <a:pt x="716" y="1166"/>
                    </a:lnTo>
                    <a:lnTo>
                      <a:pt x="673" y="1172"/>
                    </a:lnTo>
                    <a:lnTo>
                      <a:pt x="629" y="1178"/>
                    </a:lnTo>
                    <a:lnTo>
                      <a:pt x="583" y="1183"/>
                    </a:lnTo>
                    <a:lnTo>
                      <a:pt x="536" y="1185"/>
                    </a:lnTo>
                    <a:lnTo>
                      <a:pt x="488" y="1187"/>
                    </a:lnTo>
                    <a:lnTo>
                      <a:pt x="439" y="1187"/>
                    </a:lnTo>
                    <a:lnTo>
                      <a:pt x="392" y="1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solidFill>
                    <a:prstClr val="black"/>
                  </a:solidFill>
                </a:endParaRPr>
              </a:p>
            </p:txBody>
          </p:sp>
        </p:grpSp>
        <p:grpSp>
          <p:nvGrpSpPr>
            <p:cNvPr id="4" name="Group 11"/>
            <p:cNvGrpSpPr>
              <a:grpSpLocks/>
            </p:cNvGrpSpPr>
            <p:nvPr/>
          </p:nvGrpSpPr>
          <p:grpSpPr bwMode="auto">
            <a:xfrm>
              <a:off x="2976" y="1998"/>
              <a:ext cx="1277" cy="1410"/>
              <a:chOff x="2976" y="1998"/>
              <a:chExt cx="1277" cy="1410"/>
            </a:xfrm>
            <a:grpFill/>
          </p:grpSpPr>
          <p:sp>
            <p:nvSpPr>
              <p:cNvPr id="103438" name="Freeform 12"/>
              <p:cNvSpPr>
                <a:spLocks/>
              </p:cNvSpPr>
              <p:nvPr/>
            </p:nvSpPr>
            <p:spPr bwMode="auto">
              <a:xfrm rot="21399993" flipH="1">
                <a:off x="3611" y="1998"/>
                <a:ext cx="642" cy="1277"/>
              </a:xfrm>
              <a:custGeom>
                <a:avLst/>
                <a:gdLst>
                  <a:gd name="T0" fmla="*/ 361 w 930"/>
                  <a:gd name="T1" fmla="*/ 1184 h 1187"/>
                  <a:gd name="T2" fmla="*/ 299 w 930"/>
                  <a:gd name="T3" fmla="*/ 1177 h 1187"/>
                  <a:gd name="T4" fmla="*/ 240 w 930"/>
                  <a:gd name="T5" fmla="*/ 1166 h 1187"/>
                  <a:gd name="T6" fmla="*/ 185 w 930"/>
                  <a:gd name="T7" fmla="*/ 1150 h 1187"/>
                  <a:gd name="T8" fmla="*/ 135 w 930"/>
                  <a:gd name="T9" fmla="*/ 1130 h 1187"/>
                  <a:gd name="T10" fmla="*/ 91 w 930"/>
                  <a:gd name="T11" fmla="*/ 1102 h 1187"/>
                  <a:gd name="T12" fmla="*/ 54 w 930"/>
                  <a:gd name="T13" fmla="*/ 1069 h 1187"/>
                  <a:gd name="T14" fmla="*/ 26 w 930"/>
                  <a:gd name="T15" fmla="*/ 1028 h 1187"/>
                  <a:gd name="T16" fmla="*/ 3 w 930"/>
                  <a:gd name="T17" fmla="*/ 959 h 1187"/>
                  <a:gd name="T18" fmla="*/ 7 w 930"/>
                  <a:gd name="T19" fmla="*/ 855 h 1187"/>
                  <a:gd name="T20" fmla="*/ 41 w 930"/>
                  <a:gd name="T21" fmla="*/ 751 h 1187"/>
                  <a:gd name="T22" fmla="*/ 90 w 930"/>
                  <a:gd name="T23" fmla="*/ 651 h 1187"/>
                  <a:gd name="T24" fmla="*/ 152 w 930"/>
                  <a:gd name="T25" fmla="*/ 553 h 1187"/>
                  <a:gd name="T26" fmla="*/ 221 w 930"/>
                  <a:gd name="T27" fmla="*/ 460 h 1187"/>
                  <a:gd name="T28" fmla="*/ 295 w 930"/>
                  <a:gd name="T29" fmla="*/ 375 h 1187"/>
                  <a:gd name="T30" fmla="*/ 367 w 930"/>
                  <a:gd name="T31" fmla="*/ 302 h 1187"/>
                  <a:gd name="T32" fmla="*/ 430 w 930"/>
                  <a:gd name="T33" fmla="*/ 245 h 1187"/>
                  <a:gd name="T34" fmla="*/ 483 w 930"/>
                  <a:gd name="T35" fmla="*/ 206 h 1187"/>
                  <a:gd name="T36" fmla="*/ 238 w 930"/>
                  <a:gd name="T37" fmla="*/ 147 h 1187"/>
                  <a:gd name="T38" fmla="*/ 254 w 930"/>
                  <a:gd name="T39" fmla="*/ 138 h 1187"/>
                  <a:gd name="T40" fmla="*/ 295 w 930"/>
                  <a:gd name="T41" fmla="*/ 112 h 1187"/>
                  <a:gd name="T42" fmla="*/ 357 w 930"/>
                  <a:gd name="T43" fmla="*/ 80 h 1187"/>
                  <a:gd name="T44" fmla="*/ 434 w 930"/>
                  <a:gd name="T45" fmla="*/ 45 h 1187"/>
                  <a:gd name="T46" fmla="*/ 515 w 930"/>
                  <a:gd name="T47" fmla="*/ 18 h 1187"/>
                  <a:gd name="T48" fmla="*/ 597 w 930"/>
                  <a:gd name="T49" fmla="*/ 2 h 1187"/>
                  <a:gd name="T50" fmla="*/ 672 w 930"/>
                  <a:gd name="T51" fmla="*/ 6 h 1187"/>
                  <a:gd name="T52" fmla="*/ 733 w 930"/>
                  <a:gd name="T53" fmla="*/ 36 h 1187"/>
                  <a:gd name="T54" fmla="*/ 748 w 930"/>
                  <a:gd name="T55" fmla="*/ 76 h 1187"/>
                  <a:gd name="T56" fmla="*/ 743 w 930"/>
                  <a:gd name="T57" fmla="*/ 143 h 1187"/>
                  <a:gd name="T58" fmla="*/ 726 w 930"/>
                  <a:gd name="T59" fmla="*/ 227 h 1187"/>
                  <a:gd name="T60" fmla="*/ 700 w 930"/>
                  <a:gd name="T61" fmla="*/ 318 h 1187"/>
                  <a:gd name="T62" fmla="*/ 670 w 930"/>
                  <a:gd name="T63" fmla="*/ 407 h 1187"/>
                  <a:gd name="T64" fmla="*/ 642 w 930"/>
                  <a:gd name="T65" fmla="*/ 483 h 1187"/>
                  <a:gd name="T66" fmla="*/ 621 w 930"/>
                  <a:gd name="T67" fmla="*/ 536 h 1187"/>
                  <a:gd name="T68" fmla="*/ 613 w 930"/>
                  <a:gd name="T69" fmla="*/ 556 h 1187"/>
                  <a:gd name="T70" fmla="*/ 523 w 930"/>
                  <a:gd name="T71" fmla="*/ 269 h 1187"/>
                  <a:gd name="T72" fmla="*/ 485 w 930"/>
                  <a:gd name="T73" fmla="*/ 316 h 1187"/>
                  <a:gd name="T74" fmla="*/ 437 w 930"/>
                  <a:gd name="T75" fmla="*/ 385 h 1187"/>
                  <a:gd name="T76" fmla="*/ 386 w 930"/>
                  <a:gd name="T77" fmla="*/ 471 h 1187"/>
                  <a:gd name="T78" fmla="*/ 338 w 930"/>
                  <a:gd name="T79" fmla="*/ 567 h 1187"/>
                  <a:gd name="T80" fmla="*/ 299 w 930"/>
                  <a:gd name="T81" fmla="*/ 670 h 1187"/>
                  <a:gd name="T82" fmla="*/ 274 w 930"/>
                  <a:gd name="T83" fmla="*/ 770 h 1187"/>
                  <a:gd name="T84" fmla="*/ 270 w 930"/>
                  <a:gd name="T85" fmla="*/ 865 h 1187"/>
                  <a:gd name="T86" fmla="*/ 293 w 930"/>
                  <a:gd name="T87" fmla="*/ 938 h 1187"/>
                  <a:gd name="T88" fmla="*/ 356 w 930"/>
                  <a:gd name="T89" fmla="*/ 992 h 1187"/>
                  <a:gd name="T90" fmla="*/ 451 w 930"/>
                  <a:gd name="T91" fmla="*/ 1035 h 1187"/>
                  <a:gd name="T92" fmla="*/ 564 w 930"/>
                  <a:gd name="T93" fmla="*/ 1069 h 1187"/>
                  <a:gd name="T94" fmla="*/ 680 w 930"/>
                  <a:gd name="T95" fmla="*/ 1094 h 1187"/>
                  <a:gd name="T96" fmla="*/ 788 w 930"/>
                  <a:gd name="T97" fmla="*/ 1111 h 1187"/>
                  <a:gd name="T98" fmla="*/ 874 w 930"/>
                  <a:gd name="T99" fmla="*/ 1120 h 1187"/>
                  <a:gd name="T100" fmla="*/ 923 w 930"/>
                  <a:gd name="T101" fmla="*/ 1126 h 1187"/>
                  <a:gd name="T102" fmla="*/ 927 w 930"/>
                  <a:gd name="T103" fmla="*/ 1127 h 1187"/>
                  <a:gd name="T104" fmla="*/ 903 w 930"/>
                  <a:gd name="T105" fmla="*/ 1133 h 1187"/>
                  <a:gd name="T106" fmla="*/ 856 w 930"/>
                  <a:gd name="T107" fmla="*/ 1142 h 1187"/>
                  <a:gd name="T108" fmla="*/ 793 w 930"/>
                  <a:gd name="T109" fmla="*/ 1155 h 1187"/>
                  <a:gd name="T110" fmla="*/ 716 w 930"/>
                  <a:gd name="T111" fmla="*/ 1166 h 1187"/>
                  <a:gd name="T112" fmla="*/ 629 w 930"/>
                  <a:gd name="T113" fmla="*/ 1178 h 1187"/>
                  <a:gd name="T114" fmla="*/ 536 w 930"/>
                  <a:gd name="T115" fmla="*/ 1185 h 1187"/>
                  <a:gd name="T116" fmla="*/ 439 w 930"/>
                  <a:gd name="T117" fmla="*/ 1187 h 11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0"/>
                  <a:gd name="T178" fmla="*/ 0 h 1187"/>
                  <a:gd name="T179" fmla="*/ 930 w 930"/>
                  <a:gd name="T180" fmla="*/ 1187 h 11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0" h="1187">
                    <a:moveTo>
                      <a:pt x="392" y="1186"/>
                    </a:moveTo>
                    <a:lnTo>
                      <a:pt x="361" y="1184"/>
                    </a:lnTo>
                    <a:lnTo>
                      <a:pt x="330" y="1181"/>
                    </a:lnTo>
                    <a:lnTo>
                      <a:pt x="299" y="1177"/>
                    </a:lnTo>
                    <a:lnTo>
                      <a:pt x="269" y="1172"/>
                    </a:lnTo>
                    <a:lnTo>
                      <a:pt x="240" y="1166"/>
                    </a:lnTo>
                    <a:lnTo>
                      <a:pt x="212" y="1160"/>
                    </a:lnTo>
                    <a:lnTo>
                      <a:pt x="185" y="1150"/>
                    </a:lnTo>
                    <a:lnTo>
                      <a:pt x="159" y="1140"/>
                    </a:lnTo>
                    <a:lnTo>
                      <a:pt x="135" y="1130"/>
                    </a:lnTo>
                    <a:lnTo>
                      <a:pt x="112" y="1117"/>
                    </a:lnTo>
                    <a:lnTo>
                      <a:pt x="91" y="1102"/>
                    </a:lnTo>
                    <a:lnTo>
                      <a:pt x="72" y="1086"/>
                    </a:lnTo>
                    <a:lnTo>
                      <a:pt x="54" y="1069"/>
                    </a:lnTo>
                    <a:lnTo>
                      <a:pt x="39" y="1049"/>
                    </a:lnTo>
                    <a:lnTo>
                      <a:pt x="26" y="1028"/>
                    </a:lnTo>
                    <a:lnTo>
                      <a:pt x="15" y="1005"/>
                    </a:lnTo>
                    <a:lnTo>
                      <a:pt x="3" y="959"/>
                    </a:lnTo>
                    <a:lnTo>
                      <a:pt x="0" y="908"/>
                    </a:lnTo>
                    <a:lnTo>
                      <a:pt x="7" y="855"/>
                    </a:lnTo>
                    <a:lnTo>
                      <a:pt x="22" y="799"/>
                    </a:lnTo>
                    <a:lnTo>
                      <a:pt x="41" y="751"/>
                    </a:lnTo>
                    <a:lnTo>
                      <a:pt x="64" y="701"/>
                    </a:lnTo>
                    <a:lnTo>
                      <a:pt x="90" y="651"/>
                    </a:lnTo>
                    <a:lnTo>
                      <a:pt x="119" y="602"/>
                    </a:lnTo>
                    <a:lnTo>
                      <a:pt x="152" y="553"/>
                    </a:lnTo>
                    <a:lnTo>
                      <a:pt x="186" y="506"/>
                    </a:lnTo>
                    <a:lnTo>
                      <a:pt x="221" y="460"/>
                    </a:lnTo>
                    <a:lnTo>
                      <a:pt x="258" y="416"/>
                    </a:lnTo>
                    <a:lnTo>
                      <a:pt x="295" y="375"/>
                    </a:lnTo>
                    <a:lnTo>
                      <a:pt x="331" y="337"/>
                    </a:lnTo>
                    <a:lnTo>
                      <a:pt x="367" y="302"/>
                    </a:lnTo>
                    <a:lnTo>
                      <a:pt x="400" y="271"/>
                    </a:lnTo>
                    <a:lnTo>
                      <a:pt x="430" y="245"/>
                    </a:lnTo>
                    <a:lnTo>
                      <a:pt x="459" y="223"/>
                    </a:lnTo>
                    <a:lnTo>
                      <a:pt x="483" y="206"/>
                    </a:lnTo>
                    <a:lnTo>
                      <a:pt x="503" y="195"/>
                    </a:lnTo>
                    <a:lnTo>
                      <a:pt x="238" y="147"/>
                    </a:lnTo>
                    <a:lnTo>
                      <a:pt x="241" y="144"/>
                    </a:lnTo>
                    <a:lnTo>
                      <a:pt x="254" y="138"/>
                    </a:lnTo>
                    <a:lnTo>
                      <a:pt x="271" y="126"/>
                    </a:lnTo>
                    <a:lnTo>
                      <a:pt x="295" y="112"/>
                    </a:lnTo>
                    <a:lnTo>
                      <a:pt x="324" y="96"/>
                    </a:lnTo>
                    <a:lnTo>
                      <a:pt x="357" y="80"/>
                    </a:lnTo>
                    <a:lnTo>
                      <a:pt x="394" y="63"/>
                    </a:lnTo>
                    <a:lnTo>
                      <a:pt x="434" y="45"/>
                    </a:lnTo>
                    <a:lnTo>
                      <a:pt x="474" y="30"/>
                    </a:lnTo>
                    <a:lnTo>
                      <a:pt x="515" y="18"/>
                    </a:lnTo>
                    <a:lnTo>
                      <a:pt x="557" y="7"/>
                    </a:lnTo>
                    <a:lnTo>
                      <a:pt x="597" y="2"/>
                    </a:lnTo>
                    <a:lnTo>
                      <a:pt x="635" y="0"/>
                    </a:lnTo>
                    <a:lnTo>
                      <a:pt x="672" y="6"/>
                    </a:lnTo>
                    <a:lnTo>
                      <a:pt x="704" y="18"/>
                    </a:lnTo>
                    <a:lnTo>
                      <a:pt x="733" y="36"/>
                    </a:lnTo>
                    <a:lnTo>
                      <a:pt x="743" y="52"/>
                    </a:lnTo>
                    <a:lnTo>
                      <a:pt x="748" y="76"/>
                    </a:lnTo>
                    <a:lnTo>
                      <a:pt x="748" y="106"/>
                    </a:lnTo>
                    <a:lnTo>
                      <a:pt x="743" y="143"/>
                    </a:lnTo>
                    <a:lnTo>
                      <a:pt x="737" y="184"/>
                    </a:lnTo>
                    <a:lnTo>
                      <a:pt x="726" y="227"/>
                    </a:lnTo>
                    <a:lnTo>
                      <a:pt x="714" y="272"/>
                    </a:lnTo>
                    <a:lnTo>
                      <a:pt x="700" y="318"/>
                    </a:lnTo>
                    <a:lnTo>
                      <a:pt x="685" y="365"/>
                    </a:lnTo>
                    <a:lnTo>
                      <a:pt x="670" y="407"/>
                    </a:lnTo>
                    <a:lnTo>
                      <a:pt x="655" y="447"/>
                    </a:lnTo>
                    <a:lnTo>
                      <a:pt x="642" y="483"/>
                    </a:lnTo>
                    <a:lnTo>
                      <a:pt x="631" y="513"/>
                    </a:lnTo>
                    <a:lnTo>
                      <a:pt x="621" y="536"/>
                    </a:lnTo>
                    <a:lnTo>
                      <a:pt x="616" y="551"/>
                    </a:lnTo>
                    <a:lnTo>
                      <a:pt x="613" y="556"/>
                    </a:lnTo>
                    <a:lnTo>
                      <a:pt x="537" y="256"/>
                    </a:lnTo>
                    <a:lnTo>
                      <a:pt x="523" y="269"/>
                    </a:lnTo>
                    <a:lnTo>
                      <a:pt x="506" y="290"/>
                    </a:lnTo>
                    <a:lnTo>
                      <a:pt x="485" y="316"/>
                    </a:lnTo>
                    <a:lnTo>
                      <a:pt x="462" y="347"/>
                    </a:lnTo>
                    <a:lnTo>
                      <a:pt x="437" y="385"/>
                    </a:lnTo>
                    <a:lnTo>
                      <a:pt x="412" y="426"/>
                    </a:lnTo>
                    <a:lnTo>
                      <a:pt x="386" y="471"/>
                    </a:lnTo>
                    <a:lnTo>
                      <a:pt x="362" y="518"/>
                    </a:lnTo>
                    <a:lnTo>
                      <a:pt x="338" y="567"/>
                    </a:lnTo>
                    <a:lnTo>
                      <a:pt x="317" y="618"/>
                    </a:lnTo>
                    <a:lnTo>
                      <a:pt x="299" y="670"/>
                    </a:lnTo>
                    <a:lnTo>
                      <a:pt x="285" y="721"/>
                    </a:lnTo>
                    <a:lnTo>
                      <a:pt x="274" y="770"/>
                    </a:lnTo>
                    <a:lnTo>
                      <a:pt x="270" y="818"/>
                    </a:lnTo>
                    <a:lnTo>
                      <a:pt x="270" y="865"/>
                    </a:lnTo>
                    <a:lnTo>
                      <a:pt x="278" y="907"/>
                    </a:lnTo>
                    <a:lnTo>
                      <a:pt x="293" y="938"/>
                    </a:lnTo>
                    <a:lnTo>
                      <a:pt x="319" y="967"/>
                    </a:lnTo>
                    <a:lnTo>
                      <a:pt x="356" y="992"/>
                    </a:lnTo>
                    <a:lnTo>
                      <a:pt x="400" y="1016"/>
                    </a:lnTo>
                    <a:lnTo>
                      <a:pt x="451" y="1035"/>
                    </a:lnTo>
                    <a:lnTo>
                      <a:pt x="506" y="1054"/>
                    </a:lnTo>
                    <a:lnTo>
                      <a:pt x="564" y="1069"/>
                    </a:lnTo>
                    <a:lnTo>
                      <a:pt x="622" y="1082"/>
                    </a:lnTo>
                    <a:lnTo>
                      <a:pt x="680" y="1094"/>
                    </a:lnTo>
                    <a:lnTo>
                      <a:pt x="737" y="1103"/>
                    </a:lnTo>
                    <a:lnTo>
                      <a:pt x="788" y="1111"/>
                    </a:lnTo>
                    <a:lnTo>
                      <a:pt x="835" y="1117"/>
                    </a:lnTo>
                    <a:lnTo>
                      <a:pt x="874" y="1120"/>
                    </a:lnTo>
                    <a:lnTo>
                      <a:pt x="904" y="1124"/>
                    </a:lnTo>
                    <a:lnTo>
                      <a:pt x="923" y="1126"/>
                    </a:lnTo>
                    <a:lnTo>
                      <a:pt x="930" y="1126"/>
                    </a:lnTo>
                    <a:lnTo>
                      <a:pt x="927" y="1127"/>
                    </a:lnTo>
                    <a:lnTo>
                      <a:pt x="917" y="1130"/>
                    </a:lnTo>
                    <a:lnTo>
                      <a:pt x="903" y="1133"/>
                    </a:lnTo>
                    <a:lnTo>
                      <a:pt x="882" y="1138"/>
                    </a:lnTo>
                    <a:lnTo>
                      <a:pt x="856" y="1142"/>
                    </a:lnTo>
                    <a:lnTo>
                      <a:pt x="826" y="1148"/>
                    </a:lnTo>
                    <a:lnTo>
                      <a:pt x="793" y="1155"/>
                    </a:lnTo>
                    <a:lnTo>
                      <a:pt x="756" y="1161"/>
                    </a:lnTo>
                    <a:lnTo>
                      <a:pt x="716" y="1166"/>
                    </a:lnTo>
                    <a:lnTo>
                      <a:pt x="673" y="1172"/>
                    </a:lnTo>
                    <a:lnTo>
                      <a:pt x="629" y="1178"/>
                    </a:lnTo>
                    <a:lnTo>
                      <a:pt x="583" y="1183"/>
                    </a:lnTo>
                    <a:lnTo>
                      <a:pt x="536" y="1185"/>
                    </a:lnTo>
                    <a:lnTo>
                      <a:pt x="488" y="1187"/>
                    </a:lnTo>
                    <a:lnTo>
                      <a:pt x="439" y="1187"/>
                    </a:lnTo>
                    <a:lnTo>
                      <a:pt x="392" y="1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solidFill>
                    <a:prstClr val="black"/>
                  </a:solidFill>
                </a:endParaRPr>
              </a:p>
            </p:txBody>
          </p:sp>
          <p:sp>
            <p:nvSpPr>
              <p:cNvPr id="103439" name="Freeform 13"/>
              <p:cNvSpPr>
                <a:spLocks/>
              </p:cNvSpPr>
              <p:nvPr/>
            </p:nvSpPr>
            <p:spPr bwMode="auto">
              <a:xfrm rot="4161148" flipH="1" flipV="1">
                <a:off x="3294" y="2448"/>
                <a:ext cx="642" cy="1277"/>
              </a:xfrm>
              <a:custGeom>
                <a:avLst/>
                <a:gdLst>
                  <a:gd name="T0" fmla="*/ 361 w 930"/>
                  <a:gd name="T1" fmla="*/ 1184 h 1187"/>
                  <a:gd name="T2" fmla="*/ 299 w 930"/>
                  <a:gd name="T3" fmla="*/ 1177 h 1187"/>
                  <a:gd name="T4" fmla="*/ 240 w 930"/>
                  <a:gd name="T5" fmla="*/ 1166 h 1187"/>
                  <a:gd name="T6" fmla="*/ 185 w 930"/>
                  <a:gd name="T7" fmla="*/ 1150 h 1187"/>
                  <a:gd name="T8" fmla="*/ 135 w 930"/>
                  <a:gd name="T9" fmla="*/ 1130 h 1187"/>
                  <a:gd name="T10" fmla="*/ 91 w 930"/>
                  <a:gd name="T11" fmla="*/ 1102 h 1187"/>
                  <a:gd name="T12" fmla="*/ 54 w 930"/>
                  <a:gd name="T13" fmla="*/ 1069 h 1187"/>
                  <a:gd name="T14" fmla="*/ 26 w 930"/>
                  <a:gd name="T15" fmla="*/ 1028 h 1187"/>
                  <a:gd name="T16" fmla="*/ 3 w 930"/>
                  <a:gd name="T17" fmla="*/ 959 h 1187"/>
                  <a:gd name="T18" fmla="*/ 7 w 930"/>
                  <a:gd name="T19" fmla="*/ 855 h 1187"/>
                  <a:gd name="T20" fmla="*/ 41 w 930"/>
                  <a:gd name="T21" fmla="*/ 751 h 1187"/>
                  <a:gd name="T22" fmla="*/ 90 w 930"/>
                  <a:gd name="T23" fmla="*/ 651 h 1187"/>
                  <a:gd name="T24" fmla="*/ 152 w 930"/>
                  <a:gd name="T25" fmla="*/ 553 h 1187"/>
                  <a:gd name="T26" fmla="*/ 221 w 930"/>
                  <a:gd name="T27" fmla="*/ 460 h 1187"/>
                  <a:gd name="T28" fmla="*/ 295 w 930"/>
                  <a:gd name="T29" fmla="*/ 375 h 1187"/>
                  <a:gd name="T30" fmla="*/ 367 w 930"/>
                  <a:gd name="T31" fmla="*/ 302 h 1187"/>
                  <a:gd name="T32" fmla="*/ 430 w 930"/>
                  <a:gd name="T33" fmla="*/ 245 h 1187"/>
                  <a:gd name="T34" fmla="*/ 483 w 930"/>
                  <a:gd name="T35" fmla="*/ 206 h 1187"/>
                  <a:gd name="T36" fmla="*/ 238 w 930"/>
                  <a:gd name="T37" fmla="*/ 147 h 1187"/>
                  <a:gd name="T38" fmla="*/ 254 w 930"/>
                  <a:gd name="T39" fmla="*/ 138 h 1187"/>
                  <a:gd name="T40" fmla="*/ 295 w 930"/>
                  <a:gd name="T41" fmla="*/ 112 h 1187"/>
                  <a:gd name="T42" fmla="*/ 357 w 930"/>
                  <a:gd name="T43" fmla="*/ 80 h 1187"/>
                  <a:gd name="T44" fmla="*/ 434 w 930"/>
                  <a:gd name="T45" fmla="*/ 45 h 1187"/>
                  <a:gd name="T46" fmla="*/ 515 w 930"/>
                  <a:gd name="T47" fmla="*/ 18 h 1187"/>
                  <a:gd name="T48" fmla="*/ 597 w 930"/>
                  <a:gd name="T49" fmla="*/ 2 h 1187"/>
                  <a:gd name="T50" fmla="*/ 672 w 930"/>
                  <a:gd name="T51" fmla="*/ 6 h 1187"/>
                  <a:gd name="T52" fmla="*/ 733 w 930"/>
                  <a:gd name="T53" fmla="*/ 36 h 1187"/>
                  <a:gd name="T54" fmla="*/ 748 w 930"/>
                  <a:gd name="T55" fmla="*/ 76 h 1187"/>
                  <a:gd name="T56" fmla="*/ 743 w 930"/>
                  <a:gd name="T57" fmla="*/ 143 h 1187"/>
                  <a:gd name="T58" fmla="*/ 726 w 930"/>
                  <a:gd name="T59" fmla="*/ 227 h 1187"/>
                  <a:gd name="T60" fmla="*/ 700 w 930"/>
                  <a:gd name="T61" fmla="*/ 318 h 1187"/>
                  <a:gd name="T62" fmla="*/ 670 w 930"/>
                  <a:gd name="T63" fmla="*/ 407 h 1187"/>
                  <a:gd name="T64" fmla="*/ 642 w 930"/>
                  <a:gd name="T65" fmla="*/ 483 h 1187"/>
                  <a:gd name="T66" fmla="*/ 621 w 930"/>
                  <a:gd name="T67" fmla="*/ 536 h 1187"/>
                  <a:gd name="T68" fmla="*/ 613 w 930"/>
                  <a:gd name="T69" fmla="*/ 556 h 1187"/>
                  <a:gd name="T70" fmla="*/ 523 w 930"/>
                  <a:gd name="T71" fmla="*/ 269 h 1187"/>
                  <a:gd name="T72" fmla="*/ 485 w 930"/>
                  <a:gd name="T73" fmla="*/ 316 h 1187"/>
                  <a:gd name="T74" fmla="*/ 437 w 930"/>
                  <a:gd name="T75" fmla="*/ 385 h 1187"/>
                  <a:gd name="T76" fmla="*/ 386 w 930"/>
                  <a:gd name="T77" fmla="*/ 471 h 1187"/>
                  <a:gd name="T78" fmla="*/ 338 w 930"/>
                  <a:gd name="T79" fmla="*/ 567 h 1187"/>
                  <a:gd name="T80" fmla="*/ 299 w 930"/>
                  <a:gd name="T81" fmla="*/ 670 h 1187"/>
                  <a:gd name="T82" fmla="*/ 274 w 930"/>
                  <a:gd name="T83" fmla="*/ 770 h 1187"/>
                  <a:gd name="T84" fmla="*/ 270 w 930"/>
                  <a:gd name="T85" fmla="*/ 865 h 1187"/>
                  <a:gd name="T86" fmla="*/ 293 w 930"/>
                  <a:gd name="T87" fmla="*/ 938 h 1187"/>
                  <a:gd name="T88" fmla="*/ 356 w 930"/>
                  <a:gd name="T89" fmla="*/ 992 h 1187"/>
                  <a:gd name="T90" fmla="*/ 451 w 930"/>
                  <a:gd name="T91" fmla="*/ 1035 h 1187"/>
                  <a:gd name="T92" fmla="*/ 564 w 930"/>
                  <a:gd name="T93" fmla="*/ 1069 h 1187"/>
                  <a:gd name="T94" fmla="*/ 680 w 930"/>
                  <a:gd name="T95" fmla="*/ 1094 h 1187"/>
                  <a:gd name="T96" fmla="*/ 788 w 930"/>
                  <a:gd name="T97" fmla="*/ 1111 h 1187"/>
                  <a:gd name="T98" fmla="*/ 874 w 930"/>
                  <a:gd name="T99" fmla="*/ 1120 h 1187"/>
                  <a:gd name="T100" fmla="*/ 923 w 930"/>
                  <a:gd name="T101" fmla="*/ 1126 h 1187"/>
                  <a:gd name="T102" fmla="*/ 927 w 930"/>
                  <a:gd name="T103" fmla="*/ 1127 h 1187"/>
                  <a:gd name="T104" fmla="*/ 903 w 930"/>
                  <a:gd name="T105" fmla="*/ 1133 h 1187"/>
                  <a:gd name="T106" fmla="*/ 856 w 930"/>
                  <a:gd name="T107" fmla="*/ 1142 h 1187"/>
                  <a:gd name="T108" fmla="*/ 793 w 930"/>
                  <a:gd name="T109" fmla="*/ 1155 h 1187"/>
                  <a:gd name="T110" fmla="*/ 716 w 930"/>
                  <a:gd name="T111" fmla="*/ 1166 h 1187"/>
                  <a:gd name="T112" fmla="*/ 629 w 930"/>
                  <a:gd name="T113" fmla="*/ 1178 h 1187"/>
                  <a:gd name="T114" fmla="*/ 536 w 930"/>
                  <a:gd name="T115" fmla="*/ 1185 h 1187"/>
                  <a:gd name="T116" fmla="*/ 439 w 930"/>
                  <a:gd name="T117" fmla="*/ 1187 h 11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0"/>
                  <a:gd name="T178" fmla="*/ 0 h 1187"/>
                  <a:gd name="T179" fmla="*/ 930 w 930"/>
                  <a:gd name="T180" fmla="*/ 1187 h 11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0" h="1187">
                    <a:moveTo>
                      <a:pt x="392" y="1186"/>
                    </a:moveTo>
                    <a:lnTo>
                      <a:pt x="361" y="1184"/>
                    </a:lnTo>
                    <a:lnTo>
                      <a:pt x="330" y="1181"/>
                    </a:lnTo>
                    <a:lnTo>
                      <a:pt x="299" y="1177"/>
                    </a:lnTo>
                    <a:lnTo>
                      <a:pt x="269" y="1172"/>
                    </a:lnTo>
                    <a:lnTo>
                      <a:pt x="240" y="1166"/>
                    </a:lnTo>
                    <a:lnTo>
                      <a:pt x="212" y="1160"/>
                    </a:lnTo>
                    <a:lnTo>
                      <a:pt x="185" y="1150"/>
                    </a:lnTo>
                    <a:lnTo>
                      <a:pt x="159" y="1140"/>
                    </a:lnTo>
                    <a:lnTo>
                      <a:pt x="135" y="1130"/>
                    </a:lnTo>
                    <a:lnTo>
                      <a:pt x="112" y="1117"/>
                    </a:lnTo>
                    <a:lnTo>
                      <a:pt x="91" y="1102"/>
                    </a:lnTo>
                    <a:lnTo>
                      <a:pt x="72" y="1086"/>
                    </a:lnTo>
                    <a:lnTo>
                      <a:pt x="54" y="1069"/>
                    </a:lnTo>
                    <a:lnTo>
                      <a:pt x="39" y="1049"/>
                    </a:lnTo>
                    <a:lnTo>
                      <a:pt x="26" y="1028"/>
                    </a:lnTo>
                    <a:lnTo>
                      <a:pt x="15" y="1005"/>
                    </a:lnTo>
                    <a:lnTo>
                      <a:pt x="3" y="959"/>
                    </a:lnTo>
                    <a:lnTo>
                      <a:pt x="0" y="908"/>
                    </a:lnTo>
                    <a:lnTo>
                      <a:pt x="7" y="855"/>
                    </a:lnTo>
                    <a:lnTo>
                      <a:pt x="22" y="799"/>
                    </a:lnTo>
                    <a:lnTo>
                      <a:pt x="41" y="751"/>
                    </a:lnTo>
                    <a:lnTo>
                      <a:pt x="64" y="701"/>
                    </a:lnTo>
                    <a:lnTo>
                      <a:pt x="90" y="651"/>
                    </a:lnTo>
                    <a:lnTo>
                      <a:pt x="119" y="602"/>
                    </a:lnTo>
                    <a:lnTo>
                      <a:pt x="152" y="553"/>
                    </a:lnTo>
                    <a:lnTo>
                      <a:pt x="186" y="506"/>
                    </a:lnTo>
                    <a:lnTo>
                      <a:pt x="221" y="460"/>
                    </a:lnTo>
                    <a:lnTo>
                      <a:pt x="258" y="416"/>
                    </a:lnTo>
                    <a:lnTo>
                      <a:pt x="295" y="375"/>
                    </a:lnTo>
                    <a:lnTo>
                      <a:pt x="331" y="337"/>
                    </a:lnTo>
                    <a:lnTo>
                      <a:pt x="367" y="302"/>
                    </a:lnTo>
                    <a:lnTo>
                      <a:pt x="400" y="271"/>
                    </a:lnTo>
                    <a:lnTo>
                      <a:pt x="430" y="245"/>
                    </a:lnTo>
                    <a:lnTo>
                      <a:pt x="459" y="223"/>
                    </a:lnTo>
                    <a:lnTo>
                      <a:pt x="483" y="206"/>
                    </a:lnTo>
                    <a:lnTo>
                      <a:pt x="503" y="195"/>
                    </a:lnTo>
                    <a:lnTo>
                      <a:pt x="238" y="147"/>
                    </a:lnTo>
                    <a:lnTo>
                      <a:pt x="241" y="144"/>
                    </a:lnTo>
                    <a:lnTo>
                      <a:pt x="254" y="138"/>
                    </a:lnTo>
                    <a:lnTo>
                      <a:pt x="271" y="126"/>
                    </a:lnTo>
                    <a:lnTo>
                      <a:pt x="295" y="112"/>
                    </a:lnTo>
                    <a:lnTo>
                      <a:pt x="324" y="96"/>
                    </a:lnTo>
                    <a:lnTo>
                      <a:pt x="357" y="80"/>
                    </a:lnTo>
                    <a:lnTo>
                      <a:pt x="394" y="63"/>
                    </a:lnTo>
                    <a:lnTo>
                      <a:pt x="434" y="45"/>
                    </a:lnTo>
                    <a:lnTo>
                      <a:pt x="474" y="30"/>
                    </a:lnTo>
                    <a:lnTo>
                      <a:pt x="515" y="18"/>
                    </a:lnTo>
                    <a:lnTo>
                      <a:pt x="557" y="7"/>
                    </a:lnTo>
                    <a:lnTo>
                      <a:pt x="597" y="2"/>
                    </a:lnTo>
                    <a:lnTo>
                      <a:pt x="635" y="0"/>
                    </a:lnTo>
                    <a:lnTo>
                      <a:pt x="672" y="6"/>
                    </a:lnTo>
                    <a:lnTo>
                      <a:pt x="704" y="18"/>
                    </a:lnTo>
                    <a:lnTo>
                      <a:pt x="733" y="36"/>
                    </a:lnTo>
                    <a:lnTo>
                      <a:pt x="743" y="52"/>
                    </a:lnTo>
                    <a:lnTo>
                      <a:pt x="748" y="76"/>
                    </a:lnTo>
                    <a:lnTo>
                      <a:pt x="748" y="106"/>
                    </a:lnTo>
                    <a:lnTo>
                      <a:pt x="743" y="143"/>
                    </a:lnTo>
                    <a:lnTo>
                      <a:pt x="737" y="184"/>
                    </a:lnTo>
                    <a:lnTo>
                      <a:pt x="726" y="227"/>
                    </a:lnTo>
                    <a:lnTo>
                      <a:pt x="714" y="272"/>
                    </a:lnTo>
                    <a:lnTo>
                      <a:pt x="700" y="318"/>
                    </a:lnTo>
                    <a:lnTo>
                      <a:pt x="685" y="365"/>
                    </a:lnTo>
                    <a:lnTo>
                      <a:pt x="670" y="407"/>
                    </a:lnTo>
                    <a:lnTo>
                      <a:pt x="655" y="447"/>
                    </a:lnTo>
                    <a:lnTo>
                      <a:pt x="642" y="483"/>
                    </a:lnTo>
                    <a:lnTo>
                      <a:pt x="631" y="513"/>
                    </a:lnTo>
                    <a:lnTo>
                      <a:pt x="621" y="536"/>
                    </a:lnTo>
                    <a:lnTo>
                      <a:pt x="616" y="551"/>
                    </a:lnTo>
                    <a:lnTo>
                      <a:pt x="613" y="556"/>
                    </a:lnTo>
                    <a:lnTo>
                      <a:pt x="537" y="256"/>
                    </a:lnTo>
                    <a:lnTo>
                      <a:pt x="523" y="269"/>
                    </a:lnTo>
                    <a:lnTo>
                      <a:pt x="506" y="290"/>
                    </a:lnTo>
                    <a:lnTo>
                      <a:pt x="485" y="316"/>
                    </a:lnTo>
                    <a:lnTo>
                      <a:pt x="462" y="347"/>
                    </a:lnTo>
                    <a:lnTo>
                      <a:pt x="437" y="385"/>
                    </a:lnTo>
                    <a:lnTo>
                      <a:pt x="412" y="426"/>
                    </a:lnTo>
                    <a:lnTo>
                      <a:pt x="386" y="471"/>
                    </a:lnTo>
                    <a:lnTo>
                      <a:pt x="362" y="518"/>
                    </a:lnTo>
                    <a:lnTo>
                      <a:pt x="338" y="567"/>
                    </a:lnTo>
                    <a:lnTo>
                      <a:pt x="317" y="618"/>
                    </a:lnTo>
                    <a:lnTo>
                      <a:pt x="299" y="670"/>
                    </a:lnTo>
                    <a:lnTo>
                      <a:pt x="285" y="721"/>
                    </a:lnTo>
                    <a:lnTo>
                      <a:pt x="274" y="770"/>
                    </a:lnTo>
                    <a:lnTo>
                      <a:pt x="270" y="818"/>
                    </a:lnTo>
                    <a:lnTo>
                      <a:pt x="270" y="865"/>
                    </a:lnTo>
                    <a:lnTo>
                      <a:pt x="278" y="907"/>
                    </a:lnTo>
                    <a:lnTo>
                      <a:pt x="293" y="938"/>
                    </a:lnTo>
                    <a:lnTo>
                      <a:pt x="319" y="967"/>
                    </a:lnTo>
                    <a:lnTo>
                      <a:pt x="356" y="992"/>
                    </a:lnTo>
                    <a:lnTo>
                      <a:pt x="400" y="1016"/>
                    </a:lnTo>
                    <a:lnTo>
                      <a:pt x="451" y="1035"/>
                    </a:lnTo>
                    <a:lnTo>
                      <a:pt x="506" y="1054"/>
                    </a:lnTo>
                    <a:lnTo>
                      <a:pt x="564" y="1069"/>
                    </a:lnTo>
                    <a:lnTo>
                      <a:pt x="622" y="1082"/>
                    </a:lnTo>
                    <a:lnTo>
                      <a:pt x="680" y="1094"/>
                    </a:lnTo>
                    <a:lnTo>
                      <a:pt x="737" y="1103"/>
                    </a:lnTo>
                    <a:lnTo>
                      <a:pt x="788" y="1111"/>
                    </a:lnTo>
                    <a:lnTo>
                      <a:pt x="835" y="1117"/>
                    </a:lnTo>
                    <a:lnTo>
                      <a:pt x="874" y="1120"/>
                    </a:lnTo>
                    <a:lnTo>
                      <a:pt x="904" y="1124"/>
                    </a:lnTo>
                    <a:lnTo>
                      <a:pt x="923" y="1126"/>
                    </a:lnTo>
                    <a:lnTo>
                      <a:pt x="930" y="1126"/>
                    </a:lnTo>
                    <a:lnTo>
                      <a:pt x="927" y="1127"/>
                    </a:lnTo>
                    <a:lnTo>
                      <a:pt x="917" y="1130"/>
                    </a:lnTo>
                    <a:lnTo>
                      <a:pt x="903" y="1133"/>
                    </a:lnTo>
                    <a:lnTo>
                      <a:pt x="882" y="1138"/>
                    </a:lnTo>
                    <a:lnTo>
                      <a:pt x="856" y="1142"/>
                    </a:lnTo>
                    <a:lnTo>
                      <a:pt x="826" y="1148"/>
                    </a:lnTo>
                    <a:lnTo>
                      <a:pt x="793" y="1155"/>
                    </a:lnTo>
                    <a:lnTo>
                      <a:pt x="756" y="1161"/>
                    </a:lnTo>
                    <a:lnTo>
                      <a:pt x="716" y="1166"/>
                    </a:lnTo>
                    <a:lnTo>
                      <a:pt x="673" y="1172"/>
                    </a:lnTo>
                    <a:lnTo>
                      <a:pt x="629" y="1178"/>
                    </a:lnTo>
                    <a:lnTo>
                      <a:pt x="583" y="1183"/>
                    </a:lnTo>
                    <a:lnTo>
                      <a:pt x="536" y="1185"/>
                    </a:lnTo>
                    <a:lnTo>
                      <a:pt x="488" y="1187"/>
                    </a:lnTo>
                    <a:lnTo>
                      <a:pt x="439" y="1187"/>
                    </a:lnTo>
                    <a:lnTo>
                      <a:pt x="392" y="1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solidFill>
                    <a:prstClr val="black"/>
                  </a:solidFill>
                </a:endParaRPr>
              </a:p>
            </p:txBody>
          </p:sp>
        </p:grpSp>
        <p:grpSp>
          <p:nvGrpSpPr>
            <p:cNvPr id="5" name="Group 14"/>
            <p:cNvGrpSpPr>
              <a:grpSpLocks/>
            </p:cNvGrpSpPr>
            <p:nvPr/>
          </p:nvGrpSpPr>
          <p:grpSpPr bwMode="auto">
            <a:xfrm>
              <a:off x="1929" y="1162"/>
              <a:ext cx="1911" cy="683"/>
              <a:chOff x="1929" y="1162"/>
              <a:chExt cx="1911" cy="683"/>
            </a:xfrm>
            <a:grpFill/>
          </p:grpSpPr>
          <p:sp>
            <p:nvSpPr>
              <p:cNvPr id="103436" name="Freeform 15"/>
              <p:cNvSpPr>
                <a:spLocks/>
              </p:cNvSpPr>
              <p:nvPr/>
            </p:nvSpPr>
            <p:spPr bwMode="auto">
              <a:xfrm rot="21206565" flipH="1">
                <a:off x="1929" y="1162"/>
                <a:ext cx="1617" cy="682"/>
              </a:xfrm>
              <a:custGeom>
                <a:avLst/>
                <a:gdLst>
                  <a:gd name="T0" fmla="*/ 336 w 1237"/>
                  <a:gd name="T1" fmla="*/ 103 h 986"/>
                  <a:gd name="T2" fmla="*/ 359 w 1237"/>
                  <a:gd name="T3" fmla="*/ 81 h 986"/>
                  <a:gd name="T4" fmla="*/ 383 w 1237"/>
                  <a:gd name="T5" fmla="*/ 61 h 986"/>
                  <a:gd name="T6" fmla="*/ 409 w 1237"/>
                  <a:gd name="T7" fmla="*/ 44 h 986"/>
                  <a:gd name="T8" fmla="*/ 434 w 1237"/>
                  <a:gd name="T9" fmla="*/ 30 h 986"/>
                  <a:gd name="T10" fmla="*/ 461 w 1237"/>
                  <a:gd name="T11" fmla="*/ 17 h 986"/>
                  <a:gd name="T12" fmla="*/ 487 w 1237"/>
                  <a:gd name="T13" fmla="*/ 9 h 986"/>
                  <a:gd name="T14" fmla="*/ 515 w 1237"/>
                  <a:gd name="T15" fmla="*/ 2 h 986"/>
                  <a:gd name="T16" fmla="*/ 537 w 1237"/>
                  <a:gd name="T17" fmla="*/ 0 h 986"/>
                  <a:gd name="T18" fmla="*/ 554 w 1237"/>
                  <a:gd name="T19" fmla="*/ 0 h 986"/>
                  <a:gd name="T20" fmla="*/ 574 w 1237"/>
                  <a:gd name="T21" fmla="*/ 2 h 986"/>
                  <a:gd name="T22" fmla="*/ 598 w 1237"/>
                  <a:gd name="T23" fmla="*/ 8 h 986"/>
                  <a:gd name="T24" fmla="*/ 622 w 1237"/>
                  <a:gd name="T25" fmla="*/ 16 h 986"/>
                  <a:gd name="T26" fmla="*/ 646 w 1237"/>
                  <a:gd name="T27" fmla="*/ 27 h 986"/>
                  <a:gd name="T28" fmla="*/ 670 w 1237"/>
                  <a:gd name="T29" fmla="*/ 39 h 986"/>
                  <a:gd name="T30" fmla="*/ 693 w 1237"/>
                  <a:gd name="T31" fmla="*/ 54 h 986"/>
                  <a:gd name="T32" fmla="*/ 717 w 1237"/>
                  <a:gd name="T33" fmla="*/ 71 h 986"/>
                  <a:gd name="T34" fmla="*/ 740 w 1237"/>
                  <a:gd name="T35" fmla="*/ 91 h 986"/>
                  <a:gd name="T36" fmla="*/ 785 w 1237"/>
                  <a:gd name="T37" fmla="*/ 136 h 986"/>
                  <a:gd name="T38" fmla="*/ 848 w 1237"/>
                  <a:gd name="T39" fmla="*/ 213 h 986"/>
                  <a:gd name="T40" fmla="*/ 907 w 1237"/>
                  <a:gd name="T41" fmla="*/ 298 h 986"/>
                  <a:gd name="T42" fmla="*/ 957 w 1237"/>
                  <a:gd name="T43" fmla="*/ 387 h 986"/>
                  <a:gd name="T44" fmla="*/ 1001 w 1237"/>
                  <a:gd name="T45" fmla="*/ 476 h 986"/>
                  <a:gd name="T46" fmla="*/ 1036 w 1237"/>
                  <a:gd name="T47" fmla="*/ 558 h 986"/>
                  <a:gd name="T48" fmla="*/ 1060 w 1237"/>
                  <a:gd name="T49" fmla="*/ 629 h 986"/>
                  <a:gd name="T50" fmla="*/ 1073 w 1237"/>
                  <a:gd name="T51" fmla="*/ 686 h 986"/>
                  <a:gd name="T52" fmla="*/ 1218 w 1237"/>
                  <a:gd name="T53" fmla="*/ 469 h 986"/>
                  <a:gd name="T54" fmla="*/ 1228 w 1237"/>
                  <a:gd name="T55" fmla="*/ 536 h 986"/>
                  <a:gd name="T56" fmla="*/ 1237 w 1237"/>
                  <a:gd name="T57" fmla="*/ 689 h 986"/>
                  <a:gd name="T58" fmla="*/ 1215 w 1237"/>
                  <a:gd name="T59" fmla="*/ 861 h 986"/>
                  <a:gd name="T60" fmla="*/ 1134 w 1237"/>
                  <a:gd name="T61" fmla="*/ 982 h 986"/>
                  <a:gd name="T62" fmla="*/ 1091 w 1237"/>
                  <a:gd name="T63" fmla="*/ 984 h 986"/>
                  <a:gd name="T64" fmla="*/ 1031 w 1237"/>
                  <a:gd name="T65" fmla="*/ 960 h 986"/>
                  <a:gd name="T66" fmla="*/ 961 w 1237"/>
                  <a:gd name="T67" fmla="*/ 917 h 986"/>
                  <a:gd name="T68" fmla="*/ 887 w 1237"/>
                  <a:gd name="T69" fmla="*/ 864 h 986"/>
                  <a:gd name="T70" fmla="*/ 817 w 1237"/>
                  <a:gd name="T71" fmla="*/ 809 h 986"/>
                  <a:gd name="T72" fmla="*/ 757 w 1237"/>
                  <a:gd name="T73" fmla="*/ 759 h 986"/>
                  <a:gd name="T74" fmla="*/ 717 w 1237"/>
                  <a:gd name="T75" fmla="*/ 724 h 986"/>
                  <a:gd name="T76" fmla="*/ 702 w 1237"/>
                  <a:gd name="T77" fmla="*/ 710 h 986"/>
                  <a:gd name="T78" fmla="*/ 999 w 1237"/>
                  <a:gd name="T79" fmla="*/ 704 h 986"/>
                  <a:gd name="T80" fmla="*/ 970 w 1237"/>
                  <a:gd name="T81" fmla="*/ 653 h 986"/>
                  <a:gd name="T82" fmla="*/ 925 w 1237"/>
                  <a:gd name="T83" fmla="*/ 588 h 986"/>
                  <a:gd name="T84" fmla="*/ 865 w 1237"/>
                  <a:gd name="T85" fmla="*/ 514 h 986"/>
                  <a:gd name="T86" fmla="*/ 794 w 1237"/>
                  <a:gd name="T87" fmla="*/ 439 h 986"/>
                  <a:gd name="T88" fmla="*/ 715 w 1237"/>
                  <a:gd name="T89" fmla="*/ 371 h 986"/>
                  <a:gd name="T90" fmla="*/ 631 w 1237"/>
                  <a:gd name="T91" fmla="*/ 317 h 986"/>
                  <a:gd name="T92" fmla="*/ 546 w 1237"/>
                  <a:gd name="T93" fmla="*/ 286 h 986"/>
                  <a:gd name="T94" fmla="*/ 470 w 1237"/>
                  <a:gd name="T95" fmla="*/ 285 h 986"/>
                  <a:gd name="T96" fmla="*/ 392 w 1237"/>
                  <a:gd name="T97" fmla="*/ 326 h 986"/>
                  <a:gd name="T98" fmla="*/ 309 w 1237"/>
                  <a:gd name="T99" fmla="*/ 399 h 986"/>
                  <a:gd name="T100" fmla="*/ 226 w 1237"/>
                  <a:gd name="T101" fmla="*/ 490 h 986"/>
                  <a:gd name="T102" fmla="*/ 147 w 1237"/>
                  <a:gd name="T103" fmla="*/ 588 h 986"/>
                  <a:gd name="T104" fmla="*/ 82 w 1237"/>
                  <a:gd name="T105" fmla="*/ 679 h 986"/>
                  <a:gd name="T106" fmla="*/ 31 w 1237"/>
                  <a:gd name="T107" fmla="*/ 752 h 986"/>
                  <a:gd name="T108" fmla="*/ 3 w 1237"/>
                  <a:gd name="T109" fmla="*/ 795 h 986"/>
                  <a:gd name="T110" fmla="*/ 1 w 1237"/>
                  <a:gd name="T111" fmla="*/ 795 h 986"/>
                  <a:gd name="T112" fmla="*/ 11 w 1237"/>
                  <a:gd name="T113" fmla="*/ 756 h 986"/>
                  <a:gd name="T114" fmla="*/ 32 w 1237"/>
                  <a:gd name="T115" fmla="*/ 686 h 986"/>
                  <a:gd name="T116" fmla="*/ 63 w 1237"/>
                  <a:gd name="T117" fmla="*/ 592 h 986"/>
                  <a:gd name="T118" fmla="*/ 105 w 1237"/>
                  <a:gd name="T119" fmla="*/ 485 h 986"/>
                  <a:gd name="T120" fmla="*/ 155 w 1237"/>
                  <a:gd name="T121" fmla="*/ 371 h 986"/>
                  <a:gd name="T122" fmla="*/ 216 w 1237"/>
                  <a:gd name="T123" fmla="*/ 259 h 986"/>
                  <a:gd name="T124" fmla="*/ 287 w 1237"/>
                  <a:gd name="T125" fmla="*/ 158 h 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7"/>
                  <a:gd name="T190" fmla="*/ 0 h 986"/>
                  <a:gd name="T191" fmla="*/ 1237 w 1237"/>
                  <a:gd name="T192" fmla="*/ 986 h 9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7" h="986">
                    <a:moveTo>
                      <a:pt x="325" y="114"/>
                    </a:moveTo>
                    <a:lnTo>
                      <a:pt x="336" y="103"/>
                    </a:lnTo>
                    <a:lnTo>
                      <a:pt x="348" y="91"/>
                    </a:lnTo>
                    <a:lnTo>
                      <a:pt x="359" y="81"/>
                    </a:lnTo>
                    <a:lnTo>
                      <a:pt x="371" y="70"/>
                    </a:lnTo>
                    <a:lnTo>
                      <a:pt x="383" y="61"/>
                    </a:lnTo>
                    <a:lnTo>
                      <a:pt x="396" y="52"/>
                    </a:lnTo>
                    <a:lnTo>
                      <a:pt x="409" y="44"/>
                    </a:lnTo>
                    <a:lnTo>
                      <a:pt x="422" y="37"/>
                    </a:lnTo>
                    <a:lnTo>
                      <a:pt x="434" y="30"/>
                    </a:lnTo>
                    <a:lnTo>
                      <a:pt x="447" y="23"/>
                    </a:lnTo>
                    <a:lnTo>
                      <a:pt x="461" y="17"/>
                    </a:lnTo>
                    <a:lnTo>
                      <a:pt x="473" y="13"/>
                    </a:lnTo>
                    <a:lnTo>
                      <a:pt x="487" y="9"/>
                    </a:lnTo>
                    <a:lnTo>
                      <a:pt x="501" y="6"/>
                    </a:lnTo>
                    <a:lnTo>
                      <a:pt x="515" y="2"/>
                    </a:lnTo>
                    <a:lnTo>
                      <a:pt x="529" y="1"/>
                    </a:lnTo>
                    <a:lnTo>
                      <a:pt x="537" y="0"/>
                    </a:lnTo>
                    <a:lnTo>
                      <a:pt x="546" y="0"/>
                    </a:lnTo>
                    <a:lnTo>
                      <a:pt x="554" y="0"/>
                    </a:lnTo>
                    <a:lnTo>
                      <a:pt x="562" y="1"/>
                    </a:lnTo>
                    <a:lnTo>
                      <a:pt x="574" y="2"/>
                    </a:lnTo>
                    <a:lnTo>
                      <a:pt x="586" y="5"/>
                    </a:lnTo>
                    <a:lnTo>
                      <a:pt x="598" y="8"/>
                    </a:lnTo>
                    <a:lnTo>
                      <a:pt x="611" y="12"/>
                    </a:lnTo>
                    <a:lnTo>
                      <a:pt x="622" y="16"/>
                    </a:lnTo>
                    <a:lnTo>
                      <a:pt x="635" y="21"/>
                    </a:lnTo>
                    <a:lnTo>
                      <a:pt x="646" y="27"/>
                    </a:lnTo>
                    <a:lnTo>
                      <a:pt x="659" y="32"/>
                    </a:lnTo>
                    <a:lnTo>
                      <a:pt x="670" y="39"/>
                    </a:lnTo>
                    <a:lnTo>
                      <a:pt x="682" y="46"/>
                    </a:lnTo>
                    <a:lnTo>
                      <a:pt x="693" y="54"/>
                    </a:lnTo>
                    <a:lnTo>
                      <a:pt x="705" y="62"/>
                    </a:lnTo>
                    <a:lnTo>
                      <a:pt x="717" y="71"/>
                    </a:lnTo>
                    <a:lnTo>
                      <a:pt x="728" y="81"/>
                    </a:lnTo>
                    <a:lnTo>
                      <a:pt x="740" y="91"/>
                    </a:lnTo>
                    <a:lnTo>
                      <a:pt x="751" y="101"/>
                    </a:lnTo>
                    <a:lnTo>
                      <a:pt x="785" y="136"/>
                    </a:lnTo>
                    <a:lnTo>
                      <a:pt x="817" y="173"/>
                    </a:lnTo>
                    <a:lnTo>
                      <a:pt x="848" y="213"/>
                    </a:lnTo>
                    <a:lnTo>
                      <a:pt x="878" y="255"/>
                    </a:lnTo>
                    <a:lnTo>
                      <a:pt x="907" y="298"/>
                    </a:lnTo>
                    <a:lnTo>
                      <a:pt x="933" y="342"/>
                    </a:lnTo>
                    <a:lnTo>
                      <a:pt x="957" y="387"/>
                    </a:lnTo>
                    <a:lnTo>
                      <a:pt x="980" y="432"/>
                    </a:lnTo>
                    <a:lnTo>
                      <a:pt x="1001" y="476"/>
                    </a:lnTo>
                    <a:lnTo>
                      <a:pt x="1020" y="517"/>
                    </a:lnTo>
                    <a:lnTo>
                      <a:pt x="1036" y="558"/>
                    </a:lnTo>
                    <a:lnTo>
                      <a:pt x="1048" y="595"/>
                    </a:lnTo>
                    <a:lnTo>
                      <a:pt x="1060" y="629"/>
                    </a:lnTo>
                    <a:lnTo>
                      <a:pt x="1068" y="659"/>
                    </a:lnTo>
                    <a:lnTo>
                      <a:pt x="1073" y="686"/>
                    </a:lnTo>
                    <a:lnTo>
                      <a:pt x="1075" y="706"/>
                    </a:lnTo>
                    <a:lnTo>
                      <a:pt x="1218" y="469"/>
                    </a:lnTo>
                    <a:lnTo>
                      <a:pt x="1221" y="487"/>
                    </a:lnTo>
                    <a:lnTo>
                      <a:pt x="1228" y="536"/>
                    </a:lnTo>
                    <a:lnTo>
                      <a:pt x="1234" y="605"/>
                    </a:lnTo>
                    <a:lnTo>
                      <a:pt x="1237" y="689"/>
                    </a:lnTo>
                    <a:lnTo>
                      <a:pt x="1233" y="777"/>
                    </a:lnTo>
                    <a:lnTo>
                      <a:pt x="1215" y="861"/>
                    </a:lnTo>
                    <a:lnTo>
                      <a:pt x="1184" y="931"/>
                    </a:lnTo>
                    <a:lnTo>
                      <a:pt x="1134" y="982"/>
                    </a:lnTo>
                    <a:lnTo>
                      <a:pt x="1115" y="986"/>
                    </a:lnTo>
                    <a:lnTo>
                      <a:pt x="1091" y="984"/>
                    </a:lnTo>
                    <a:lnTo>
                      <a:pt x="1063" y="975"/>
                    </a:lnTo>
                    <a:lnTo>
                      <a:pt x="1031" y="960"/>
                    </a:lnTo>
                    <a:lnTo>
                      <a:pt x="997" y="940"/>
                    </a:lnTo>
                    <a:lnTo>
                      <a:pt x="961" y="917"/>
                    </a:lnTo>
                    <a:lnTo>
                      <a:pt x="924" y="892"/>
                    </a:lnTo>
                    <a:lnTo>
                      <a:pt x="887" y="864"/>
                    </a:lnTo>
                    <a:lnTo>
                      <a:pt x="850" y="837"/>
                    </a:lnTo>
                    <a:lnTo>
                      <a:pt x="817" y="809"/>
                    </a:lnTo>
                    <a:lnTo>
                      <a:pt x="785" y="782"/>
                    </a:lnTo>
                    <a:lnTo>
                      <a:pt x="757" y="759"/>
                    </a:lnTo>
                    <a:lnTo>
                      <a:pt x="734" y="739"/>
                    </a:lnTo>
                    <a:lnTo>
                      <a:pt x="717" y="724"/>
                    </a:lnTo>
                    <a:lnTo>
                      <a:pt x="705" y="713"/>
                    </a:lnTo>
                    <a:lnTo>
                      <a:pt x="702" y="710"/>
                    </a:lnTo>
                    <a:lnTo>
                      <a:pt x="1006" y="721"/>
                    </a:lnTo>
                    <a:lnTo>
                      <a:pt x="999" y="704"/>
                    </a:lnTo>
                    <a:lnTo>
                      <a:pt x="987" y="681"/>
                    </a:lnTo>
                    <a:lnTo>
                      <a:pt x="970" y="653"/>
                    </a:lnTo>
                    <a:lnTo>
                      <a:pt x="949" y="622"/>
                    </a:lnTo>
                    <a:lnTo>
                      <a:pt x="925" y="588"/>
                    </a:lnTo>
                    <a:lnTo>
                      <a:pt x="896" y="551"/>
                    </a:lnTo>
                    <a:lnTo>
                      <a:pt x="865" y="514"/>
                    </a:lnTo>
                    <a:lnTo>
                      <a:pt x="831" y="476"/>
                    </a:lnTo>
                    <a:lnTo>
                      <a:pt x="794" y="439"/>
                    </a:lnTo>
                    <a:lnTo>
                      <a:pt x="755" y="403"/>
                    </a:lnTo>
                    <a:lnTo>
                      <a:pt x="715" y="371"/>
                    </a:lnTo>
                    <a:lnTo>
                      <a:pt x="674" y="341"/>
                    </a:lnTo>
                    <a:lnTo>
                      <a:pt x="631" y="317"/>
                    </a:lnTo>
                    <a:lnTo>
                      <a:pt x="589" y="298"/>
                    </a:lnTo>
                    <a:lnTo>
                      <a:pt x="546" y="286"/>
                    </a:lnTo>
                    <a:lnTo>
                      <a:pt x="504" y="280"/>
                    </a:lnTo>
                    <a:lnTo>
                      <a:pt x="470" y="285"/>
                    </a:lnTo>
                    <a:lnTo>
                      <a:pt x="432" y="301"/>
                    </a:lnTo>
                    <a:lnTo>
                      <a:pt x="392" y="326"/>
                    </a:lnTo>
                    <a:lnTo>
                      <a:pt x="351" y="359"/>
                    </a:lnTo>
                    <a:lnTo>
                      <a:pt x="309" y="399"/>
                    </a:lnTo>
                    <a:lnTo>
                      <a:pt x="267" y="442"/>
                    </a:lnTo>
                    <a:lnTo>
                      <a:pt x="226" y="490"/>
                    </a:lnTo>
                    <a:lnTo>
                      <a:pt x="185" y="538"/>
                    </a:lnTo>
                    <a:lnTo>
                      <a:pt x="147" y="588"/>
                    </a:lnTo>
                    <a:lnTo>
                      <a:pt x="113" y="635"/>
                    </a:lnTo>
                    <a:lnTo>
                      <a:pt x="82" y="679"/>
                    </a:lnTo>
                    <a:lnTo>
                      <a:pt x="54" y="719"/>
                    </a:lnTo>
                    <a:lnTo>
                      <a:pt x="31" y="752"/>
                    </a:lnTo>
                    <a:lnTo>
                      <a:pt x="15" y="778"/>
                    </a:lnTo>
                    <a:lnTo>
                      <a:pt x="3" y="795"/>
                    </a:lnTo>
                    <a:lnTo>
                      <a:pt x="0" y="801"/>
                    </a:lnTo>
                    <a:lnTo>
                      <a:pt x="1" y="795"/>
                    </a:lnTo>
                    <a:lnTo>
                      <a:pt x="6" y="780"/>
                    </a:lnTo>
                    <a:lnTo>
                      <a:pt x="11" y="756"/>
                    </a:lnTo>
                    <a:lnTo>
                      <a:pt x="21" y="725"/>
                    </a:lnTo>
                    <a:lnTo>
                      <a:pt x="32" y="686"/>
                    </a:lnTo>
                    <a:lnTo>
                      <a:pt x="47" y="642"/>
                    </a:lnTo>
                    <a:lnTo>
                      <a:pt x="63" y="592"/>
                    </a:lnTo>
                    <a:lnTo>
                      <a:pt x="83" y="540"/>
                    </a:lnTo>
                    <a:lnTo>
                      <a:pt x="105" y="485"/>
                    </a:lnTo>
                    <a:lnTo>
                      <a:pt x="129" y="429"/>
                    </a:lnTo>
                    <a:lnTo>
                      <a:pt x="155" y="371"/>
                    </a:lnTo>
                    <a:lnTo>
                      <a:pt x="184" y="315"/>
                    </a:lnTo>
                    <a:lnTo>
                      <a:pt x="216" y="259"/>
                    </a:lnTo>
                    <a:lnTo>
                      <a:pt x="250" y="206"/>
                    </a:lnTo>
                    <a:lnTo>
                      <a:pt x="287" y="158"/>
                    </a:lnTo>
                    <a:lnTo>
                      <a:pt x="325"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solidFill>
                    <a:prstClr val="black"/>
                  </a:solidFill>
                </a:endParaRPr>
              </a:p>
            </p:txBody>
          </p:sp>
          <p:sp>
            <p:nvSpPr>
              <p:cNvPr id="103437" name="Freeform 16"/>
              <p:cNvSpPr>
                <a:spLocks/>
              </p:cNvSpPr>
              <p:nvPr/>
            </p:nvSpPr>
            <p:spPr bwMode="auto">
              <a:xfrm rot="405673">
                <a:off x="2223" y="1163"/>
                <a:ext cx="1617" cy="682"/>
              </a:xfrm>
              <a:custGeom>
                <a:avLst/>
                <a:gdLst>
                  <a:gd name="T0" fmla="*/ 336 w 1237"/>
                  <a:gd name="T1" fmla="*/ 103 h 986"/>
                  <a:gd name="T2" fmla="*/ 359 w 1237"/>
                  <a:gd name="T3" fmla="*/ 81 h 986"/>
                  <a:gd name="T4" fmla="*/ 383 w 1237"/>
                  <a:gd name="T5" fmla="*/ 61 h 986"/>
                  <a:gd name="T6" fmla="*/ 409 w 1237"/>
                  <a:gd name="T7" fmla="*/ 44 h 986"/>
                  <a:gd name="T8" fmla="*/ 434 w 1237"/>
                  <a:gd name="T9" fmla="*/ 30 h 986"/>
                  <a:gd name="T10" fmla="*/ 461 w 1237"/>
                  <a:gd name="T11" fmla="*/ 17 h 986"/>
                  <a:gd name="T12" fmla="*/ 487 w 1237"/>
                  <a:gd name="T13" fmla="*/ 9 h 986"/>
                  <a:gd name="T14" fmla="*/ 515 w 1237"/>
                  <a:gd name="T15" fmla="*/ 2 h 986"/>
                  <a:gd name="T16" fmla="*/ 537 w 1237"/>
                  <a:gd name="T17" fmla="*/ 0 h 986"/>
                  <a:gd name="T18" fmla="*/ 554 w 1237"/>
                  <a:gd name="T19" fmla="*/ 0 h 986"/>
                  <a:gd name="T20" fmla="*/ 574 w 1237"/>
                  <a:gd name="T21" fmla="*/ 2 h 986"/>
                  <a:gd name="T22" fmla="*/ 598 w 1237"/>
                  <a:gd name="T23" fmla="*/ 8 h 986"/>
                  <a:gd name="T24" fmla="*/ 622 w 1237"/>
                  <a:gd name="T25" fmla="*/ 16 h 986"/>
                  <a:gd name="T26" fmla="*/ 646 w 1237"/>
                  <a:gd name="T27" fmla="*/ 27 h 986"/>
                  <a:gd name="T28" fmla="*/ 670 w 1237"/>
                  <a:gd name="T29" fmla="*/ 39 h 986"/>
                  <a:gd name="T30" fmla="*/ 693 w 1237"/>
                  <a:gd name="T31" fmla="*/ 54 h 986"/>
                  <a:gd name="T32" fmla="*/ 717 w 1237"/>
                  <a:gd name="T33" fmla="*/ 71 h 986"/>
                  <a:gd name="T34" fmla="*/ 740 w 1237"/>
                  <a:gd name="T35" fmla="*/ 91 h 986"/>
                  <a:gd name="T36" fmla="*/ 785 w 1237"/>
                  <a:gd name="T37" fmla="*/ 136 h 986"/>
                  <a:gd name="T38" fmla="*/ 848 w 1237"/>
                  <a:gd name="T39" fmla="*/ 213 h 986"/>
                  <a:gd name="T40" fmla="*/ 907 w 1237"/>
                  <a:gd name="T41" fmla="*/ 298 h 986"/>
                  <a:gd name="T42" fmla="*/ 957 w 1237"/>
                  <a:gd name="T43" fmla="*/ 387 h 986"/>
                  <a:gd name="T44" fmla="*/ 1001 w 1237"/>
                  <a:gd name="T45" fmla="*/ 476 h 986"/>
                  <a:gd name="T46" fmla="*/ 1036 w 1237"/>
                  <a:gd name="T47" fmla="*/ 558 h 986"/>
                  <a:gd name="T48" fmla="*/ 1060 w 1237"/>
                  <a:gd name="T49" fmla="*/ 629 h 986"/>
                  <a:gd name="T50" fmla="*/ 1073 w 1237"/>
                  <a:gd name="T51" fmla="*/ 686 h 986"/>
                  <a:gd name="T52" fmla="*/ 1218 w 1237"/>
                  <a:gd name="T53" fmla="*/ 469 h 986"/>
                  <a:gd name="T54" fmla="*/ 1228 w 1237"/>
                  <a:gd name="T55" fmla="*/ 536 h 986"/>
                  <a:gd name="T56" fmla="*/ 1237 w 1237"/>
                  <a:gd name="T57" fmla="*/ 689 h 986"/>
                  <a:gd name="T58" fmla="*/ 1215 w 1237"/>
                  <a:gd name="T59" fmla="*/ 861 h 986"/>
                  <a:gd name="T60" fmla="*/ 1134 w 1237"/>
                  <a:gd name="T61" fmla="*/ 982 h 986"/>
                  <a:gd name="T62" fmla="*/ 1091 w 1237"/>
                  <a:gd name="T63" fmla="*/ 984 h 986"/>
                  <a:gd name="T64" fmla="*/ 1031 w 1237"/>
                  <a:gd name="T65" fmla="*/ 960 h 986"/>
                  <a:gd name="T66" fmla="*/ 961 w 1237"/>
                  <a:gd name="T67" fmla="*/ 917 h 986"/>
                  <a:gd name="T68" fmla="*/ 887 w 1237"/>
                  <a:gd name="T69" fmla="*/ 864 h 986"/>
                  <a:gd name="T70" fmla="*/ 817 w 1237"/>
                  <a:gd name="T71" fmla="*/ 809 h 986"/>
                  <a:gd name="T72" fmla="*/ 757 w 1237"/>
                  <a:gd name="T73" fmla="*/ 759 h 986"/>
                  <a:gd name="T74" fmla="*/ 717 w 1237"/>
                  <a:gd name="T75" fmla="*/ 724 h 986"/>
                  <a:gd name="T76" fmla="*/ 702 w 1237"/>
                  <a:gd name="T77" fmla="*/ 710 h 986"/>
                  <a:gd name="T78" fmla="*/ 999 w 1237"/>
                  <a:gd name="T79" fmla="*/ 704 h 986"/>
                  <a:gd name="T80" fmla="*/ 970 w 1237"/>
                  <a:gd name="T81" fmla="*/ 653 h 986"/>
                  <a:gd name="T82" fmla="*/ 925 w 1237"/>
                  <a:gd name="T83" fmla="*/ 588 h 986"/>
                  <a:gd name="T84" fmla="*/ 865 w 1237"/>
                  <a:gd name="T85" fmla="*/ 514 h 986"/>
                  <a:gd name="T86" fmla="*/ 794 w 1237"/>
                  <a:gd name="T87" fmla="*/ 439 h 986"/>
                  <a:gd name="T88" fmla="*/ 715 w 1237"/>
                  <a:gd name="T89" fmla="*/ 371 h 986"/>
                  <a:gd name="T90" fmla="*/ 631 w 1237"/>
                  <a:gd name="T91" fmla="*/ 317 h 986"/>
                  <a:gd name="T92" fmla="*/ 546 w 1237"/>
                  <a:gd name="T93" fmla="*/ 286 h 986"/>
                  <a:gd name="T94" fmla="*/ 470 w 1237"/>
                  <a:gd name="T95" fmla="*/ 285 h 986"/>
                  <a:gd name="T96" fmla="*/ 392 w 1237"/>
                  <a:gd name="T97" fmla="*/ 326 h 986"/>
                  <a:gd name="T98" fmla="*/ 309 w 1237"/>
                  <a:gd name="T99" fmla="*/ 399 h 986"/>
                  <a:gd name="T100" fmla="*/ 226 w 1237"/>
                  <a:gd name="T101" fmla="*/ 490 h 986"/>
                  <a:gd name="T102" fmla="*/ 147 w 1237"/>
                  <a:gd name="T103" fmla="*/ 588 h 986"/>
                  <a:gd name="T104" fmla="*/ 82 w 1237"/>
                  <a:gd name="T105" fmla="*/ 679 h 986"/>
                  <a:gd name="T106" fmla="*/ 31 w 1237"/>
                  <a:gd name="T107" fmla="*/ 752 h 986"/>
                  <a:gd name="T108" fmla="*/ 3 w 1237"/>
                  <a:gd name="T109" fmla="*/ 795 h 986"/>
                  <a:gd name="T110" fmla="*/ 1 w 1237"/>
                  <a:gd name="T111" fmla="*/ 795 h 986"/>
                  <a:gd name="T112" fmla="*/ 11 w 1237"/>
                  <a:gd name="T113" fmla="*/ 756 h 986"/>
                  <a:gd name="T114" fmla="*/ 32 w 1237"/>
                  <a:gd name="T115" fmla="*/ 686 h 986"/>
                  <a:gd name="T116" fmla="*/ 63 w 1237"/>
                  <a:gd name="T117" fmla="*/ 592 h 986"/>
                  <a:gd name="T118" fmla="*/ 105 w 1237"/>
                  <a:gd name="T119" fmla="*/ 485 h 986"/>
                  <a:gd name="T120" fmla="*/ 155 w 1237"/>
                  <a:gd name="T121" fmla="*/ 371 h 986"/>
                  <a:gd name="T122" fmla="*/ 216 w 1237"/>
                  <a:gd name="T123" fmla="*/ 259 h 986"/>
                  <a:gd name="T124" fmla="*/ 287 w 1237"/>
                  <a:gd name="T125" fmla="*/ 158 h 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7"/>
                  <a:gd name="T190" fmla="*/ 0 h 986"/>
                  <a:gd name="T191" fmla="*/ 1237 w 1237"/>
                  <a:gd name="T192" fmla="*/ 986 h 9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7" h="986">
                    <a:moveTo>
                      <a:pt x="325" y="114"/>
                    </a:moveTo>
                    <a:lnTo>
                      <a:pt x="336" y="103"/>
                    </a:lnTo>
                    <a:lnTo>
                      <a:pt x="348" y="91"/>
                    </a:lnTo>
                    <a:lnTo>
                      <a:pt x="359" y="81"/>
                    </a:lnTo>
                    <a:lnTo>
                      <a:pt x="371" y="70"/>
                    </a:lnTo>
                    <a:lnTo>
                      <a:pt x="383" y="61"/>
                    </a:lnTo>
                    <a:lnTo>
                      <a:pt x="396" y="52"/>
                    </a:lnTo>
                    <a:lnTo>
                      <a:pt x="409" y="44"/>
                    </a:lnTo>
                    <a:lnTo>
                      <a:pt x="422" y="37"/>
                    </a:lnTo>
                    <a:lnTo>
                      <a:pt x="434" y="30"/>
                    </a:lnTo>
                    <a:lnTo>
                      <a:pt x="447" y="23"/>
                    </a:lnTo>
                    <a:lnTo>
                      <a:pt x="461" y="17"/>
                    </a:lnTo>
                    <a:lnTo>
                      <a:pt x="473" y="13"/>
                    </a:lnTo>
                    <a:lnTo>
                      <a:pt x="487" y="9"/>
                    </a:lnTo>
                    <a:lnTo>
                      <a:pt x="501" y="6"/>
                    </a:lnTo>
                    <a:lnTo>
                      <a:pt x="515" y="2"/>
                    </a:lnTo>
                    <a:lnTo>
                      <a:pt x="529" y="1"/>
                    </a:lnTo>
                    <a:lnTo>
                      <a:pt x="537" y="0"/>
                    </a:lnTo>
                    <a:lnTo>
                      <a:pt x="546" y="0"/>
                    </a:lnTo>
                    <a:lnTo>
                      <a:pt x="554" y="0"/>
                    </a:lnTo>
                    <a:lnTo>
                      <a:pt x="562" y="1"/>
                    </a:lnTo>
                    <a:lnTo>
                      <a:pt x="574" y="2"/>
                    </a:lnTo>
                    <a:lnTo>
                      <a:pt x="586" y="5"/>
                    </a:lnTo>
                    <a:lnTo>
                      <a:pt x="598" y="8"/>
                    </a:lnTo>
                    <a:lnTo>
                      <a:pt x="611" y="12"/>
                    </a:lnTo>
                    <a:lnTo>
                      <a:pt x="622" y="16"/>
                    </a:lnTo>
                    <a:lnTo>
                      <a:pt x="635" y="21"/>
                    </a:lnTo>
                    <a:lnTo>
                      <a:pt x="646" y="27"/>
                    </a:lnTo>
                    <a:lnTo>
                      <a:pt x="659" y="32"/>
                    </a:lnTo>
                    <a:lnTo>
                      <a:pt x="670" y="39"/>
                    </a:lnTo>
                    <a:lnTo>
                      <a:pt x="682" y="46"/>
                    </a:lnTo>
                    <a:lnTo>
                      <a:pt x="693" y="54"/>
                    </a:lnTo>
                    <a:lnTo>
                      <a:pt x="705" y="62"/>
                    </a:lnTo>
                    <a:lnTo>
                      <a:pt x="717" y="71"/>
                    </a:lnTo>
                    <a:lnTo>
                      <a:pt x="728" y="81"/>
                    </a:lnTo>
                    <a:lnTo>
                      <a:pt x="740" y="91"/>
                    </a:lnTo>
                    <a:lnTo>
                      <a:pt x="751" y="101"/>
                    </a:lnTo>
                    <a:lnTo>
                      <a:pt x="785" y="136"/>
                    </a:lnTo>
                    <a:lnTo>
                      <a:pt x="817" y="173"/>
                    </a:lnTo>
                    <a:lnTo>
                      <a:pt x="848" y="213"/>
                    </a:lnTo>
                    <a:lnTo>
                      <a:pt x="878" y="255"/>
                    </a:lnTo>
                    <a:lnTo>
                      <a:pt x="907" y="298"/>
                    </a:lnTo>
                    <a:lnTo>
                      <a:pt x="933" y="342"/>
                    </a:lnTo>
                    <a:lnTo>
                      <a:pt x="957" y="387"/>
                    </a:lnTo>
                    <a:lnTo>
                      <a:pt x="980" y="432"/>
                    </a:lnTo>
                    <a:lnTo>
                      <a:pt x="1001" y="476"/>
                    </a:lnTo>
                    <a:lnTo>
                      <a:pt x="1020" y="517"/>
                    </a:lnTo>
                    <a:lnTo>
                      <a:pt x="1036" y="558"/>
                    </a:lnTo>
                    <a:lnTo>
                      <a:pt x="1048" y="595"/>
                    </a:lnTo>
                    <a:lnTo>
                      <a:pt x="1060" y="629"/>
                    </a:lnTo>
                    <a:lnTo>
                      <a:pt x="1068" y="659"/>
                    </a:lnTo>
                    <a:lnTo>
                      <a:pt x="1073" y="686"/>
                    </a:lnTo>
                    <a:lnTo>
                      <a:pt x="1075" y="706"/>
                    </a:lnTo>
                    <a:lnTo>
                      <a:pt x="1218" y="469"/>
                    </a:lnTo>
                    <a:lnTo>
                      <a:pt x="1221" y="487"/>
                    </a:lnTo>
                    <a:lnTo>
                      <a:pt x="1228" y="536"/>
                    </a:lnTo>
                    <a:lnTo>
                      <a:pt x="1234" y="605"/>
                    </a:lnTo>
                    <a:lnTo>
                      <a:pt x="1237" y="689"/>
                    </a:lnTo>
                    <a:lnTo>
                      <a:pt x="1233" y="777"/>
                    </a:lnTo>
                    <a:lnTo>
                      <a:pt x="1215" y="861"/>
                    </a:lnTo>
                    <a:lnTo>
                      <a:pt x="1184" y="931"/>
                    </a:lnTo>
                    <a:lnTo>
                      <a:pt x="1134" y="982"/>
                    </a:lnTo>
                    <a:lnTo>
                      <a:pt x="1115" y="986"/>
                    </a:lnTo>
                    <a:lnTo>
                      <a:pt x="1091" y="984"/>
                    </a:lnTo>
                    <a:lnTo>
                      <a:pt x="1063" y="975"/>
                    </a:lnTo>
                    <a:lnTo>
                      <a:pt x="1031" y="960"/>
                    </a:lnTo>
                    <a:lnTo>
                      <a:pt x="997" y="940"/>
                    </a:lnTo>
                    <a:lnTo>
                      <a:pt x="961" y="917"/>
                    </a:lnTo>
                    <a:lnTo>
                      <a:pt x="924" y="892"/>
                    </a:lnTo>
                    <a:lnTo>
                      <a:pt x="887" y="864"/>
                    </a:lnTo>
                    <a:lnTo>
                      <a:pt x="850" y="837"/>
                    </a:lnTo>
                    <a:lnTo>
                      <a:pt x="817" y="809"/>
                    </a:lnTo>
                    <a:lnTo>
                      <a:pt x="785" y="782"/>
                    </a:lnTo>
                    <a:lnTo>
                      <a:pt x="757" y="759"/>
                    </a:lnTo>
                    <a:lnTo>
                      <a:pt x="734" y="739"/>
                    </a:lnTo>
                    <a:lnTo>
                      <a:pt x="717" y="724"/>
                    </a:lnTo>
                    <a:lnTo>
                      <a:pt x="705" y="713"/>
                    </a:lnTo>
                    <a:lnTo>
                      <a:pt x="702" y="710"/>
                    </a:lnTo>
                    <a:lnTo>
                      <a:pt x="1006" y="721"/>
                    </a:lnTo>
                    <a:lnTo>
                      <a:pt x="999" y="704"/>
                    </a:lnTo>
                    <a:lnTo>
                      <a:pt x="987" y="681"/>
                    </a:lnTo>
                    <a:lnTo>
                      <a:pt x="970" y="653"/>
                    </a:lnTo>
                    <a:lnTo>
                      <a:pt x="949" y="622"/>
                    </a:lnTo>
                    <a:lnTo>
                      <a:pt x="925" y="588"/>
                    </a:lnTo>
                    <a:lnTo>
                      <a:pt x="896" y="551"/>
                    </a:lnTo>
                    <a:lnTo>
                      <a:pt x="865" y="514"/>
                    </a:lnTo>
                    <a:lnTo>
                      <a:pt x="831" y="476"/>
                    </a:lnTo>
                    <a:lnTo>
                      <a:pt x="794" y="439"/>
                    </a:lnTo>
                    <a:lnTo>
                      <a:pt x="755" y="403"/>
                    </a:lnTo>
                    <a:lnTo>
                      <a:pt x="715" y="371"/>
                    </a:lnTo>
                    <a:lnTo>
                      <a:pt x="674" y="341"/>
                    </a:lnTo>
                    <a:lnTo>
                      <a:pt x="631" y="317"/>
                    </a:lnTo>
                    <a:lnTo>
                      <a:pt x="589" y="298"/>
                    </a:lnTo>
                    <a:lnTo>
                      <a:pt x="546" y="286"/>
                    </a:lnTo>
                    <a:lnTo>
                      <a:pt x="504" y="280"/>
                    </a:lnTo>
                    <a:lnTo>
                      <a:pt x="470" y="285"/>
                    </a:lnTo>
                    <a:lnTo>
                      <a:pt x="432" y="301"/>
                    </a:lnTo>
                    <a:lnTo>
                      <a:pt x="392" y="326"/>
                    </a:lnTo>
                    <a:lnTo>
                      <a:pt x="351" y="359"/>
                    </a:lnTo>
                    <a:lnTo>
                      <a:pt x="309" y="399"/>
                    </a:lnTo>
                    <a:lnTo>
                      <a:pt x="267" y="442"/>
                    </a:lnTo>
                    <a:lnTo>
                      <a:pt x="226" y="490"/>
                    </a:lnTo>
                    <a:lnTo>
                      <a:pt x="185" y="538"/>
                    </a:lnTo>
                    <a:lnTo>
                      <a:pt x="147" y="588"/>
                    </a:lnTo>
                    <a:lnTo>
                      <a:pt x="113" y="635"/>
                    </a:lnTo>
                    <a:lnTo>
                      <a:pt x="82" y="679"/>
                    </a:lnTo>
                    <a:lnTo>
                      <a:pt x="54" y="719"/>
                    </a:lnTo>
                    <a:lnTo>
                      <a:pt x="31" y="752"/>
                    </a:lnTo>
                    <a:lnTo>
                      <a:pt x="15" y="778"/>
                    </a:lnTo>
                    <a:lnTo>
                      <a:pt x="3" y="795"/>
                    </a:lnTo>
                    <a:lnTo>
                      <a:pt x="0" y="801"/>
                    </a:lnTo>
                    <a:lnTo>
                      <a:pt x="1" y="795"/>
                    </a:lnTo>
                    <a:lnTo>
                      <a:pt x="6" y="780"/>
                    </a:lnTo>
                    <a:lnTo>
                      <a:pt x="11" y="756"/>
                    </a:lnTo>
                    <a:lnTo>
                      <a:pt x="21" y="725"/>
                    </a:lnTo>
                    <a:lnTo>
                      <a:pt x="32" y="686"/>
                    </a:lnTo>
                    <a:lnTo>
                      <a:pt x="47" y="642"/>
                    </a:lnTo>
                    <a:lnTo>
                      <a:pt x="63" y="592"/>
                    </a:lnTo>
                    <a:lnTo>
                      <a:pt x="83" y="540"/>
                    </a:lnTo>
                    <a:lnTo>
                      <a:pt x="105" y="485"/>
                    </a:lnTo>
                    <a:lnTo>
                      <a:pt x="129" y="429"/>
                    </a:lnTo>
                    <a:lnTo>
                      <a:pt x="155" y="371"/>
                    </a:lnTo>
                    <a:lnTo>
                      <a:pt x="184" y="315"/>
                    </a:lnTo>
                    <a:lnTo>
                      <a:pt x="216" y="259"/>
                    </a:lnTo>
                    <a:lnTo>
                      <a:pt x="250" y="206"/>
                    </a:lnTo>
                    <a:lnTo>
                      <a:pt x="287" y="158"/>
                    </a:lnTo>
                    <a:lnTo>
                      <a:pt x="325"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solidFill>
                    <a:prstClr val="black"/>
                  </a:solidFill>
                </a:endParaRPr>
              </a:p>
            </p:txBody>
          </p:sp>
        </p:grpSp>
      </p:grpSp>
      <p:sp>
        <p:nvSpPr>
          <p:cNvPr id="103432" name="Text Box 17"/>
          <p:cNvSpPr txBox="1">
            <a:spLocks noChangeArrowheads="1"/>
          </p:cNvSpPr>
          <p:nvPr/>
        </p:nvSpPr>
        <p:spPr bwMode="auto">
          <a:xfrm>
            <a:off x="3217863" y="3713832"/>
            <a:ext cx="2647950" cy="76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nSpc>
                <a:spcPct val="90000"/>
              </a:lnSpc>
              <a:spcBef>
                <a:spcPct val="50000"/>
              </a:spcBef>
            </a:pPr>
            <a:r>
              <a:rPr lang="es-MX" sz="2400" b="1" dirty="0" smtClean="0">
                <a:solidFill>
                  <a:srgbClr val="002060"/>
                </a:solidFill>
              </a:rPr>
              <a:t>Deterioro funcional</a:t>
            </a:r>
            <a:endParaRPr lang="es-MX" sz="2400" b="1" dirty="0">
              <a:solidFill>
                <a:srgbClr val="002060"/>
              </a:solidFill>
            </a:endParaRPr>
          </a:p>
        </p:txBody>
      </p:sp>
      <p:sp>
        <p:nvSpPr>
          <p:cNvPr id="19" name="Text Box 8"/>
          <p:cNvSpPr txBox="1">
            <a:spLocks noChangeArrowheads="1"/>
          </p:cNvSpPr>
          <p:nvPr/>
        </p:nvSpPr>
        <p:spPr bwMode="auto">
          <a:xfrm>
            <a:off x="609599" y="6467447"/>
            <a:ext cx="8196725" cy="307777"/>
          </a:xfrm>
          <a:prstGeom prst="rect">
            <a:avLst/>
          </a:prstGeom>
          <a:noFill/>
          <a:ln>
            <a:noFill/>
          </a:ln>
          <a:effectLst>
            <a:prstShdw prst="shdw17" dist="17961" dir="2700000">
              <a:srgbClr val="998300">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s-MX" sz="1000" dirty="0" smtClean="0">
                <a:solidFill>
                  <a:srgbClr val="002060"/>
                </a:solidFill>
                <a:latin typeface="Calibri"/>
              </a:rPr>
              <a:t>Nicholson B, Verma S. </a:t>
            </a:r>
            <a:r>
              <a:rPr lang="es-MX" sz="1000" i="1" dirty="0" smtClean="0">
                <a:solidFill>
                  <a:srgbClr val="002060"/>
                </a:solidFill>
                <a:latin typeface="Calibri"/>
              </a:rPr>
              <a:t>Pain  Med</a:t>
            </a:r>
            <a:r>
              <a:rPr lang="es-MX" sz="1000" dirty="0" smtClean="0">
                <a:solidFill>
                  <a:srgbClr val="002060"/>
                </a:solidFill>
                <a:latin typeface="Calibri"/>
              </a:rPr>
              <a:t> 2004; 5(suppl. 1):S9-27.</a:t>
            </a:r>
          </a:p>
          <a:p>
            <a:pPr eaLnBrk="1" hangingPunct="1"/>
            <a:endParaRPr lang="es-MX" sz="1000" dirty="0">
              <a:solidFill>
                <a:srgbClr val="002060"/>
              </a:solidFill>
              <a:latin typeface="Calibri"/>
            </a:endParaRPr>
          </a:p>
        </p:txBody>
      </p:sp>
      <p:sp>
        <p:nvSpPr>
          <p:cNvPr id="18" name="Slide Number Placeholder 3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03B8EED-60FF-4798-B00A-5F8F0039E366}" type="slidenum">
              <a:rPr lang="es-MX" smtClean="0">
                <a:solidFill>
                  <a:prstClr val="black"/>
                </a:solidFill>
              </a:rPr>
              <a:pPr>
                <a:defRPr/>
              </a:pPr>
              <a:t>18</a:t>
            </a:fld>
            <a:endParaRPr lang="es-MX" dirty="0">
              <a:solidFill>
                <a:prstClr val="black"/>
              </a:solidFill>
            </a:endParaRPr>
          </a:p>
        </p:txBody>
      </p:sp>
    </p:spTree>
    <p:extLst>
      <p:ext uri="{BB962C8B-B14F-4D97-AF65-F5344CB8AC3E}">
        <p14:creationId xmlns:p14="http://schemas.microsoft.com/office/powerpoint/2010/main" val="91311369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s-MX" sz="3600" dirty="0" smtClean="0"/>
              <a:t>Las Condiciones de Dolor Tienen Comorbilidades del Sueño y la Salud Mental</a:t>
            </a:r>
            <a:br>
              <a:rPr lang="es-MX" sz="3600" dirty="0" smtClean="0"/>
            </a:br>
            <a:endParaRPr lang="es-MX" sz="3600" dirty="0"/>
          </a:p>
        </p:txBody>
      </p:sp>
      <p:graphicFrame>
        <p:nvGraphicFramePr>
          <p:cNvPr id="3" name="Group 341"/>
          <p:cNvGraphicFramePr>
            <a:graphicFrameLocks noGrp="1"/>
          </p:cNvGraphicFramePr>
          <p:nvPr>
            <p:extLst>
              <p:ext uri="{D42A27DB-BD31-4B8C-83A1-F6EECF244321}">
                <p14:modId xmlns:p14="http://schemas.microsoft.com/office/powerpoint/2010/main" val="3971383612"/>
              </p:ext>
            </p:extLst>
          </p:nvPr>
        </p:nvGraphicFramePr>
        <p:xfrm>
          <a:off x="251520" y="1412776"/>
          <a:ext cx="8658107" cy="4672584"/>
        </p:xfrm>
        <a:graphic>
          <a:graphicData uri="http://schemas.openxmlformats.org/drawingml/2006/table">
            <a:tbl>
              <a:tblPr/>
              <a:tblGrid>
                <a:gridCol w="1170107"/>
                <a:gridCol w="936000"/>
                <a:gridCol w="936000"/>
                <a:gridCol w="1134357"/>
                <a:gridCol w="864096"/>
                <a:gridCol w="936104"/>
                <a:gridCol w="809443"/>
                <a:gridCol w="936000"/>
                <a:gridCol w="936000"/>
              </a:tblGrid>
              <a:tr h="323088">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chemeClr val="tx1"/>
                          </a:solidFill>
                          <a:effectLst/>
                          <a:latin typeface="Arial" charset="0"/>
                          <a:ea typeface="ヒラギノ角ゴ Pro W3"/>
                          <a:cs typeface="Arial" charset="0"/>
                        </a:rPr>
                        <a:t>Cohortes</a:t>
                      </a:r>
                    </a:p>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chemeClr val="tx1"/>
                          </a:solidFill>
                          <a:effectLst/>
                          <a:latin typeface="Arial" charset="0"/>
                          <a:ea typeface="ヒラギノ角ゴ Pro W3"/>
                          <a:cs typeface="Arial" charset="0"/>
                        </a:rPr>
                        <a:t>Dolor </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815975" rtl="0" eaLnBrk="0" fontAlgn="base" latinLnBrk="0" hangingPunct="0">
                        <a:lnSpc>
                          <a:spcPct val="100000"/>
                        </a:lnSpc>
                        <a:spcBef>
                          <a:spcPct val="0"/>
                        </a:spcBef>
                        <a:spcAft>
                          <a:spcPct val="30000"/>
                        </a:spcAft>
                        <a:buClr>
                          <a:srgbClr val="0191CD"/>
                        </a:buClr>
                        <a:buSzTx/>
                        <a:buFontTx/>
                        <a:buNone/>
                        <a:tabLst/>
                      </a:pPr>
                      <a:endParaRPr kumimoji="0" lang="es-MX" sz="1400" b="1" i="0" u="none" strike="noStrike" cap="none" normalizeH="0" baseline="0" noProof="0" dirty="0" smtClean="0">
                        <a:ln>
                          <a:noFill/>
                        </a:ln>
                        <a:solidFill>
                          <a:schemeClr val="tx1"/>
                        </a:solidFill>
                        <a:effectLst/>
                        <a:latin typeface="Arial" charset="0"/>
                        <a:ea typeface="ヒラギノ角ゴ Pro W3"/>
                        <a:cs typeface="Arial" charset="0"/>
                      </a:endParaRP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3">
                  <a:txBody>
                    <a:bodyPr/>
                    <a:lstStyle/>
                    <a:p>
                      <a:pPr algn="ctr"/>
                      <a:r>
                        <a:rPr lang="es-MX" sz="1200" b="1" noProof="0" dirty="0" smtClean="0">
                          <a:solidFill>
                            <a:schemeClr val="tx1"/>
                          </a:solidFill>
                          <a:latin typeface="Arial" pitchFamily="34" charset="0"/>
                          <a:cs typeface="Arial" pitchFamily="34" charset="0"/>
                        </a:rPr>
                        <a:t>Depresión (%)</a:t>
                      </a:r>
                      <a:endParaRPr lang="es-MX" sz="1200" b="1" noProof="0" dirty="0">
                        <a:solidFill>
                          <a:schemeClr val="tx1"/>
                        </a:solidFill>
                        <a:latin typeface="Arial" pitchFamily="34" charset="0"/>
                        <a:cs typeface="Arial" pitchFamily="34" charset="0"/>
                      </a:endParaRP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2">
                  <a:txBody>
                    <a:bodyPr/>
                    <a:lstStyle/>
                    <a:p>
                      <a:endParaRPr lang="es-MX" noProof="0" dirty="0">
                        <a:solidFill>
                          <a:schemeClr val="tx1"/>
                        </a:solidFill>
                      </a:endParaRP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323088">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&gt;1 comorbilidad sueño (%)</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&gt;1 comorbilidad salud mental (%)</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Padecimiento salud mental</a:t>
                      </a:r>
                    </a:p>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Promedio  (SD)</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TDM</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Otros Síntomas Depresivos</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Total</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Otros Trastornos Psicol.</a:t>
                      </a:r>
                    </a:p>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Ansiedad (%)</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900" b="0" i="0" u="none" strike="noStrike" cap="none" normalizeH="0" baseline="0" noProof="0" dirty="0" smtClean="0">
                          <a:ln>
                            <a:noFill/>
                          </a:ln>
                          <a:solidFill>
                            <a:schemeClr val="bg2"/>
                          </a:solidFill>
                          <a:effectLst/>
                          <a:latin typeface="Arial" charset="0"/>
                          <a:ea typeface="ヒラギノ角ゴ Pro W3"/>
                          <a:cs typeface="Arial" charset="0"/>
                        </a:rPr>
                        <a:t>Neuropatía diabética</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11.4</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6.7</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chemeClr val="bg2"/>
                          </a:solidFill>
                          <a:effectLst/>
                          <a:latin typeface="Arial" charset="0"/>
                          <a:ea typeface="ヒラギノ角ゴ Pro W3"/>
                          <a:cs typeface="Arial" charset="0"/>
                        </a:rPr>
                        <a:t>1.4 (0.8)</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4.3</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3.6</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7.0</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6.2</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3.8</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900" b="0" i="0" u="none" strike="noStrike" cap="none" normalizeH="0" baseline="0" noProof="0" dirty="0" smtClean="0">
                          <a:ln>
                            <a:noFill/>
                          </a:ln>
                          <a:solidFill>
                            <a:schemeClr val="bg2"/>
                          </a:solidFill>
                          <a:effectLst/>
                          <a:latin typeface="Arial" charset="0"/>
                          <a:ea typeface="ヒラギノ角ゴ Pro W3"/>
                          <a:cs typeface="Arial" charset="0"/>
                        </a:rPr>
                        <a:t>Neuropatía Postherpética</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6.0</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14.8</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chemeClr val="bg2"/>
                          </a:solidFill>
                          <a:effectLst/>
                          <a:latin typeface="Arial" charset="0"/>
                          <a:ea typeface="ヒラギノ角ゴ Pro W3"/>
                          <a:cs typeface="Arial" charset="0"/>
                        </a:rPr>
                        <a:t>1.4 (0.7)</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3.0</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3.2</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5.4</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5.7</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3.9</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900" b="0" i="0" u="none" strike="noStrike" cap="none" normalizeH="0" baseline="0" noProof="0" dirty="0" smtClean="0">
                          <a:ln>
                            <a:noFill/>
                          </a:ln>
                          <a:solidFill>
                            <a:schemeClr val="bg2"/>
                          </a:solidFill>
                          <a:effectLst/>
                          <a:latin typeface="Arial" charset="0"/>
                          <a:ea typeface="ヒラギノ角ゴ Pro W3"/>
                          <a:cs typeface="Arial" charset="0"/>
                        </a:rPr>
                        <a:t>Neuralgia del Trigémino</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6.5</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6.4</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chemeClr val="bg2"/>
                          </a:solidFill>
                          <a:effectLst/>
                          <a:latin typeface="Arial" charset="0"/>
                          <a:ea typeface="ヒラギノ角ゴ Pro W3"/>
                          <a:cs typeface="Arial" charset="0"/>
                        </a:rPr>
                        <a:t>1.4 (0.7)</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4.1</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3.6</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7.1</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5.6</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4.9</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900" b="0" i="0" u="none" strike="noStrike" cap="none" normalizeH="0" baseline="0" noProof="0" dirty="0" smtClean="0">
                          <a:ln>
                            <a:noFill/>
                          </a:ln>
                          <a:solidFill>
                            <a:schemeClr val="bg2"/>
                          </a:solidFill>
                          <a:effectLst/>
                          <a:latin typeface="Arial" charset="0"/>
                          <a:ea typeface="ヒラギノ角ゴ Pro W3"/>
                          <a:cs typeface="Arial" charset="0"/>
                        </a:rPr>
                        <a:t>Asociado con VIH</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5.9</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42.6</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chemeClr val="bg2"/>
                          </a:solidFill>
                          <a:effectLst/>
                          <a:latin typeface="Arial" charset="0"/>
                          <a:ea typeface="ヒラギノ角ゴ Pro W3"/>
                          <a:cs typeface="Arial" charset="0"/>
                        </a:rPr>
                        <a:t>1.8 (1.2)</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14.0</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21.0</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27.2</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10.0</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12.7</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900" b="0" i="0" u="none" strike="noStrike" cap="none" normalizeH="0" baseline="0" noProof="0" dirty="0" smtClean="0">
                          <a:ln>
                            <a:noFill/>
                          </a:ln>
                          <a:solidFill>
                            <a:schemeClr val="bg2"/>
                          </a:solidFill>
                          <a:effectLst/>
                          <a:latin typeface="Arial" charset="0"/>
                          <a:ea typeface="ヒラギノ角ゴ Pro W3"/>
                          <a:cs typeface="Arial" charset="0"/>
                        </a:rPr>
                        <a:t>Asociado con MS</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11.6</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34.8</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chemeClr val="bg2"/>
                          </a:solidFill>
                          <a:effectLst/>
                          <a:latin typeface="Arial" charset="0"/>
                          <a:ea typeface="ヒラギノ角ゴ Pro W3"/>
                          <a:cs typeface="Arial" charset="0"/>
                        </a:rPr>
                        <a:t>1.7 (1.1)</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8.8</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11.0</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17.0</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14.4</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12.8</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900" b="0" i="0" u="none" strike="noStrike" cap="none" normalizeH="0" baseline="0" noProof="0" dirty="0" smtClean="0">
                          <a:ln>
                            <a:noFill/>
                          </a:ln>
                          <a:solidFill>
                            <a:schemeClr val="bg2"/>
                          </a:solidFill>
                          <a:effectLst/>
                          <a:latin typeface="Arial" charset="0"/>
                          <a:ea typeface="ヒラギノ角ゴ Pro W3"/>
                          <a:cs typeface="Arial" charset="0"/>
                        </a:rPr>
                        <a:t>Asociado con accidente vascular cerebral</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8.5</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33.7</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chemeClr val="bg2"/>
                          </a:solidFill>
                          <a:effectLst/>
                          <a:latin typeface="Arial" charset="0"/>
                          <a:ea typeface="ヒラギノ角ゴ Pro W3"/>
                          <a:cs typeface="Arial" charset="0"/>
                        </a:rPr>
                        <a:t>1.5 (0.9)</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6.0</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6.6</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11.5</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18.2</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6.9</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900" b="0" i="0" u="none" strike="noStrike" cap="none" normalizeH="0" baseline="0" noProof="0" dirty="0" smtClean="0">
                          <a:ln>
                            <a:noFill/>
                          </a:ln>
                          <a:solidFill>
                            <a:schemeClr val="bg2"/>
                          </a:solidFill>
                          <a:effectLst/>
                          <a:latin typeface="Arial" charset="0"/>
                          <a:ea typeface="ヒラギノ角ゴ Pro W3"/>
                          <a:cs typeface="Arial" charset="0"/>
                        </a:rPr>
                        <a:t>Radiculopatía lumbar</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8.1</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17.1</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chemeClr val="bg2"/>
                          </a:solidFill>
                          <a:effectLst/>
                          <a:latin typeface="Arial" charset="0"/>
                          <a:ea typeface="ヒラギノ角ゴ Pro W3"/>
                          <a:cs typeface="Arial" charset="0"/>
                        </a:rPr>
                        <a:t>1.4 (0.7)</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4.5</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3.7</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7.5</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4.4</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5.6</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900" b="0" i="0" u="none" strike="noStrike" cap="none" normalizeH="0" baseline="0" noProof="0" dirty="0" smtClean="0">
                          <a:ln>
                            <a:noFill/>
                          </a:ln>
                          <a:solidFill>
                            <a:schemeClr val="bg2"/>
                          </a:solidFill>
                          <a:effectLst/>
                          <a:latin typeface="Arial" charset="0"/>
                          <a:ea typeface="ヒラギノ角ゴ Pro W3"/>
                          <a:cs typeface="Arial" charset="0"/>
                        </a:rPr>
                        <a:t>Síndrome Regional Complejo</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9.0</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30.9</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chemeClr val="bg2"/>
                          </a:solidFill>
                          <a:effectLst/>
                          <a:latin typeface="Arial" charset="0"/>
                          <a:ea typeface="ヒラギノ角ゴ Pro W3"/>
                          <a:cs typeface="Arial" charset="0"/>
                        </a:rPr>
                        <a:t>1.5 (0.8)</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9.6</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8.6</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16.0</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7.8</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9.0</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900" b="0" i="0" u="none" strike="noStrike" cap="none" normalizeH="0" baseline="0" noProof="0" dirty="0" smtClean="0">
                          <a:ln>
                            <a:noFill/>
                          </a:ln>
                          <a:solidFill>
                            <a:schemeClr val="bg2"/>
                          </a:solidFill>
                          <a:effectLst/>
                          <a:latin typeface="Arial" charset="0"/>
                          <a:ea typeface="ヒラギノ角ゴ Pro W3"/>
                          <a:cs typeface="Arial" charset="0"/>
                        </a:rPr>
                        <a:t>Lesión de Médula Espinal</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8.5</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29.6</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chemeClr val="bg2"/>
                          </a:solidFill>
                          <a:effectLst/>
                          <a:latin typeface="Arial" charset="0"/>
                          <a:ea typeface="ヒラギノ角ゴ Pro W3"/>
                          <a:cs typeface="Arial" charset="0"/>
                        </a:rPr>
                        <a:t>1.8 (1.1)</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9.7</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10.3</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15.4</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6.7</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10.3</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900" b="0" i="0" u="none" strike="noStrike" cap="none" normalizeH="0" baseline="0" noProof="0" dirty="0" smtClean="0">
                          <a:ln>
                            <a:noFill/>
                          </a:ln>
                          <a:solidFill>
                            <a:schemeClr val="bg2"/>
                          </a:solidFill>
                          <a:effectLst/>
                          <a:latin typeface="Arial" charset="0"/>
                          <a:ea typeface="ヒラギノ角ゴ Pro W3"/>
                          <a:cs typeface="Arial" charset="0"/>
                        </a:rPr>
                        <a:t>Inducido por Cirugía</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6.5</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16.1</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chemeClr val="bg2"/>
                          </a:solidFill>
                          <a:effectLst/>
                          <a:latin typeface="Arial" charset="0"/>
                          <a:ea typeface="ヒラギノ角ゴ Pro W3"/>
                          <a:cs typeface="Arial" charset="0"/>
                        </a:rPr>
                        <a:t>1.5 (0.9)</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3.3</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4.9</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6.9</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4.1</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5.7</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900" b="0" i="0" u="none" strike="noStrike" cap="none" normalizeH="0" baseline="0" noProof="0" dirty="0" smtClean="0">
                          <a:ln>
                            <a:noFill/>
                          </a:ln>
                          <a:solidFill>
                            <a:schemeClr val="bg2"/>
                          </a:solidFill>
                          <a:effectLst/>
                          <a:latin typeface="Arial" charset="0"/>
                          <a:ea typeface="ヒラギノ角ゴ Pro W3"/>
                          <a:cs typeface="Arial" charset="0"/>
                        </a:rPr>
                        <a:t>Dolor de Miembro Fantasma</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10.2</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36.1</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chemeClr val="bg2"/>
                          </a:solidFill>
                          <a:effectLst/>
                          <a:latin typeface="Arial" charset="0"/>
                          <a:ea typeface="ヒラギノ角ゴ Pro W3"/>
                          <a:cs typeface="Arial" charset="0"/>
                        </a:rPr>
                        <a:t>1.5 (0.8)</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8.8</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9.8</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15.6</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11.7</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chemeClr val="bg2"/>
                          </a:solidFill>
                          <a:effectLst/>
                          <a:latin typeface="Arial" charset="0"/>
                          <a:ea typeface="ヒラギノ角ゴ Pro W3"/>
                          <a:cs typeface="Arial" charset="0"/>
                        </a:rPr>
                        <a:t>9.3</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bl>
          </a:graphicData>
        </a:graphic>
      </p:graphicFrame>
      <p:sp>
        <p:nvSpPr>
          <p:cNvPr id="4" name="Text Box 1516"/>
          <p:cNvSpPr txBox="1">
            <a:spLocks noChangeArrowheads="1"/>
          </p:cNvSpPr>
          <p:nvPr/>
        </p:nvSpPr>
        <p:spPr bwMode="auto">
          <a:xfrm>
            <a:off x="178593" y="6412686"/>
            <a:ext cx="8456613" cy="307777"/>
          </a:xfrm>
          <a:prstGeom prst="rect">
            <a:avLst/>
          </a:prstGeom>
          <a:noFill/>
          <a:ln w="9525">
            <a:noFill/>
            <a:miter lim="800000"/>
            <a:headEnd/>
            <a:tailEnd/>
          </a:ln>
        </p:spPr>
        <p:txBody>
          <a:bodyPr lIns="0" tIns="0" rIns="0" bIns="0" anchor="b">
            <a:spAutoFit/>
          </a:bodyPr>
          <a:lstStyle/>
          <a:p>
            <a:r>
              <a:rPr lang="es-MX" sz="1000" dirty="0" smtClean="0">
                <a:solidFill>
                  <a:srgbClr val="002060"/>
                </a:solidFill>
              </a:rPr>
              <a:t>TDM = trastorno depresivo mayor</a:t>
            </a:r>
          </a:p>
          <a:p>
            <a:r>
              <a:rPr lang="es-MX" sz="1000" dirty="0" smtClean="0">
                <a:solidFill>
                  <a:srgbClr val="002060"/>
                </a:solidFill>
              </a:rPr>
              <a:t>Davis JA, et al. </a:t>
            </a:r>
            <a:r>
              <a:rPr lang="es-MX" sz="1000" i="1" dirty="0" smtClean="0">
                <a:solidFill>
                  <a:srgbClr val="002060"/>
                </a:solidFill>
              </a:rPr>
              <a:t>J Pain Res</a:t>
            </a:r>
            <a:r>
              <a:rPr lang="es-MX" sz="1000" dirty="0" smtClean="0">
                <a:solidFill>
                  <a:srgbClr val="002060"/>
                </a:solidFill>
              </a:rPr>
              <a:t> 2011;4:331–345.</a:t>
            </a:r>
            <a:endParaRPr lang="es-MX" sz="1000" dirty="0">
              <a:solidFill>
                <a:srgbClr val="002060"/>
              </a:solidFill>
            </a:endParaRPr>
          </a:p>
        </p:txBody>
      </p:sp>
    </p:spTree>
    <p:extLst>
      <p:ext uri="{BB962C8B-B14F-4D97-AF65-F5344CB8AC3E}">
        <p14:creationId xmlns:p14="http://schemas.microsoft.com/office/powerpoint/2010/main" val="3533951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329694"/>
            <a:ext cx="8229600" cy="1143000"/>
          </a:xfrm>
        </p:spPr>
        <p:txBody>
          <a:bodyPr>
            <a:normAutofit/>
          </a:bodyPr>
          <a:lstStyle/>
          <a:p>
            <a:pPr>
              <a:lnSpc>
                <a:spcPct val="85000"/>
              </a:lnSpc>
            </a:pPr>
            <a:r>
              <a:rPr lang="es-MX" dirty="0" smtClean="0"/>
              <a:t>Comité de Desarrollo</a:t>
            </a:r>
            <a:endParaRPr lang="es-MX" dirty="0"/>
          </a:p>
        </p:txBody>
      </p:sp>
      <p:sp>
        <p:nvSpPr>
          <p:cNvPr id="10" name="Rectangle 3"/>
          <p:cNvSpPr/>
          <p:nvPr/>
        </p:nvSpPr>
        <p:spPr>
          <a:xfrm>
            <a:off x="395536" y="1443255"/>
            <a:ext cx="2880320" cy="5293757"/>
          </a:xfrm>
          <a:prstGeom prst="rect">
            <a:avLst/>
          </a:prstGeom>
        </p:spPr>
        <p:txBody>
          <a:bodyPr wrap="square">
            <a:spAutoFit/>
          </a:bodyPr>
          <a:lstStyle/>
          <a:p>
            <a:r>
              <a:rPr lang="es-MX" sz="1600" b="1" dirty="0" smtClean="0">
                <a:solidFill>
                  <a:schemeClr val="bg1"/>
                </a:solidFill>
              </a:rPr>
              <a:t>Mario H. Cardiel, MD, MSc</a:t>
            </a:r>
          </a:p>
          <a:p>
            <a:r>
              <a:rPr lang="es-MX" sz="1600" dirty="0" smtClean="0">
                <a:solidFill>
                  <a:schemeClr val="accent1">
                    <a:lumMod val="75000"/>
                  </a:schemeClr>
                </a:solidFill>
              </a:rPr>
              <a:t>Reumatólogo</a:t>
            </a:r>
          </a:p>
          <a:p>
            <a:r>
              <a:rPr lang="es-MX" sz="1600" dirty="0" smtClean="0">
                <a:solidFill>
                  <a:schemeClr val="accent1">
                    <a:lumMod val="75000"/>
                  </a:schemeClr>
                </a:solidFill>
              </a:rPr>
              <a:t>Morelia, México</a:t>
            </a:r>
          </a:p>
          <a:p>
            <a:r>
              <a:rPr lang="es-MX" sz="1600" dirty="0" smtClean="0"/>
              <a:t> </a:t>
            </a:r>
            <a:endParaRPr lang="es-MX" sz="2400" dirty="0" smtClean="0"/>
          </a:p>
          <a:p>
            <a:r>
              <a:rPr lang="es-MX" sz="1600" b="1" dirty="0" smtClean="0">
                <a:solidFill>
                  <a:schemeClr val="bg1"/>
                </a:solidFill>
              </a:rPr>
              <a:t>Nemanja Damjanov, MD, PhD</a:t>
            </a:r>
          </a:p>
          <a:p>
            <a:r>
              <a:rPr lang="es-MX" sz="1600" dirty="0" smtClean="0">
                <a:solidFill>
                  <a:schemeClr val="accent1">
                    <a:lumMod val="75000"/>
                  </a:schemeClr>
                </a:solidFill>
              </a:rPr>
              <a:t>Reumatólogo</a:t>
            </a:r>
          </a:p>
          <a:p>
            <a:r>
              <a:rPr lang="es-MX" sz="1600" dirty="0" smtClean="0">
                <a:solidFill>
                  <a:schemeClr val="accent1">
                    <a:lumMod val="75000"/>
                  </a:schemeClr>
                </a:solidFill>
              </a:rPr>
              <a:t>Belgrado, Serbia</a:t>
            </a:r>
          </a:p>
          <a:p>
            <a:r>
              <a:rPr lang="es-MX" sz="1600" dirty="0" smtClean="0"/>
              <a:t> </a:t>
            </a:r>
            <a:endParaRPr lang="es-MX" sz="1600" dirty="0" smtClean="0">
              <a:solidFill>
                <a:schemeClr val="accent1">
                  <a:lumMod val="75000"/>
                </a:schemeClr>
              </a:solidFill>
            </a:endParaRPr>
          </a:p>
          <a:p>
            <a:r>
              <a:rPr lang="es-MX" sz="1600" b="1" dirty="0" smtClean="0">
                <a:solidFill>
                  <a:schemeClr val="bg1"/>
                </a:solidFill>
              </a:rPr>
              <a:t>Andrei Danilov, MD, DSc</a:t>
            </a:r>
          </a:p>
          <a:p>
            <a:r>
              <a:rPr lang="es-MX" sz="1600" dirty="0" smtClean="0">
                <a:solidFill>
                  <a:schemeClr val="accent1">
                    <a:lumMod val="75000"/>
                  </a:schemeClr>
                </a:solidFill>
              </a:rPr>
              <a:t>Neurólogo</a:t>
            </a:r>
          </a:p>
          <a:p>
            <a:r>
              <a:rPr lang="es-MX" sz="1600" dirty="0" smtClean="0">
                <a:solidFill>
                  <a:schemeClr val="accent1">
                    <a:lumMod val="75000"/>
                  </a:schemeClr>
                </a:solidFill>
              </a:rPr>
              <a:t>Moscú, Rusia</a:t>
            </a:r>
          </a:p>
          <a:p>
            <a:r>
              <a:rPr lang="es-MX" sz="1600" dirty="0" smtClean="0"/>
              <a:t> </a:t>
            </a:r>
          </a:p>
          <a:p>
            <a:r>
              <a:rPr lang="es-MX" sz="1600" b="1" dirty="0" smtClean="0">
                <a:solidFill>
                  <a:schemeClr val="bg1"/>
                </a:solidFill>
              </a:rPr>
              <a:t>Smail Daoudi, MD</a:t>
            </a:r>
          </a:p>
          <a:p>
            <a:r>
              <a:rPr lang="es-MX" sz="1600" dirty="0" smtClean="0">
                <a:solidFill>
                  <a:schemeClr val="accent1">
                    <a:lumMod val="75000"/>
                  </a:schemeClr>
                </a:solidFill>
              </a:rPr>
              <a:t>Neurólogo</a:t>
            </a:r>
          </a:p>
          <a:p>
            <a:r>
              <a:rPr lang="es-MX" sz="1600" dirty="0" smtClean="0">
                <a:solidFill>
                  <a:schemeClr val="accent1">
                    <a:lumMod val="75000"/>
                  </a:schemeClr>
                </a:solidFill>
              </a:rPr>
              <a:t>Tizi Ouzou, Algeria</a:t>
            </a:r>
          </a:p>
          <a:p>
            <a:endParaRPr lang="es-MX" sz="1600" dirty="0" smtClean="0"/>
          </a:p>
          <a:p>
            <a:r>
              <a:rPr lang="es-MX" sz="1600" b="1" dirty="0" smtClean="0">
                <a:solidFill>
                  <a:schemeClr val="bg1"/>
                </a:solidFill>
              </a:rPr>
              <a:t>João Batista S. Garcia, MD, PhD</a:t>
            </a:r>
          </a:p>
          <a:p>
            <a:r>
              <a:rPr lang="es-MX" sz="1600" dirty="0" smtClean="0">
                <a:solidFill>
                  <a:schemeClr val="accent1">
                    <a:lumMod val="75000"/>
                  </a:schemeClr>
                </a:solidFill>
              </a:rPr>
              <a:t>Anestesiólogo</a:t>
            </a:r>
          </a:p>
          <a:p>
            <a:r>
              <a:rPr lang="es-MX" sz="1600" dirty="0" smtClean="0">
                <a:solidFill>
                  <a:schemeClr val="accent1">
                    <a:lumMod val="75000"/>
                  </a:schemeClr>
                </a:solidFill>
              </a:rPr>
              <a:t>São Luis, Brasil</a:t>
            </a:r>
          </a:p>
          <a:p>
            <a:endParaRPr lang="es-MX" sz="1700" dirty="0" smtClean="0"/>
          </a:p>
          <a:p>
            <a:r>
              <a:rPr lang="es-MX" sz="1700" dirty="0" smtClean="0"/>
              <a:t> </a:t>
            </a:r>
            <a:endParaRPr lang="es-MX" sz="1700" dirty="0"/>
          </a:p>
        </p:txBody>
      </p:sp>
      <p:sp>
        <p:nvSpPr>
          <p:cNvPr id="11" name="Rectangle 4"/>
          <p:cNvSpPr/>
          <p:nvPr/>
        </p:nvSpPr>
        <p:spPr>
          <a:xfrm>
            <a:off x="3275856" y="1443255"/>
            <a:ext cx="2805577" cy="5016758"/>
          </a:xfrm>
          <a:prstGeom prst="rect">
            <a:avLst/>
          </a:prstGeom>
        </p:spPr>
        <p:txBody>
          <a:bodyPr wrap="square">
            <a:spAutoFit/>
          </a:bodyPr>
          <a:lstStyle/>
          <a:p>
            <a:r>
              <a:rPr lang="es-MX" sz="1600" b="1" dirty="0" smtClean="0">
                <a:solidFill>
                  <a:schemeClr val="bg1"/>
                </a:solidFill>
              </a:rPr>
              <a:t>Yuzhou Guan, MD</a:t>
            </a:r>
          </a:p>
          <a:p>
            <a:r>
              <a:rPr lang="es-MX" sz="1600" dirty="0" smtClean="0">
                <a:solidFill>
                  <a:schemeClr val="accent1">
                    <a:lumMod val="75000"/>
                  </a:schemeClr>
                </a:solidFill>
              </a:rPr>
              <a:t>Neurólogo</a:t>
            </a:r>
          </a:p>
          <a:p>
            <a:r>
              <a:rPr lang="es-MX" sz="1600" dirty="0" smtClean="0">
                <a:solidFill>
                  <a:schemeClr val="accent1">
                    <a:lumMod val="75000"/>
                  </a:schemeClr>
                </a:solidFill>
              </a:rPr>
              <a:t>Beijing, China</a:t>
            </a:r>
          </a:p>
          <a:p>
            <a:endParaRPr lang="es-MX" sz="1600" b="1" dirty="0" smtClean="0">
              <a:solidFill>
                <a:schemeClr val="bg1"/>
              </a:solidFill>
            </a:endParaRPr>
          </a:p>
          <a:p>
            <a:r>
              <a:rPr lang="es-MX" sz="1600" b="1" dirty="0" smtClean="0">
                <a:solidFill>
                  <a:schemeClr val="bg1"/>
                </a:solidFill>
              </a:rPr>
              <a:t>Jianhao Lin, MD</a:t>
            </a:r>
          </a:p>
          <a:p>
            <a:r>
              <a:rPr lang="es-MX" sz="1600" dirty="0" smtClean="0">
                <a:solidFill>
                  <a:schemeClr val="accent1">
                    <a:lumMod val="75000"/>
                  </a:schemeClr>
                </a:solidFill>
              </a:rPr>
              <a:t>Ortopedista</a:t>
            </a:r>
          </a:p>
          <a:p>
            <a:r>
              <a:rPr lang="es-MX" sz="1600" dirty="0" smtClean="0">
                <a:solidFill>
                  <a:schemeClr val="accent1">
                    <a:lumMod val="75000"/>
                  </a:schemeClr>
                </a:solidFill>
              </a:rPr>
              <a:t>Beijing, China</a:t>
            </a:r>
          </a:p>
          <a:p>
            <a:r>
              <a:rPr lang="es-MX" sz="1600" dirty="0" smtClean="0">
                <a:solidFill>
                  <a:schemeClr val="accent1">
                    <a:lumMod val="75000"/>
                  </a:schemeClr>
                </a:solidFill>
              </a:rPr>
              <a:t> </a:t>
            </a:r>
          </a:p>
          <a:p>
            <a:r>
              <a:rPr lang="es-MX" sz="1600" b="1" dirty="0" smtClean="0">
                <a:solidFill>
                  <a:schemeClr val="bg1"/>
                </a:solidFill>
              </a:rPr>
              <a:t>Supranee Niruthisard, MD</a:t>
            </a:r>
          </a:p>
          <a:p>
            <a:r>
              <a:rPr lang="es-MX" sz="1600" dirty="0" smtClean="0">
                <a:solidFill>
                  <a:schemeClr val="accent1">
                    <a:lumMod val="75000"/>
                  </a:schemeClr>
                </a:solidFill>
              </a:rPr>
              <a:t>Especialista en Dolor</a:t>
            </a:r>
          </a:p>
          <a:p>
            <a:r>
              <a:rPr lang="es-MX" sz="1600" dirty="0" smtClean="0">
                <a:solidFill>
                  <a:schemeClr val="accent1">
                    <a:lumMod val="75000"/>
                  </a:schemeClr>
                </a:solidFill>
              </a:rPr>
              <a:t>Bangkok, Tailandia</a:t>
            </a:r>
          </a:p>
          <a:p>
            <a:r>
              <a:rPr lang="es-MX" sz="1600" dirty="0" smtClean="0"/>
              <a:t> </a:t>
            </a:r>
          </a:p>
          <a:p>
            <a:r>
              <a:rPr lang="es-MX" sz="1600" b="1" dirty="0" smtClean="0">
                <a:solidFill>
                  <a:schemeClr val="bg1"/>
                </a:solidFill>
              </a:rPr>
              <a:t>Germán Ochoa, MD</a:t>
            </a:r>
          </a:p>
          <a:p>
            <a:r>
              <a:rPr lang="es-MX" sz="1600" dirty="0" smtClean="0">
                <a:solidFill>
                  <a:schemeClr val="accent1">
                    <a:lumMod val="75000"/>
                  </a:schemeClr>
                </a:solidFill>
              </a:rPr>
              <a:t>Ortopedista</a:t>
            </a:r>
          </a:p>
          <a:p>
            <a:r>
              <a:rPr lang="es-MX" sz="1600" dirty="0" smtClean="0">
                <a:solidFill>
                  <a:schemeClr val="accent1">
                    <a:lumMod val="75000"/>
                  </a:schemeClr>
                </a:solidFill>
              </a:rPr>
              <a:t>Bogotá, Colombia</a:t>
            </a:r>
          </a:p>
          <a:p>
            <a:endParaRPr lang="es-MX" sz="1600" dirty="0" smtClean="0"/>
          </a:p>
          <a:p>
            <a:r>
              <a:rPr lang="es-MX" sz="1600" b="1" dirty="0" smtClean="0">
                <a:solidFill>
                  <a:schemeClr val="bg1"/>
                </a:solidFill>
              </a:rPr>
              <a:t>Milton Raff, MD, BSc</a:t>
            </a:r>
          </a:p>
          <a:p>
            <a:r>
              <a:rPr lang="es-MX" sz="1600" dirty="0" smtClean="0">
                <a:solidFill>
                  <a:schemeClr val="accent1">
                    <a:lumMod val="75000"/>
                  </a:schemeClr>
                </a:solidFill>
              </a:rPr>
              <a:t>Anestesista Consultor</a:t>
            </a:r>
          </a:p>
          <a:p>
            <a:r>
              <a:rPr lang="es-MX" sz="1600" dirty="0" smtClean="0">
                <a:solidFill>
                  <a:schemeClr val="accent1">
                    <a:lumMod val="75000"/>
                  </a:schemeClr>
                </a:solidFill>
              </a:rPr>
              <a:t>Cape Town, Sudáfrica</a:t>
            </a:r>
          </a:p>
          <a:p>
            <a:r>
              <a:rPr lang="es-MX" sz="1600" dirty="0" smtClean="0"/>
              <a:t> </a:t>
            </a:r>
            <a:endParaRPr lang="es-MX" sz="1600" dirty="0"/>
          </a:p>
        </p:txBody>
      </p:sp>
      <p:sp>
        <p:nvSpPr>
          <p:cNvPr id="12" name="Rectangle 5"/>
          <p:cNvSpPr/>
          <p:nvPr/>
        </p:nvSpPr>
        <p:spPr>
          <a:xfrm>
            <a:off x="6009425" y="1447611"/>
            <a:ext cx="2955063" cy="5801588"/>
          </a:xfrm>
          <a:prstGeom prst="rect">
            <a:avLst/>
          </a:prstGeom>
        </p:spPr>
        <p:txBody>
          <a:bodyPr wrap="square">
            <a:spAutoFit/>
          </a:bodyPr>
          <a:lstStyle/>
          <a:p>
            <a:r>
              <a:rPr lang="es-MX" sz="1600" b="1" dirty="0" smtClean="0">
                <a:solidFill>
                  <a:schemeClr val="bg1"/>
                </a:solidFill>
              </a:rPr>
              <a:t>Raymond L. Rosales, MD, PhD</a:t>
            </a:r>
          </a:p>
          <a:p>
            <a:r>
              <a:rPr lang="es-MX" sz="1600" dirty="0" smtClean="0">
                <a:solidFill>
                  <a:schemeClr val="accent1">
                    <a:lumMod val="75000"/>
                  </a:schemeClr>
                </a:solidFill>
              </a:rPr>
              <a:t>Neurólogo</a:t>
            </a:r>
          </a:p>
          <a:p>
            <a:r>
              <a:rPr lang="es-MX" sz="1600" dirty="0" smtClean="0">
                <a:solidFill>
                  <a:schemeClr val="accent1">
                    <a:lumMod val="75000"/>
                  </a:schemeClr>
                </a:solidFill>
              </a:rPr>
              <a:t>Manila, Filipinas</a:t>
            </a:r>
          </a:p>
          <a:p>
            <a:endParaRPr lang="es-MX" sz="1700" dirty="0" smtClean="0"/>
          </a:p>
          <a:p>
            <a:r>
              <a:rPr lang="es-MX" sz="1600" b="1" dirty="0" smtClean="0">
                <a:solidFill>
                  <a:schemeClr val="bg1"/>
                </a:solidFill>
              </a:rPr>
              <a:t>Jose Antonio San Juan, MD</a:t>
            </a:r>
          </a:p>
          <a:p>
            <a:r>
              <a:rPr lang="es-MX" sz="1600" dirty="0" smtClean="0">
                <a:solidFill>
                  <a:schemeClr val="accent1">
                    <a:lumMod val="75000"/>
                  </a:schemeClr>
                </a:solidFill>
              </a:rPr>
              <a:t>Cirujano Ortopédico</a:t>
            </a:r>
          </a:p>
          <a:p>
            <a:r>
              <a:rPr lang="es-MX" sz="1600" dirty="0" smtClean="0">
                <a:solidFill>
                  <a:schemeClr val="accent1">
                    <a:lumMod val="75000"/>
                  </a:schemeClr>
                </a:solidFill>
              </a:rPr>
              <a:t>Cebu City, Filipinas</a:t>
            </a:r>
          </a:p>
          <a:p>
            <a:r>
              <a:rPr lang="es-MX" sz="1600" dirty="0" smtClean="0"/>
              <a:t> </a:t>
            </a:r>
          </a:p>
          <a:p>
            <a:r>
              <a:rPr lang="es-MX" sz="1600" b="1" dirty="0" smtClean="0">
                <a:solidFill>
                  <a:schemeClr val="bg1"/>
                </a:solidFill>
              </a:rPr>
              <a:t>Ammar Salti, MD</a:t>
            </a:r>
          </a:p>
          <a:p>
            <a:r>
              <a:rPr lang="es-MX" sz="1600" dirty="0" smtClean="0">
                <a:solidFill>
                  <a:schemeClr val="accent1">
                    <a:lumMod val="75000"/>
                  </a:schemeClr>
                </a:solidFill>
              </a:rPr>
              <a:t>Anestesista Consultor</a:t>
            </a:r>
          </a:p>
          <a:p>
            <a:r>
              <a:rPr lang="es-MX" sz="1600" dirty="0" smtClean="0">
                <a:solidFill>
                  <a:schemeClr val="accent1">
                    <a:lumMod val="75000"/>
                  </a:schemeClr>
                </a:solidFill>
              </a:rPr>
              <a:t>Abu Dhabi, Emiratos Árabes Unidos</a:t>
            </a:r>
          </a:p>
          <a:p>
            <a:endParaRPr lang="es-MX" sz="1600" dirty="0" smtClean="0"/>
          </a:p>
          <a:p>
            <a:r>
              <a:rPr lang="es-MX" sz="1600" b="1" dirty="0" smtClean="0">
                <a:solidFill>
                  <a:schemeClr val="bg1"/>
                </a:solidFill>
              </a:rPr>
              <a:t>Xinping Tian, MD</a:t>
            </a:r>
          </a:p>
          <a:p>
            <a:r>
              <a:rPr lang="es-MX" sz="1600" dirty="0" smtClean="0">
                <a:solidFill>
                  <a:schemeClr val="accent1">
                    <a:lumMod val="75000"/>
                  </a:schemeClr>
                </a:solidFill>
              </a:rPr>
              <a:t>Reumatólogo</a:t>
            </a:r>
          </a:p>
          <a:p>
            <a:r>
              <a:rPr lang="es-MX" sz="1600" dirty="0" smtClean="0">
                <a:solidFill>
                  <a:schemeClr val="accent1">
                    <a:lumMod val="75000"/>
                  </a:schemeClr>
                </a:solidFill>
              </a:rPr>
              <a:t>Beijing, China</a:t>
            </a:r>
          </a:p>
          <a:p>
            <a:r>
              <a:rPr lang="es-MX" sz="1600" dirty="0" smtClean="0"/>
              <a:t> </a:t>
            </a:r>
          </a:p>
          <a:p>
            <a:r>
              <a:rPr lang="es-MX" sz="1600" b="1" dirty="0" smtClean="0">
                <a:solidFill>
                  <a:schemeClr val="bg1"/>
                </a:solidFill>
              </a:rPr>
              <a:t>Işin Ünal-Çevik, MD, PhD</a:t>
            </a:r>
          </a:p>
          <a:p>
            <a:pPr>
              <a:defRPr/>
            </a:pPr>
            <a:r>
              <a:rPr lang="es-MX" sz="1600" dirty="0" smtClean="0">
                <a:solidFill>
                  <a:srgbClr val="0C6FCF">
                    <a:lumMod val="75000"/>
                  </a:srgbClr>
                </a:solidFill>
                <a:ea typeface="SimSun" pitchFamily="2" charset="-122"/>
              </a:rPr>
              <a:t>Neurólogo, Neurocientífico y Especialistas en Dolor</a:t>
            </a:r>
          </a:p>
          <a:p>
            <a:r>
              <a:rPr lang="es-MX" sz="1600" dirty="0" smtClean="0">
                <a:solidFill>
                  <a:schemeClr val="accent1">
                    <a:lumMod val="75000"/>
                  </a:schemeClr>
                </a:solidFill>
              </a:rPr>
              <a:t>Ankara, Turquía </a:t>
            </a:r>
          </a:p>
          <a:p>
            <a:endParaRPr lang="es-MX" sz="1700" dirty="0" smtClean="0"/>
          </a:p>
          <a:p>
            <a:r>
              <a:rPr lang="es-MX" sz="1700" dirty="0" smtClean="0"/>
              <a:t> </a:t>
            </a:r>
            <a:endParaRPr lang="es-MX" sz="1700" dirty="0"/>
          </a:p>
        </p:txBody>
      </p:sp>
      <p:sp>
        <p:nvSpPr>
          <p:cNvPr id="13" name="TextBox 2"/>
          <p:cNvSpPr txBox="1"/>
          <p:nvPr/>
        </p:nvSpPr>
        <p:spPr>
          <a:xfrm>
            <a:off x="2502109" y="6502089"/>
            <a:ext cx="4425442" cy="369332"/>
          </a:xfrm>
          <a:prstGeom prst="rect">
            <a:avLst/>
          </a:prstGeom>
          <a:noFill/>
        </p:spPr>
        <p:txBody>
          <a:bodyPr wrap="none" rtlCol="0">
            <a:spAutoFit/>
          </a:bodyPr>
          <a:lstStyle/>
          <a:p>
            <a:r>
              <a:rPr lang="es-MX" dirty="0" smtClean="0">
                <a:solidFill>
                  <a:schemeClr val="bg2"/>
                </a:solidFill>
              </a:rPr>
              <a:t>Este programa fue patrocinado por Pfizer Inc.</a:t>
            </a:r>
            <a:endParaRPr lang="es-MX" dirty="0">
              <a:solidFill>
                <a:schemeClr val="bg2"/>
              </a:solidFill>
            </a:endParaRPr>
          </a:p>
        </p:txBody>
      </p:sp>
      <p:sp>
        <p:nvSpPr>
          <p:cNvPr id="14" name="Slide Number Placeholder 3"/>
          <p:cNvSpPr>
            <a:spLocks noGrp="1"/>
          </p:cNvSpPr>
          <p:nvPr>
            <p:ph type="sldNum" sz="quarter" idx="12"/>
          </p:nvPr>
        </p:nvSpPr>
        <p:spPr>
          <a:xfrm>
            <a:off x="6758880" y="6448251"/>
            <a:ext cx="2133600" cy="365125"/>
          </a:xfrm>
        </p:spPr>
        <p:txBody>
          <a:body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2</a:t>
            </a:fld>
            <a:endParaRPr lang="es-MX" dirty="0">
              <a:solidFill>
                <a:schemeClr val="bg1"/>
              </a:solidFill>
            </a:endParaRPr>
          </a:p>
        </p:txBody>
      </p:sp>
    </p:spTree>
    <p:extLst>
      <p:ext uri="{BB962C8B-B14F-4D97-AF65-F5344CB8AC3E}">
        <p14:creationId xmlns:p14="http://schemas.microsoft.com/office/powerpoint/2010/main" val="2252961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nSpc>
                <a:spcPts val="3700"/>
              </a:lnSpc>
            </a:pPr>
            <a:r>
              <a:rPr lang="es-MX" sz="3600" dirty="0" smtClean="0"/>
              <a:t>Las Condiciones de Dolor Tienen Comorbilidades del Sueño y la Salud Mental (continúa)</a:t>
            </a:r>
            <a:endParaRPr lang="es-MX" sz="3600" dirty="0"/>
          </a:p>
        </p:txBody>
      </p:sp>
      <p:graphicFrame>
        <p:nvGraphicFramePr>
          <p:cNvPr id="3" name="Group 341"/>
          <p:cNvGraphicFramePr>
            <a:graphicFrameLocks noGrp="1"/>
          </p:cNvGraphicFramePr>
          <p:nvPr>
            <p:extLst>
              <p:ext uri="{D42A27DB-BD31-4B8C-83A1-F6EECF244321}">
                <p14:modId xmlns:p14="http://schemas.microsoft.com/office/powerpoint/2010/main" val="1458868386"/>
              </p:ext>
            </p:extLst>
          </p:nvPr>
        </p:nvGraphicFramePr>
        <p:xfrm>
          <a:off x="194591" y="1505686"/>
          <a:ext cx="8658107" cy="4888992"/>
        </p:xfrm>
        <a:graphic>
          <a:graphicData uri="http://schemas.openxmlformats.org/drawingml/2006/table">
            <a:tbl>
              <a:tblPr/>
              <a:tblGrid>
                <a:gridCol w="1170107"/>
                <a:gridCol w="936000"/>
                <a:gridCol w="936000"/>
                <a:gridCol w="1119278"/>
                <a:gridCol w="936104"/>
                <a:gridCol w="936104"/>
                <a:gridCol w="752514"/>
                <a:gridCol w="936000"/>
                <a:gridCol w="936000"/>
              </a:tblGrid>
              <a:tr h="323088">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chemeClr val="tx1"/>
                          </a:solidFill>
                          <a:effectLst/>
                          <a:latin typeface="Arial" charset="0"/>
                          <a:ea typeface="ヒラギノ角ゴ Pro W3"/>
                          <a:cs typeface="Arial" charset="0"/>
                        </a:rPr>
                        <a:t>Cohortes Dolor</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815975" rtl="0" eaLnBrk="0" fontAlgn="base" latinLnBrk="0" hangingPunct="0">
                        <a:lnSpc>
                          <a:spcPct val="100000"/>
                        </a:lnSpc>
                        <a:spcBef>
                          <a:spcPct val="0"/>
                        </a:spcBef>
                        <a:spcAft>
                          <a:spcPct val="30000"/>
                        </a:spcAft>
                        <a:buClr>
                          <a:srgbClr val="0191CD"/>
                        </a:buClr>
                        <a:buSzTx/>
                        <a:buFontTx/>
                        <a:buNone/>
                        <a:tabLst/>
                      </a:pPr>
                      <a:endParaRPr kumimoji="0" lang="es-MX" sz="1400" b="1" i="0" u="none" strike="noStrike" cap="none" normalizeH="0" baseline="0" noProof="0" dirty="0" smtClean="0">
                        <a:ln>
                          <a:noFill/>
                        </a:ln>
                        <a:solidFill>
                          <a:schemeClr val="tx1"/>
                        </a:solidFill>
                        <a:effectLst/>
                        <a:latin typeface="Arial" charset="0"/>
                        <a:ea typeface="ヒラギノ角ゴ Pro W3"/>
                        <a:cs typeface="Arial" charset="0"/>
                      </a:endParaRP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3">
                  <a:txBody>
                    <a:bodyPr/>
                    <a:lstStyle/>
                    <a:p>
                      <a:pPr algn="ctr"/>
                      <a:r>
                        <a:rPr lang="es-MX" sz="1200" b="1" noProof="0" dirty="0" smtClean="0">
                          <a:solidFill>
                            <a:schemeClr val="tx1"/>
                          </a:solidFill>
                          <a:latin typeface="Arial" pitchFamily="34" charset="0"/>
                          <a:cs typeface="Arial" pitchFamily="34" charset="0"/>
                        </a:rPr>
                        <a:t>Depresión (%)</a:t>
                      </a:r>
                      <a:endParaRPr lang="es-MX" sz="1200" b="1" noProof="0" dirty="0">
                        <a:solidFill>
                          <a:schemeClr val="tx1"/>
                        </a:solidFill>
                        <a:latin typeface="Arial" pitchFamily="34" charset="0"/>
                        <a:cs typeface="Arial" pitchFamily="34" charset="0"/>
                      </a:endParaRP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2">
                  <a:txBody>
                    <a:bodyPr/>
                    <a:lstStyle/>
                    <a:p>
                      <a:endParaRPr lang="es-MX" noProof="0" dirty="0">
                        <a:solidFill>
                          <a:schemeClr val="tx1"/>
                        </a:solidFill>
                      </a:endParaRP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323088">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&gt;1 comorbilidad sueño (%)</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&gt;1 comorbilidad salud mental (%)</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Padecimiento salud mental </a:t>
                      </a:r>
                    </a:p>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Promedio  (SD)</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TDM</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Otros Síntomas Depresivos</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Total</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Otros Trastornos Psicol.</a:t>
                      </a:r>
                    </a:p>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100" b="1" i="0" u="none" strike="noStrike" cap="none" normalizeH="0" baseline="0" noProof="0" dirty="0" smtClean="0">
                          <a:ln>
                            <a:noFill/>
                          </a:ln>
                          <a:solidFill>
                            <a:schemeClr val="tx1"/>
                          </a:solidFill>
                          <a:effectLst/>
                          <a:latin typeface="Arial" charset="0"/>
                          <a:ea typeface="ヒラギノ角ゴ Pro W3"/>
                          <a:cs typeface="Arial" charset="0"/>
                        </a:rPr>
                        <a:t>Ansiedad (%)</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900" b="0" i="0" u="none" strike="noStrike" cap="none" normalizeH="0" baseline="0" noProof="0" dirty="0" smtClean="0">
                          <a:ln>
                            <a:noFill/>
                          </a:ln>
                          <a:solidFill>
                            <a:srgbClr val="002060"/>
                          </a:solidFill>
                          <a:effectLst/>
                          <a:latin typeface="Arial" charset="0"/>
                          <a:ea typeface="ヒラギノ角ゴ Pro W3"/>
                          <a:cs typeface="Arial" charset="0"/>
                        </a:rPr>
                        <a:t>Radiculopatía Cervical</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7.3</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16.8</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rgbClr val="002060"/>
                          </a:solidFill>
                          <a:effectLst/>
                          <a:latin typeface="Arial" charset="0"/>
                          <a:ea typeface="ヒラギノ角ゴ Pro W3"/>
                          <a:cs typeface="Arial" charset="0"/>
                        </a:rPr>
                        <a:t>1.4 (0.7)</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4.2</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3.8</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7.3</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3.8</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5.8</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900" b="0" i="0" u="none" strike="noStrike" cap="none" normalizeH="0" baseline="0" noProof="0" dirty="0" smtClean="0">
                          <a:ln>
                            <a:noFill/>
                          </a:ln>
                          <a:solidFill>
                            <a:srgbClr val="002060"/>
                          </a:solidFill>
                          <a:effectLst/>
                          <a:latin typeface="Arial" charset="0"/>
                          <a:ea typeface="ヒラギノ角ゴ Pro W3"/>
                          <a:cs typeface="Arial" charset="0"/>
                        </a:rPr>
                        <a:t>Fibromialgia</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9.5</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22.9</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rgbClr val="002060"/>
                          </a:solidFill>
                          <a:effectLst/>
                          <a:latin typeface="Arial" charset="0"/>
                          <a:ea typeface="ヒラギノ角ゴ Pro W3"/>
                          <a:cs typeface="Arial" charset="0"/>
                        </a:rPr>
                        <a:t>1.5 (0.8)</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6.4</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5.9</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10.9</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5.8</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8.2</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900" b="0" i="0" u="none" strike="noStrike" cap="none" normalizeH="0" baseline="0" noProof="0" dirty="0" smtClean="0">
                          <a:ln>
                            <a:noFill/>
                          </a:ln>
                          <a:solidFill>
                            <a:srgbClr val="002060"/>
                          </a:solidFill>
                          <a:effectLst/>
                          <a:latin typeface="Arial" charset="0"/>
                          <a:ea typeface="ヒラギノ角ゴ Pro W3"/>
                          <a:cs typeface="Arial" charset="0"/>
                        </a:rPr>
                        <a:t>Osteoartritis</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8.0</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15.2</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rgbClr val="002060"/>
                          </a:solidFill>
                          <a:effectLst/>
                          <a:latin typeface="Arial" charset="0"/>
                          <a:ea typeface="ヒラギノ角ゴ Pro W3"/>
                          <a:cs typeface="Arial" charset="0"/>
                        </a:rPr>
                        <a:t>1.4 (0.7)</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3.5</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3.4</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6.2</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4.8</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4.5</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900" b="0" i="0" u="none" strike="noStrike" cap="none" normalizeH="0" baseline="0" noProof="0" dirty="0" smtClean="0">
                          <a:ln>
                            <a:noFill/>
                          </a:ln>
                          <a:solidFill>
                            <a:srgbClr val="002060"/>
                          </a:solidFill>
                          <a:effectLst/>
                          <a:latin typeface="Arial" charset="0"/>
                          <a:ea typeface="ヒラギノ角ゴ Pro W3"/>
                          <a:cs typeface="Arial" charset="0"/>
                        </a:rPr>
                        <a:t>Espalda Baja</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7.3</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18.4</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rgbClr val="002060"/>
                          </a:solidFill>
                          <a:effectLst/>
                          <a:latin typeface="Arial" charset="0"/>
                          <a:ea typeface="ヒラギノ角ゴ Pro W3"/>
                          <a:cs typeface="Arial" charset="0"/>
                        </a:rPr>
                        <a:t>1.4 (0.8)</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4.5</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4.4</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7.9</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4.8</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6.5</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900" b="0" i="0" u="none" strike="noStrike" cap="none" normalizeH="0" baseline="0" noProof="0" dirty="0" smtClean="0">
                          <a:ln>
                            <a:noFill/>
                          </a:ln>
                          <a:solidFill>
                            <a:srgbClr val="002060"/>
                          </a:solidFill>
                          <a:effectLst/>
                          <a:latin typeface="Arial" charset="0"/>
                          <a:ea typeface="ヒラギノ角ゴ Pro W3"/>
                          <a:cs typeface="Arial" charset="0"/>
                        </a:rPr>
                        <a:t>Migraña</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8.0</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21.9</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rgbClr val="002060"/>
                          </a:solidFill>
                          <a:effectLst/>
                          <a:latin typeface="Arial" charset="0"/>
                          <a:ea typeface="ヒラギノ角ゴ Pro W3"/>
                          <a:cs typeface="Arial" charset="0"/>
                        </a:rPr>
                        <a:t>1.5 (0.9)</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6.7</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6.7</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11.7</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5.6</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9.9</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900" b="0" i="0" u="none" strike="noStrike" cap="none" normalizeH="0" baseline="0" noProof="0" dirty="0" smtClean="0">
                          <a:ln>
                            <a:noFill/>
                          </a:ln>
                          <a:solidFill>
                            <a:srgbClr val="002060"/>
                          </a:solidFill>
                          <a:effectLst/>
                          <a:latin typeface="Arial" charset="0"/>
                          <a:ea typeface="ヒラギノ角ゴ Pro W3"/>
                          <a:cs typeface="Arial" charset="0"/>
                        </a:rPr>
                        <a:t>Artritis reumatoide </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5.7</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11.7</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rgbClr val="002060"/>
                          </a:solidFill>
                          <a:effectLst/>
                          <a:latin typeface="Arial" charset="0"/>
                          <a:ea typeface="ヒラギノ角ゴ Pro W3"/>
                          <a:cs typeface="Arial" charset="0"/>
                        </a:rPr>
                        <a:t>1.3 (0.7)</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3.2</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2.8</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5.5</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3.5</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3.6</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900" b="0" i="0" u="none" strike="noStrike" cap="none" normalizeH="0" baseline="0" noProof="0" dirty="0" smtClean="0">
                          <a:ln>
                            <a:noFill/>
                          </a:ln>
                          <a:solidFill>
                            <a:srgbClr val="002060"/>
                          </a:solidFill>
                          <a:effectLst/>
                          <a:latin typeface="Arial" charset="0"/>
                          <a:ea typeface="ヒラギノ角ゴ Pro W3"/>
                          <a:cs typeface="Arial" charset="0"/>
                        </a:rPr>
                        <a:t>Espondilitis anquilosante</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7.4</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17.3</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rgbClr val="002060"/>
                          </a:solidFill>
                          <a:effectLst/>
                          <a:latin typeface="Arial" charset="0"/>
                          <a:ea typeface="ヒラギノ角ゴ Pro W3"/>
                          <a:cs typeface="Arial" charset="0"/>
                        </a:rPr>
                        <a:t>1.4 (0.7)</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4.4</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4.1</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4.7</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4.1</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5.8</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3230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900" b="0" i="0" u="none" strike="noStrike" cap="none" normalizeH="0" baseline="0" noProof="0" dirty="0" smtClean="0">
                          <a:ln>
                            <a:noFill/>
                          </a:ln>
                          <a:solidFill>
                            <a:srgbClr val="002060"/>
                          </a:solidFill>
                          <a:effectLst/>
                          <a:latin typeface="Arial" charset="0"/>
                          <a:ea typeface="ヒラギノ角ゴ Pro W3"/>
                          <a:cs typeface="Arial" charset="0"/>
                        </a:rPr>
                        <a:t>Artropatía psoriásica </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7.6</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13.3</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rgbClr val="002060"/>
                          </a:solidFill>
                          <a:effectLst/>
                          <a:latin typeface="Arial" charset="0"/>
                          <a:ea typeface="ヒラギノ角ゴ Pro W3"/>
                          <a:cs typeface="Arial" charset="0"/>
                        </a:rPr>
                        <a:t>1.3 (0.6)</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3.5</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3.2</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6.1</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2.8</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3.9</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r>
              <a:tr h="323088">
                <a:tc>
                  <a:txBody>
                    <a:bodyPr/>
                    <a:lstStyle/>
                    <a:p>
                      <a:pPr marL="0" marR="0" lvl="0" indent="0" algn="l" defTabSz="914400" rtl="0" eaLnBrk="0" fontAlgn="base" latinLnBrk="0" hangingPunct="0">
                        <a:lnSpc>
                          <a:spcPct val="100000"/>
                        </a:lnSpc>
                        <a:spcBef>
                          <a:spcPct val="0"/>
                        </a:spcBef>
                        <a:spcAft>
                          <a:spcPct val="30000"/>
                        </a:spcAft>
                        <a:buClr>
                          <a:srgbClr val="0191CD"/>
                        </a:buClr>
                        <a:buSzTx/>
                        <a:buFontTx/>
                        <a:buNone/>
                        <a:tabLst/>
                      </a:pPr>
                      <a:r>
                        <a:rPr kumimoji="0" lang="es-MX" sz="900" b="0" i="0" u="none" strike="noStrike" cap="none" normalizeH="0" baseline="0" noProof="0" dirty="0" smtClean="0">
                          <a:ln>
                            <a:noFill/>
                          </a:ln>
                          <a:solidFill>
                            <a:srgbClr val="002060"/>
                          </a:solidFill>
                          <a:effectLst/>
                          <a:latin typeface="Arial" charset="0"/>
                          <a:ea typeface="ヒラギノ角ゴ Pro W3"/>
                          <a:cs typeface="ヒラギノ角ゴ Pro W3"/>
                        </a:rPr>
                        <a:t>Cáncer</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10.7</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28.4</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rgbClr val="002060"/>
                          </a:solidFill>
                          <a:effectLst/>
                          <a:latin typeface="Arial" charset="0"/>
                          <a:ea typeface="ヒラギノ角ゴ Pro W3"/>
                          <a:cs typeface="Arial" charset="0"/>
                        </a:rPr>
                        <a:t>1.8 (0.9)</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10.7</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14.3</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14.3</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17.9</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3.6</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323088">
                <a:tc>
                  <a:txBody>
                    <a:bodyPr/>
                    <a:lstStyle/>
                    <a:p>
                      <a:pPr marL="0" marR="0" lvl="0" indent="0" algn="l" defTabSz="914400" rtl="0" eaLnBrk="0" fontAlgn="base" latinLnBrk="0" hangingPunct="0">
                        <a:lnSpc>
                          <a:spcPct val="100000"/>
                        </a:lnSpc>
                        <a:spcBef>
                          <a:spcPct val="0"/>
                        </a:spcBef>
                        <a:spcAft>
                          <a:spcPct val="30000"/>
                        </a:spcAft>
                        <a:buClr>
                          <a:srgbClr val="0191CD"/>
                        </a:buClr>
                        <a:buSzTx/>
                        <a:buFontTx/>
                        <a:buNone/>
                        <a:tabLst/>
                      </a:pPr>
                      <a:r>
                        <a:rPr kumimoji="0" lang="es-MX" sz="900" b="0" i="0" u="none" strike="noStrike" cap="none" normalizeH="0" baseline="0" noProof="0" dirty="0" smtClean="0">
                          <a:ln>
                            <a:noFill/>
                          </a:ln>
                          <a:solidFill>
                            <a:srgbClr val="002060"/>
                          </a:solidFill>
                          <a:effectLst/>
                          <a:latin typeface="Arial" charset="0"/>
                          <a:ea typeface="ヒラギノ角ゴ Pro W3"/>
                          <a:cs typeface="ヒラギノ角ゴ Pro W3"/>
                        </a:rPr>
                        <a:t>Síndrome de Intestino Irritable</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6.6</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21.5</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rgbClr val="002060"/>
                          </a:solidFill>
                          <a:effectLst/>
                          <a:latin typeface="Arial" charset="0"/>
                          <a:ea typeface="ヒラギノ角ゴ Pro W3"/>
                          <a:cs typeface="Arial" charset="0"/>
                        </a:rPr>
                        <a:t>1.4 (0.8)</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5.7</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5.5</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9.9</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4.6</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9.7</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r>
              <a:tr h="323088">
                <a:tc>
                  <a:txBody>
                    <a:bodyPr/>
                    <a:lstStyle/>
                    <a:p>
                      <a:pPr marL="0" marR="0" lvl="0" indent="0" algn="l" defTabSz="914400" rtl="0" eaLnBrk="0" fontAlgn="base" latinLnBrk="0" hangingPunct="0">
                        <a:lnSpc>
                          <a:spcPct val="100000"/>
                        </a:lnSpc>
                        <a:spcBef>
                          <a:spcPct val="0"/>
                        </a:spcBef>
                        <a:spcAft>
                          <a:spcPct val="30000"/>
                        </a:spcAft>
                        <a:buClr>
                          <a:srgbClr val="0191CD"/>
                        </a:buClr>
                        <a:buSzTx/>
                        <a:buFontTx/>
                        <a:buNone/>
                        <a:tabLst/>
                      </a:pPr>
                      <a:r>
                        <a:rPr kumimoji="0" lang="es-MX" sz="900" b="0" i="0" u="none" strike="noStrike" cap="none" normalizeH="0" baseline="0" noProof="0" dirty="0" smtClean="0">
                          <a:ln>
                            <a:noFill/>
                          </a:ln>
                          <a:solidFill>
                            <a:srgbClr val="002060"/>
                          </a:solidFill>
                          <a:effectLst/>
                          <a:latin typeface="Arial" charset="0"/>
                          <a:ea typeface="ヒラギノ角ゴ Pro W3"/>
                          <a:cs typeface="ヒラギノ角ゴ Pro W3"/>
                        </a:rPr>
                        <a:t>Síndrome de vejiga dolorosa </a:t>
                      </a:r>
                    </a:p>
                  </a:txBody>
                  <a:tcPr marL="27432"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5.5</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22.6</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rgbClr val="002060"/>
                          </a:solidFill>
                          <a:effectLst/>
                          <a:latin typeface="Arial" charset="0"/>
                          <a:ea typeface="ヒラギノ角ゴ Pro W3"/>
                          <a:cs typeface="Arial" charset="0"/>
                        </a:rPr>
                        <a:t>1.4 (0.8)</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5.2</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5.3</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9.2</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4.7</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9.6</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323088">
                <a:tc>
                  <a:txBody>
                    <a:bodyPr/>
                    <a:lstStyle/>
                    <a:p>
                      <a:pPr marL="0" marR="0" lvl="0" indent="0" algn="l" defTabSz="914400" rtl="0" eaLnBrk="0" fontAlgn="base" latinLnBrk="0" hangingPunct="0">
                        <a:lnSpc>
                          <a:spcPct val="100000"/>
                        </a:lnSpc>
                        <a:spcBef>
                          <a:spcPct val="0"/>
                        </a:spcBef>
                        <a:spcAft>
                          <a:spcPct val="30000"/>
                        </a:spcAft>
                        <a:buClr>
                          <a:srgbClr val="0191CD"/>
                        </a:buClr>
                        <a:buSzTx/>
                        <a:buFontTx/>
                        <a:buNone/>
                        <a:tabLst/>
                      </a:pPr>
                      <a:r>
                        <a:rPr kumimoji="0" lang="es-MX" sz="900" b="0" i="0" u="none" strike="noStrike" cap="none" normalizeH="0" baseline="0" noProof="0" dirty="0" smtClean="0">
                          <a:ln>
                            <a:noFill/>
                          </a:ln>
                          <a:solidFill>
                            <a:srgbClr val="002060"/>
                          </a:solidFill>
                          <a:effectLst/>
                          <a:latin typeface="Arial" charset="0"/>
                          <a:ea typeface="ヒラギノ角ゴ Pro W3"/>
                          <a:cs typeface="ヒラギノ角ゴ Pro W3"/>
                        </a:rPr>
                        <a:t>Cistitis intersticial</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6.8</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22.3</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kern="1200" cap="none" normalizeH="0" baseline="0" noProof="0" dirty="0" smtClean="0">
                          <a:ln>
                            <a:noFill/>
                          </a:ln>
                          <a:solidFill>
                            <a:srgbClr val="002060"/>
                          </a:solidFill>
                          <a:effectLst/>
                          <a:latin typeface="Arial" charset="0"/>
                          <a:ea typeface="ヒラギノ角ゴ Pro W3"/>
                          <a:cs typeface="Arial" charset="0"/>
                        </a:rPr>
                        <a:t>1.4 (0.8)</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6.0</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4.8</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9.6</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5.2</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noProof="0" dirty="0" smtClean="0">
                          <a:ln>
                            <a:noFill/>
                          </a:ln>
                          <a:solidFill>
                            <a:srgbClr val="002060"/>
                          </a:solidFill>
                          <a:effectLst/>
                          <a:latin typeface="Arial" charset="0"/>
                          <a:ea typeface="ヒラギノ角ゴ Pro W3"/>
                          <a:cs typeface="Arial" charset="0"/>
                        </a:rPr>
                        <a:t>8.9</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r>
            </a:tbl>
          </a:graphicData>
        </a:graphic>
      </p:graphicFrame>
      <p:sp>
        <p:nvSpPr>
          <p:cNvPr id="6" name="Text Box 1516"/>
          <p:cNvSpPr txBox="1">
            <a:spLocks noChangeArrowheads="1"/>
          </p:cNvSpPr>
          <p:nvPr/>
        </p:nvSpPr>
        <p:spPr bwMode="auto">
          <a:xfrm>
            <a:off x="115093" y="6488886"/>
            <a:ext cx="8456613" cy="307777"/>
          </a:xfrm>
          <a:prstGeom prst="rect">
            <a:avLst/>
          </a:prstGeom>
          <a:noFill/>
          <a:ln w="9525">
            <a:noFill/>
            <a:miter lim="800000"/>
            <a:headEnd/>
            <a:tailEnd/>
          </a:ln>
        </p:spPr>
        <p:txBody>
          <a:bodyPr lIns="0" tIns="0" rIns="0" bIns="0" anchor="b">
            <a:spAutoFit/>
          </a:bodyPr>
          <a:lstStyle/>
          <a:p>
            <a:r>
              <a:rPr lang="es-MX" sz="1000" dirty="0" smtClean="0">
                <a:solidFill>
                  <a:schemeClr val="bg2"/>
                </a:solidFill>
              </a:rPr>
              <a:t>TDM = trastorno depresivo mayor</a:t>
            </a:r>
          </a:p>
          <a:p>
            <a:r>
              <a:rPr lang="es-MX" sz="1000" dirty="0" smtClean="0">
                <a:solidFill>
                  <a:schemeClr val="bg2"/>
                </a:solidFill>
              </a:rPr>
              <a:t>Davis JA, et al. J Pain Res 2011;4:331–345.</a:t>
            </a:r>
            <a:endParaRPr lang="es-MX" sz="1000" dirty="0">
              <a:solidFill>
                <a:schemeClr val="bg2"/>
              </a:solidFill>
            </a:endParaRPr>
          </a:p>
        </p:txBody>
      </p:sp>
    </p:spTree>
    <p:extLst>
      <p:ext uri="{BB962C8B-B14F-4D97-AF65-F5344CB8AC3E}">
        <p14:creationId xmlns:p14="http://schemas.microsoft.com/office/powerpoint/2010/main" val="3757627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28452052"/>
              </p:ext>
            </p:extLst>
          </p:nvPr>
        </p:nvGraphicFramePr>
        <p:xfrm>
          <a:off x="323528" y="2057973"/>
          <a:ext cx="8595765" cy="2810381"/>
        </p:xfrm>
        <a:graphic>
          <a:graphicData uri="http://schemas.openxmlformats.org/drawingml/2006/table">
            <a:tbl>
              <a:tblPr firstRow="1" bandRow="1">
                <a:tableStyleId>{5C22544A-7EE6-4342-B048-85BDC9FD1C3A}</a:tableStyleId>
              </a:tblPr>
              <a:tblGrid>
                <a:gridCol w="4536504"/>
                <a:gridCol w="214851"/>
                <a:gridCol w="3844410"/>
              </a:tblGrid>
              <a:tr h="768314">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Arial" pitchFamily="34" charset="0"/>
                          <a:ea typeface="MS PGothic" charset="0"/>
                          <a:cs typeface="Arial" pitchFamily="34" charset="0"/>
                        </a:rPr>
                        <a:t>La prevalencia de dolor en pacientes deprimidos es de 15-100%</a:t>
                      </a:r>
                      <a:endParaRPr lang="es-MX" sz="1800" b="0" noProof="0" dirty="0">
                        <a:solidFill>
                          <a:srgbClr val="002060"/>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800" b="0" noProof="0" dirty="0">
                        <a:solidFill>
                          <a:srgbClr val="002060"/>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Arial" pitchFamily="34" charset="0"/>
                          <a:ea typeface="MS PGothic" charset="0"/>
                          <a:cs typeface="Arial" pitchFamily="34" charset="0"/>
                        </a:rPr>
                        <a:t>La prevalencia de TDM en pacientes con dolor crónico es 15-50%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64245">
                <a:tc>
                  <a:txBody>
                    <a:bodyPr/>
                    <a:lstStyle/>
                    <a:p>
                      <a:pPr algn="ctr"/>
                      <a:endParaRPr lang="es-MX" sz="1800" b="0" noProof="0" dirty="0">
                        <a:solidFill>
                          <a:srgbClr val="00206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800" b="0" noProof="0" dirty="0">
                        <a:solidFill>
                          <a:srgbClr val="00206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800" b="0" noProof="0" dirty="0">
                        <a:solidFill>
                          <a:srgbClr val="00206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31736">
                <a:tc>
                  <a:txBody>
                    <a:bodyPr/>
                    <a:lstStyle/>
                    <a:p>
                      <a:pPr marL="287338" lvl="1" indent="-285750" algn="l">
                        <a:lnSpc>
                          <a:spcPct val="100000"/>
                        </a:lnSpc>
                        <a:buClr>
                          <a:srgbClr val="9F2329"/>
                        </a:buClr>
                        <a:buFont typeface="Arial" pitchFamily="34" charset="0"/>
                        <a:buChar char="•"/>
                      </a:pPr>
                      <a:r>
                        <a:rPr lang="es-MX" sz="1800" b="0" noProof="0" dirty="0" smtClean="0">
                          <a:solidFill>
                            <a:srgbClr val="002060"/>
                          </a:solidFill>
                          <a:latin typeface="Arial" pitchFamily="34" charset="0"/>
                          <a:cs typeface="Arial" pitchFamily="34" charset="0"/>
                        </a:rPr>
                        <a:t>Síntomas depresivos más que TDM</a:t>
                      </a:r>
                    </a:p>
                    <a:p>
                      <a:pPr marL="287338" lvl="1" indent="-285750" algn="l">
                        <a:lnSpc>
                          <a:spcPct val="100000"/>
                        </a:lnSpc>
                        <a:buClr>
                          <a:srgbClr val="9F2329"/>
                        </a:buClr>
                        <a:buFont typeface="Arial" pitchFamily="34" charset="0"/>
                        <a:buChar char="•"/>
                      </a:pPr>
                      <a:r>
                        <a:rPr lang="es-MX" sz="1800" b="0" noProof="0" dirty="0" smtClean="0">
                          <a:solidFill>
                            <a:srgbClr val="002060"/>
                          </a:solidFill>
                          <a:latin typeface="Arial" pitchFamily="34" charset="0"/>
                          <a:cs typeface="Arial" pitchFamily="34" charset="0"/>
                        </a:rPr>
                        <a:t>Mayormente dolor músculo-esquelético</a:t>
                      </a:r>
                      <a:endParaRPr lang="es-MX" sz="1800" b="0" noProof="0" dirty="0">
                        <a:solidFill>
                          <a:srgbClr val="002060"/>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800" b="0" noProof="0" dirty="0">
                        <a:solidFill>
                          <a:srgbClr val="002060"/>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7338" lvl="1" indent="-285750" algn="l">
                        <a:lnSpc>
                          <a:spcPct val="100000"/>
                        </a:lnSpc>
                        <a:buClr>
                          <a:srgbClr val="9F2329"/>
                        </a:buClr>
                        <a:buFont typeface="Arial" pitchFamily="34" charset="0"/>
                        <a:buChar char="•"/>
                      </a:pPr>
                      <a:r>
                        <a:rPr lang="es-MX" sz="1800" b="0" noProof="0" dirty="0" smtClean="0">
                          <a:solidFill>
                            <a:srgbClr val="002060"/>
                          </a:solidFill>
                          <a:latin typeface="Arial" pitchFamily="34" charset="0"/>
                          <a:cs typeface="Arial" pitchFamily="34" charset="0"/>
                        </a:rPr>
                        <a:t>Mayormente en pacientes con  múltiples síntomas de</a:t>
                      </a:r>
                      <a:r>
                        <a:rPr lang="es-MX" sz="1800" b="0" baseline="0" noProof="0" dirty="0" smtClean="0">
                          <a:solidFill>
                            <a:srgbClr val="002060"/>
                          </a:solidFill>
                          <a:latin typeface="Arial" pitchFamily="34" charset="0"/>
                          <a:cs typeface="Arial" pitchFamily="34" charset="0"/>
                        </a:rPr>
                        <a:t> dolor</a:t>
                      </a:r>
                      <a:endParaRPr lang="es-MX" sz="1800" b="0" noProof="0" dirty="0" smtClean="0">
                        <a:solidFill>
                          <a:srgbClr val="002060"/>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7890" name="Rectangle 2"/>
          <p:cNvSpPr>
            <a:spLocks noGrp="1" noChangeArrowheads="1"/>
          </p:cNvSpPr>
          <p:nvPr>
            <p:ph type="title"/>
          </p:nvPr>
        </p:nvSpPr>
        <p:spPr/>
        <p:txBody>
          <a:bodyPr/>
          <a:lstStyle/>
          <a:p>
            <a:pPr eaLnBrk="1" hangingPunct="1">
              <a:defRPr/>
            </a:pPr>
            <a:r>
              <a:rPr lang="es-MX" noProof="0" dirty="0" smtClean="0">
                <a:ea typeface="ＭＳ Ｐゴシック" charset="0"/>
                <a:cs typeface="+mj-cs"/>
              </a:rPr>
              <a:t>Depresión y Dolor </a:t>
            </a:r>
            <a:endParaRPr lang="es-MX" noProof="0" dirty="0">
              <a:ea typeface="ＭＳ Ｐゴシック" charset="0"/>
              <a:cs typeface="+mj-cs"/>
            </a:endParaRPr>
          </a:p>
        </p:txBody>
      </p:sp>
      <p:sp>
        <p:nvSpPr>
          <p:cNvPr id="38917" name="AutoShape 5"/>
          <p:cNvSpPr>
            <a:spLocks noChangeArrowheads="1"/>
          </p:cNvSpPr>
          <p:nvPr/>
        </p:nvSpPr>
        <p:spPr bwMode="auto">
          <a:xfrm>
            <a:off x="-972616" y="764704"/>
            <a:ext cx="5168900" cy="68103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pPr marL="1588" lvl="1" algn="ctr">
              <a:lnSpc>
                <a:spcPct val="90000"/>
              </a:lnSpc>
              <a:buClr>
                <a:srgbClr val="9F2329"/>
              </a:buClr>
            </a:pPr>
            <a:endParaRPr lang="en-US" sz="2000" dirty="0"/>
          </a:p>
        </p:txBody>
      </p:sp>
      <p:sp>
        <p:nvSpPr>
          <p:cNvPr id="2" name="TextBox 1"/>
          <p:cNvSpPr txBox="1"/>
          <p:nvPr/>
        </p:nvSpPr>
        <p:spPr>
          <a:xfrm>
            <a:off x="110959" y="6453336"/>
            <a:ext cx="4448654" cy="400110"/>
          </a:xfrm>
          <a:prstGeom prst="rect">
            <a:avLst/>
          </a:prstGeom>
          <a:noFill/>
        </p:spPr>
        <p:txBody>
          <a:bodyPr wrap="none" rtlCol="0">
            <a:spAutoFit/>
          </a:bodyPr>
          <a:lstStyle/>
          <a:p>
            <a:r>
              <a:rPr lang="es-MX" sz="1000" dirty="0" smtClean="0">
                <a:solidFill>
                  <a:srgbClr val="002060"/>
                </a:solidFill>
                <a:latin typeface="Arial" pitchFamily="34" charset="0"/>
                <a:cs typeface="Arial" pitchFamily="34" charset="0"/>
              </a:rPr>
              <a:t>TDM = trastorno depresivo mayor</a:t>
            </a:r>
          </a:p>
          <a:p>
            <a:r>
              <a:rPr lang="es-MX" sz="1000" dirty="0" smtClean="0">
                <a:solidFill>
                  <a:srgbClr val="002060"/>
                </a:solidFill>
                <a:latin typeface="Arial" pitchFamily="34" charset="0"/>
                <a:cs typeface="Arial" pitchFamily="34" charset="0"/>
              </a:rPr>
              <a:t>Trivedi MH</a:t>
            </a:r>
            <a:r>
              <a:rPr lang="es-MX" sz="1000" i="1" dirty="0" smtClean="0">
                <a:solidFill>
                  <a:srgbClr val="002060"/>
                </a:solidFill>
                <a:latin typeface="Arial" pitchFamily="34" charset="0"/>
                <a:cs typeface="Arial" pitchFamily="34" charset="0"/>
              </a:rPr>
              <a:t>. Prim Care Companion J Clin Psychiatry </a:t>
            </a:r>
            <a:r>
              <a:rPr lang="es-MX" sz="1000" dirty="0" smtClean="0">
                <a:solidFill>
                  <a:srgbClr val="002060"/>
                </a:solidFill>
                <a:latin typeface="Arial" pitchFamily="34" charset="0"/>
                <a:cs typeface="Arial" pitchFamily="34" charset="0"/>
              </a:rPr>
              <a:t>2004;6[suppl 1]:12–16.</a:t>
            </a:r>
            <a:endParaRPr lang="es-MX" sz="1000" dirty="0">
              <a:solidFill>
                <a:srgbClr val="002060"/>
              </a:solidFill>
              <a:latin typeface="Arial" pitchFamily="34" charset="0"/>
              <a:cs typeface="Arial" pitchFamily="34" charset="0"/>
            </a:endParaRPr>
          </a:p>
        </p:txBody>
      </p:sp>
      <p:sp>
        <p:nvSpPr>
          <p:cNvPr id="15" name="AutoShape 3"/>
          <p:cNvSpPr>
            <a:spLocks noChangeArrowheads="1"/>
          </p:cNvSpPr>
          <p:nvPr/>
        </p:nvSpPr>
        <p:spPr bwMode="auto">
          <a:xfrm>
            <a:off x="2123728" y="2920818"/>
            <a:ext cx="941388" cy="936104"/>
          </a:xfrm>
          <a:prstGeom prst="downArrow">
            <a:avLst>
              <a:gd name="adj1" fmla="val 60111"/>
              <a:gd name="adj2" fmla="val 69870"/>
            </a:avLst>
          </a:prstGeom>
          <a:solidFill>
            <a:schemeClr val="accent6"/>
          </a:solidFill>
          <a:ln>
            <a:noFill/>
          </a:ln>
          <a:effectLst/>
          <a:extLst/>
        </p:spPr>
        <p:txBody>
          <a:bodyPr wrap="none" anchor="ctr"/>
          <a:lstStyle/>
          <a:p>
            <a:pPr algn="ctr">
              <a:defRPr/>
            </a:pPr>
            <a:endParaRPr lang="es-MX" dirty="0">
              <a:latin typeface="Arial" charset="0"/>
              <a:ea typeface="MS PGothic" charset="0"/>
              <a:cs typeface="MS PGothic" charset="0"/>
            </a:endParaRPr>
          </a:p>
        </p:txBody>
      </p:sp>
      <p:sp>
        <p:nvSpPr>
          <p:cNvPr id="16" name="AutoShape 3"/>
          <p:cNvSpPr>
            <a:spLocks noChangeArrowheads="1"/>
          </p:cNvSpPr>
          <p:nvPr/>
        </p:nvSpPr>
        <p:spPr bwMode="auto">
          <a:xfrm>
            <a:off x="6444208" y="2924944"/>
            <a:ext cx="941388" cy="936104"/>
          </a:xfrm>
          <a:prstGeom prst="downArrow">
            <a:avLst>
              <a:gd name="adj1" fmla="val 60111"/>
              <a:gd name="adj2" fmla="val 69870"/>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s-MX" dirty="0">
              <a:latin typeface="Arial" charset="0"/>
              <a:ea typeface="MS PGothic" charset="0"/>
              <a:cs typeface="MS PGothic" charset="0"/>
            </a:endParaRPr>
          </a:p>
        </p:txBody>
      </p:sp>
    </p:spTree>
    <p:extLst>
      <p:ext uri="{BB962C8B-B14F-4D97-AF65-F5344CB8AC3E}">
        <p14:creationId xmlns:p14="http://schemas.microsoft.com/office/powerpoint/2010/main" val="302153775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eaLnBrk="1" hangingPunct="1">
              <a:defRPr/>
            </a:pPr>
            <a:r>
              <a:rPr lang="es-MX" noProof="0" dirty="0" smtClean="0">
                <a:ea typeface="ＭＳ Ｐゴシック" charset="0"/>
                <a:cs typeface="+mj-cs"/>
              </a:rPr>
              <a:t>Depresión: Más una Consecuencia que una Causa del Dolor </a:t>
            </a:r>
            <a:endParaRPr lang="es-MX" noProof="0" dirty="0">
              <a:ea typeface="ＭＳ Ｐゴシック" charset="0"/>
              <a:cs typeface="+mj-cs"/>
            </a:endParaRPr>
          </a:p>
        </p:txBody>
      </p:sp>
      <p:sp>
        <p:nvSpPr>
          <p:cNvPr id="44035" name="Rectangle 3"/>
          <p:cNvSpPr>
            <a:spLocks noGrp="1" noChangeArrowheads="1"/>
          </p:cNvSpPr>
          <p:nvPr>
            <p:ph type="body" idx="1"/>
          </p:nvPr>
        </p:nvSpPr>
        <p:spPr>
          <a:xfrm>
            <a:off x="477298" y="1700809"/>
            <a:ext cx="8229600" cy="3096344"/>
          </a:xfrm>
        </p:spPr>
        <p:txBody>
          <a:bodyPr>
            <a:normAutofit/>
          </a:bodyPr>
          <a:lstStyle/>
          <a:p>
            <a:pPr marL="342900" lvl="1" indent="-342900">
              <a:buFont typeface="Arial" pitchFamily="34" charset="0"/>
              <a:buChar char="•"/>
              <a:defRPr/>
            </a:pPr>
            <a:r>
              <a:rPr lang="es-MX" sz="2400" dirty="0" smtClean="0">
                <a:ea typeface="ＭＳ Ｐゴシック" charset="0"/>
              </a:rPr>
              <a:t>La </a:t>
            </a:r>
            <a:r>
              <a:rPr lang="es-MX" sz="2400" noProof="0" dirty="0" smtClean="0">
                <a:ea typeface="ＭＳ Ｐゴシック" charset="0"/>
              </a:rPr>
              <a:t>depresión es más una </a:t>
            </a:r>
            <a:r>
              <a:rPr lang="es-MX" sz="2400" b="1" noProof="0" dirty="0" smtClean="0">
                <a:ea typeface="ＭＳ Ｐゴシック" charset="0"/>
              </a:rPr>
              <a:t>consecuencia</a:t>
            </a:r>
            <a:r>
              <a:rPr lang="es-MX" sz="2400" noProof="0" dirty="0" smtClean="0">
                <a:ea typeface="ＭＳ Ｐゴシック" charset="0"/>
              </a:rPr>
              <a:t> </a:t>
            </a:r>
            <a:r>
              <a:rPr lang="es-MX" sz="2400" dirty="0" smtClean="0">
                <a:ea typeface="ＭＳ Ｐゴシック" charset="0"/>
              </a:rPr>
              <a:t>que la </a:t>
            </a:r>
            <a:r>
              <a:rPr lang="es-MX" sz="2400" b="1" noProof="0" dirty="0" smtClean="0">
                <a:ea typeface="ＭＳ Ｐゴシック" charset="0"/>
              </a:rPr>
              <a:t>causa</a:t>
            </a:r>
            <a:r>
              <a:rPr lang="es-MX" sz="2400" noProof="0" dirty="0" smtClean="0">
                <a:ea typeface="ＭＳ Ｐゴシック" charset="0"/>
              </a:rPr>
              <a:t> </a:t>
            </a:r>
            <a:r>
              <a:rPr lang="es-MX" sz="2400" dirty="0" smtClean="0">
                <a:ea typeface="ＭＳ Ｐゴシック" charset="0"/>
              </a:rPr>
              <a:t>del d</a:t>
            </a:r>
            <a:r>
              <a:rPr lang="es-MX" sz="2400" noProof="0" dirty="0" smtClean="0">
                <a:ea typeface="ＭＳ Ｐゴシック" charset="0"/>
              </a:rPr>
              <a:t>olor  </a:t>
            </a:r>
          </a:p>
          <a:p>
            <a:pPr marL="342900" lvl="1" indent="-342900">
              <a:buFont typeface="Arial" pitchFamily="34" charset="0"/>
              <a:buChar char="•"/>
              <a:defRPr/>
            </a:pPr>
            <a:r>
              <a:rPr lang="es-MX" sz="2400" noProof="0" dirty="0" smtClean="0">
                <a:ea typeface="ＭＳ Ｐゴシック" charset="0"/>
              </a:rPr>
              <a:t>Solo un subgrupo de antidepresivos tienen propiedades analgésicas (</a:t>
            </a:r>
            <a:r>
              <a:rPr lang="es-MX" sz="2400" i="1" noProof="0" dirty="0" smtClean="0">
                <a:ea typeface="ＭＳ Ｐゴシック" charset="0"/>
              </a:rPr>
              <a:t>i.e.</a:t>
            </a:r>
            <a:r>
              <a:rPr lang="es-MX" sz="2400" noProof="0" dirty="0" smtClean="0">
                <a:ea typeface="ＭＳ Ｐゴシック" charset="0"/>
              </a:rPr>
              <a:t>, TCAs, algunos IRSNs)</a:t>
            </a:r>
          </a:p>
          <a:p>
            <a:pPr marL="342900" lvl="1" indent="-342900" eaLnBrk="1" hangingPunct="1">
              <a:buFont typeface="Arial" pitchFamily="34" charset="0"/>
              <a:buChar char="•"/>
              <a:defRPr/>
            </a:pPr>
            <a:r>
              <a:rPr lang="es-MX" sz="2400" noProof="0" dirty="0" smtClean="0">
                <a:ea typeface="ＭＳ Ｐゴシック" charset="0"/>
              </a:rPr>
              <a:t>Los antidepresivos  son activos en pacientes no-deprimidos </a:t>
            </a:r>
          </a:p>
          <a:p>
            <a:pPr marL="342900" lvl="1" indent="-342900" eaLnBrk="1" hangingPunct="1">
              <a:buFont typeface="Arial" pitchFamily="34" charset="0"/>
              <a:buChar char="•"/>
              <a:defRPr/>
            </a:pPr>
            <a:r>
              <a:rPr lang="es-MX" sz="2400" noProof="0" dirty="0" smtClean="0">
                <a:ea typeface="ＭＳ Ｐゴシック" charset="0"/>
              </a:rPr>
              <a:t>La mejora de la depresión no está necesariamente asociada con la reducción del dolor en los pacientes con  TDM</a:t>
            </a:r>
          </a:p>
          <a:p>
            <a:pPr marL="342900" lvl="1" indent="-342900" eaLnBrk="1" hangingPunct="1">
              <a:buFont typeface="Arial" pitchFamily="34" charset="0"/>
              <a:buChar char="•"/>
              <a:defRPr/>
            </a:pPr>
            <a:r>
              <a:rPr lang="es-MX" sz="2400" noProof="0" dirty="0" smtClean="0">
                <a:ea typeface="ＭＳ Ｐゴシック" charset="0"/>
              </a:rPr>
              <a:t>La dosis analgésica es menor que la dosis antidepresiva</a:t>
            </a:r>
          </a:p>
        </p:txBody>
      </p:sp>
      <p:sp>
        <p:nvSpPr>
          <p:cNvPr id="44038" name="AutoShape 6"/>
          <p:cNvSpPr>
            <a:spLocks noChangeArrowheads="1"/>
          </p:cNvSpPr>
          <p:nvPr/>
        </p:nvSpPr>
        <p:spPr bwMode="auto">
          <a:xfrm>
            <a:off x="467544" y="4869160"/>
            <a:ext cx="8136904" cy="837749"/>
          </a:xfrm>
          <a:prstGeom prst="roundRect">
            <a:avLst>
              <a:gd name="adj" fmla="val 16667"/>
            </a:avLst>
          </a:prstGeom>
          <a:solidFill>
            <a:srgbClr val="F78B30"/>
          </a:solidFill>
          <a:ln w="28575">
            <a:noFill/>
            <a:round/>
            <a:headEnd/>
            <a:tailEnd/>
          </a:ln>
          <a:effectLst/>
          <a:extLst/>
        </p:spPr>
        <p:txBody>
          <a:bodyPr wrap="none" anchor="ctr"/>
          <a:lstStyle/>
          <a:p>
            <a:pPr algn="ctr">
              <a:defRPr/>
            </a:pPr>
            <a:r>
              <a:rPr lang="es-MX" sz="2000" b="1" dirty="0" smtClean="0">
                <a:latin typeface="Arial" charset="0"/>
                <a:ea typeface="MS PGothic" charset="0"/>
                <a:cs typeface="MS PGothic" charset="0"/>
              </a:rPr>
              <a:t>La acción de los antidepresivos sobre el dolor y el </a:t>
            </a:r>
          </a:p>
          <a:p>
            <a:pPr algn="ctr">
              <a:defRPr/>
            </a:pPr>
            <a:r>
              <a:rPr lang="es-MX" sz="2000" b="1" dirty="0" smtClean="0">
                <a:latin typeface="Arial" charset="0"/>
                <a:ea typeface="MS PGothic" charset="0"/>
                <a:cs typeface="MS PGothic" charset="0"/>
              </a:rPr>
              <a:t>estado de ánimo es independiente</a:t>
            </a:r>
            <a:endParaRPr lang="es-MX" sz="2000" b="1" dirty="0">
              <a:latin typeface="Arial" charset="0"/>
              <a:ea typeface="MS PGothic" charset="0"/>
              <a:cs typeface="MS PGothic" charset="0"/>
            </a:endParaRPr>
          </a:p>
        </p:txBody>
      </p:sp>
      <p:sp>
        <p:nvSpPr>
          <p:cNvPr id="7" name="TextBox 6"/>
          <p:cNvSpPr txBox="1"/>
          <p:nvPr/>
        </p:nvSpPr>
        <p:spPr>
          <a:xfrm>
            <a:off x="110959" y="6546249"/>
            <a:ext cx="7290778" cy="246221"/>
          </a:xfrm>
          <a:prstGeom prst="rect">
            <a:avLst/>
          </a:prstGeom>
          <a:noFill/>
        </p:spPr>
        <p:txBody>
          <a:bodyPr wrap="none" rtlCol="0">
            <a:spAutoFit/>
          </a:bodyPr>
          <a:lstStyle/>
          <a:p>
            <a:r>
              <a:rPr lang="es-MX" sz="1000" dirty="0" smtClean="0">
                <a:solidFill>
                  <a:srgbClr val="002060"/>
                </a:solidFill>
                <a:latin typeface="Arial" pitchFamily="34" charset="0"/>
                <a:cs typeface="Arial" pitchFamily="34" charset="0"/>
              </a:rPr>
              <a:t>TDM = trastorno depresivo mayor; IRSN = inhibidor de recaptación de serotonina-norepinefrina; TCA = antidepresivo tricíclico</a:t>
            </a:r>
            <a:endParaRPr lang="es-MX" sz="1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12180044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91147" y="6495936"/>
            <a:ext cx="42271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0" rIns="0" bIns="0" anchor="b">
            <a:spAutoFit/>
          </a:bodyPr>
          <a:lstStyle/>
          <a:p>
            <a:pPr eaLnBrk="0" hangingPunct="0">
              <a:defRPr/>
            </a:pPr>
            <a:r>
              <a:rPr lang="en-CA" sz="1000" dirty="0" smtClean="0">
                <a:solidFill>
                  <a:schemeClr val="bg2"/>
                </a:solidFill>
                <a:latin typeface="Arial" charset="0"/>
                <a:ea typeface="MS PGothic" charset="0"/>
                <a:cs typeface="MS PGothic" charset="0"/>
              </a:rPr>
              <a:t>BDI = </a:t>
            </a:r>
            <a:r>
              <a:rPr lang="es-MX" sz="1000" dirty="0" smtClean="0">
                <a:solidFill>
                  <a:schemeClr val="bg2"/>
                </a:solidFill>
                <a:latin typeface="Arial" charset="0"/>
                <a:ea typeface="MS PGothic" charset="0"/>
                <a:cs typeface="MS PGothic" charset="0"/>
              </a:rPr>
              <a:t>Inventario de Depresión de Beck; MPFC = corteza prefrontal medial </a:t>
            </a:r>
          </a:p>
          <a:p>
            <a:pPr eaLnBrk="0" hangingPunct="0">
              <a:defRPr/>
            </a:pPr>
            <a:r>
              <a:rPr lang="de-DE" sz="1000" dirty="0" smtClean="0">
                <a:solidFill>
                  <a:schemeClr val="bg2"/>
                </a:solidFill>
                <a:latin typeface="Arial" charset="0"/>
                <a:ea typeface="MS PGothic" charset="0"/>
                <a:cs typeface="MS PGothic" charset="0"/>
              </a:rPr>
              <a:t>Schweinhardt </a:t>
            </a:r>
            <a:r>
              <a:rPr lang="de-DE" sz="1000" dirty="0">
                <a:solidFill>
                  <a:schemeClr val="bg2"/>
                </a:solidFill>
                <a:latin typeface="Arial" charset="0"/>
                <a:ea typeface="MS PGothic" charset="0"/>
                <a:cs typeface="MS PGothic" charset="0"/>
              </a:rPr>
              <a:t>P</a:t>
            </a:r>
            <a:r>
              <a:rPr lang="de-DE" sz="1000" i="1" dirty="0">
                <a:solidFill>
                  <a:schemeClr val="bg2"/>
                </a:solidFill>
                <a:latin typeface="Arial" charset="0"/>
                <a:ea typeface="MS PGothic" charset="0"/>
                <a:cs typeface="MS PGothic" charset="0"/>
              </a:rPr>
              <a:t> et al. Neuroimage.</a:t>
            </a:r>
            <a:r>
              <a:rPr lang="de-DE" sz="1000" dirty="0">
                <a:solidFill>
                  <a:schemeClr val="bg2"/>
                </a:solidFill>
                <a:latin typeface="Arial" charset="0"/>
                <a:ea typeface="MS PGothic" charset="0"/>
                <a:cs typeface="MS PGothic" charset="0"/>
              </a:rPr>
              <a:t> 2008;40(2):759-66.</a:t>
            </a:r>
            <a:endParaRPr lang="en-CA" sz="1000" dirty="0">
              <a:solidFill>
                <a:schemeClr val="bg2"/>
              </a:solidFill>
              <a:latin typeface="Arial" charset="0"/>
              <a:ea typeface="MS PGothic" charset="0"/>
              <a:cs typeface="MS PGothic" charset="0"/>
            </a:endParaRPr>
          </a:p>
        </p:txBody>
      </p:sp>
      <p:sp>
        <p:nvSpPr>
          <p:cNvPr id="43013" name="Rectangle 5"/>
          <p:cNvSpPr>
            <a:spLocks noGrp="1" noChangeArrowheads="1"/>
          </p:cNvSpPr>
          <p:nvPr>
            <p:ph type="title"/>
          </p:nvPr>
        </p:nvSpPr>
        <p:spPr/>
        <p:txBody>
          <a:bodyPr>
            <a:noAutofit/>
          </a:bodyPr>
          <a:lstStyle/>
          <a:p>
            <a:pPr eaLnBrk="1" hangingPunct="1">
              <a:defRPr/>
            </a:pPr>
            <a:r>
              <a:rPr lang="es-MX" sz="3200" noProof="0" dirty="0" smtClean="0">
                <a:ea typeface="ＭＳ Ｐゴシック" charset="0"/>
                <a:cs typeface="+mj-cs"/>
              </a:rPr>
              <a:t>El Estímulo de Dolor Activa Áreas del Cerebro Relacionadas con la Depresión</a:t>
            </a:r>
            <a:endParaRPr lang="es-MX" sz="3200" noProof="0" dirty="0">
              <a:ea typeface="ＭＳ Ｐゴシック" charset="0"/>
              <a:cs typeface="+mj-cs"/>
            </a:endParaRPr>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1596860"/>
            <a:ext cx="4690758" cy="4735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52314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s-MX" noProof="0" dirty="0" smtClean="0">
                <a:ea typeface="ＭＳ Ｐゴシック" charset="0"/>
                <a:cs typeface="+mj-cs"/>
              </a:rPr>
              <a:t>Trastornos de Ansiedad y Dolor</a:t>
            </a:r>
            <a:endParaRPr lang="es-MX" noProof="0" dirty="0">
              <a:ea typeface="ＭＳ Ｐゴシック" charset="0"/>
              <a:cs typeface="+mj-cs"/>
            </a:endParaRPr>
          </a:p>
        </p:txBody>
      </p:sp>
      <p:sp>
        <p:nvSpPr>
          <p:cNvPr id="34824" name="AutoShape 4"/>
          <p:cNvSpPr>
            <a:spLocks noChangeArrowheads="1"/>
          </p:cNvSpPr>
          <p:nvPr/>
        </p:nvSpPr>
        <p:spPr bwMode="auto">
          <a:xfrm>
            <a:off x="3993293" y="2427288"/>
            <a:ext cx="941388" cy="336550"/>
          </a:xfrm>
          <a:prstGeom prst="downArrow">
            <a:avLst>
              <a:gd name="adj1" fmla="val 60111"/>
              <a:gd name="adj2" fmla="val 69870"/>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s-MX" dirty="0">
              <a:latin typeface="Arial" charset="0"/>
              <a:ea typeface="MS PGothic" charset="0"/>
              <a:cs typeface="MS PGothic" charset="0"/>
            </a:endParaRPr>
          </a:p>
        </p:txBody>
      </p:sp>
      <p:sp>
        <p:nvSpPr>
          <p:cNvPr id="34825" name="Rectangle 5"/>
          <p:cNvSpPr>
            <a:spLocks noChangeArrowheads="1"/>
          </p:cNvSpPr>
          <p:nvPr/>
        </p:nvSpPr>
        <p:spPr bwMode="auto">
          <a:xfrm>
            <a:off x="1043608" y="1733590"/>
            <a:ext cx="684075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0" tIns="0" rIns="0" bIns="0" anchor="b">
            <a:spAutoFit/>
          </a:bodyPr>
          <a:lstStyle/>
          <a:p>
            <a:pPr marL="1588" lvl="1" algn="ctr">
              <a:lnSpc>
                <a:spcPct val="90000"/>
              </a:lnSpc>
              <a:spcBef>
                <a:spcPct val="50000"/>
              </a:spcBef>
              <a:buClr>
                <a:srgbClr val="9F2329"/>
              </a:buClr>
              <a:buFont typeface="Arial" charset="0"/>
              <a:buNone/>
              <a:defRPr/>
            </a:pPr>
            <a:r>
              <a:rPr lang="es-MX" sz="2000" dirty="0" smtClean="0">
                <a:solidFill>
                  <a:srgbClr val="002060"/>
                </a:solidFill>
                <a:latin typeface="Arial" charset="0"/>
                <a:ea typeface="MS PGothic" charset="0"/>
                <a:cs typeface="MS PGothic" charset="0"/>
              </a:rPr>
              <a:t>Prevalencia general: 10-60% de los pacientes con Dolor Crónico</a:t>
            </a:r>
            <a:endParaRPr lang="es-MX" sz="2000" dirty="0">
              <a:solidFill>
                <a:srgbClr val="002060"/>
              </a:solidFill>
              <a:latin typeface="Arial" charset="0"/>
              <a:ea typeface="MS PGothic" charset="0"/>
              <a:cs typeface="MS PGothic" charset="0"/>
            </a:endParaRPr>
          </a:p>
        </p:txBody>
      </p:sp>
      <p:sp>
        <p:nvSpPr>
          <p:cNvPr id="34826" name="AutoShape 6"/>
          <p:cNvSpPr>
            <a:spLocks noChangeArrowheads="1"/>
          </p:cNvSpPr>
          <p:nvPr/>
        </p:nvSpPr>
        <p:spPr bwMode="auto">
          <a:xfrm>
            <a:off x="1879537" y="2898776"/>
            <a:ext cx="5168900" cy="962272"/>
          </a:xfrm>
          <a:prstGeom prst="roundRect">
            <a:avLst>
              <a:gd name="adj" fmla="val 16667"/>
            </a:avLst>
          </a:prstGeom>
          <a:solidFill>
            <a:schemeClr val="accent4"/>
          </a:solidFill>
          <a:ln w="28575">
            <a:noFill/>
            <a:round/>
            <a:headEnd/>
            <a:tailEnd/>
          </a:ln>
          <a:effectLst/>
          <a:extLst/>
        </p:spPr>
        <p:txBody>
          <a:bodyPr wrap="none" anchor="ctr"/>
          <a:lstStyle/>
          <a:p>
            <a:pPr algn="ctr">
              <a:defRPr/>
            </a:pPr>
            <a:r>
              <a:rPr lang="es-MX" sz="1800" b="1" dirty="0" smtClean="0">
                <a:latin typeface="Arial" charset="0"/>
                <a:ea typeface="MS PGothic" charset="0"/>
                <a:cs typeface="MS PGothic" charset="0"/>
              </a:rPr>
              <a:t>&lt;20% de los pacientes con dolor neuropático  </a:t>
            </a:r>
          </a:p>
          <a:p>
            <a:pPr algn="ctr">
              <a:defRPr/>
            </a:pPr>
            <a:r>
              <a:rPr lang="es-MX" sz="1800" b="1" dirty="0" smtClean="0">
                <a:latin typeface="Arial" charset="0"/>
                <a:ea typeface="MS PGothic" charset="0"/>
                <a:cs typeface="MS PGothic" charset="0"/>
              </a:rPr>
              <a:t>&gt;60% de los pacientes con fibromialgia</a:t>
            </a:r>
            <a:endParaRPr lang="es-MX" sz="1800" b="1" dirty="0">
              <a:latin typeface="Arial" charset="0"/>
              <a:ea typeface="MS PGothic" charset="0"/>
              <a:cs typeface="MS PGothic" charset="0"/>
            </a:endParaRPr>
          </a:p>
        </p:txBody>
      </p:sp>
      <p:sp>
        <p:nvSpPr>
          <p:cNvPr id="34821" name="AutoShape 8"/>
          <p:cNvSpPr>
            <a:spLocks noChangeArrowheads="1"/>
          </p:cNvSpPr>
          <p:nvPr/>
        </p:nvSpPr>
        <p:spPr bwMode="auto">
          <a:xfrm>
            <a:off x="3993293" y="4894263"/>
            <a:ext cx="941388" cy="336550"/>
          </a:xfrm>
          <a:prstGeom prst="downArrow">
            <a:avLst>
              <a:gd name="adj1" fmla="val 60111"/>
              <a:gd name="adj2" fmla="val 69870"/>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s-MX" dirty="0">
              <a:latin typeface="Arial" charset="0"/>
              <a:ea typeface="MS PGothic" charset="0"/>
              <a:cs typeface="MS PGothic" charset="0"/>
            </a:endParaRPr>
          </a:p>
        </p:txBody>
      </p:sp>
      <p:sp>
        <p:nvSpPr>
          <p:cNvPr id="34822" name="Rectangle 9"/>
          <p:cNvSpPr>
            <a:spLocks noChangeArrowheads="1"/>
          </p:cNvSpPr>
          <p:nvPr/>
        </p:nvSpPr>
        <p:spPr bwMode="auto">
          <a:xfrm>
            <a:off x="827584" y="4472434"/>
            <a:ext cx="7272807" cy="28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0" tIns="0" rIns="0" bIns="0" anchor="b">
            <a:spAutoFit/>
          </a:bodyPr>
          <a:lstStyle/>
          <a:p>
            <a:pPr marL="1588" lvl="1" algn="ctr">
              <a:lnSpc>
                <a:spcPct val="90000"/>
              </a:lnSpc>
              <a:spcBef>
                <a:spcPct val="50000"/>
              </a:spcBef>
              <a:buClr>
                <a:srgbClr val="9F2329"/>
              </a:buClr>
              <a:buFont typeface="Arial" charset="0"/>
              <a:buNone/>
              <a:defRPr/>
            </a:pPr>
            <a:r>
              <a:rPr lang="es-MX" sz="2000" dirty="0" smtClean="0">
                <a:solidFill>
                  <a:srgbClr val="002060"/>
                </a:solidFill>
                <a:latin typeface="Arial" charset="0"/>
                <a:ea typeface="MS PGothic" charset="0"/>
                <a:cs typeface="MS PGothic" charset="0"/>
              </a:rPr>
              <a:t>Los ansiolíticos o CBT no son suficientes para reducir NeP</a:t>
            </a:r>
            <a:endParaRPr lang="es-MX" sz="2000" dirty="0">
              <a:solidFill>
                <a:srgbClr val="002060"/>
              </a:solidFill>
              <a:latin typeface="Arial" charset="0"/>
              <a:ea typeface="MS PGothic" charset="0"/>
              <a:cs typeface="MS PGothic" charset="0"/>
            </a:endParaRPr>
          </a:p>
        </p:txBody>
      </p:sp>
      <p:sp>
        <p:nvSpPr>
          <p:cNvPr id="34823" name="AutoShape 10"/>
          <p:cNvSpPr>
            <a:spLocks noChangeArrowheads="1"/>
          </p:cNvSpPr>
          <p:nvPr/>
        </p:nvSpPr>
        <p:spPr bwMode="auto">
          <a:xfrm>
            <a:off x="971600" y="5365750"/>
            <a:ext cx="6624735" cy="799553"/>
          </a:xfrm>
          <a:prstGeom prst="roundRect">
            <a:avLst>
              <a:gd name="adj" fmla="val 16667"/>
            </a:avLst>
          </a:prstGeom>
          <a:solidFill>
            <a:schemeClr val="accent4"/>
          </a:solidFill>
          <a:ln w="28575">
            <a:noFill/>
            <a:round/>
            <a:headEnd/>
            <a:tailEnd/>
          </a:ln>
          <a:effectLst/>
          <a:extLst/>
        </p:spPr>
        <p:txBody>
          <a:bodyPr wrap="none" anchor="ctr"/>
          <a:lstStyle/>
          <a:p>
            <a:pPr algn="ctr"/>
            <a:r>
              <a:rPr lang="es-MX" b="1" dirty="0" smtClean="0">
                <a:latin typeface="Arial" charset="0"/>
                <a:ea typeface="MS PGothic" charset="0"/>
                <a:cs typeface="MS PGothic" charset="0"/>
              </a:rPr>
              <a:t>La ansiedad parece ser una consecuencia más que una </a:t>
            </a:r>
          </a:p>
          <a:p>
            <a:pPr algn="ctr"/>
            <a:r>
              <a:rPr lang="es-MX" b="1" dirty="0" smtClean="0">
                <a:latin typeface="Arial" charset="0"/>
                <a:ea typeface="MS PGothic" charset="0"/>
                <a:cs typeface="MS PGothic" charset="0"/>
              </a:rPr>
              <a:t>causa de dolor neuropático </a:t>
            </a:r>
            <a:endParaRPr lang="es-MX" b="1" dirty="0">
              <a:latin typeface="Arial" charset="0"/>
              <a:ea typeface="MS PGothic" charset="0"/>
              <a:cs typeface="MS PGothic" charset="0"/>
            </a:endParaRPr>
          </a:p>
        </p:txBody>
      </p:sp>
      <p:sp>
        <p:nvSpPr>
          <p:cNvPr id="11" name="Rectangle 6"/>
          <p:cNvSpPr>
            <a:spLocks noChangeArrowheads="1"/>
          </p:cNvSpPr>
          <p:nvPr/>
        </p:nvSpPr>
        <p:spPr bwMode="auto">
          <a:xfrm>
            <a:off x="61913" y="6632288"/>
            <a:ext cx="349615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0" rIns="0" bIns="0" anchor="b">
            <a:spAutoFit/>
          </a:bodyPr>
          <a:lstStyle/>
          <a:p>
            <a:pPr algn="l" eaLnBrk="0" hangingPunct="0">
              <a:defRPr/>
            </a:pPr>
            <a:r>
              <a:rPr lang="es-MX" sz="1000" dirty="0" smtClean="0">
                <a:solidFill>
                  <a:srgbClr val="002060"/>
                </a:solidFill>
                <a:latin typeface="Arial" charset="0"/>
                <a:ea typeface="MS PGothic" charset="0"/>
                <a:cs typeface="MS PGothic" charset="0"/>
              </a:rPr>
              <a:t>CBT = terapia cognitiva conductual; NeP = dolor neuropático </a:t>
            </a:r>
            <a:endParaRPr lang="es-MX" sz="1000" dirty="0">
              <a:solidFill>
                <a:srgbClr val="002060"/>
              </a:solidFill>
              <a:latin typeface="Arial" charset="0"/>
              <a:ea typeface="MS PGothic" charset="0"/>
              <a:cs typeface="MS PGothic" charset="0"/>
            </a:endParaRPr>
          </a:p>
        </p:txBody>
      </p:sp>
    </p:spTree>
    <p:extLst>
      <p:ext uri="{BB962C8B-B14F-4D97-AF65-F5344CB8AC3E}">
        <p14:creationId xmlns:p14="http://schemas.microsoft.com/office/powerpoint/2010/main" val="288976511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63255" y="6453336"/>
            <a:ext cx="19813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0" rIns="0" bIns="0" anchor="b">
            <a:spAutoFit/>
          </a:bodyPr>
          <a:lstStyle/>
          <a:p>
            <a:pPr algn="l" eaLnBrk="0" hangingPunct="0">
              <a:defRPr/>
            </a:pPr>
            <a:r>
              <a:rPr lang="es-MX" sz="1000" dirty="0" smtClean="0">
                <a:solidFill>
                  <a:schemeClr val="bg2"/>
                </a:solidFill>
                <a:latin typeface="Arial" charset="0"/>
                <a:ea typeface="MS PGothic" charset="0"/>
                <a:cs typeface="MS PGothic" charset="0"/>
              </a:rPr>
              <a:t>CBT = terapia cognitiva conductual</a:t>
            </a:r>
          </a:p>
          <a:p>
            <a:pPr eaLnBrk="0" hangingPunct="0">
              <a:defRPr/>
            </a:pPr>
            <a:r>
              <a:rPr lang="es-MX" sz="1000" dirty="0" smtClean="0">
                <a:solidFill>
                  <a:schemeClr val="bg2"/>
                </a:solidFill>
                <a:latin typeface="Arial" charset="0"/>
                <a:ea typeface="MS PGothic" charset="0"/>
                <a:cs typeface="MS PGothic" charset="0"/>
              </a:rPr>
              <a:t>Asmundson GJG </a:t>
            </a:r>
            <a:r>
              <a:rPr lang="es-MX" sz="1000" i="1" dirty="0" smtClean="0">
                <a:solidFill>
                  <a:schemeClr val="bg2"/>
                </a:solidFill>
                <a:latin typeface="Arial" charset="0"/>
                <a:ea typeface="MS PGothic" charset="0"/>
                <a:cs typeface="MS PGothic" charset="0"/>
              </a:rPr>
              <a:t>et al. </a:t>
            </a:r>
            <a:r>
              <a:rPr lang="es-MX" sz="1000" dirty="0" smtClean="0">
                <a:solidFill>
                  <a:schemeClr val="bg2"/>
                </a:solidFill>
                <a:latin typeface="Arial" charset="0"/>
                <a:ea typeface="MS PGothic" charset="0"/>
                <a:cs typeface="MS PGothic" charset="0"/>
              </a:rPr>
              <a:t>2004.</a:t>
            </a:r>
            <a:endParaRPr lang="es-MX" sz="1000" dirty="0">
              <a:solidFill>
                <a:schemeClr val="bg2"/>
              </a:solidFill>
              <a:latin typeface="Arial" charset="0"/>
              <a:ea typeface="MS PGothic" charset="0"/>
              <a:cs typeface="MS PGothic" charset="0"/>
            </a:endParaRPr>
          </a:p>
        </p:txBody>
      </p:sp>
      <p:sp>
        <p:nvSpPr>
          <p:cNvPr id="35843" name="Rectangle 3"/>
          <p:cNvSpPr>
            <a:spLocks noGrp="1" noChangeArrowheads="1"/>
          </p:cNvSpPr>
          <p:nvPr>
            <p:ph type="title"/>
          </p:nvPr>
        </p:nvSpPr>
        <p:spPr/>
        <p:txBody>
          <a:bodyPr>
            <a:normAutofit/>
          </a:bodyPr>
          <a:lstStyle/>
          <a:p>
            <a:pPr eaLnBrk="1" hangingPunct="1">
              <a:defRPr/>
            </a:pPr>
            <a:r>
              <a:rPr lang="es-MX" noProof="0" dirty="0" smtClean="0">
                <a:ea typeface="ＭＳ Ｐゴシック" charset="0"/>
                <a:cs typeface="+mj-cs"/>
              </a:rPr>
              <a:t>Modelo Miedo-Ansiedad-Evasión</a:t>
            </a:r>
            <a:endParaRPr lang="es-MX" baseline="30000" noProof="0" dirty="0">
              <a:ea typeface="ＭＳ Ｐゴシック" charset="0"/>
              <a:cs typeface="+mj-cs"/>
            </a:endParaRPr>
          </a:p>
        </p:txBody>
      </p:sp>
      <p:sp>
        <p:nvSpPr>
          <p:cNvPr id="35862" name="AutoShape 6"/>
          <p:cNvSpPr>
            <a:spLocks noChangeArrowheads="1"/>
          </p:cNvSpPr>
          <p:nvPr/>
        </p:nvSpPr>
        <p:spPr bwMode="auto">
          <a:xfrm>
            <a:off x="1619672" y="5157192"/>
            <a:ext cx="6667296" cy="681038"/>
          </a:xfrm>
          <a:prstGeom prst="roundRect">
            <a:avLst>
              <a:gd name="adj" fmla="val 16667"/>
            </a:avLst>
          </a:prstGeom>
          <a:solidFill>
            <a:schemeClr val="accent4"/>
          </a:solidFill>
          <a:ln w="28575">
            <a:noFill/>
            <a:round/>
            <a:headEnd/>
            <a:tailEnd/>
          </a:ln>
          <a:effectLst/>
          <a:extLst/>
        </p:spPr>
        <p:txBody>
          <a:bodyPr wrap="none" anchor="ctr"/>
          <a:lstStyle/>
          <a:p>
            <a:pPr algn="ctr">
              <a:lnSpc>
                <a:spcPct val="90000"/>
              </a:lnSpc>
            </a:pPr>
            <a:r>
              <a:rPr lang="es-MX" b="1" dirty="0" smtClean="0">
                <a:latin typeface="Arial" charset="0"/>
                <a:ea typeface="MS PGothic" charset="0"/>
                <a:cs typeface="MS PGothic" charset="0"/>
              </a:rPr>
              <a:t>Los ansiolíticos o CBT son tratamientos adyuvantes útiles</a:t>
            </a:r>
          </a:p>
          <a:p>
            <a:pPr algn="ctr">
              <a:lnSpc>
                <a:spcPct val="90000"/>
              </a:lnSpc>
            </a:pPr>
            <a:r>
              <a:rPr lang="es-MX" b="1" dirty="0" smtClean="0">
                <a:latin typeface="Arial" charset="0"/>
                <a:ea typeface="MS PGothic" charset="0"/>
                <a:cs typeface="MS PGothic" charset="0"/>
              </a:rPr>
              <a:t>para los pacientes con  Dolor Crónico</a:t>
            </a:r>
            <a:endParaRPr lang="es-MX" b="1" dirty="0">
              <a:latin typeface="Arial" charset="0"/>
              <a:ea typeface="MS PGothic" charset="0"/>
              <a:cs typeface="MS PGothic"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49383794"/>
              </p:ext>
            </p:extLst>
          </p:nvPr>
        </p:nvGraphicFramePr>
        <p:xfrm>
          <a:off x="395536" y="1813580"/>
          <a:ext cx="8568952" cy="3092172"/>
        </p:xfrm>
        <a:graphic>
          <a:graphicData uri="http://schemas.openxmlformats.org/drawingml/2006/table">
            <a:tbl>
              <a:tblPr firstRow="1" bandRow="1">
                <a:tableStyleId>{5C22544A-7EE6-4342-B048-85BDC9FD1C3A}</a:tableStyleId>
              </a:tblPr>
              <a:tblGrid>
                <a:gridCol w="2088232"/>
                <a:gridCol w="3456384"/>
                <a:gridCol w="3024336"/>
              </a:tblGrid>
              <a:tr h="1188720">
                <a:tc>
                  <a:txBody>
                    <a:bodyPr/>
                    <a:lstStyle/>
                    <a:p>
                      <a:endParaRPr lang="es-MX" b="1" noProof="0" dirty="0">
                        <a:solidFill>
                          <a:srgbClr val="00206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eaLnBrk="1" hangingPunct="1">
                        <a:lnSpc>
                          <a:spcPct val="90000"/>
                        </a:lnSpc>
                        <a:buClr>
                          <a:srgbClr val="9F2329"/>
                        </a:buClr>
                        <a:buFont typeface="Arial" charset="0"/>
                        <a:buNone/>
                        <a:defRPr/>
                      </a:pPr>
                      <a:r>
                        <a:rPr lang="es-MX" sz="1800" b="1" noProof="0" dirty="0" smtClean="0">
                          <a:solidFill>
                            <a:srgbClr val="002060"/>
                          </a:solidFill>
                        </a:rPr>
                        <a:t>Sensación desagradable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eaLnBrk="1" hangingPunct="1">
                        <a:lnSpc>
                          <a:spcPct val="90000"/>
                        </a:lnSpc>
                        <a:buClr>
                          <a:srgbClr val="9F2329"/>
                        </a:buClr>
                        <a:buFont typeface="Arial" charset="0"/>
                        <a:buNone/>
                        <a:defRPr/>
                      </a:pPr>
                      <a:r>
                        <a:rPr lang="es-MX" sz="1800" b="1" noProof="0" dirty="0" smtClean="0">
                          <a:solidFill>
                            <a:srgbClr val="002060"/>
                          </a:solidFill>
                        </a:rPr>
                        <a:t>Comportamientos apropiados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714732">
                <a:tc>
                  <a:txBody>
                    <a:bodyPr/>
                    <a:lstStyle/>
                    <a:p>
                      <a:pPr algn="l" eaLnBrk="1" hangingPunct="1">
                        <a:lnSpc>
                          <a:spcPct val="90000"/>
                        </a:lnSpc>
                        <a:buClr>
                          <a:srgbClr val="9F2329"/>
                        </a:buClr>
                        <a:buFont typeface="Arial" charset="0"/>
                        <a:buNone/>
                        <a:defRPr/>
                      </a:pPr>
                      <a:r>
                        <a:rPr lang="es-MX" sz="1800" b="1" noProof="0" dirty="0" smtClean="0">
                          <a:solidFill>
                            <a:srgbClr val="002060"/>
                          </a:solidFill>
                        </a:rPr>
                        <a:t>Estímulo nociceptivo</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MX" b="1" noProof="0" dirty="0">
                        <a:solidFill>
                          <a:srgbClr val="00206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MX" b="1" noProof="0" dirty="0">
                        <a:solidFill>
                          <a:srgbClr val="00206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188720">
                <a:tc>
                  <a:txBody>
                    <a:bodyPr/>
                    <a:lstStyle/>
                    <a:p>
                      <a:endParaRPr lang="es-MX" b="1" noProof="0" dirty="0">
                        <a:solidFill>
                          <a:srgbClr val="00206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eaLnBrk="1" hangingPunct="1">
                        <a:lnSpc>
                          <a:spcPct val="90000"/>
                        </a:lnSpc>
                        <a:buClr>
                          <a:srgbClr val="9F2329"/>
                        </a:buClr>
                        <a:buFont typeface="Arial" charset="0"/>
                        <a:buNone/>
                        <a:defRPr/>
                      </a:pPr>
                      <a:r>
                        <a:rPr lang="es-MX" sz="1800" b="1" noProof="0" dirty="0" smtClean="0">
                          <a:solidFill>
                            <a:srgbClr val="002060"/>
                          </a:solidFill>
                        </a:rPr>
                        <a:t>Percepciones </a:t>
                      </a:r>
                    </a:p>
                    <a:p>
                      <a:pPr algn="l" eaLnBrk="1" hangingPunct="1">
                        <a:lnSpc>
                          <a:spcPct val="90000"/>
                        </a:lnSpc>
                        <a:buClr>
                          <a:srgbClr val="9F2329"/>
                        </a:buClr>
                        <a:buFont typeface="Arial" charset="0"/>
                        <a:buNone/>
                        <a:defRPr/>
                      </a:pPr>
                      <a:r>
                        <a:rPr lang="es-MX" sz="1800" b="1" noProof="0" dirty="0" smtClean="0">
                          <a:solidFill>
                            <a:srgbClr val="002060"/>
                          </a:solidFill>
                        </a:rPr>
                        <a:t>amenazantes</a:t>
                      </a:r>
                      <a:r>
                        <a:rPr lang="es-MX" sz="1800" b="1" baseline="0" noProof="0" dirty="0" smtClean="0">
                          <a:solidFill>
                            <a:srgbClr val="002060"/>
                          </a:solidFill>
                        </a:rPr>
                        <a:t> y catastróficas</a:t>
                      </a:r>
                      <a:endParaRPr lang="es-MX" b="1" noProof="0" dirty="0">
                        <a:solidFill>
                          <a:srgbClr val="00206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noProof="0" dirty="0" smtClean="0">
                          <a:solidFill>
                            <a:srgbClr val="002060"/>
                          </a:solidFill>
                        </a:rPr>
                        <a:t>Comportamientos inapropiados y exacerbación del dolor </a:t>
                      </a:r>
                    </a:p>
                    <a:p>
                      <a:endParaRPr lang="es-MX" b="1" noProof="0" dirty="0">
                        <a:solidFill>
                          <a:srgbClr val="00206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4" name="Straight Arrow Connector 3"/>
          <p:cNvCxnSpPr/>
          <p:nvPr/>
        </p:nvCxnSpPr>
        <p:spPr>
          <a:xfrm flipV="1">
            <a:off x="1672501" y="2492896"/>
            <a:ext cx="739259" cy="864096"/>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691680" y="3356992"/>
            <a:ext cx="739259" cy="864096"/>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999038" y="2420888"/>
            <a:ext cx="797098" cy="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004048" y="4221088"/>
            <a:ext cx="797098" cy="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08373" y="1543212"/>
            <a:ext cx="3379516" cy="461665"/>
          </a:xfrm>
          <a:prstGeom prst="rect">
            <a:avLst/>
          </a:prstGeom>
          <a:noFill/>
        </p:spPr>
        <p:txBody>
          <a:bodyPr wrap="none" rtlCol="0">
            <a:spAutoFit/>
          </a:bodyPr>
          <a:lstStyle/>
          <a:p>
            <a:pPr algn="ctr"/>
            <a:r>
              <a:rPr lang="es-MX" sz="2400" b="1" dirty="0" smtClean="0">
                <a:solidFill>
                  <a:schemeClr val="accent3"/>
                </a:solidFill>
              </a:rPr>
              <a:t>Sin </a:t>
            </a:r>
            <a:r>
              <a:rPr lang="es-MX" sz="2400" dirty="0" smtClean="0">
                <a:solidFill>
                  <a:schemeClr val="accent3"/>
                </a:solidFill>
              </a:rPr>
              <a:t>trastorno de ansiedad</a:t>
            </a:r>
            <a:endParaRPr lang="es-MX" sz="2400" dirty="0">
              <a:solidFill>
                <a:schemeClr val="accent3"/>
              </a:solidFill>
            </a:endParaRPr>
          </a:p>
        </p:txBody>
      </p:sp>
      <p:sp>
        <p:nvSpPr>
          <p:cNvPr id="32" name="TextBox 31"/>
          <p:cNvSpPr txBox="1"/>
          <p:nvPr/>
        </p:nvSpPr>
        <p:spPr>
          <a:xfrm>
            <a:off x="3654673" y="3284984"/>
            <a:ext cx="3486917" cy="461665"/>
          </a:xfrm>
          <a:prstGeom prst="rect">
            <a:avLst/>
          </a:prstGeom>
          <a:noFill/>
        </p:spPr>
        <p:txBody>
          <a:bodyPr wrap="none" rtlCol="0">
            <a:spAutoFit/>
          </a:bodyPr>
          <a:lstStyle/>
          <a:p>
            <a:pPr algn="ctr"/>
            <a:r>
              <a:rPr lang="es-MX" sz="2400" b="1" dirty="0" smtClean="0">
                <a:solidFill>
                  <a:srgbClr val="DDBB30"/>
                </a:solidFill>
              </a:rPr>
              <a:t>Con </a:t>
            </a:r>
            <a:r>
              <a:rPr lang="es-MX" sz="2400" dirty="0" smtClean="0">
                <a:solidFill>
                  <a:srgbClr val="DDBB30"/>
                </a:solidFill>
              </a:rPr>
              <a:t>trastorno de ansiedad</a:t>
            </a:r>
            <a:endParaRPr lang="es-MX" sz="2400" dirty="0">
              <a:solidFill>
                <a:srgbClr val="DDBB30"/>
              </a:solidFill>
            </a:endParaRPr>
          </a:p>
        </p:txBody>
      </p:sp>
    </p:spTree>
    <p:extLst>
      <p:ext uri="{BB962C8B-B14F-4D97-AF65-F5344CB8AC3E}">
        <p14:creationId xmlns:p14="http://schemas.microsoft.com/office/powerpoint/2010/main" val="144598203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ChangeArrowheads="1"/>
          </p:cNvSpPr>
          <p:nvPr>
            <p:ph type="title"/>
          </p:nvPr>
        </p:nvSpPr>
        <p:spPr/>
        <p:txBody>
          <a:bodyPr/>
          <a:lstStyle/>
          <a:p>
            <a:pPr>
              <a:defRPr/>
            </a:pPr>
            <a:r>
              <a:rPr lang="es-MX" noProof="0" dirty="0" smtClean="0"/>
              <a:t>Privación del Sueño y Dolor</a:t>
            </a:r>
            <a:endParaRPr lang="es-MX" noProof="0" dirty="0"/>
          </a:p>
        </p:txBody>
      </p:sp>
      <p:sp>
        <p:nvSpPr>
          <p:cNvPr id="196616" name="Text Box 8"/>
          <p:cNvSpPr txBox="1">
            <a:spLocks noChangeArrowheads="1"/>
          </p:cNvSpPr>
          <p:nvPr/>
        </p:nvSpPr>
        <p:spPr bwMode="gray">
          <a:xfrm>
            <a:off x="92075" y="6545263"/>
            <a:ext cx="36439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s-MX" sz="1000" dirty="0" smtClean="0">
                <a:solidFill>
                  <a:srgbClr val="002060"/>
                </a:solidFill>
              </a:rPr>
              <a:t>Call-Schmidt, Richardson. Pain Manag Nurs. 2003;4:124-133</a:t>
            </a:r>
            <a:endParaRPr lang="es-MX" sz="1000" dirty="0">
              <a:solidFill>
                <a:srgbClr val="002060"/>
              </a:solidFill>
            </a:endParaRPr>
          </a:p>
        </p:txBody>
      </p:sp>
      <p:grpSp>
        <p:nvGrpSpPr>
          <p:cNvPr id="2" name="Group 12"/>
          <p:cNvGrpSpPr/>
          <p:nvPr/>
        </p:nvGrpSpPr>
        <p:grpSpPr>
          <a:xfrm>
            <a:off x="2230381" y="1526115"/>
            <a:ext cx="4824536" cy="4151430"/>
            <a:chOff x="2555776" y="1973473"/>
            <a:chExt cx="3816424" cy="3451426"/>
          </a:xfrm>
        </p:grpSpPr>
        <p:sp>
          <p:nvSpPr>
            <p:cNvPr id="9" name="Curved Left Arrow 8"/>
            <p:cNvSpPr/>
            <p:nvPr/>
          </p:nvSpPr>
          <p:spPr>
            <a:xfrm>
              <a:off x="5292080" y="2328555"/>
              <a:ext cx="1080120"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2060"/>
                </a:solidFill>
              </a:endParaRPr>
            </a:p>
          </p:txBody>
        </p:sp>
        <p:sp>
          <p:nvSpPr>
            <p:cNvPr id="16" name="Curved Left Arrow 15"/>
            <p:cNvSpPr/>
            <p:nvPr/>
          </p:nvSpPr>
          <p:spPr>
            <a:xfrm flipH="1" flipV="1">
              <a:off x="2555776" y="2187433"/>
              <a:ext cx="1080120"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2060"/>
                </a:solidFill>
              </a:endParaRPr>
            </a:p>
          </p:txBody>
        </p:sp>
        <p:sp>
          <p:nvSpPr>
            <p:cNvPr id="12" name="TextBox 11"/>
            <p:cNvSpPr txBox="1"/>
            <p:nvPr/>
          </p:nvSpPr>
          <p:spPr>
            <a:xfrm>
              <a:off x="3887263" y="1973473"/>
              <a:ext cx="1144033" cy="690876"/>
            </a:xfrm>
            <a:prstGeom prst="rect">
              <a:avLst/>
            </a:prstGeom>
            <a:noFill/>
          </p:spPr>
          <p:txBody>
            <a:bodyPr wrap="none" rtlCol="0">
              <a:spAutoFit/>
            </a:bodyPr>
            <a:lstStyle/>
            <a:p>
              <a:pPr algn="ctr"/>
              <a:r>
                <a:rPr lang="es-MX" sz="2400" b="1" dirty="0" smtClean="0">
                  <a:solidFill>
                    <a:srgbClr val="002060"/>
                  </a:solidFill>
                </a:rPr>
                <a:t>Privación </a:t>
              </a:r>
            </a:p>
            <a:p>
              <a:pPr algn="ctr"/>
              <a:r>
                <a:rPr lang="es-MX" sz="2400" b="1" dirty="0" smtClean="0">
                  <a:solidFill>
                    <a:srgbClr val="002060"/>
                  </a:solidFill>
                </a:rPr>
                <a:t>del Sueño</a:t>
              </a:r>
              <a:endParaRPr lang="es-MX" sz="2400" b="1" dirty="0">
                <a:solidFill>
                  <a:srgbClr val="002060"/>
                </a:solidFill>
              </a:endParaRPr>
            </a:p>
          </p:txBody>
        </p:sp>
        <p:sp>
          <p:nvSpPr>
            <p:cNvPr id="19" name="TextBox 18"/>
            <p:cNvSpPr txBox="1"/>
            <p:nvPr/>
          </p:nvSpPr>
          <p:spPr>
            <a:xfrm>
              <a:off x="4078734" y="4986453"/>
              <a:ext cx="761082" cy="383820"/>
            </a:xfrm>
            <a:prstGeom prst="rect">
              <a:avLst/>
            </a:prstGeom>
            <a:noFill/>
          </p:spPr>
          <p:txBody>
            <a:bodyPr wrap="none" rtlCol="0">
              <a:spAutoFit/>
            </a:bodyPr>
            <a:lstStyle/>
            <a:p>
              <a:pPr algn="ctr"/>
              <a:r>
                <a:rPr lang="es-MX" sz="2400" b="1" dirty="0" smtClean="0">
                  <a:solidFill>
                    <a:srgbClr val="002060"/>
                  </a:solidFill>
                </a:rPr>
                <a:t>Dolor </a:t>
              </a:r>
              <a:endParaRPr lang="es-MX" sz="2400" b="1" dirty="0">
                <a:solidFill>
                  <a:srgbClr val="002060"/>
                </a:solidFill>
              </a:endParaRPr>
            </a:p>
          </p:txBody>
        </p:sp>
      </p:grpSp>
    </p:spTree>
    <p:extLst>
      <p:ext uri="{BB962C8B-B14F-4D97-AF65-F5344CB8AC3E}">
        <p14:creationId xmlns:p14="http://schemas.microsoft.com/office/powerpoint/2010/main" val="142935809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idx="4294967295"/>
          </p:nvPr>
        </p:nvSpPr>
        <p:spPr>
          <a:xfrm>
            <a:off x="273050" y="331689"/>
            <a:ext cx="8572500" cy="1081087"/>
          </a:xfrm>
        </p:spPr>
        <p:txBody>
          <a:bodyPr/>
          <a:lstStyle/>
          <a:p>
            <a:r>
              <a:rPr lang="es-MX" noProof="0" dirty="0" smtClean="0">
                <a:latin typeface="Calibri"/>
                <a:cs typeface="Calibri"/>
              </a:rPr>
              <a:t>El Dolor Trastorna el Sueño</a:t>
            </a:r>
          </a:p>
        </p:txBody>
      </p:sp>
      <p:pic>
        <p:nvPicPr>
          <p:cNvPr id="231428" name="Picture 3" descr="Sleep%2520Stages%2520Hypnogram"/>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l="59669" t="11938" r="490" b="13422"/>
          <a:stretch>
            <a:fillRect/>
          </a:stretch>
        </p:blipFill>
        <p:spPr bwMode="gray">
          <a:xfrm>
            <a:off x="2267744" y="2492896"/>
            <a:ext cx="4806912" cy="3843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31429" name="Text Box 4"/>
          <p:cNvSpPr txBox="1">
            <a:spLocks noChangeArrowheads="1"/>
          </p:cNvSpPr>
          <p:nvPr/>
        </p:nvSpPr>
        <p:spPr bwMode="gray">
          <a:xfrm>
            <a:off x="92075" y="6545263"/>
            <a:ext cx="23733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000" dirty="0">
                <a:solidFill>
                  <a:srgbClr val="002060"/>
                </a:solidFill>
              </a:rPr>
              <a:t>Drewes et al. Sleep. 1997;20:632-640.</a:t>
            </a:r>
          </a:p>
        </p:txBody>
      </p:sp>
      <p:sp>
        <p:nvSpPr>
          <p:cNvPr id="231430" name="WordArt 7"/>
          <p:cNvSpPr>
            <a:spLocks noChangeArrowheads="1" noChangeShapeType="1" noTextEdit="1"/>
          </p:cNvSpPr>
          <p:nvPr/>
        </p:nvSpPr>
        <p:spPr bwMode="gray">
          <a:xfrm>
            <a:off x="293688" y="3862388"/>
            <a:ext cx="4171950" cy="874712"/>
          </a:xfrm>
          <a:prstGeom prst="rect">
            <a:avLst/>
          </a:prstGeom>
        </p:spPr>
        <p:txBody>
          <a:bodyPr wrap="none" fromWordArt="1">
            <a:prstTxWarp prst="textCascadeUp">
              <a:avLst>
                <a:gd name="adj" fmla="val 44444"/>
              </a:avLst>
            </a:prstTxWarp>
            <a:scene3d>
              <a:camera prst="legacyPerspectiveFront">
                <a:rot lat="20519964" lon="1080000" rev="0"/>
              </a:camera>
              <a:lightRig rig="legacyHarsh2" dir="b"/>
            </a:scene3d>
            <a:sp3d extrusionH="430200" prstMaterial="legacyMatte">
              <a:extrusionClr>
                <a:srgbClr val="FF6600"/>
              </a:extrusionClr>
            </a:sp3d>
          </a:bodyPr>
          <a:lstStyle/>
          <a:p>
            <a:pPr algn="ctr"/>
            <a:endParaRPr lang="en-CA" sz="3600" kern="10" dirty="0">
              <a:ln w="9525">
                <a:round/>
                <a:headEnd/>
                <a:tailEnd/>
              </a:ln>
              <a:gradFill rotWithShape="1">
                <a:gsLst>
                  <a:gs pos="0">
                    <a:srgbClr val="FFE701"/>
                  </a:gs>
                  <a:gs pos="100000">
                    <a:srgbClr val="FE3E02"/>
                  </a:gs>
                </a:gsLst>
                <a:lin ang="5400000" scaled="1"/>
              </a:gradFill>
              <a:latin typeface="Impact"/>
            </a:endParaRPr>
          </a:p>
        </p:txBody>
      </p:sp>
      <p:graphicFrame>
        <p:nvGraphicFramePr>
          <p:cNvPr id="2" name="Table 1"/>
          <p:cNvGraphicFramePr>
            <a:graphicFrameLocks noGrp="1"/>
          </p:cNvGraphicFramePr>
          <p:nvPr>
            <p:extLst>
              <p:ext uri="{D42A27DB-BD31-4B8C-83A1-F6EECF244321}">
                <p14:modId xmlns:p14="http://schemas.microsoft.com/office/powerpoint/2010/main" val="1157014882"/>
              </p:ext>
            </p:extLst>
          </p:nvPr>
        </p:nvGraphicFramePr>
        <p:xfrm>
          <a:off x="179511" y="1484784"/>
          <a:ext cx="8964488" cy="762000"/>
        </p:xfrm>
        <a:graphic>
          <a:graphicData uri="http://schemas.openxmlformats.org/drawingml/2006/table">
            <a:tbl>
              <a:tblPr firstRow="1" bandRow="1">
                <a:tableStyleId>{5C22544A-7EE6-4342-B048-85BDC9FD1C3A}</a:tableStyleId>
              </a:tblPr>
              <a:tblGrid>
                <a:gridCol w="3667289"/>
                <a:gridCol w="2281870"/>
                <a:gridCol w="3015329"/>
              </a:tblGrid>
              <a:tr h="370840">
                <a:tc>
                  <a:txBody>
                    <a:bodyPr/>
                    <a:lstStyle/>
                    <a:p>
                      <a:r>
                        <a:rPr lang="es-MX" sz="2200" b="0" noProof="0" dirty="0" smtClean="0">
                          <a:solidFill>
                            <a:srgbClr val="002060"/>
                          </a:solidFill>
                        </a:rPr>
                        <a:t>Estímulo Doloroso Nocivo</a:t>
                      </a:r>
                      <a:endParaRPr lang="es-MX" sz="2200" b="0" noProof="0" dirty="0">
                        <a:solidFill>
                          <a:srgbClr val="00206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s-MX" sz="2200" b="0" noProof="0" dirty="0" smtClean="0">
                          <a:solidFill>
                            <a:srgbClr val="002060"/>
                          </a:solidFill>
                        </a:rPr>
                        <a:t>    Excitación</a:t>
                      </a:r>
                      <a:endParaRPr lang="es-MX" sz="2200" b="0" noProof="0" dirty="0">
                        <a:solidFill>
                          <a:srgbClr val="00206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s-MX" sz="2200" b="0" noProof="0" dirty="0" smtClean="0">
                          <a:solidFill>
                            <a:srgbClr val="002060"/>
                          </a:solidFill>
                        </a:rPr>
                        <a:t>Ondas Delta</a:t>
                      </a:r>
                      <a:r>
                        <a:rPr lang="es-MX" sz="2200" b="0" baseline="0" noProof="0" dirty="0" smtClean="0">
                          <a:solidFill>
                            <a:srgbClr val="002060"/>
                          </a:solidFill>
                        </a:rPr>
                        <a:t> disminuyen</a:t>
                      </a:r>
                      <a:r>
                        <a:rPr lang="es-MX" sz="2200" b="0" noProof="0" dirty="0" smtClean="0">
                          <a:solidFill>
                            <a:srgbClr val="002060"/>
                          </a:solidFill>
                        </a:rPr>
                        <a:t> Ondas Alfa aumentan</a:t>
                      </a:r>
                      <a:endParaRPr lang="es-MX" sz="2200" b="0" noProof="0" dirty="0">
                        <a:solidFill>
                          <a:srgbClr val="00206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cxnSp>
        <p:nvCxnSpPr>
          <p:cNvPr id="8" name="Straight Arrow Connector 7"/>
          <p:cNvCxnSpPr/>
          <p:nvPr/>
        </p:nvCxnSpPr>
        <p:spPr>
          <a:xfrm>
            <a:off x="5364088" y="1844824"/>
            <a:ext cx="797098" cy="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47864" y="1844824"/>
            <a:ext cx="797098" cy="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12"/>
          <p:cNvGrpSpPr/>
          <p:nvPr/>
        </p:nvGrpSpPr>
        <p:grpSpPr>
          <a:xfrm>
            <a:off x="7596336" y="5229200"/>
            <a:ext cx="1274188" cy="1172580"/>
            <a:chOff x="2555776" y="1973473"/>
            <a:chExt cx="3816424" cy="3691180"/>
          </a:xfrm>
        </p:grpSpPr>
        <p:sp>
          <p:nvSpPr>
            <p:cNvPr id="12" name="Curved Left Arrow 8"/>
            <p:cNvSpPr/>
            <p:nvPr/>
          </p:nvSpPr>
          <p:spPr>
            <a:xfrm>
              <a:off x="5292080" y="2328555"/>
              <a:ext cx="1080120"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solidFill>
                  <a:srgbClr val="002060"/>
                </a:solidFill>
              </a:endParaRPr>
            </a:p>
          </p:txBody>
        </p:sp>
        <p:sp>
          <p:nvSpPr>
            <p:cNvPr id="13" name="Curved Left Arrow 15"/>
            <p:cNvSpPr/>
            <p:nvPr/>
          </p:nvSpPr>
          <p:spPr>
            <a:xfrm flipH="1" flipV="1">
              <a:off x="2555776" y="2187433"/>
              <a:ext cx="1080120"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solidFill>
                  <a:srgbClr val="002060"/>
                </a:solidFill>
              </a:endParaRPr>
            </a:p>
          </p:txBody>
        </p:sp>
        <p:sp>
          <p:nvSpPr>
            <p:cNvPr id="14" name="TextBox 11"/>
            <p:cNvSpPr txBox="1"/>
            <p:nvPr/>
          </p:nvSpPr>
          <p:spPr>
            <a:xfrm>
              <a:off x="3544150" y="1973473"/>
              <a:ext cx="1830250" cy="1065739"/>
            </a:xfrm>
            <a:prstGeom prst="rect">
              <a:avLst/>
            </a:prstGeom>
            <a:noFill/>
          </p:spPr>
          <p:txBody>
            <a:bodyPr wrap="none" rtlCol="0">
              <a:spAutoFit/>
            </a:bodyPr>
            <a:lstStyle/>
            <a:p>
              <a:pPr algn="ctr"/>
              <a:r>
                <a:rPr lang="es-MX" sz="800" b="1" dirty="0" smtClean="0">
                  <a:solidFill>
                    <a:srgbClr val="002060"/>
                  </a:solidFill>
                </a:rPr>
                <a:t>Privación </a:t>
              </a:r>
            </a:p>
            <a:p>
              <a:pPr algn="ctr"/>
              <a:r>
                <a:rPr lang="es-MX" sz="800" b="1" dirty="0" smtClean="0">
                  <a:solidFill>
                    <a:srgbClr val="002060"/>
                  </a:solidFill>
                </a:rPr>
                <a:t>Del Sueño</a:t>
              </a:r>
              <a:endParaRPr lang="es-MX" sz="800" b="1" dirty="0">
                <a:solidFill>
                  <a:srgbClr val="002060"/>
                </a:solidFill>
              </a:endParaRPr>
            </a:p>
          </p:txBody>
        </p:sp>
        <p:sp>
          <p:nvSpPr>
            <p:cNvPr id="15" name="TextBox 18"/>
            <p:cNvSpPr txBox="1"/>
            <p:nvPr/>
          </p:nvSpPr>
          <p:spPr>
            <a:xfrm>
              <a:off x="3796215" y="4986454"/>
              <a:ext cx="1326116" cy="678199"/>
            </a:xfrm>
            <a:prstGeom prst="rect">
              <a:avLst/>
            </a:prstGeom>
            <a:noFill/>
          </p:spPr>
          <p:txBody>
            <a:bodyPr wrap="none" rtlCol="0">
              <a:spAutoFit/>
            </a:bodyPr>
            <a:lstStyle/>
            <a:p>
              <a:pPr algn="ctr"/>
              <a:r>
                <a:rPr lang="en-CA" sz="800" b="1" dirty="0" smtClean="0">
                  <a:solidFill>
                    <a:srgbClr val="002060"/>
                  </a:solidFill>
                </a:rPr>
                <a:t>Dolor </a:t>
              </a:r>
              <a:endParaRPr lang="en-CA" sz="800" b="1" dirty="0">
                <a:solidFill>
                  <a:srgbClr val="002060"/>
                </a:solidFill>
              </a:endParaRPr>
            </a:p>
          </p:txBody>
        </p:sp>
      </p:grpSp>
    </p:spTree>
    <p:extLst>
      <p:ext uri="{BB962C8B-B14F-4D97-AF65-F5344CB8AC3E}">
        <p14:creationId xmlns:p14="http://schemas.microsoft.com/office/powerpoint/2010/main" val="277215618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defRPr/>
            </a:pPr>
            <a:r>
              <a:rPr lang="es-MX" dirty="0" smtClean="0">
                <a:ea typeface="ＭＳ Ｐゴシック" charset="0"/>
                <a:cs typeface="+mj-cs"/>
              </a:rPr>
              <a:t>El Dolor Trastorna el Sueño: Evidencia Clínica</a:t>
            </a:r>
            <a:endParaRPr lang="es-MX" dirty="0">
              <a:ea typeface="ＭＳ Ｐゴシック" charset="0"/>
              <a:cs typeface="+mj-cs"/>
            </a:endParaRPr>
          </a:p>
        </p:txBody>
      </p:sp>
      <p:sp>
        <p:nvSpPr>
          <p:cNvPr id="32771" name="Rectangle 3"/>
          <p:cNvSpPr>
            <a:spLocks noGrp="1" noChangeArrowheads="1"/>
          </p:cNvSpPr>
          <p:nvPr>
            <p:ph type="body" idx="1"/>
          </p:nvPr>
        </p:nvSpPr>
        <p:spPr>
          <a:xfrm>
            <a:off x="431208" y="1610619"/>
            <a:ext cx="8533279" cy="3618581"/>
          </a:xfrm>
        </p:spPr>
        <p:txBody>
          <a:bodyPr>
            <a:noAutofit/>
          </a:bodyPr>
          <a:lstStyle/>
          <a:p>
            <a:pPr marL="285750" lvl="1" eaLnBrk="1" hangingPunct="1">
              <a:buFont typeface="Arial" pitchFamily="34" charset="0"/>
              <a:buChar char="•"/>
              <a:defRPr/>
            </a:pPr>
            <a:r>
              <a:rPr lang="es-MX" sz="2400" dirty="0" smtClean="0">
                <a:latin typeface="Arial" pitchFamily="34" charset="0"/>
                <a:ea typeface="ＭＳ Ｐゴシック" charset="0"/>
                <a:cs typeface="Arial" pitchFamily="34" charset="0"/>
              </a:rPr>
              <a:t>Varios estudios longitudinales han sugerido</a:t>
            </a:r>
            <a:br>
              <a:rPr lang="es-MX" sz="2400" dirty="0" smtClean="0">
                <a:latin typeface="Arial" pitchFamily="34" charset="0"/>
                <a:ea typeface="ＭＳ Ｐゴシック" charset="0"/>
                <a:cs typeface="Arial" pitchFamily="34" charset="0"/>
              </a:rPr>
            </a:br>
            <a:r>
              <a:rPr lang="es-MX" sz="2400" dirty="0" smtClean="0">
                <a:latin typeface="Arial" pitchFamily="34" charset="0"/>
                <a:ea typeface="ＭＳ Ｐゴシック" charset="0"/>
                <a:cs typeface="Arial" pitchFamily="34" charset="0"/>
              </a:rPr>
              <a:t>que la intensidad del dolor predice </a:t>
            </a:r>
          </a:p>
          <a:p>
            <a:pPr marL="285750" lvl="1" eaLnBrk="1" hangingPunct="1">
              <a:buNone/>
              <a:defRPr/>
            </a:pPr>
            <a:r>
              <a:rPr lang="es-MX" sz="2400" dirty="0" smtClean="0">
                <a:latin typeface="Arial" pitchFamily="34" charset="0"/>
                <a:ea typeface="ＭＳ Ｐゴシック" charset="0"/>
                <a:cs typeface="Arial" pitchFamily="34" charset="0"/>
              </a:rPr>
              <a:t>	prospectivamente trastornos del sueño</a:t>
            </a:r>
          </a:p>
          <a:p>
            <a:pPr marL="285750" lvl="1">
              <a:buFont typeface="Arial" pitchFamily="34" charset="0"/>
              <a:buChar char="•"/>
              <a:defRPr/>
            </a:pPr>
            <a:r>
              <a:rPr lang="es-MX" sz="2400" dirty="0" smtClean="0">
                <a:latin typeface="Arial" pitchFamily="34" charset="0"/>
                <a:ea typeface="ＭＳ Ｐゴシック" charset="0"/>
                <a:cs typeface="Arial" pitchFamily="34" charset="0"/>
              </a:rPr>
              <a:t>Sin embargo, los estudios prospectivos no confirmaron que los trastornos del sueño </a:t>
            </a:r>
            <a:r>
              <a:rPr lang="es-MX" sz="2400" dirty="0" smtClean="0">
                <a:latin typeface="Arial" pitchFamily="34" charset="0"/>
                <a:ea typeface="MS PGothic" charset="0"/>
                <a:cs typeface="Arial" pitchFamily="34" charset="0"/>
              </a:rPr>
              <a:t>predicen la intensidad del dolor </a:t>
            </a:r>
            <a:br>
              <a:rPr lang="es-MX" sz="2400" dirty="0" smtClean="0">
                <a:latin typeface="Arial" pitchFamily="34" charset="0"/>
                <a:ea typeface="MS PGothic" charset="0"/>
                <a:cs typeface="Arial" pitchFamily="34" charset="0"/>
              </a:rPr>
            </a:br>
            <a:endParaRPr lang="es-MX" sz="2400" dirty="0" smtClean="0">
              <a:latin typeface="Arial" pitchFamily="34" charset="0"/>
              <a:ea typeface="MS PGothic" charset="0"/>
              <a:cs typeface="Arial" pitchFamily="34" charset="0"/>
            </a:endParaRPr>
          </a:p>
          <a:p>
            <a:pPr marL="285750" lvl="1">
              <a:buFont typeface="Arial" pitchFamily="34" charset="0"/>
              <a:buChar char="•"/>
              <a:defRPr/>
            </a:pPr>
            <a:r>
              <a:rPr lang="es-MX" sz="2400" dirty="0" smtClean="0">
                <a:latin typeface="Arial" pitchFamily="34" charset="0"/>
                <a:ea typeface="MS PGothic" charset="0"/>
                <a:cs typeface="Arial" pitchFamily="34" charset="0"/>
              </a:rPr>
              <a:t>Puede explicar</a:t>
            </a:r>
          </a:p>
          <a:p>
            <a:pPr marL="685800" lvl="2">
              <a:defRPr/>
            </a:pPr>
            <a:r>
              <a:rPr lang="es-MX" dirty="0" smtClean="0">
                <a:latin typeface="Arial" pitchFamily="34" charset="0"/>
                <a:ea typeface="MS PGothic" charset="0"/>
                <a:cs typeface="Arial" pitchFamily="34" charset="0"/>
              </a:rPr>
              <a:t>La falta de efectos analgésicos importante de los hipnóticos</a:t>
            </a:r>
          </a:p>
          <a:p>
            <a:pPr marL="685800" lvl="2">
              <a:defRPr/>
            </a:pPr>
            <a:r>
              <a:rPr lang="es-MX" dirty="0" smtClean="0">
                <a:latin typeface="Arial" pitchFamily="34" charset="0"/>
                <a:ea typeface="MS PGothic" charset="0"/>
                <a:cs typeface="Arial" pitchFamily="34" charset="0"/>
              </a:rPr>
              <a:t>La falta de asociación entre CBT para la reducción de dolor e insomnio </a:t>
            </a:r>
            <a:endParaRPr lang="es-MX" dirty="0">
              <a:latin typeface="Arial" pitchFamily="34" charset="0"/>
              <a:ea typeface="MS PGothic" charset="0"/>
              <a:cs typeface="Arial" pitchFamily="34" charset="0"/>
            </a:endParaRPr>
          </a:p>
        </p:txBody>
      </p:sp>
      <p:sp>
        <p:nvSpPr>
          <p:cNvPr id="32775" name="Rectangle 9"/>
          <p:cNvSpPr>
            <a:spLocks noChangeArrowheads="1"/>
          </p:cNvSpPr>
          <p:nvPr/>
        </p:nvSpPr>
        <p:spPr bwMode="auto">
          <a:xfrm>
            <a:off x="395536" y="4509120"/>
            <a:ext cx="8229600" cy="102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lstStyle/>
          <a:p>
            <a:pPr marL="268288" lvl="1" indent="-266700" algn="l">
              <a:lnSpc>
                <a:spcPct val="90000"/>
              </a:lnSpc>
              <a:spcBef>
                <a:spcPct val="50000"/>
              </a:spcBef>
              <a:buClr>
                <a:srgbClr val="9F2329"/>
              </a:buClr>
              <a:buFont typeface="Arial" charset="0"/>
              <a:buChar char="●"/>
              <a:defRPr/>
            </a:pPr>
            <a:endParaRPr lang="es-MX" sz="1400" dirty="0">
              <a:latin typeface="Arial" charset="0"/>
              <a:ea typeface="MS PGothic" charset="0"/>
              <a:cs typeface="MS PGothic" charset="0"/>
            </a:endParaRPr>
          </a:p>
        </p:txBody>
      </p:sp>
      <p:sp>
        <p:nvSpPr>
          <p:cNvPr id="11" name="Text Box 4"/>
          <p:cNvSpPr txBox="1">
            <a:spLocks noChangeArrowheads="1"/>
          </p:cNvSpPr>
          <p:nvPr/>
        </p:nvSpPr>
        <p:spPr bwMode="gray">
          <a:xfrm>
            <a:off x="92075" y="6171083"/>
            <a:ext cx="90519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s-MX" sz="1000" dirty="0" smtClean="0">
                <a:solidFill>
                  <a:srgbClr val="002060"/>
                </a:solidFill>
              </a:rPr>
              <a:t>CBT = terapia cognitiva conductual</a:t>
            </a:r>
          </a:p>
          <a:p>
            <a:pPr eaLnBrk="1" hangingPunct="1"/>
            <a:r>
              <a:rPr lang="en-US" sz="1000" dirty="0" smtClean="0">
                <a:solidFill>
                  <a:srgbClr val="002060"/>
                </a:solidFill>
              </a:rPr>
              <a:t>(Drewes et al., 2000; Riley et al., 2002; see however Quartana et al., 2010 in TMD; Smith et al., 2008 in burn injury</a:t>
            </a:r>
          </a:p>
          <a:p>
            <a:pPr eaLnBrk="1" hangingPunct="1"/>
            <a:r>
              <a:rPr lang="en-CA" sz="1000" dirty="0" smtClean="0">
                <a:solidFill>
                  <a:srgbClr val="002060"/>
                </a:solidFill>
              </a:rPr>
              <a:t>(e.g. Nicassion and Wallston,1992; Riley et al., 2002; </a:t>
            </a:r>
            <a:r>
              <a:rPr lang="da-DK" sz="1000" dirty="0" smtClean="0">
                <a:solidFill>
                  <a:srgbClr val="002060"/>
                </a:solidFill>
              </a:rPr>
              <a:t>e.g. Drewes et al.,1991; Modolfsky et al.,1996 Curie et al., 2000; Edinger et al., 2005; Jungquist et al., 2010</a:t>
            </a:r>
            <a:endParaRPr lang="en-US" sz="1000" dirty="0">
              <a:solidFill>
                <a:srgbClr val="002060"/>
              </a:solidFill>
            </a:endParaRPr>
          </a:p>
        </p:txBody>
      </p:sp>
      <p:grpSp>
        <p:nvGrpSpPr>
          <p:cNvPr id="2" name="Group 12"/>
          <p:cNvGrpSpPr/>
          <p:nvPr/>
        </p:nvGrpSpPr>
        <p:grpSpPr>
          <a:xfrm>
            <a:off x="7308304" y="1700808"/>
            <a:ext cx="1274188" cy="1172580"/>
            <a:chOff x="2555776" y="1973473"/>
            <a:chExt cx="3816424" cy="3691180"/>
          </a:xfrm>
        </p:grpSpPr>
        <p:sp>
          <p:nvSpPr>
            <p:cNvPr id="9" name="Curved Left Arrow 8"/>
            <p:cNvSpPr/>
            <p:nvPr/>
          </p:nvSpPr>
          <p:spPr>
            <a:xfrm>
              <a:off x="5292080" y="2328555"/>
              <a:ext cx="1080120"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800" dirty="0">
                <a:solidFill>
                  <a:srgbClr val="002060"/>
                </a:solidFill>
              </a:endParaRPr>
            </a:p>
          </p:txBody>
        </p:sp>
        <p:sp>
          <p:nvSpPr>
            <p:cNvPr id="12" name="Curved Left Arrow 15"/>
            <p:cNvSpPr/>
            <p:nvPr/>
          </p:nvSpPr>
          <p:spPr>
            <a:xfrm flipH="1" flipV="1">
              <a:off x="2555776" y="2187433"/>
              <a:ext cx="1080120"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800" dirty="0">
                <a:solidFill>
                  <a:srgbClr val="002060"/>
                </a:solidFill>
              </a:endParaRPr>
            </a:p>
          </p:txBody>
        </p:sp>
        <p:sp>
          <p:nvSpPr>
            <p:cNvPr id="13" name="TextBox 11"/>
            <p:cNvSpPr txBox="1"/>
            <p:nvPr/>
          </p:nvSpPr>
          <p:spPr>
            <a:xfrm>
              <a:off x="3544150" y="1973473"/>
              <a:ext cx="1830253" cy="1065739"/>
            </a:xfrm>
            <a:prstGeom prst="rect">
              <a:avLst/>
            </a:prstGeom>
            <a:noFill/>
          </p:spPr>
          <p:txBody>
            <a:bodyPr wrap="none" rtlCol="0">
              <a:spAutoFit/>
            </a:bodyPr>
            <a:lstStyle/>
            <a:p>
              <a:pPr algn="ctr"/>
              <a:r>
                <a:rPr lang="es-MX" sz="800" b="1" dirty="0" smtClean="0">
                  <a:solidFill>
                    <a:srgbClr val="002060"/>
                  </a:solidFill>
                </a:rPr>
                <a:t>Privación </a:t>
              </a:r>
            </a:p>
            <a:p>
              <a:pPr algn="ctr"/>
              <a:r>
                <a:rPr lang="es-MX" sz="800" b="1" dirty="0" smtClean="0">
                  <a:solidFill>
                    <a:srgbClr val="002060"/>
                  </a:solidFill>
                </a:rPr>
                <a:t>Del Sueño</a:t>
              </a:r>
              <a:endParaRPr lang="es-MX" sz="800" b="1" dirty="0">
                <a:solidFill>
                  <a:srgbClr val="002060"/>
                </a:solidFill>
              </a:endParaRPr>
            </a:p>
          </p:txBody>
        </p:sp>
        <p:sp>
          <p:nvSpPr>
            <p:cNvPr id="14" name="TextBox 18"/>
            <p:cNvSpPr txBox="1"/>
            <p:nvPr/>
          </p:nvSpPr>
          <p:spPr>
            <a:xfrm>
              <a:off x="3796215" y="4986454"/>
              <a:ext cx="1326116" cy="678199"/>
            </a:xfrm>
            <a:prstGeom prst="rect">
              <a:avLst/>
            </a:prstGeom>
            <a:noFill/>
          </p:spPr>
          <p:txBody>
            <a:bodyPr wrap="none" rtlCol="0">
              <a:spAutoFit/>
            </a:bodyPr>
            <a:lstStyle/>
            <a:p>
              <a:pPr algn="ctr"/>
              <a:r>
                <a:rPr lang="es-MX" sz="800" b="1" dirty="0" smtClean="0">
                  <a:solidFill>
                    <a:srgbClr val="002060"/>
                  </a:solidFill>
                </a:rPr>
                <a:t>Dolor </a:t>
              </a:r>
              <a:endParaRPr lang="es-MX" sz="800" b="1" dirty="0">
                <a:solidFill>
                  <a:srgbClr val="002060"/>
                </a:solidFill>
              </a:endParaRPr>
            </a:p>
          </p:txBody>
        </p:sp>
      </p:grpSp>
    </p:spTree>
    <p:extLst>
      <p:ext uri="{BB962C8B-B14F-4D97-AF65-F5344CB8AC3E}">
        <p14:creationId xmlns:p14="http://schemas.microsoft.com/office/powerpoint/2010/main" val="145535949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4"/>
          <p:cNvSpPr>
            <a:spLocks noGrp="1"/>
          </p:cNvSpPr>
          <p:nvPr>
            <p:ph type="title"/>
          </p:nvPr>
        </p:nvSpPr>
        <p:spPr>
          <a:xfrm>
            <a:off x="485775" y="265113"/>
            <a:ext cx="8294688" cy="1143000"/>
          </a:xfrm>
        </p:spPr>
        <p:txBody>
          <a:bodyPr>
            <a:normAutofit/>
          </a:bodyPr>
          <a:lstStyle/>
          <a:p>
            <a:pPr eaLnBrk="1" hangingPunct="1"/>
            <a:r>
              <a:rPr lang="es-MX" sz="3200" dirty="0" smtClean="0"/>
              <a:t>Intensidad del Dolor, Trastorno del Sueño, y NeP</a:t>
            </a:r>
          </a:p>
        </p:txBody>
      </p:sp>
      <p:sp>
        <p:nvSpPr>
          <p:cNvPr id="28675" name="Rectangle 9"/>
          <p:cNvSpPr>
            <a:spLocks noChangeArrowheads="1"/>
          </p:cNvSpPr>
          <p:nvPr/>
        </p:nvSpPr>
        <p:spPr bwMode="auto">
          <a:xfrm rot="5400000">
            <a:off x="1429128" y="3131815"/>
            <a:ext cx="3038475" cy="941388"/>
          </a:xfrm>
          <a:prstGeom prst="rect">
            <a:avLst/>
          </a:prstGeom>
          <a:gradFill rotWithShape="1">
            <a:gsLst>
              <a:gs pos="0">
                <a:schemeClr val="tx1"/>
              </a:gs>
              <a:gs pos="100000">
                <a:schemeClr val="accent3">
                  <a:lumMod val="60000"/>
                  <a:lumOff val="40000"/>
                </a:schemeClr>
              </a:gs>
            </a:gsLst>
            <a:lin ang="5400000" scaled="1"/>
          </a:gradFill>
          <a:ln w="9525" algn="ctr">
            <a:noFill/>
            <a:miter lim="800000"/>
            <a:headEnd/>
            <a:tailEnd/>
          </a:ln>
        </p:spPr>
        <p:txBody>
          <a:bodyPr rot="10800000" vert="eaVert" wrap="none" anchor="ctr"/>
          <a:lstStyle/>
          <a:p>
            <a:endParaRPr lang="es-MX" sz="1800" dirty="0"/>
          </a:p>
        </p:txBody>
      </p:sp>
      <p:sp>
        <p:nvSpPr>
          <p:cNvPr id="28676" name="Text Box 7"/>
          <p:cNvSpPr txBox="1">
            <a:spLocks noChangeArrowheads="1"/>
          </p:cNvSpPr>
          <p:nvPr/>
        </p:nvSpPr>
        <p:spPr bwMode="auto">
          <a:xfrm>
            <a:off x="323528" y="1484784"/>
            <a:ext cx="2203263" cy="646331"/>
          </a:xfrm>
          <a:prstGeom prst="rect">
            <a:avLst/>
          </a:prstGeom>
          <a:noFill/>
          <a:ln w="9525">
            <a:noFill/>
            <a:miter lim="800000"/>
            <a:headEnd/>
            <a:tailEnd/>
          </a:ln>
        </p:spPr>
        <p:txBody>
          <a:bodyPr wrap="square">
            <a:spAutoFit/>
          </a:bodyPr>
          <a:lstStyle/>
          <a:p>
            <a:pPr algn="ctr"/>
            <a:r>
              <a:rPr lang="es-MX" sz="1800" b="1" dirty="0" smtClean="0">
                <a:solidFill>
                  <a:srgbClr val="DDBB30"/>
                </a:solidFill>
              </a:rPr>
              <a:t>Intensidad Actual del Dolor</a:t>
            </a:r>
            <a:endParaRPr lang="es-MX" sz="1800" b="1" dirty="0">
              <a:solidFill>
                <a:srgbClr val="DDBB30"/>
              </a:solidFill>
            </a:endParaRPr>
          </a:p>
        </p:txBody>
      </p:sp>
      <p:sp>
        <p:nvSpPr>
          <p:cNvPr id="28677" name="Text Box 8"/>
          <p:cNvSpPr txBox="1">
            <a:spLocks noChangeArrowheads="1"/>
          </p:cNvSpPr>
          <p:nvPr/>
        </p:nvSpPr>
        <p:spPr bwMode="auto">
          <a:xfrm>
            <a:off x="6199830" y="4446543"/>
            <a:ext cx="869149" cy="307777"/>
          </a:xfrm>
          <a:prstGeom prst="rect">
            <a:avLst/>
          </a:prstGeom>
          <a:noFill/>
          <a:ln w="9525">
            <a:noFill/>
            <a:miter lim="800000"/>
            <a:headEnd/>
            <a:tailEnd/>
          </a:ln>
        </p:spPr>
        <p:txBody>
          <a:bodyPr wrap="none">
            <a:spAutoFit/>
          </a:bodyPr>
          <a:lstStyle/>
          <a:p>
            <a:r>
              <a:rPr lang="es-MX" sz="1400" i="1" dirty="0" smtClean="0">
                <a:solidFill>
                  <a:srgbClr val="002060"/>
                </a:solidFill>
              </a:rPr>
              <a:t>p</a:t>
            </a:r>
            <a:r>
              <a:rPr lang="es-MX" sz="1400" dirty="0" smtClean="0">
                <a:solidFill>
                  <a:srgbClr val="002060"/>
                </a:solidFill>
              </a:rPr>
              <a:t>=0.0001</a:t>
            </a:r>
            <a:endParaRPr lang="es-MX" sz="1400" dirty="0">
              <a:solidFill>
                <a:srgbClr val="002060"/>
              </a:solidFill>
            </a:endParaRPr>
          </a:p>
        </p:txBody>
      </p:sp>
      <p:sp>
        <p:nvSpPr>
          <p:cNvPr id="28678" name="Line 8"/>
          <p:cNvSpPr>
            <a:spLocks noChangeShapeType="1"/>
          </p:cNvSpPr>
          <p:nvPr/>
        </p:nvSpPr>
        <p:spPr bwMode="auto">
          <a:xfrm>
            <a:off x="5106572" y="5802784"/>
            <a:ext cx="1873250" cy="0"/>
          </a:xfrm>
          <a:prstGeom prst="line">
            <a:avLst/>
          </a:prstGeom>
          <a:noFill/>
          <a:ln w="38100">
            <a:solidFill>
              <a:schemeClr val="accent2"/>
            </a:solidFill>
            <a:round/>
            <a:headEnd/>
            <a:tailEnd type="triangle" w="med" len="med"/>
          </a:ln>
        </p:spPr>
        <p:txBody>
          <a:bodyPr/>
          <a:lstStyle/>
          <a:p>
            <a:endParaRPr lang="es-MX" dirty="0"/>
          </a:p>
        </p:txBody>
      </p:sp>
      <p:sp>
        <p:nvSpPr>
          <p:cNvPr id="28679" name="Text Box 9"/>
          <p:cNvSpPr txBox="1">
            <a:spLocks noChangeArrowheads="1"/>
          </p:cNvSpPr>
          <p:nvPr/>
        </p:nvSpPr>
        <p:spPr bwMode="auto">
          <a:xfrm>
            <a:off x="5449472" y="5858346"/>
            <a:ext cx="1272592" cy="369332"/>
          </a:xfrm>
          <a:prstGeom prst="rect">
            <a:avLst/>
          </a:prstGeom>
          <a:noFill/>
          <a:ln w="9525">
            <a:noFill/>
            <a:miter lim="800000"/>
            <a:headEnd/>
            <a:tailEnd/>
          </a:ln>
        </p:spPr>
        <p:txBody>
          <a:bodyPr wrap="none">
            <a:spAutoFit/>
          </a:bodyPr>
          <a:lstStyle/>
          <a:p>
            <a:r>
              <a:rPr lang="es-MX" b="1" dirty="0" smtClean="0">
                <a:solidFill>
                  <a:schemeClr val="accent3"/>
                </a:solidFill>
              </a:rPr>
              <a:t>Peor Sueño</a:t>
            </a:r>
            <a:endParaRPr lang="es-MX" b="1" dirty="0">
              <a:solidFill>
                <a:schemeClr val="accent3"/>
              </a:solidFill>
            </a:endParaRPr>
          </a:p>
        </p:txBody>
      </p:sp>
      <p:sp>
        <p:nvSpPr>
          <p:cNvPr id="28680" name="Rectangle 14"/>
          <p:cNvSpPr>
            <a:spLocks noChangeArrowheads="1"/>
          </p:cNvSpPr>
          <p:nvPr/>
        </p:nvSpPr>
        <p:spPr bwMode="auto">
          <a:xfrm>
            <a:off x="2474497" y="4707409"/>
            <a:ext cx="2797175" cy="334962"/>
          </a:xfrm>
          <a:prstGeom prst="rect">
            <a:avLst/>
          </a:prstGeom>
          <a:solidFill>
            <a:schemeClr val="accent1"/>
          </a:solidFill>
          <a:ln w="7938">
            <a:noFill/>
            <a:miter lim="800000"/>
            <a:headEnd/>
            <a:tailEnd/>
          </a:ln>
        </p:spPr>
        <p:txBody>
          <a:bodyPr/>
          <a:lstStyle/>
          <a:p>
            <a:endParaRPr lang="es-MX" dirty="0"/>
          </a:p>
        </p:txBody>
      </p:sp>
      <p:sp>
        <p:nvSpPr>
          <p:cNvPr id="28681" name="Rectangle 15"/>
          <p:cNvSpPr>
            <a:spLocks noChangeArrowheads="1"/>
          </p:cNvSpPr>
          <p:nvPr/>
        </p:nvSpPr>
        <p:spPr bwMode="auto">
          <a:xfrm>
            <a:off x="2474497" y="4200996"/>
            <a:ext cx="3184525" cy="334963"/>
          </a:xfrm>
          <a:prstGeom prst="rect">
            <a:avLst/>
          </a:prstGeom>
          <a:solidFill>
            <a:schemeClr val="accent1"/>
          </a:solidFill>
          <a:ln w="7938">
            <a:noFill/>
            <a:miter lim="800000"/>
            <a:headEnd/>
            <a:tailEnd/>
          </a:ln>
        </p:spPr>
        <p:txBody>
          <a:bodyPr/>
          <a:lstStyle/>
          <a:p>
            <a:endParaRPr lang="es-MX" dirty="0"/>
          </a:p>
        </p:txBody>
      </p:sp>
      <p:sp>
        <p:nvSpPr>
          <p:cNvPr id="28682" name="Rectangle 16"/>
          <p:cNvSpPr>
            <a:spLocks noChangeArrowheads="1"/>
          </p:cNvSpPr>
          <p:nvPr/>
        </p:nvSpPr>
        <p:spPr bwMode="auto">
          <a:xfrm>
            <a:off x="2474497" y="3696171"/>
            <a:ext cx="3325813" cy="334963"/>
          </a:xfrm>
          <a:prstGeom prst="rect">
            <a:avLst/>
          </a:prstGeom>
          <a:solidFill>
            <a:schemeClr val="accent1"/>
          </a:solidFill>
          <a:ln w="7938">
            <a:noFill/>
            <a:miter lim="800000"/>
            <a:headEnd/>
            <a:tailEnd/>
          </a:ln>
        </p:spPr>
        <p:txBody>
          <a:bodyPr/>
          <a:lstStyle/>
          <a:p>
            <a:endParaRPr lang="es-MX" dirty="0"/>
          </a:p>
        </p:txBody>
      </p:sp>
      <p:sp>
        <p:nvSpPr>
          <p:cNvPr id="28683" name="Rectangle 17"/>
          <p:cNvSpPr>
            <a:spLocks noChangeArrowheads="1"/>
          </p:cNvSpPr>
          <p:nvPr/>
        </p:nvSpPr>
        <p:spPr bwMode="auto">
          <a:xfrm>
            <a:off x="2474497" y="3189759"/>
            <a:ext cx="3868738" cy="334962"/>
          </a:xfrm>
          <a:prstGeom prst="rect">
            <a:avLst/>
          </a:prstGeom>
          <a:solidFill>
            <a:schemeClr val="accent1"/>
          </a:solidFill>
          <a:ln w="7938">
            <a:noFill/>
            <a:miter lim="800000"/>
            <a:headEnd/>
            <a:tailEnd/>
          </a:ln>
        </p:spPr>
        <p:txBody>
          <a:bodyPr/>
          <a:lstStyle/>
          <a:p>
            <a:endParaRPr lang="es-MX" dirty="0"/>
          </a:p>
        </p:txBody>
      </p:sp>
      <p:sp>
        <p:nvSpPr>
          <p:cNvPr id="28684" name="Rectangle 18"/>
          <p:cNvSpPr>
            <a:spLocks noChangeArrowheads="1"/>
          </p:cNvSpPr>
          <p:nvPr/>
        </p:nvSpPr>
        <p:spPr bwMode="auto">
          <a:xfrm>
            <a:off x="2474497" y="2683346"/>
            <a:ext cx="4256088" cy="334963"/>
          </a:xfrm>
          <a:prstGeom prst="rect">
            <a:avLst/>
          </a:prstGeom>
          <a:solidFill>
            <a:schemeClr val="accent1"/>
          </a:solidFill>
          <a:ln w="7938">
            <a:noFill/>
            <a:miter lim="800000"/>
            <a:headEnd/>
            <a:tailEnd/>
          </a:ln>
        </p:spPr>
        <p:txBody>
          <a:bodyPr/>
          <a:lstStyle/>
          <a:p>
            <a:endParaRPr lang="es-MX" dirty="0"/>
          </a:p>
        </p:txBody>
      </p:sp>
      <p:sp>
        <p:nvSpPr>
          <p:cNvPr id="28685" name="Rectangle 19"/>
          <p:cNvSpPr>
            <a:spLocks noChangeArrowheads="1"/>
          </p:cNvSpPr>
          <p:nvPr/>
        </p:nvSpPr>
        <p:spPr bwMode="auto">
          <a:xfrm>
            <a:off x="2474497" y="2178521"/>
            <a:ext cx="4403725" cy="333375"/>
          </a:xfrm>
          <a:prstGeom prst="rect">
            <a:avLst/>
          </a:prstGeom>
          <a:solidFill>
            <a:schemeClr val="accent1"/>
          </a:solidFill>
          <a:ln w="7938">
            <a:noFill/>
            <a:miter lim="800000"/>
            <a:headEnd/>
            <a:tailEnd/>
          </a:ln>
        </p:spPr>
        <p:txBody>
          <a:bodyPr/>
          <a:lstStyle/>
          <a:p>
            <a:endParaRPr lang="es-MX" dirty="0"/>
          </a:p>
        </p:txBody>
      </p:sp>
      <p:sp>
        <p:nvSpPr>
          <p:cNvPr id="28686" name="Line 20"/>
          <p:cNvSpPr>
            <a:spLocks noChangeShapeType="1"/>
          </p:cNvSpPr>
          <p:nvPr/>
        </p:nvSpPr>
        <p:spPr bwMode="auto">
          <a:xfrm>
            <a:off x="2474497" y="5124921"/>
            <a:ext cx="4924425" cy="0"/>
          </a:xfrm>
          <a:prstGeom prst="line">
            <a:avLst/>
          </a:prstGeom>
          <a:noFill/>
          <a:ln w="7938">
            <a:solidFill>
              <a:schemeClr val="bg2"/>
            </a:solidFill>
            <a:round/>
            <a:headEnd/>
            <a:tailEnd/>
          </a:ln>
        </p:spPr>
        <p:txBody>
          <a:bodyPr/>
          <a:lstStyle/>
          <a:p>
            <a:endParaRPr lang="es-MX" dirty="0"/>
          </a:p>
        </p:txBody>
      </p:sp>
      <p:sp>
        <p:nvSpPr>
          <p:cNvPr id="28687" name="Line 21"/>
          <p:cNvSpPr>
            <a:spLocks noChangeShapeType="1"/>
          </p:cNvSpPr>
          <p:nvPr/>
        </p:nvSpPr>
        <p:spPr bwMode="auto">
          <a:xfrm flipV="1">
            <a:off x="2474497" y="5124921"/>
            <a:ext cx="0" cy="44450"/>
          </a:xfrm>
          <a:prstGeom prst="line">
            <a:avLst/>
          </a:prstGeom>
          <a:noFill/>
          <a:ln w="7938">
            <a:solidFill>
              <a:srgbClr val="002060"/>
            </a:solidFill>
            <a:round/>
            <a:headEnd/>
            <a:tailEnd/>
          </a:ln>
        </p:spPr>
        <p:txBody>
          <a:bodyPr/>
          <a:lstStyle/>
          <a:p>
            <a:endParaRPr lang="es-MX" dirty="0"/>
          </a:p>
        </p:txBody>
      </p:sp>
      <p:sp>
        <p:nvSpPr>
          <p:cNvPr id="28688" name="Line 22"/>
          <p:cNvSpPr>
            <a:spLocks noChangeShapeType="1"/>
          </p:cNvSpPr>
          <p:nvPr/>
        </p:nvSpPr>
        <p:spPr bwMode="auto">
          <a:xfrm flipV="1">
            <a:off x="3293647" y="5124921"/>
            <a:ext cx="0" cy="44450"/>
          </a:xfrm>
          <a:prstGeom prst="line">
            <a:avLst/>
          </a:prstGeom>
          <a:noFill/>
          <a:ln w="7938">
            <a:solidFill>
              <a:srgbClr val="002060"/>
            </a:solidFill>
            <a:round/>
            <a:headEnd/>
            <a:tailEnd/>
          </a:ln>
        </p:spPr>
        <p:txBody>
          <a:bodyPr/>
          <a:lstStyle/>
          <a:p>
            <a:endParaRPr lang="es-MX" dirty="0"/>
          </a:p>
        </p:txBody>
      </p:sp>
      <p:sp>
        <p:nvSpPr>
          <p:cNvPr id="28689" name="Line 23"/>
          <p:cNvSpPr>
            <a:spLocks noChangeShapeType="1"/>
          </p:cNvSpPr>
          <p:nvPr/>
        </p:nvSpPr>
        <p:spPr bwMode="auto">
          <a:xfrm flipV="1">
            <a:off x="4119147" y="5124921"/>
            <a:ext cx="0" cy="44450"/>
          </a:xfrm>
          <a:prstGeom prst="line">
            <a:avLst/>
          </a:prstGeom>
          <a:noFill/>
          <a:ln w="7938">
            <a:solidFill>
              <a:srgbClr val="002060"/>
            </a:solidFill>
            <a:round/>
            <a:headEnd/>
            <a:tailEnd/>
          </a:ln>
        </p:spPr>
        <p:txBody>
          <a:bodyPr/>
          <a:lstStyle/>
          <a:p>
            <a:endParaRPr lang="es-MX" dirty="0"/>
          </a:p>
        </p:txBody>
      </p:sp>
      <p:sp>
        <p:nvSpPr>
          <p:cNvPr id="28690" name="Line 24"/>
          <p:cNvSpPr>
            <a:spLocks noChangeShapeType="1"/>
          </p:cNvSpPr>
          <p:nvPr/>
        </p:nvSpPr>
        <p:spPr bwMode="auto">
          <a:xfrm flipV="1">
            <a:off x="4936710" y="5124921"/>
            <a:ext cx="0" cy="44450"/>
          </a:xfrm>
          <a:prstGeom prst="line">
            <a:avLst/>
          </a:prstGeom>
          <a:noFill/>
          <a:ln w="7938">
            <a:solidFill>
              <a:srgbClr val="002060"/>
            </a:solidFill>
            <a:round/>
            <a:headEnd/>
            <a:tailEnd/>
          </a:ln>
        </p:spPr>
        <p:txBody>
          <a:bodyPr/>
          <a:lstStyle/>
          <a:p>
            <a:endParaRPr lang="es-MX" dirty="0"/>
          </a:p>
        </p:txBody>
      </p:sp>
      <p:sp>
        <p:nvSpPr>
          <p:cNvPr id="28691" name="Line 25"/>
          <p:cNvSpPr>
            <a:spLocks noChangeShapeType="1"/>
          </p:cNvSpPr>
          <p:nvPr/>
        </p:nvSpPr>
        <p:spPr bwMode="auto">
          <a:xfrm flipV="1">
            <a:off x="5755860" y="5124921"/>
            <a:ext cx="0" cy="44450"/>
          </a:xfrm>
          <a:prstGeom prst="line">
            <a:avLst/>
          </a:prstGeom>
          <a:noFill/>
          <a:ln w="7938">
            <a:solidFill>
              <a:srgbClr val="002060"/>
            </a:solidFill>
            <a:round/>
            <a:headEnd/>
            <a:tailEnd/>
          </a:ln>
        </p:spPr>
        <p:txBody>
          <a:bodyPr/>
          <a:lstStyle/>
          <a:p>
            <a:endParaRPr lang="es-MX" dirty="0"/>
          </a:p>
        </p:txBody>
      </p:sp>
      <p:sp>
        <p:nvSpPr>
          <p:cNvPr id="28692" name="Line 26"/>
          <p:cNvSpPr>
            <a:spLocks noChangeShapeType="1"/>
          </p:cNvSpPr>
          <p:nvPr/>
        </p:nvSpPr>
        <p:spPr bwMode="auto">
          <a:xfrm flipV="1">
            <a:off x="6581360" y="5124921"/>
            <a:ext cx="0" cy="44450"/>
          </a:xfrm>
          <a:prstGeom prst="line">
            <a:avLst/>
          </a:prstGeom>
          <a:noFill/>
          <a:ln w="7938">
            <a:solidFill>
              <a:srgbClr val="002060"/>
            </a:solidFill>
            <a:round/>
            <a:headEnd/>
            <a:tailEnd/>
          </a:ln>
        </p:spPr>
        <p:txBody>
          <a:bodyPr/>
          <a:lstStyle/>
          <a:p>
            <a:endParaRPr lang="es-MX" dirty="0"/>
          </a:p>
        </p:txBody>
      </p:sp>
      <p:sp>
        <p:nvSpPr>
          <p:cNvPr id="28693" name="Line 27"/>
          <p:cNvSpPr>
            <a:spLocks noChangeShapeType="1"/>
          </p:cNvSpPr>
          <p:nvPr/>
        </p:nvSpPr>
        <p:spPr bwMode="auto">
          <a:xfrm flipV="1">
            <a:off x="7398922" y="5124921"/>
            <a:ext cx="0" cy="44450"/>
          </a:xfrm>
          <a:prstGeom prst="line">
            <a:avLst/>
          </a:prstGeom>
          <a:noFill/>
          <a:ln w="7938">
            <a:solidFill>
              <a:srgbClr val="002060"/>
            </a:solidFill>
            <a:round/>
            <a:headEnd/>
            <a:tailEnd/>
          </a:ln>
        </p:spPr>
        <p:txBody>
          <a:bodyPr/>
          <a:lstStyle/>
          <a:p>
            <a:endParaRPr lang="es-MX" dirty="0"/>
          </a:p>
        </p:txBody>
      </p:sp>
      <p:sp>
        <p:nvSpPr>
          <p:cNvPr id="28694" name="Line 28"/>
          <p:cNvSpPr>
            <a:spLocks noChangeShapeType="1"/>
          </p:cNvSpPr>
          <p:nvPr/>
        </p:nvSpPr>
        <p:spPr bwMode="auto">
          <a:xfrm>
            <a:off x="2474497" y="2088034"/>
            <a:ext cx="0" cy="3036887"/>
          </a:xfrm>
          <a:prstGeom prst="line">
            <a:avLst/>
          </a:prstGeom>
          <a:noFill/>
          <a:ln w="7938">
            <a:solidFill>
              <a:srgbClr val="002060"/>
            </a:solidFill>
            <a:round/>
            <a:headEnd/>
            <a:tailEnd/>
          </a:ln>
        </p:spPr>
        <p:txBody>
          <a:bodyPr/>
          <a:lstStyle/>
          <a:p>
            <a:endParaRPr lang="es-MX" dirty="0"/>
          </a:p>
        </p:txBody>
      </p:sp>
      <p:sp>
        <p:nvSpPr>
          <p:cNvPr id="28695" name="Line 29"/>
          <p:cNvSpPr>
            <a:spLocks noChangeShapeType="1"/>
          </p:cNvSpPr>
          <p:nvPr/>
        </p:nvSpPr>
        <p:spPr bwMode="auto">
          <a:xfrm>
            <a:off x="2430047" y="5124921"/>
            <a:ext cx="44450" cy="0"/>
          </a:xfrm>
          <a:prstGeom prst="line">
            <a:avLst/>
          </a:prstGeom>
          <a:noFill/>
          <a:ln w="7938">
            <a:solidFill>
              <a:srgbClr val="002060"/>
            </a:solidFill>
            <a:round/>
            <a:headEnd/>
            <a:tailEnd/>
          </a:ln>
        </p:spPr>
        <p:txBody>
          <a:bodyPr/>
          <a:lstStyle/>
          <a:p>
            <a:endParaRPr lang="es-MX" dirty="0"/>
          </a:p>
        </p:txBody>
      </p:sp>
      <p:sp>
        <p:nvSpPr>
          <p:cNvPr id="28696" name="Line 30"/>
          <p:cNvSpPr>
            <a:spLocks noChangeShapeType="1"/>
          </p:cNvSpPr>
          <p:nvPr/>
        </p:nvSpPr>
        <p:spPr bwMode="auto">
          <a:xfrm>
            <a:off x="2430047" y="4618509"/>
            <a:ext cx="44450" cy="0"/>
          </a:xfrm>
          <a:prstGeom prst="line">
            <a:avLst/>
          </a:prstGeom>
          <a:noFill/>
          <a:ln w="7938">
            <a:solidFill>
              <a:srgbClr val="002060"/>
            </a:solidFill>
            <a:round/>
            <a:headEnd/>
            <a:tailEnd/>
          </a:ln>
        </p:spPr>
        <p:txBody>
          <a:bodyPr/>
          <a:lstStyle/>
          <a:p>
            <a:endParaRPr lang="es-MX" dirty="0"/>
          </a:p>
        </p:txBody>
      </p:sp>
      <p:sp>
        <p:nvSpPr>
          <p:cNvPr id="28697" name="Line 31"/>
          <p:cNvSpPr>
            <a:spLocks noChangeShapeType="1"/>
          </p:cNvSpPr>
          <p:nvPr/>
        </p:nvSpPr>
        <p:spPr bwMode="auto">
          <a:xfrm>
            <a:off x="2430047" y="4112096"/>
            <a:ext cx="44450" cy="0"/>
          </a:xfrm>
          <a:prstGeom prst="line">
            <a:avLst/>
          </a:prstGeom>
          <a:noFill/>
          <a:ln w="7938">
            <a:solidFill>
              <a:srgbClr val="002060"/>
            </a:solidFill>
            <a:round/>
            <a:headEnd/>
            <a:tailEnd/>
          </a:ln>
        </p:spPr>
        <p:txBody>
          <a:bodyPr/>
          <a:lstStyle/>
          <a:p>
            <a:endParaRPr lang="es-MX" dirty="0"/>
          </a:p>
        </p:txBody>
      </p:sp>
      <p:sp>
        <p:nvSpPr>
          <p:cNvPr id="28698" name="Line 32"/>
          <p:cNvSpPr>
            <a:spLocks noChangeShapeType="1"/>
          </p:cNvSpPr>
          <p:nvPr/>
        </p:nvSpPr>
        <p:spPr bwMode="auto">
          <a:xfrm>
            <a:off x="2430047" y="3605684"/>
            <a:ext cx="44450" cy="0"/>
          </a:xfrm>
          <a:prstGeom prst="line">
            <a:avLst/>
          </a:prstGeom>
          <a:noFill/>
          <a:ln w="7938">
            <a:solidFill>
              <a:srgbClr val="002060"/>
            </a:solidFill>
            <a:round/>
            <a:headEnd/>
            <a:tailEnd/>
          </a:ln>
        </p:spPr>
        <p:txBody>
          <a:bodyPr/>
          <a:lstStyle/>
          <a:p>
            <a:endParaRPr lang="es-MX" dirty="0"/>
          </a:p>
        </p:txBody>
      </p:sp>
      <p:sp>
        <p:nvSpPr>
          <p:cNvPr id="28699" name="Line 33"/>
          <p:cNvSpPr>
            <a:spLocks noChangeShapeType="1"/>
          </p:cNvSpPr>
          <p:nvPr/>
        </p:nvSpPr>
        <p:spPr bwMode="auto">
          <a:xfrm>
            <a:off x="2430047" y="3100859"/>
            <a:ext cx="44450" cy="0"/>
          </a:xfrm>
          <a:prstGeom prst="line">
            <a:avLst/>
          </a:prstGeom>
          <a:noFill/>
          <a:ln w="7938">
            <a:solidFill>
              <a:srgbClr val="002060"/>
            </a:solidFill>
            <a:round/>
            <a:headEnd/>
            <a:tailEnd/>
          </a:ln>
        </p:spPr>
        <p:txBody>
          <a:bodyPr/>
          <a:lstStyle/>
          <a:p>
            <a:endParaRPr lang="es-MX" dirty="0"/>
          </a:p>
        </p:txBody>
      </p:sp>
      <p:sp>
        <p:nvSpPr>
          <p:cNvPr id="28700" name="Line 34"/>
          <p:cNvSpPr>
            <a:spLocks noChangeShapeType="1"/>
          </p:cNvSpPr>
          <p:nvPr/>
        </p:nvSpPr>
        <p:spPr bwMode="auto">
          <a:xfrm>
            <a:off x="2430047" y="2594446"/>
            <a:ext cx="44450" cy="0"/>
          </a:xfrm>
          <a:prstGeom prst="line">
            <a:avLst/>
          </a:prstGeom>
          <a:noFill/>
          <a:ln w="7938">
            <a:solidFill>
              <a:srgbClr val="002060"/>
            </a:solidFill>
            <a:round/>
            <a:headEnd/>
            <a:tailEnd/>
          </a:ln>
        </p:spPr>
        <p:txBody>
          <a:bodyPr/>
          <a:lstStyle/>
          <a:p>
            <a:endParaRPr lang="es-MX" dirty="0"/>
          </a:p>
        </p:txBody>
      </p:sp>
      <p:sp>
        <p:nvSpPr>
          <p:cNvPr id="28701" name="Line 35"/>
          <p:cNvSpPr>
            <a:spLocks noChangeShapeType="1"/>
          </p:cNvSpPr>
          <p:nvPr/>
        </p:nvSpPr>
        <p:spPr bwMode="auto">
          <a:xfrm>
            <a:off x="2430047" y="2088034"/>
            <a:ext cx="44450" cy="0"/>
          </a:xfrm>
          <a:prstGeom prst="line">
            <a:avLst/>
          </a:prstGeom>
          <a:noFill/>
          <a:ln w="7938">
            <a:solidFill>
              <a:srgbClr val="002060"/>
            </a:solidFill>
            <a:round/>
            <a:headEnd/>
            <a:tailEnd/>
          </a:ln>
        </p:spPr>
        <p:txBody>
          <a:bodyPr/>
          <a:lstStyle/>
          <a:p>
            <a:endParaRPr lang="es-MX" dirty="0"/>
          </a:p>
        </p:txBody>
      </p:sp>
      <p:sp>
        <p:nvSpPr>
          <p:cNvPr id="28702" name="Rectangle 36"/>
          <p:cNvSpPr>
            <a:spLocks noChangeArrowheads="1"/>
          </p:cNvSpPr>
          <p:nvPr/>
        </p:nvSpPr>
        <p:spPr bwMode="auto">
          <a:xfrm>
            <a:off x="2430047" y="5258271"/>
            <a:ext cx="78548" cy="184666"/>
          </a:xfrm>
          <a:prstGeom prst="rect">
            <a:avLst/>
          </a:prstGeom>
          <a:noFill/>
          <a:ln w="9525">
            <a:noFill/>
            <a:miter lim="800000"/>
            <a:headEnd/>
            <a:tailEnd/>
          </a:ln>
        </p:spPr>
        <p:txBody>
          <a:bodyPr wrap="none" lIns="0" tIns="0" rIns="0" bIns="0">
            <a:spAutoFit/>
          </a:bodyPr>
          <a:lstStyle/>
          <a:p>
            <a:r>
              <a:rPr lang="es-MX" sz="1200" b="1" dirty="0" smtClean="0">
                <a:solidFill>
                  <a:srgbClr val="002060"/>
                </a:solidFill>
              </a:rPr>
              <a:t>0</a:t>
            </a:r>
            <a:endParaRPr lang="es-MX" dirty="0">
              <a:solidFill>
                <a:srgbClr val="002060"/>
              </a:solidFill>
            </a:endParaRPr>
          </a:p>
        </p:txBody>
      </p:sp>
      <p:sp>
        <p:nvSpPr>
          <p:cNvPr id="28703" name="Rectangle 37"/>
          <p:cNvSpPr>
            <a:spLocks noChangeArrowheads="1"/>
          </p:cNvSpPr>
          <p:nvPr/>
        </p:nvSpPr>
        <p:spPr bwMode="auto">
          <a:xfrm>
            <a:off x="3203160" y="5258271"/>
            <a:ext cx="157094" cy="184666"/>
          </a:xfrm>
          <a:prstGeom prst="rect">
            <a:avLst/>
          </a:prstGeom>
          <a:noFill/>
          <a:ln w="9525">
            <a:noFill/>
            <a:miter lim="800000"/>
            <a:headEnd/>
            <a:tailEnd/>
          </a:ln>
        </p:spPr>
        <p:txBody>
          <a:bodyPr wrap="none" lIns="0" tIns="0" rIns="0" bIns="0">
            <a:spAutoFit/>
          </a:bodyPr>
          <a:lstStyle/>
          <a:p>
            <a:r>
              <a:rPr lang="es-MX" sz="1200" b="1" dirty="0" smtClean="0">
                <a:solidFill>
                  <a:srgbClr val="002060"/>
                </a:solidFill>
              </a:rPr>
              <a:t>10</a:t>
            </a:r>
            <a:endParaRPr lang="es-MX" dirty="0">
              <a:solidFill>
                <a:srgbClr val="002060"/>
              </a:solidFill>
            </a:endParaRPr>
          </a:p>
        </p:txBody>
      </p:sp>
      <p:sp>
        <p:nvSpPr>
          <p:cNvPr id="28704" name="Rectangle 38"/>
          <p:cNvSpPr>
            <a:spLocks noChangeArrowheads="1"/>
          </p:cNvSpPr>
          <p:nvPr/>
        </p:nvSpPr>
        <p:spPr bwMode="auto">
          <a:xfrm>
            <a:off x="4030247" y="5258271"/>
            <a:ext cx="157094" cy="184666"/>
          </a:xfrm>
          <a:prstGeom prst="rect">
            <a:avLst/>
          </a:prstGeom>
          <a:noFill/>
          <a:ln w="9525">
            <a:noFill/>
            <a:miter lim="800000"/>
            <a:headEnd/>
            <a:tailEnd/>
          </a:ln>
        </p:spPr>
        <p:txBody>
          <a:bodyPr wrap="none" lIns="0" tIns="0" rIns="0" bIns="0">
            <a:spAutoFit/>
          </a:bodyPr>
          <a:lstStyle/>
          <a:p>
            <a:r>
              <a:rPr lang="es-MX" sz="1200" b="1" dirty="0" smtClean="0">
                <a:solidFill>
                  <a:srgbClr val="002060"/>
                </a:solidFill>
              </a:rPr>
              <a:t>20</a:t>
            </a:r>
            <a:endParaRPr lang="es-MX" dirty="0">
              <a:solidFill>
                <a:srgbClr val="002060"/>
              </a:solidFill>
            </a:endParaRPr>
          </a:p>
        </p:txBody>
      </p:sp>
      <p:sp>
        <p:nvSpPr>
          <p:cNvPr id="28705" name="Rectangle 39"/>
          <p:cNvSpPr>
            <a:spLocks noChangeArrowheads="1"/>
          </p:cNvSpPr>
          <p:nvPr/>
        </p:nvSpPr>
        <p:spPr bwMode="auto">
          <a:xfrm>
            <a:off x="4847810" y="5258271"/>
            <a:ext cx="157094" cy="184666"/>
          </a:xfrm>
          <a:prstGeom prst="rect">
            <a:avLst/>
          </a:prstGeom>
          <a:noFill/>
          <a:ln w="9525">
            <a:noFill/>
            <a:miter lim="800000"/>
            <a:headEnd/>
            <a:tailEnd/>
          </a:ln>
        </p:spPr>
        <p:txBody>
          <a:bodyPr wrap="none" lIns="0" tIns="0" rIns="0" bIns="0">
            <a:spAutoFit/>
          </a:bodyPr>
          <a:lstStyle/>
          <a:p>
            <a:r>
              <a:rPr lang="es-MX" sz="1200" b="1" dirty="0" smtClean="0">
                <a:solidFill>
                  <a:srgbClr val="002060"/>
                </a:solidFill>
              </a:rPr>
              <a:t>30</a:t>
            </a:r>
            <a:endParaRPr lang="es-MX" dirty="0">
              <a:solidFill>
                <a:srgbClr val="002060"/>
              </a:solidFill>
            </a:endParaRPr>
          </a:p>
        </p:txBody>
      </p:sp>
      <p:sp>
        <p:nvSpPr>
          <p:cNvPr id="28706" name="Rectangle 40"/>
          <p:cNvSpPr>
            <a:spLocks noChangeArrowheads="1"/>
          </p:cNvSpPr>
          <p:nvPr/>
        </p:nvSpPr>
        <p:spPr bwMode="auto">
          <a:xfrm>
            <a:off x="5665372" y="5258271"/>
            <a:ext cx="157094" cy="184666"/>
          </a:xfrm>
          <a:prstGeom prst="rect">
            <a:avLst/>
          </a:prstGeom>
          <a:noFill/>
          <a:ln w="9525">
            <a:noFill/>
            <a:miter lim="800000"/>
            <a:headEnd/>
            <a:tailEnd/>
          </a:ln>
        </p:spPr>
        <p:txBody>
          <a:bodyPr wrap="none" lIns="0" tIns="0" rIns="0" bIns="0">
            <a:spAutoFit/>
          </a:bodyPr>
          <a:lstStyle/>
          <a:p>
            <a:r>
              <a:rPr lang="es-MX" sz="1200" b="1" dirty="0" smtClean="0">
                <a:solidFill>
                  <a:srgbClr val="002060"/>
                </a:solidFill>
              </a:rPr>
              <a:t>40</a:t>
            </a:r>
            <a:endParaRPr lang="es-MX" dirty="0">
              <a:solidFill>
                <a:srgbClr val="002060"/>
              </a:solidFill>
            </a:endParaRPr>
          </a:p>
        </p:txBody>
      </p:sp>
      <p:sp>
        <p:nvSpPr>
          <p:cNvPr id="28707" name="Rectangle 41"/>
          <p:cNvSpPr>
            <a:spLocks noChangeArrowheads="1"/>
          </p:cNvSpPr>
          <p:nvPr/>
        </p:nvSpPr>
        <p:spPr bwMode="auto">
          <a:xfrm>
            <a:off x="6492460" y="5258271"/>
            <a:ext cx="157094" cy="184666"/>
          </a:xfrm>
          <a:prstGeom prst="rect">
            <a:avLst/>
          </a:prstGeom>
          <a:noFill/>
          <a:ln w="9525">
            <a:noFill/>
            <a:miter lim="800000"/>
            <a:headEnd/>
            <a:tailEnd/>
          </a:ln>
        </p:spPr>
        <p:txBody>
          <a:bodyPr wrap="none" lIns="0" tIns="0" rIns="0" bIns="0">
            <a:spAutoFit/>
          </a:bodyPr>
          <a:lstStyle/>
          <a:p>
            <a:r>
              <a:rPr lang="es-MX" sz="1200" b="1" dirty="0" smtClean="0">
                <a:solidFill>
                  <a:srgbClr val="002060"/>
                </a:solidFill>
              </a:rPr>
              <a:t>50</a:t>
            </a:r>
            <a:endParaRPr lang="es-MX" dirty="0">
              <a:solidFill>
                <a:srgbClr val="002060"/>
              </a:solidFill>
            </a:endParaRPr>
          </a:p>
        </p:txBody>
      </p:sp>
      <p:sp>
        <p:nvSpPr>
          <p:cNvPr id="28708" name="Rectangle 42"/>
          <p:cNvSpPr>
            <a:spLocks noChangeArrowheads="1"/>
          </p:cNvSpPr>
          <p:nvPr/>
        </p:nvSpPr>
        <p:spPr bwMode="auto">
          <a:xfrm>
            <a:off x="7310022" y="5258271"/>
            <a:ext cx="157094" cy="184666"/>
          </a:xfrm>
          <a:prstGeom prst="rect">
            <a:avLst/>
          </a:prstGeom>
          <a:noFill/>
          <a:ln w="9525">
            <a:noFill/>
            <a:miter lim="800000"/>
            <a:headEnd/>
            <a:tailEnd/>
          </a:ln>
        </p:spPr>
        <p:txBody>
          <a:bodyPr wrap="none" lIns="0" tIns="0" rIns="0" bIns="0">
            <a:spAutoFit/>
          </a:bodyPr>
          <a:lstStyle/>
          <a:p>
            <a:r>
              <a:rPr lang="es-MX" sz="1200" b="1" dirty="0" smtClean="0">
                <a:solidFill>
                  <a:srgbClr val="002060"/>
                </a:solidFill>
              </a:rPr>
              <a:t>60</a:t>
            </a:r>
            <a:endParaRPr lang="es-MX" dirty="0">
              <a:solidFill>
                <a:srgbClr val="002060"/>
              </a:solidFill>
            </a:endParaRPr>
          </a:p>
        </p:txBody>
      </p:sp>
      <p:sp>
        <p:nvSpPr>
          <p:cNvPr id="28709" name="Rectangle 43"/>
          <p:cNvSpPr>
            <a:spLocks noChangeArrowheads="1"/>
          </p:cNvSpPr>
          <p:nvPr/>
        </p:nvSpPr>
        <p:spPr bwMode="auto">
          <a:xfrm>
            <a:off x="1607470" y="4751780"/>
            <a:ext cx="825547" cy="246221"/>
          </a:xfrm>
          <a:prstGeom prst="rect">
            <a:avLst/>
          </a:prstGeom>
          <a:noFill/>
          <a:ln w="9525">
            <a:noFill/>
            <a:miter lim="800000"/>
            <a:headEnd/>
            <a:tailEnd/>
          </a:ln>
        </p:spPr>
        <p:txBody>
          <a:bodyPr wrap="none" lIns="0" tIns="0" rIns="0" bIns="0">
            <a:spAutoFit/>
          </a:bodyPr>
          <a:lstStyle/>
          <a:p>
            <a:r>
              <a:rPr lang="es-MX" sz="1600" b="1" dirty="0" smtClean="0">
                <a:solidFill>
                  <a:srgbClr val="002060"/>
                </a:solidFill>
              </a:rPr>
              <a:t>Sin Dolor </a:t>
            </a:r>
            <a:endParaRPr lang="es-MX" sz="2400" dirty="0">
              <a:solidFill>
                <a:srgbClr val="002060"/>
              </a:solidFill>
            </a:endParaRPr>
          </a:p>
        </p:txBody>
      </p:sp>
      <p:sp>
        <p:nvSpPr>
          <p:cNvPr id="28710" name="Rectangle 44"/>
          <p:cNvSpPr>
            <a:spLocks noChangeArrowheads="1"/>
          </p:cNvSpPr>
          <p:nvPr/>
        </p:nvSpPr>
        <p:spPr bwMode="auto">
          <a:xfrm>
            <a:off x="1844714" y="4245367"/>
            <a:ext cx="386581" cy="246221"/>
          </a:xfrm>
          <a:prstGeom prst="rect">
            <a:avLst/>
          </a:prstGeom>
          <a:noFill/>
          <a:ln w="9525">
            <a:noFill/>
            <a:miter lim="800000"/>
            <a:headEnd/>
            <a:tailEnd/>
          </a:ln>
        </p:spPr>
        <p:txBody>
          <a:bodyPr wrap="none" lIns="0" tIns="0" rIns="0" bIns="0">
            <a:spAutoFit/>
          </a:bodyPr>
          <a:lstStyle/>
          <a:p>
            <a:r>
              <a:rPr lang="es-MX" sz="1600" b="1" dirty="0" smtClean="0">
                <a:solidFill>
                  <a:srgbClr val="002060"/>
                </a:solidFill>
              </a:rPr>
              <a:t>Leve</a:t>
            </a:r>
            <a:endParaRPr lang="es-MX" sz="2400" dirty="0">
              <a:solidFill>
                <a:srgbClr val="002060"/>
              </a:solidFill>
            </a:endParaRPr>
          </a:p>
        </p:txBody>
      </p:sp>
      <p:sp>
        <p:nvSpPr>
          <p:cNvPr id="28711" name="Rectangle 45"/>
          <p:cNvSpPr>
            <a:spLocks noChangeArrowheads="1"/>
          </p:cNvSpPr>
          <p:nvPr/>
        </p:nvSpPr>
        <p:spPr bwMode="auto">
          <a:xfrm>
            <a:off x="1139137" y="3740542"/>
            <a:ext cx="1200615" cy="246221"/>
          </a:xfrm>
          <a:prstGeom prst="rect">
            <a:avLst/>
          </a:prstGeom>
          <a:noFill/>
          <a:ln w="9525">
            <a:noFill/>
            <a:miter lim="800000"/>
            <a:headEnd/>
            <a:tailEnd/>
          </a:ln>
        </p:spPr>
        <p:txBody>
          <a:bodyPr wrap="square" lIns="0" tIns="0" rIns="0" bIns="0">
            <a:spAutoFit/>
          </a:bodyPr>
          <a:lstStyle/>
          <a:p>
            <a:pPr algn="r"/>
            <a:r>
              <a:rPr lang="es-MX" sz="1600" b="1" dirty="0" smtClean="0">
                <a:solidFill>
                  <a:srgbClr val="002060"/>
                </a:solidFill>
              </a:rPr>
              <a:t>Incómodo</a:t>
            </a:r>
            <a:endParaRPr lang="es-MX" sz="2400" dirty="0">
              <a:solidFill>
                <a:srgbClr val="002060"/>
              </a:solidFill>
            </a:endParaRPr>
          </a:p>
        </p:txBody>
      </p:sp>
      <p:sp>
        <p:nvSpPr>
          <p:cNvPr id="28712" name="Rectangle 46"/>
          <p:cNvSpPr>
            <a:spLocks noChangeArrowheads="1"/>
          </p:cNvSpPr>
          <p:nvPr/>
        </p:nvSpPr>
        <p:spPr bwMode="auto">
          <a:xfrm>
            <a:off x="1374200" y="3234130"/>
            <a:ext cx="1037559" cy="246221"/>
          </a:xfrm>
          <a:prstGeom prst="rect">
            <a:avLst/>
          </a:prstGeom>
          <a:noFill/>
          <a:ln w="9525">
            <a:noFill/>
            <a:miter lim="800000"/>
            <a:headEnd/>
            <a:tailEnd/>
          </a:ln>
        </p:spPr>
        <p:txBody>
          <a:bodyPr wrap="square" lIns="0" tIns="0" rIns="0" bIns="0">
            <a:spAutoFit/>
          </a:bodyPr>
          <a:lstStyle/>
          <a:p>
            <a:pPr algn="r"/>
            <a:r>
              <a:rPr lang="es-MX" sz="1600" b="1" dirty="0" smtClean="0">
                <a:solidFill>
                  <a:srgbClr val="002060"/>
                </a:solidFill>
              </a:rPr>
              <a:t>Aflictivo</a:t>
            </a:r>
            <a:endParaRPr lang="es-MX" sz="2400" dirty="0">
              <a:solidFill>
                <a:srgbClr val="002060"/>
              </a:solidFill>
            </a:endParaRPr>
          </a:p>
        </p:txBody>
      </p:sp>
      <p:sp>
        <p:nvSpPr>
          <p:cNvPr id="28713" name="Rectangle 47"/>
          <p:cNvSpPr>
            <a:spLocks noChangeArrowheads="1"/>
          </p:cNvSpPr>
          <p:nvPr/>
        </p:nvSpPr>
        <p:spPr bwMode="auto">
          <a:xfrm>
            <a:off x="1573806" y="2727717"/>
            <a:ext cx="700513" cy="246221"/>
          </a:xfrm>
          <a:prstGeom prst="rect">
            <a:avLst/>
          </a:prstGeom>
          <a:noFill/>
          <a:ln w="9525">
            <a:noFill/>
            <a:miter lim="800000"/>
            <a:headEnd/>
            <a:tailEnd/>
          </a:ln>
        </p:spPr>
        <p:txBody>
          <a:bodyPr wrap="none" lIns="0" tIns="0" rIns="0" bIns="0">
            <a:spAutoFit/>
          </a:bodyPr>
          <a:lstStyle/>
          <a:p>
            <a:r>
              <a:rPr lang="es-MX" sz="1600" b="1" dirty="0" smtClean="0">
                <a:solidFill>
                  <a:srgbClr val="002060"/>
                </a:solidFill>
              </a:rPr>
              <a:t>Horrible</a:t>
            </a:r>
            <a:endParaRPr lang="es-MX" sz="2400" dirty="0">
              <a:solidFill>
                <a:srgbClr val="002060"/>
              </a:solidFill>
            </a:endParaRPr>
          </a:p>
        </p:txBody>
      </p:sp>
      <p:sp>
        <p:nvSpPr>
          <p:cNvPr id="28714" name="Rectangle 48"/>
          <p:cNvSpPr>
            <a:spLocks noChangeArrowheads="1"/>
          </p:cNvSpPr>
          <p:nvPr/>
        </p:nvSpPr>
        <p:spPr bwMode="auto">
          <a:xfrm>
            <a:off x="1187624" y="2204864"/>
            <a:ext cx="1192731" cy="246221"/>
          </a:xfrm>
          <a:prstGeom prst="rect">
            <a:avLst/>
          </a:prstGeom>
          <a:noFill/>
          <a:ln w="9525">
            <a:noFill/>
            <a:miter lim="800000"/>
            <a:headEnd/>
            <a:tailEnd/>
          </a:ln>
        </p:spPr>
        <p:txBody>
          <a:bodyPr wrap="square" lIns="0" tIns="0" rIns="0" bIns="0">
            <a:spAutoFit/>
          </a:bodyPr>
          <a:lstStyle/>
          <a:p>
            <a:pPr algn="r"/>
            <a:r>
              <a:rPr lang="es-MX" sz="1600" b="1" dirty="0" smtClean="0">
                <a:solidFill>
                  <a:srgbClr val="002060"/>
                </a:solidFill>
              </a:rPr>
              <a:t>Intolerable</a:t>
            </a:r>
            <a:endParaRPr lang="es-MX" sz="2400" dirty="0">
              <a:solidFill>
                <a:srgbClr val="002060"/>
              </a:solidFill>
            </a:endParaRPr>
          </a:p>
        </p:txBody>
      </p:sp>
      <p:sp>
        <p:nvSpPr>
          <p:cNvPr id="28715" name="Rectangle 49"/>
          <p:cNvSpPr>
            <a:spLocks noChangeArrowheads="1"/>
          </p:cNvSpPr>
          <p:nvPr/>
        </p:nvSpPr>
        <p:spPr bwMode="auto">
          <a:xfrm>
            <a:off x="1979712" y="5517232"/>
            <a:ext cx="6888039" cy="276999"/>
          </a:xfrm>
          <a:prstGeom prst="rect">
            <a:avLst/>
          </a:prstGeom>
          <a:noFill/>
          <a:ln w="9525">
            <a:noFill/>
            <a:miter lim="800000"/>
            <a:headEnd/>
            <a:tailEnd/>
          </a:ln>
        </p:spPr>
        <p:txBody>
          <a:bodyPr wrap="none" lIns="0" tIns="0" rIns="0" bIns="0">
            <a:spAutoFit/>
          </a:bodyPr>
          <a:lstStyle/>
          <a:p>
            <a:r>
              <a:rPr lang="es-MX" b="1" dirty="0" smtClean="0">
                <a:solidFill>
                  <a:srgbClr val="002060"/>
                </a:solidFill>
              </a:rPr>
              <a:t>Puntaje promedio del índice de la Escala de 9-elementos de Sueño MOS </a:t>
            </a:r>
            <a:endParaRPr lang="es-MX" sz="2800" dirty="0">
              <a:solidFill>
                <a:srgbClr val="002060"/>
              </a:solidFill>
            </a:endParaRPr>
          </a:p>
        </p:txBody>
      </p:sp>
      <p:sp>
        <p:nvSpPr>
          <p:cNvPr id="28716" name="Text Box 4"/>
          <p:cNvSpPr txBox="1">
            <a:spLocks noChangeArrowheads="1"/>
          </p:cNvSpPr>
          <p:nvPr/>
        </p:nvSpPr>
        <p:spPr bwMode="auto">
          <a:xfrm>
            <a:off x="35103" y="6237312"/>
            <a:ext cx="3568606" cy="553998"/>
          </a:xfrm>
          <a:prstGeom prst="rect">
            <a:avLst/>
          </a:prstGeom>
          <a:noFill/>
          <a:ln w="9525">
            <a:noFill/>
            <a:miter lim="800000"/>
            <a:headEnd/>
            <a:tailEnd/>
          </a:ln>
        </p:spPr>
        <p:txBody>
          <a:bodyPr wrap="none">
            <a:spAutoFit/>
          </a:bodyPr>
          <a:lstStyle/>
          <a:p>
            <a:r>
              <a:rPr lang="es-MX" sz="1000" dirty="0" smtClean="0">
                <a:solidFill>
                  <a:srgbClr val="002060"/>
                </a:solidFill>
                <a:latin typeface="Arial" pitchFamily="34" charset="0"/>
                <a:cs typeface="Arial" pitchFamily="34" charset="0"/>
              </a:rPr>
              <a:t>603 pacientes con dolor neuropático  de múltiples etiologías</a:t>
            </a:r>
          </a:p>
          <a:p>
            <a:r>
              <a:rPr lang="es-MX" sz="1000" dirty="0" smtClean="0">
                <a:solidFill>
                  <a:srgbClr val="002060"/>
                </a:solidFill>
                <a:latin typeface="Arial" pitchFamily="34" charset="0"/>
                <a:cs typeface="Arial" pitchFamily="34" charset="0"/>
              </a:rPr>
              <a:t>MOS = MedNeP = dolor neuropático </a:t>
            </a:r>
          </a:p>
          <a:p>
            <a:r>
              <a:rPr lang="es-MX" sz="1000" dirty="0" smtClean="0">
                <a:solidFill>
                  <a:srgbClr val="002060"/>
                </a:solidFill>
                <a:latin typeface="Arial" pitchFamily="34" charset="0"/>
                <a:cs typeface="Arial" pitchFamily="34" charset="0"/>
              </a:rPr>
              <a:t>Rejas J </a:t>
            </a:r>
            <a:r>
              <a:rPr lang="es-MX" sz="1000" i="1" dirty="0" smtClean="0">
                <a:solidFill>
                  <a:srgbClr val="002060"/>
                </a:solidFill>
                <a:latin typeface="Arial" pitchFamily="34" charset="0"/>
                <a:cs typeface="Arial" pitchFamily="34" charset="0"/>
              </a:rPr>
              <a:t>et al. Euro J Pain </a:t>
            </a:r>
            <a:r>
              <a:rPr lang="es-MX" sz="1000" dirty="0" smtClean="0">
                <a:solidFill>
                  <a:srgbClr val="002060"/>
                </a:solidFill>
                <a:latin typeface="Arial" pitchFamily="34" charset="0"/>
                <a:cs typeface="Arial" pitchFamily="34" charset="0"/>
              </a:rPr>
              <a:t>2007;11:329-40.</a:t>
            </a:r>
            <a:endParaRPr lang="es-MX" sz="1000" dirty="0">
              <a:solidFill>
                <a:srgbClr val="002060"/>
              </a:solidFill>
              <a:latin typeface="Arial" pitchFamily="34" charset="0"/>
              <a:cs typeface="Arial" pitchFamily="34" charset="0"/>
            </a:endParaRPr>
          </a:p>
        </p:txBody>
      </p:sp>
      <p:grpSp>
        <p:nvGrpSpPr>
          <p:cNvPr id="2" name="Group 12"/>
          <p:cNvGrpSpPr/>
          <p:nvPr/>
        </p:nvGrpSpPr>
        <p:grpSpPr>
          <a:xfrm>
            <a:off x="7380312" y="2492896"/>
            <a:ext cx="1274188" cy="1172580"/>
            <a:chOff x="2555776" y="1973473"/>
            <a:chExt cx="3816424" cy="3691180"/>
          </a:xfrm>
        </p:grpSpPr>
        <p:sp>
          <p:nvSpPr>
            <p:cNvPr id="48" name="Curved Left Arrow 8"/>
            <p:cNvSpPr/>
            <p:nvPr/>
          </p:nvSpPr>
          <p:spPr>
            <a:xfrm>
              <a:off x="5292080" y="2328555"/>
              <a:ext cx="1080120"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800" dirty="0">
                <a:solidFill>
                  <a:srgbClr val="002060"/>
                </a:solidFill>
              </a:endParaRPr>
            </a:p>
          </p:txBody>
        </p:sp>
        <p:sp>
          <p:nvSpPr>
            <p:cNvPr id="49" name="Curved Left Arrow 15"/>
            <p:cNvSpPr/>
            <p:nvPr/>
          </p:nvSpPr>
          <p:spPr>
            <a:xfrm flipH="1" flipV="1">
              <a:off x="2555776" y="2187433"/>
              <a:ext cx="1080120"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800" dirty="0">
                <a:solidFill>
                  <a:srgbClr val="002060"/>
                </a:solidFill>
              </a:endParaRPr>
            </a:p>
          </p:txBody>
        </p:sp>
        <p:sp>
          <p:nvSpPr>
            <p:cNvPr id="50" name="TextBox 11"/>
            <p:cNvSpPr txBox="1"/>
            <p:nvPr/>
          </p:nvSpPr>
          <p:spPr>
            <a:xfrm>
              <a:off x="3544150" y="1973473"/>
              <a:ext cx="1830253" cy="1065739"/>
            </a:xfrm>
            <a:prstGeom prst="rect">
              <a:avLst/>
            </a:prstGeom>
            <a:noFill/>
          </p:spPr>
          <p:txBody>
            <a:bodyPr wrap="none" rtlCol="0">
              <a:spAutoFit/>
            </a:bodyPr>
            <a:lstStyle/>
            <a:p>
              <a:pPr algn="ctr"/>
              <a:r>
                <a:rPr lang="es-MX" sz="800" b="1" dirty="0" smtClean="0">
                  <a:solidFill>
                    <a:srgbClr val="002060"/>
                  </a:solidFill>
                </a:rPr>
                <a:t>Privación </a:t>
              </a:r>
            </a:p>
            <a:p>
              <a:pPr algn="ctr"/>
              <a:r>
                <a:rPr lang="es-MX" sz="800" b="1" dirty="0" smtClean="0">
                  <a:solidFill>
                    <a:srgbClr val="002060"/>
                  </a:solidFill>
                </a:rPr>
                <a:t>Del Sueño</a:t>
              </a:r>
              <a:endParaRPr lang="es-MX" sz="800" b="1" dirty="0">
                <a:solidFill>
                  <a:srgbClr val="002060"/>
                </a:solidFill>
              </a:endParaRPr>
            </a:p>
          </p:txBody>
        </p:sp>
        <p:sp>
          <p:nvSpPr>
            <p:cNvPr id="51" name="TextBox 18"/>
            <p:cNvSpPr txBox="1"/>
            <p:nvPr/>
          </p:nvSpPr>
          <p:spPr>
            <a:xfrm>
              <a:off x="3796215" y="4986454"/>
              <a:ext cx="1326116" cy="678199"/>
            </a:xfrm>
            <a:prstGeom prst="rect">
              <a:avLst/>
            </a:prstGeom>
            <a:noFill/>
          </p:spPr>
          <p:txBody>
            <a:bodyPr wrap="none" rtlCol="0">
              <a:spAutoFit/>
            </a:bodyPr>
            <a:lstStyle/>
            <a:p>
              <a:pPr algn="ctr"/>
              <a:r>
                <a:rPr lang="es-MX" sz="800" b="1" dirty="0" smtClean="0">
                  <a:solidFill>
                    <a:srgbClr val="002060"/>
                  </a:solidFill>
                </a:rPr>
                <a:t>Dolor </a:t>
              </a:r>
              <a:endParaRPr lang="es-MX" sz="800" b="1" dirty="0">
                <a:solidFill>
                  <a:srgbClr val="002060"/>
                </a:solidFill>
              </a:endParaRPr>
            </a:p>
          </p:txBody>
        </p:sp>
      </p:grpSp>
    </p:spTree>
    <p:extLst>
      <p:ext uri="{BB962C8B-B14F-4D97-AF65-F5344CB8AC3E}">
        <p14:creationId xmlns:p14="http://schemas.microsoft.com/office/powerpoint/2010/main" val="2982961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dirty="0" smtClean="0"/>
              <a:t>Objetivos de Aprendizaje</a:t>
            </a:r>
            <a:endParaRPr lang="es-MX" dirty="0"/>
          </a:p>
        </p:txBody>
      </p:sp>
      <p:sp>
        <p:nvSpPr>
          <p:cNvPr id="9" name="Content Placeholder 2"/>
          <p:cNvSpPr>
            <a:spLocks noGrp="1"/>
          </p:cNvSpPr>
          <p:nvPr>
            <p:ph idx="1"/>
          </p:nvPr>
        </p:nvSpPr>
        <p:spPr>
          <a:xfrm>
            <a:off x="457200" y="1700731"/>
            <a:ext cx="8229600" cy="4525963"/>
          </a:xfrm>
        </p:spPr>
        <p:txBody>
          <a:bodyPr>
            <a:normAutofit fontScale="92500" lnSpcReduction="20000"/>
          </a:bodyPr>
          <a:lstStyle/>
          <a:p>
            <a:pPr lvl="0"/>
            <a:r>
              <a:rPr lang="es-MX" dirty="0" smtClean="0"/>
              <a:t>Al concluir este módulo, los participantes serán capaces de:</a:t>
            </a:r>
          </a:p>
          <a:p>
            <a:pPr lvl="1"/>
            <a:r>
              <a:rPr lang="es-MX" dirty="0" smtClean="0"/>
              <a:t>Describir la clasificación de dolor de acuerdo con los mecanismos, duración y severidad del dolor y tipo de tejido involucrado</a:t>
            </a:r>
          </a:p>
          <a:p>
            <a:pPr lvl="1"/>
            <a:r>
              <a:rPr lang="es-MX" dirty="0" smtClean="0"/>
              <a:t>Discutir la prevalencia general del dolor </a:t>
            </a:r>
          </a:p>
          <a:p>
            <a:pPr lvl="1"/>
            <a:r>
              <a:rPr lang="es-MX" dirty="0" smtClean="0"/>
              <a:t>Evaluar a los pacientes que llegan con dolor</a:t>
            </a:r>
          </a:p>
          <a:p>
            <a:pPr lvl="1"/>
            <a:r>
              <a:rPr lang="es-MX" dirty="0" smtClean="0"/>
              <a:t>Seleccionar estrategias farmacológicas y no-farmacológicas apropiadas con base en el tipo de dolor</a:t>
            </a:r>
          </a:p>
          <a:p>
            <a:pPr lvl="1"/>
            <a:r>
              <a:rPr lang="es-MX" dirty="0" smtClean="0"/>
              <a:t>Saber cuándo referir a los pacientes con un especialista</a:t>
            </a:r>
            <a:endParaRPr lang="es-MX" dirty="0"/>
          </a:p>
        </p:txBody>
      </p:sp>
      <p:sp>
        <p:nvSpPr>
          <p:cNvPr id="10" name="Slide Number Placeholder 3"/>
          <p:cNvSpPr>
            <a:spLocks noGrp="1"/>
          </p:cNvSpPr>
          <p:nvPr>
            <p:ph type="sldNum" sz="quarter" idx="12"/>
          </p:nvPr>
        </p:nvSpPr>
        <p:spPr>
          <a:xfrm>
            <a:off x="6758880" y="6448251"/>
            <a:ext cx="2133600" cy="365125"/>
          </a:xfrm>
        </p:spPr>
        <p:txBody>
          <a:body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3</a:t>
            </a:fld>
            <a:endParaRPr lang="es-MX" dirty="0">
              <a:solidFill>
                <a:schemeClr val="bg1"/>
              </a:solidFill>
            </a:endParaRPr>
          </a:p>
        </p:txBody>
      </p:sp>
    </p:spTree>
    <p:extLst>
      <p:ext uri="{BB962C8B-B14F-4D97-AF65-F5344CB8AC3E}">
        <p14:creationId xmlns:p14="http://schemas.microsoft.com/office/powerpoint/2010/main" val="2969492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p:cNvSpPr>
          <p:nvPr>
            <p:ph type="title"/>
          </p:nvPr>
        </p:nvSpPr>
        <p:spPr/>
        <p:txBody>
          <a:bodyPr>
            <a:normAutofit fontScale="90000"/>
          </a:bodyPr>
          <a:lstStyle/>
          <a:p>
            <a:pPr eaLnBrk="1" hangingPunct="1"/>
            <a:r>
              <a:rPr lang="es-MX" sz="3800" noProof="0" dirty="0" smtClean="0"/>
              <a:t>Cómo Contribuye el Trastorno del Sueño al Dolor </a:t>
            </a:r>
          </a:p>
        </p:txBody>
      </p:sp>
      <p:sp>
        <p:nvSpPr>
          <p:cNvPr id="27651" name="Rectangle 8"/>
          <p:cNvSpPr>
            <a:spLocks noGrp="1" noChangeArrowheads="1"/>
          </p:cNvSpPr>
          <p:nvPr>
            <p:ph idx="1"/>
          </p:nvPr>
        </p:nvSpPr>
        <p:spPr>
          <a:xfrm>
            <a:off x="446088" y="1814513"/>
            <a:ext cx="7942336" cy="3342679"/>
          </a:xfrm>
        </p:spPr>
        <p:txBody>
          <a:bodyPr>
            <a:normAutofit lnSpcReduction="10000"/>
          </a:bodyPr>
          <a:lstStyle/>
          <a:p>
            <a:pPr eaLnBrk="1" hangingPunct="1">
              <a:spcAft>
                <a:spcPct val="20000"/>
              </a:spcAft>
            </a:pPr>
            <a:r>
              <a:rPr lang="es-MX" sz="2400" dirty="0" smtClean="0"/>
              <a:t>La privación del sueño da lugar a hiperalgesia</a:t>
            </a:r>
            <a:r>
              <a:rPr lang="es-MX" sz="2400" baseline="30000" dirty="0" smtClean="0"/>
              <a:t>1</a:t>
            </a:r>
          </a:p>
          <a:p>
            <a:pPr eaLnBrk="1" hangingPunct="1">
              <a:spcAft>
                <a:spcPct val="20000"/>
              </a:spcAft>
            </a:pPr>
            <a:r>
              <a:rPr lang="es-MX" sz="2400" dirty="0" smtClean="0"/>
              <a:t>La relación entre el dolor y el sueño parece ser</a:t>
            </a:r>
            <a:br>
              <a:rPr lang="es-MX" sz="2400" dirty="0" smtClean="0"/>
            </a:br>
            <a:r>
              <a:rPr lang="es-MX" sz="2400" dirty="0" smtClean="0"/>
              <a:t>recíproca</a:t>
            </a:r>
            <a:r>
              <a:rPr lang="es-MX" sz="2400" baseline="30000" dirty="0" smtClean="0"/>
              <a:t>1</a:t>
            </a:r>
          </a:p>
          <a:p>
            <a:pPr eaLnBrk="1" hangingPunct="1">
              <a:spcAft>
                <a:spcPct val="20000"/>
              </a:spcAft>
            </a:pPr>
            <a:r>
              <a:rPr lang="es-MX" sz="2400" dirty="0" smtClean="0"/>
              <a:t>La privación o trastorno del sueño de onda lenta</a:t>
            </a:r>
            <a:r>
              <a:rPr lang="es-MX" sz="2400" baseline="30000" dirty="0" smtClean="0"/>
              <a:t>3 </a:t>
            </a:r>
            <a:r>
              <a:rPr lang="es-MX" sz="2400" dirty="0" smtClean="0"/>
              <a:t>y los trastornos de la continuidad del sueño</a:t>
            </a:r>
            <a:r>
              <a:rPr lang="es-MX" sz="2400" baseline="30000" dirty="0" smtClean="0"/>
              <a:t>4 </a:t>
            </a:r>
            <a:r>
              <a:rPr lang="es-MX" sz="2400" dirty="0" smtClean="0"/>
              <a:t>pueden estar asociados con hiperalgesia</a:t>
            </a:r>
          </a:p>
          <a:p>
            <a:pPr eaLnBrk="1" hangingPunct="1">
              <a:spcAft>
                <a:spcPct val="20000"/>
              </a:spcAft>
            </a:pPr>
            <a:r>
              <a:rPr lang="es-MX" sz="2400" dirty="0" smtClean="0"/>
              <a:t>El manejo concurrente del trastorno del sueño y el dolor puede romper el círculo vicioso y aliviar ambos problemas</a:t>
            </a:r>
            <a:r>
              <a:rPr lang="es-MX" sz="2400" baseline="30000" dirty="0" smtClean="0"/>
              <a:t>1</a:t>
            </a:r>
          </a:p>
          <a:p>
            <a:pPr eaLnBrk="1" hangingPunct="1">
              <a:spcAft>
                <a:spcPct val="20000"/>
              </a:spcAft>
            </a:pPr>
            <a:endParaRPr lang="es-MX" sz="2400" dirty="0" smtClean="0"/>
          </a:p>
        </p:txBody>
      </p:sp>
      <p:sp>
        <p:nvSpPr>
          <p:cNvPr id="27652" name="Text Box 4"/>
          <p:cNvSpPr txBox="1">
            <a:spLocks noChangeArrowheads="1"/>
          </p:cNvSpPr>
          <p:nvPr/>
        </p:nvSpPr>
        <p:spPr bwMode="auto">
          <a:xfrm>
            <a:off x="107504" y="6237312"/>
            <a:ext cx="6918176" cy="400110"/>
          </a:xfrm>
          <a:prstGeom prst="rect">
            <a:avLst/>
          </a:prstGeom>
          <a:noFill/>
          <a:ln w="9525">
            <a:noFill/>
            <a:miter lim="800000"/>
            <a:headEnd/>
            <a:tailEnd/>
          </a:ln>
        </p:spPr>
        <p:txBody>
          <a:bodyPr wrap="square">
            <a:spAutoFit/>
          </a:bodyPr>
          <a:lstStyle/>
          <a:p>
            <a:r>
              <a:rPr lang="en-US" sz="1000" dirty="0" smtClean="0">
                <a:solidFill>
                  <a:schemeClr val="bg2"/>
                </a:solidFill>
                <a:latin typeface="Arial" pitchFamily="34" charset="0"/>
                <a:cs typeface="Arial" pitchFamily="34" charset="0"/>
              </a:rPr>
              <a:t>1. Lautenbacher S </a:t>
            </a:r>
            <a:r>
              <a:rPr lang="en-US" sz="1000" i="1" dirty="0" smtClean="0">
                <a:solidFill>
                  <a:schemeClr val="bg2"/>
                </a:solidFill>
                <a:latin typeface="Arial" pitchFamily="34" charset="0"/>
                <a:cs typeface="Arial" pitchFamily="34" charset="0"/>
              </a:rPr>
              <a:t>et al. Sleep Med Rev</a:t>
            </a:r>
            <a:r>
              <a:rPr lang="en-US" sz="1000" dirty="0" smtClean="0">
                <a:solidFill>
                  <a:schemeClr val="bg2"/>
                </a:solidFill>
                <a:latin typeface="Arial" pitchFamily="34" charset="0"/>
                <a:cs typeface="Arial" pitchFamily="34" charset="0"/>
              </a:rPr>
              <a:t> 2006;10:357-69; 2. Smith MT, Haythornthwaite JA. </a:t>
            </a:r>
            <a:r>
              <a:rPr lang="en-US" sz="1000" i="1" dirty="0" smtClean="0">
                <a:solidFill>
                  <a:schemeClr val="bg2"/>
                </a:solidFill>
                <a:latin typeface="Arial" pitchFamily="34" charset="0"/>
                <a:cs typeface="Arial" pitchFamily="34" charset="0"/>
              </a:rPr>
              <a:t>Sleep Med Rev</a:t>
            </a:r>
            <a:r>
              <a:rPr lang="en-US" sz="1000" dirty="0" smtClean="0">
                <a:solidFill>
                  <a:schemeClr val="bg2"/>
                </a:solidFill>
                <a:latin typeface="Arial" pitchFamily="34" charset="0"/>
                <a:cs typeface="Arial" pitchFamily="34" charset="0"/>
              </a:rPr>
              <a:t> 2004;8:119-32; 3. Kundermann B </a:t>
            </a:r>
            <a:r>
              <a:rPr lang="en-US" sz="1000" i="1" dirty="0" smtClean="0">
                <a:solidFill>
                  <a:schemeClr val="bg2"/>
                </a:solidFill>
                <a:latin typeface="Arial" pitchFamily="34" charset="0"/>
                <a:cs typeface="Arial" pitchFamily="34" charset="0"/>
              </a:rPr>
              <a:t>et al. PainRes Manage</a:t>
            </a:r>
            <a:r>
              <a:rPr lang="en-US" sz="1000" dirty="0" smtClean="0">
                <a:solidFill>
                  <a:schemeClr val="bg2"/>
                </a:solidFill>
                <a:latin typeface="Arial" pitchFamily="34" charset="0"/>
                <a:cs typeface="Arial" pitchFamily="34" charset="0"/>
              </a:rPr>
              <a:t> 2004;9(1):25-32; 4.Smith MT </a:t>
            </a:r>
            <a:r>
              <a:rPr lang="en-US" sz="1000" i="1" dirty="0" smtClean="0">
                <a:solidFill>
                  <a:schemeClr val="bg2"/>
                </a:solidFill>
                <a:latin typeface="Arial" pitchFamily="34" charset="0"/>
                <a:cs typeface="Arial" pitchFamily="34" charset="0"/>
              </a:rPr>
              <a:t>et al.  Sleep</a:t>
            </a:r>
            <a:r>
              <a:rPr lang="en-US" sz="1000" dirty="0" smtClean="0">
                <a:solidFill>
                  <a:schemeClr val="bg2"/>
                </a:solidFill>
                <a:latin typeface="Arial" pitchFamily="34" charset="0"/>
                <a:cs typeface="Arial" pitchFamily="34" charset="0"/>
              </a:rPr>
              <a:t> 2007;30(4):494-505.</a:t>
            </a:r>
            <a:endParaRPr lang="en-US" sz="1000" dirty="0">
              <a:solidFill>
                <a:schemeClr val="bg2"/>
              </a:solidFill>
              <a:latin typeface="Arial" pitchFamily="34" charset="0"/>
              <a:cs typeface="Arial" pitchFamily="34" charset="0"/>
            </a:endParaRPr>
          </a:p>
        </p:txBody>
      </p:sp>
      <p:grpSp>
        <p:nvGrpSpPr>
          <p:cNvPr id="2" name="Group 12"/>
          <p:cNvGrpSpPr/>
          <p:nvPr/>
        </p:nvGrpSpPr>
        <p:grpSpPr>
          <a:xfrm>
            <a:off x="7308304" y="1700808"/>
            <a:ext cx="1274188" cy="1172580"/>
            <a:chOff x="2555776" y="1973473"/>
            <a:chExt cx="3816424" cy="3691180"/>
          </a:xfrm>
        </p:grpSpPr>
        <p:sp>
          <p:nvSpPr>
            <p:cNvPr id="9" name="Curved Left Arrow 8"/>
            <p:cNvSpPr/>
            <p:nvPr/>
          </p:nvSpPr>
          <p:spPr>
            <a:xfrm>
              <a:off x="5292080" y="2328555"/>
              <a:ext cx="1080120"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800" dirty="0">
                <a:solidFill>
                  <a:srgbClr val="002060"/>
                </a:solidFill>
              </a:endParaRPr>
            </a:p>
          </p:txBody>
        </p:sp>
        <p:sp>
          <p:nvSpPr>
            <p:cNvPr id="10" name="Curved Left Arrow 15"/>
            <p:cNvSpPr/>
            <p:nvPr/>
          </p:nvSpPr>
          <p:spPr>
            <a:xfrm flipH="1" flipV="1">
              <a:off x="2555776" y="2187433"/>
              <a:ext cx="1080120"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800" dirty="0">
                <a:solidFill>
                  <a:srgbClr val="002060"/>
                </a:solidFill>
              </a:endParaRPr>
            </a:p>
          </p:txBody>
        </p:sp>
        <p:sp>
          <p:nvSpPr>
            <p:cNvPr id="11" name="TextBox 11"/>
            <p:cNvSpPr txBox="1"/>
            <p:nvPr/>
          </p:nvSpPr>
          <p:spPr>
            <a:xfrm>
              <a:off x="3544150" y="1973473"/>
              <a:ext cx="1830250" cy="1065739"/>
            </a:xfrm>
            <a:prstGeom prst="rect">
              <a:avLst/>
            </a:prstGeom>
            <a:noFill/>
          </p:spPr>
          <p:txBody>
            <a:bodyPr wrap="none" rtlCol="0">
              <a:spAutoFit/>
            </a:bodyPr>
            <a:lstStyle/>
            <a:p>
              <a:pPr algn="ctr"/>
              <a:r>
                <a:rPr lang="es-MX" sz="800" b="1" dirty="0" smtClean="0">
                  <a:solidFill>
                    <a:srgbClr val="002060"/>
                  </a:solidFill>
                </a:rPr>
                <a:t>Privación</a:t>
              </a:r>
            </a:p>
            <a:p>
              <a:pPr algn="ctr"/>
              <a:r>
                <a:rPr lang="es-MX" sz="800" b="1" dirty="0" smtClean="0">
                  <a:solidFill>
                    <a:srgbClr val="002060"/>
                  </a:solidFill>
                </a:rPr>
                <a:t>Del Sueño</a:t>
              </a:r>
            </a:p>
          </p:txBody>
        </p:sp>
        <p:sp>
          <p:nvSpPr>
            <p:cNvPr id="12" name="TextBox 18"/>
            <p:cNvSpPr txBox="1"/>
            <p:nvPr/>
          </p:nvSpPr>
          <p:spPr>
            <a:xfrm>
              <a:off x="3796215" y="4986454"/>
              <a:ext cx="1326116" cy="678199"/>
            </a:xfrm>
            <a:prstGeom prst="rect">
              <a:avLst/>
            </a:prstGeom>
            <a:noFill/>
          </p:spPr>
          <p:txBody>
            <a:bodyPr wrap="none" rtlCol="0">
              <a:spAutoFit/>
            </a:bodyPr>
            <a:lstStyle/>
            <a:p>
              <a:pPr algn="ctr"/>
              <a:r>
                <a:rPr lang="es-MX" sz="800" b="1" dirty="0" smtClean="0">
                  <a:solidFill>
                    <a:srgbClr val="002060"/>
                  </a:solidFill>
                </a:rPr>
                <a:t>Dolor </a:t>
              </a:r>
              <a:endParaRPr lang="es-MX" sz="800" b="1" dirty="0">
                <a:solidFill>
                  <a:srgbClr val="002060"/>
                </a:solidFill>
              </a:endParaRPr>
            </a:p>
          </p:txBody>
        </p:sp>
      </p:grpSp>
    </p:spTree>
    <p:extLst>
      <p:ext uri="{BB962C8B-B14F-4D97-AF65-F5344CB8AC3E}">
        <p14:creationId xmlns:p14="http://schemas.microsoft.com/office/powerpoint/2010/main" val="3440649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Grp="1" noChangeArrowheads="1"/>
          </p:cNvSpPr>
          <p:nvPr>
            <p:ph type="title"/>
          </p:nvPr>
        </p:nvSpPr>
        <p:spPr/>
        <p:txBody>
          <a:bodyPr>
            <a:normAutofit fontScale="90000"/>
          </a:bodyPr>
          <a:lstStyle/>
          <a:p>
            <a:pPr eaLnBrk="1" hangingPunct="1">
              <a:defRPr/>
            </a:pPr>
            <a:r>
              <a:rPr lang="es-MX" sz="3200" dirty="0" smtClean="0">
                <a:ea typeface="ＭＳ Ｐゴシック" charset="0"/>
                <a:cs typeface="+mj-cs"/>
              </a:rPr>
              <a:t>Las Comorbilidades Psiquiátricas Aumentan Considerablemente el Impacto del Dolor en la Calidad de Vida</a:t>
            </a:r>
            <a:endParaRPr lang="es-MX" sz="3200" dirty="0">
              <a:ea typeface="ＭＳ Ｐゴシック" charset="0"/>
              <a:cs typeface="+mj-cs"/>
            </a:endParaRPr>
          </a:p>
        </p:txBody>
      </p:sp>
      <p:sp>
        <p:nvSpPr>
          <p:cNvPr id="21507" name="Rectangle 9"/>
          <p:cNvSpPr>
            <a:spLocks noGrp="1" noChangeArrowheads="1"/>
          </p:cNvSpPr>
          <p:nvPr>
            <p:ph type="body" idx="1"/>
          </p:nvPr>
        </p:nvSpPr>
        <p:spPr>
          <a:xfrm>
            <a:off x="467544" y="1783357"/>
            <a:ext cx="8229600" cy="4525963"/>
          </a:xfrm>
        </p:spPr>
        <p:txBody>
          <a:bodyPr/>
          <a:lstStyle/>
          <a:p>
            <a:pPr marL="209550" lvl="1" indent="-209550" eaLnBrk="1" hangingPunct="1">
              <a:spcAft>
                <a:spcPts val="1200"/>
              </a:spcAft>
              <a:buFont typeface="Arial" pitchFamily="34" charset="0"/>
              <a:buChar char="•"/>
              <a:defRPr/>
            </a:pPr>
            <a:r>
              <a:rPr lang="es-MX" b="1" dirty="0" smtClean="0">
                <a:ea typeface="ＭＳ Ｐゴシック" charset="0"/>
              </a:rPr>
              <a:t>El Miedo al Dolor </a:t>
            </a:r>
            <a:r>
              <a:rPr lang="es-MX" dirty="0" smtClean="0">
                <a:ea typeface="ＭＳ Ｐゴシック" charset="0"/>
              </a:rPr>
              <a:t>tienen un mayor impacto en el funcionamiento físico que el mismo dolor</a:t>
            </a:r>
          </a:p>
          <a:p>
            <a:pPr marL="209550" lvl="1" indent="-209550" eaLnBrk="1" hangingPunct="1">
              <a:spcAft>
                <a:spcPts val="1200"/>
              </a:spcAft>
              <a:buFont typeface="Arial" pitchFamily="34" charset="0"/>
              <a:buChar char="•"/>
              <a:defRPr/>
            </a:pPr>
            <a:r>
              <a:rPr lang="es-MX" dirty="0" smtClean="0">
                <a:ea typeface="ＭＳ Ｐゴシック" charset="0"/>
              </a:rPr>
              <a:t>Las Comorbilidades Psiquiátricas aumentan considerablemente el impacto del dolor en el trabajo y en el consumo de medicamentos</a:t>
            </a:r>
          </a:p>
          <a:p>
            <a:pPr marL="209550" lvl="1" indent="-209550">
              <a:buFont typeface="Arial" pitchFamily="34" charset="0"/>
              <a:buChar char="•"/>
              <a:defRPr/>
            </a:pPr>
            <a:r>
              <a:rPr lang="es-MX" dirty="0" smtClean="0">
                <a:ea typeface="ＭＳ Ｐゴシック" charset="0"/>
              </a:rPr>
              <a:t>Las presencia de depresión y/o ansiedad severas puede reducir considerablemente la eficacia de los analgésicos</a:t>
            </a:r>
          </a:p>
        </p:txBody>
      </p:sp>
      <p:sp>
        <p:nvSpPr>
          <p:cNvPr id="5" name="TextBox 1"/>
          <p:cNvSpPr txBox="1"/>
          <p:nvPr/>
        </p:nvSpPr>
        <p:spPr>
          <a:xfrm>
            <a:off x="107505" y="6237312"/>
            <a:ext cx="8280919" cy="646331"/>
          </a:xfrm>
          <a:prstGeom prst="rect">
            <a:avLst/>
          </a:prstGeom>
          <a:noFill/>
        </p:spPr>
        <p:txBody>
          <a:bodyPr wrap="square" rtlCol="0">
            <a:spAutoFit/>
          </a:bodyPr>
          <a:lstStyle/>
          <a:p>
            <a:r>
              <a:rPr lang="en-CA" sz="1200" dirty="0">
                <a:solidFill>
                  <a:schemeClr val="bg2"/>
                </a:solidFill>
              </a:rPr>
              <a:t>Crombez G </a:t>
            </a:r>
            <a:r>
              <a:rPr lang="en-CA" sz="1200" i="1" dirty="0">
                <a:solidFill>
                  <a:schemeClr val="bg2"/>
                </a:solidFill>
              </a:rPr>
              <a:t>et al. Pain</a:t>
            </a:r>
            <a:r>
              <a:rPr lang="en-CA" sz="1200" dirty="0">
                <a:solidFill>
                  <a:schemeClr val="bg2"/>
                </a:solidFill>
              </a:rPr>
              <a:t>. 1999;80(1-2):329-39; Druss </a:t>
            </a:r>
            <a:r>
              <a:rPr lang="en-CA" sz="1200" dirty="0" smtClean="0">
                <a:solidFill>
                  <a:schemeClr val="bg2"/>
                </a:solidFill>
              </a:rPr>
              <a:t>BG </a:t>
            </a:r>
            <a:r>
              <a:rPr lang="en-CA" sz="1200" i="1" dirty="0">
                <a:solidFill>
                  <a:schemeClr val="bg2"/>
                </a:solidFill>
              </a:rPr>
              <a:t>et al. Am J Psychiatry.</a:t>
            </a:r>
            <a:r>
              <a:rPr lang="en-CA" sz="1200" dirty="0">
                <a:solidFill>
                  <a:schemeClr val="bg2"/>
                </a:solidFill>
              </a:rPr>
              <a:t> 2000;157(8):1274-8; Von Korff M </a:t>
            </a:r>
            <a:r>
              <a:rPr lang="en-CA" sz="1200" i="1" dirty="0">
                <a:solidFill>
                  <a:schemeClr val="bg2"/>
                </a:solidFill>
              </a:rPr>
              <a:t>et al. Pain. </a:t>
            </a:r>
            <a:r>
              <a:rPr lang="en-CA" sz="1200" dirty="0">
                <a:solidFill>
                  <a:schemeClr val="bg2"/>
                </a:solidFill>
              </a:rPr>
              <a:t>2005;113(3):331-9; Boulanger L </a:t>
            </a:r>
            <a:r>
              <a:rPr lang="en-CA" sz="1200" i="1" dirty="0">
                <a:solidFill>
                  <a:schemeClr val="bg2"/>
                </a:solidFill>
              </a:rPr>
              <a:t>et al. Curr Med Res Opin</a:t>
            </a:r>
            <a:r>
              <a:rPr lang="en-CA" sz="1200" dirty="0">
                <a:solidFill>
                  <a:schemeClr val="bg2"/>
                </a:solidFill>
              </a:rPr>
              <a:t>. 2009;25(7):1763-73; Cherkin DC </a:t>
            </a:r>
            <a:r>
              <a:rPr lang="en-CA" sz="1200" i="1" dirty="0">
                <a:solidFill>
                  <a:schemeClr val="bg2"/>
                </a:solidFill>
              </a:rPr>
              <a:t>et al. Spine </a:t>
            </a:r>
            <a:r>
              <a:rPr lang="en-CA" sz="1200" dirty="0">
                <a:solidFill>
                  <a:schemeClr val="bg2"/>
                </a:solidFill>
              </a:rPr>
              <a:t>(</a:t>
            </a:r>
            <a:r>
              <a:rPr lang="en-CA" sz="1200" i="1" dirty="0">
                <a:solidFill>
                  <a:schemeClr val="bg2"/>
                </a:solidFill>
              </a:rPr>
              <a:t>Phila Pa 1976). </a:t>
            </a:r>
            <a:r>
              <a:rPr lang="en-CA" sz="1200" dirty="0">
                <a:solidFill>
                  <a:schemeClr val="bg2"/>
                </a:solidFill>
              </a:rPr>
              <a:t>1996;21(24):2900-7; Edwards </a:t>
            </a:r>
            <a:r>
              <a:rPr lang="en-CA" sz="1200" i="1" dirty="0">
                <a:solidFill>
                  <a:schemeClr val="bg2"/>
                </a:solidFill>
              </a:rPr>
              <a:t>et al. Pain. </a:t>
            </a:r>
            <a:r>
              <a:rPr lang="en-CA" sz="1200" dirty="0">
                <a:solidFill>
                  <a:schemeClr val="bg2"/>
                </a:solidFill>
              </a:rPr>
              <a:t>2007.</a:t>
            </a:r>
          </a:p>
        </p:txBody>
      </p:sp>
    </p:spTree>
    <p:extLst>
      <p:ext uri="{BB962C8B-B14F-4D97-AF65-F5344CB8AC3E}">
        <p14:creationId xmlns:p14="http://schemas.microsoft.com/office/powerpoint/2010/main" val="418071825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Resumen</a:t>
            </a:r>
            <a:endParaRPr lang="es-MX" sz="4800" noProof="0" dirty="0">
              <a:solidFill>
                <a:schemeClr val="tx1">
                  <a:lumMod val="50000"/>
                </a:schemeClr>
              </a:solidFill>
            </a:endParaRPr>
          </a:p>
        </p:txBody>
      </p:sp>
    </p:spTree>
    <p:extLst>
      <p:ext uri="{BB962C8B-B14F-4D97-AF65-F5344CB8AC3E}">
        <p14:creationId xmlns:p14="http://schemas.microsoft.com/office/powerpoint/2010/main" val="26597709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Carga de la Enfermedad: Resumen</a:t>
            </a:r>
            <a:endParaRPr lang="es-MX" noProof="0" dirty="0"/>
          </a:p>
        </p:txBody>
      </p:sp>
      <p:sp>
        <p:nvSpPr>
          <p:cNvPr id="3" name="Content Placeholder 2"/>
          <p:cNvSpPr>
            <a:spLocks noGrp="1"/>
          </p:cNvSpPr>
          <p:nvPr>
            <p:ph idx="1"/>
          </p:nvPr>
        </p:nvSpPr>
        <p:spPr/>
        <p:txBody>
          <a:bodyPr>
            <a:normAutofit/>
          </a:bodyPr>
          <a:lstStyle/>
          <a:p>
            <a:r>
              <a:rPr lang="es-MX" sz="2400" noProof="0" dirty="0" smtClean="0"/>
              <a:t>El dolor afecta cada aspecto de la vida de un paciente</a:t>
            </a:r>
          </a:p>
          <a:p>
            <a:pPr lvl="1"/>
            <a:r>
              <a:rPr lang="es-MX" sz="2400" noProof="0" dirty="0" smtClean="0"/>
              <a:t>Actividades de la vida cotidiana</a:t>
            </a:r>
          </a:p>
          <a:p>
            <a:pPr lvl="1"/>
            <a:r>
              <a:rPr lang="es-MX" sz="2400" noProof="0" dirty="0" smtClean="0"/>
              <a:t>Habilidad para trabajar</a:t>
            </a:r>
          </a:p>
          <a:p>
            <a:pPr lvl="1"/>
            <a:r>
              <a:rPr lang="es-MX" sz="2400" dirty="0" smtClean="0"/>
              <a:t>Sueño</a:t>
            </a:r>
            <a:endParaRPr lang="es-MX" sz="2400" noProof="0" dirty="0" smtClean="0"/>
          </a:p>
          <a:p>
            <a:pPr lvl="1"/>
            <a:r>
              <a:rPr lang="es-MX" sz="2400" noProof="0" dirty="0" smtClean="0"/>
              <a:t>Bienestar psicológico</a:t>
            </a:r>
          </a:p>
          <a:p>
            <a:pPr>
              <a:buFontTx/>
              <a:buChar char="•"/>
            </a:pPr>
            <a:r>
              <a:rPr lang="es-MX" sz="2400" noProof="0" dirty="0" smtClean="0"/>
              <a:t>Todos los aspectos del dolor, sueño y estado de ánimo </a:t>
            </a:r>
            <a:r>
              <a:rPr lang="es-MX" sz="2400" dirty="0" smtClean="0"/>
              <a:t>de los pacientes que padecen d</a:t>
            </a:r>
            <a:r>
              <a:rPr lang="es-MX" sz="2400" noProof="0" dirty="0" smtClean="0"/>
              <a:t>olor </a:t>
            </a:r>
            <a:r>
              <a:rPr lang="es-MX" sz="2400" dirty="0" smtClean="0"/>
              <a:t>crónico </a:t>
            </a:r>
            <a:r>
              <a:rPr lang="es-MX" sz="2400" noProof="0" dirty="0" smtClean="0"/>
              <a:t>deben ser evaluados</a:t>
            </a:r>
          </a:p>
          <a:p>
            <a:pPr>
              <a:buFontTx/>
              <a:buChar char="•"/>
            </a:pPr>
            <a:r>
              <a:rPr lang="es-MX" sz="2400" noProof="0" dirty="0" smtClean="0"/>
              <a:t>Resolver el dolor y las comorbilidades puede mejorar el funcionamiento </a:t>
            </a:r>
            <a:r>
              <a:rPr lang="es-MX" sz="2400" dirty="0" smtClean="0"/>
              <a:t>c</a:t>
            </a:r>
            <a:r>
              <a:rPr lang="es-MX" sz="2400" noProof="0" dirty="0" smtClean="0"/>
              <a:t>otidiano y aumentar la calidad de vida (QoL, por sus siglas en inglés)</a:t>
            </a:r>
          </a:p>
          <a:p>
            <a:endParaRPr lang="es-MX" sz="2400" noProof="0" dirty="0" smtClean="0"/>
          </a:p>
          <a:p>
            <a:pPr lvl="1"/>
            <a:endParaRPr lang="es-MX" sz="2400" noProof="0" dirty="0"/>
          </a:p>
        </p:txBody>
      </p:sp>
      <p:sp>
        <p:nvSpPr>
          <p:cNvPr id="5" name="TextBox 4"/>
          <p:cNvSpPr txBox="1"/>
          <p:nvPr/>
        </p:nvSpPr>
        <p:spPr>
          <a:xfrm>
            <a:off x="107504" y="6409093"/>
            <a:ext cx="1470274" cy="246221"/>
          </a:xfrm>
          <a:prstGeom prst="rect">
            <a:avLst/>
          </a:prstGeom>
          <a:noFill/>
        </p:spPr>
        <p:txBody>
          <a:bodyPr wrap="none" rtlCol="0">
            <a:spAutoFit/>
          </a:bodyPr>
          <a:lstStyle/>
          <a:p>
            <a:r>
              <a:rPr lang="en-CA" sz="1000" dirty="0" smtClean="0">
                <a:solidFill>
                  <a:srgbClr val="002060"/>
                </a:solidFill>
                <a:latin typeface="Arial" pitchFamily="34" charset="0"/>
                <a:cs typeface="Arial" pitchFamily="34" charset="0"/>
              </a:rPr>
              <a:t>QoL = Calidad de Vida</a:t>
            </a:r>
            <a:endParaRPr lang="en-CA" sz="1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178383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noProof="0" dirty="0" smtClean="0"/>
              <a:t>CARGA DE LA ENFERMEDAD</a:t>
            </a:r>
            <a:endParaRPr lang="es-MX" noProof="0" dirty="0"/>
          </a:p>
        </p:txBody>
      </p:sp>
    </p:spTree>
    <p:extLst>
      <p:ext uri="{BB962C8B-B14F-4D97-AF65-F5344CB8AC3E}">
        <p14:creationId xmlns:p14="http://schemas.microsoft.com/office/powerpoint/2010/main" val="1772775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Visión General</a:t>
            </a:r>
            <a:endParaRPr lang="es-MX" sz="4800" noProof="0" dirty="0">
              <a:solidFill>
                <a:schemeClr val="tx1">
                  <a:lumMod val="50000"/>
                </a:schemeClr>
              </a:solidFill>
            </a:endParaRPr>
          </a:p>
        </p:txBody>
      </p:sp>
    </p:spTree>
    <p:extLst>
      <p:ext uri="{BB962C8B-B14F-4D97-AF65-F5344CB8AC3E}">
        <p14:creationId xmlns:p14="http://schemas.microsoft.com/office/powerpoint/2010/main" val="248529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4" name="Rectangle 14"/>
          <p:cNvSpPr>
            <a:spLocks noGrp="1" noChangeArrowheads="1"/>
          </p:cNvSpPr>
          <p:nvPr>
            <p:ph type="title"/>
          </p:nvPr>
        </p:nvSpPr>
        <p:spPr>
          <a:noFill/>
        </p:spPr>
        <p:txBody>
          <a:bodyPr>
            <a:normAutofit fontScale="90000"/>
          </a:bodyPr>
          <a:lstStyle/>
          <a:p>
            <a:r>
              <a:rPr lang="es-MX" noProof="0" dirty="0" smtClean="0">
                <a:latin typeface="+mn-lt"/>
              </a:rPr>
              <a:t>Consecuencias del Dolor Continuo </a:t>
            </a:r>
            <a:br>
              <a:rPr lang="es-MX" noProof="0" dirty="0" smtClean="0">
                <a:latin typeface="+mn-lt"/>
              </a:rPr>
            </a:br>
            <a:r>
              <a:rPr lang="es-MX" noProof="0" dirty="0" smtClean="0">
                <a:latin typeface="+mn-lt"/>
              </a:rPr>
              <a:t>(No Aliviado)</a:t>
            </a:r>
          </a:p>
        </p:txBody>
      </p:sp>
      <p:sp>
        <p:nvSpPr>
          <p:cNvPr id="17" name="Freeform 16"/>
          <p:cNvSpPr/>
          <p:nvPr/>
        </p:nvSpPr>
        <p:spPr>
          <a:xfrm>
            <a:off x="3563888" y="1600200"/>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2000" dirty="0" smtClean="0">
                <a:solidFill>
                  <a:prstClr val="white"/>
                </a:solidFill>
              </a:rPr>
              <a:t>Dolor agudo </a:t>
            </a:r>
            <a:endParaRPr lang="es-MX" sz="2000" dirty="0">
              <a:solidFill>
                <a:prstClr val="white"/>
              </a:solidFill>
            </a:endParaRPr>
          </a:p>
        </p:txBody>
      </p:sp>
      <p:sp>
        <p:nvSpPr>
          <p:cNvPr id="18" name="Freeform 17"/>
          <p:cNvSpPr/>
          <p:nvPr/>
        </p:nvSpPr>
        <p:spPr>
          <a:xfrm>
            <a:off x="458121" y="2692757"/>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2000" dirty="0" smtClean="0">
                <a:solidFill>
                  <a:prstClr val="white"/>
                </a:solidFill>
              </a:rPr>
              <a:t>Deterioro de la función física</a:t>
            </a:r>
            <a:endParaRPr lang="es-MX" sz="2000" dirty="0">
              <a:solidFill>
                <a:prstClr val="white"/>
              </a:solidFill>
            </a:endParaRPr>
          </a:p>
        </p:txBody>
      </p:sp>
      <p:sp>
        <p:nvSpPr>
          <p:cNvPr id="19" name="Freeform 18"/>
          <p:cNvSpPr/>
          <p:nvPr/>
        </p:nvSpPr>
        <p:spPr>
          <a:xfrm>
            <a:off x="899593" y="3828182"/>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2000" dirty="0" smtClean="0">
                <a:solidFill>
                  <a:prstClr val="white"/>
                </a:solidFill>
              </a:rPr>
              <a:t>Menor movilidad</a:t>
            </a:r>
            <a:endParaRPr lang="es-MX" sz="2000" dirty="0">
              <a:solidFill>
                <a:prstClr val="white"/>
              </a:solidFill>
            </a:endParaRPr>
          </a:p>
        </p:txBody>
      </p:sp>
      <p:sp>
        <p:nvSpPr>
          <p:cNvPr id="20" name="Freeform 19"/>
          <p:cNvSpPr/>
          <p:nvPr/>
        </p:nvSpPr>
        <p:spPr>
          <a:xfrm>
            <a:off x="899593" y="4692278"/>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2000" dirty="0" smtClean="0">
                <a:solidFill>
                  <a:prstClr val="white"/>
                </a:solidFill>
              </a:rPr>
              <a:t>Trastorno del sueño</a:t>
            </a:r>
            <a:endParaRPr lang="es-MX" sz="2000" dirty="0">
              <a:solidFill>
                <a:prstClr val="white"/>
              </a:solidFill>
            </a:endParaRPr>
          </a:p>
        </p:txBody>
      </p:sp>
      <p:sp>
        <p:nvSpPr>
          <p:cNvPr id="21" name="Freeform 20"/>
          <p:cNvSpPr/>
          <p:nvPr/>
        </p:nvSpPr>
        <p:spPr>
          <a:xfrm>
            <a:off x="899593" y="5555453"/>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2000" dirty="0" smtClean="0">
                <a:solidFill>
                  <a:prstClr val="white"/>
                </a:solidFill>
              </a:rPr>
              <a:t>Deterioro en la inmunidad</a:t>
            </a:r>
            <a:endParaRPr lang="es-MX" sz="2000" dirty="0">
              <a:solidFill>
                <a:prstClr val="white"/>
              </a:solidFill>
            </a:endParaRPr>
          </a:p>
        </p:txBody>
      </p:sp>
      <p:sp>
        <p:nvSpPr>
          <p:cNvPr id="22" name="Freeform 21"/>
          <p:cNvSpPr/>
          <p:nvPr/>
        </p:nvSpPr>
        <p:spPr>
          <a:xfrm>
            <a:off x="2524966" y="2692757"/>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2000" dirty="0" smtClean="0">
                <a:solidFill>
                  <a:prstClr val="white"/>
                </a:solidFill>
              </a:rPr>
              <a:t>Dependencia</a:t>
            </a:r>
            <a:endParaRPr lang="es-MX" sz="2000" dirty="0">
              <a:solidFill>
                <a:prstClr val="white"/>
              </a:solidFill>
            </a:endParaRPr>
          </a:p>
        </p:txBody>
      </p:sp>
      <p:sp>
        <p:nvSpPr>
          <p:cNvPr id="23" name="Freeform 22"/>
          <p:cNvSpPr/>
          <p:nvPr/>
        </p:nvSpPr>
        <p:spPr>
          <a:xfrm>
            <a:off x="3347864" y="3822824"/>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2000" dirty="0" smtClean="0">
                <a:solidFill>
                  <a:prstClr val="white"/>
                </a:solidFill>
              </a:rPr>
              <a:t>En la medicación</a:t>
            </a:r>
            <a:endParaRPr lang="es-MX" sz="2000" dirty="0">
              <a:solidFill>
                <a:prstClr val="white"/>
              </a:solidFill>
            </a:endParaRPr>
          </a:p>
        </p:txBody>
      </p:sp>
      <p:sp>
        <p:nvSpPr>
          <p:cNvPr id="24" name="Freeform 23"/>
          <p:cNvSpPr/>
          <p:nvPr/>
        </p:nvSpPr>
        <p:spPr>
          <a:xfrm>
            <a:off x="3347864" y="4758928"/>
            <a:ext cx="2027222" cy="1118344"/>
          </a:xfrm>
          <a:custGeom>
            <a:avLst/>
            <a:gdLst>
              <a:gd name="connsiteX0" fmla="*/ 0 w 2027222"/>
              <a:gd name="connsiteY0" fmla="*/ 0 h 1118344"/>
              <a:gd name="connsiteX1" fmla="*/ 2027222 w 2027222"/>
              <a:gd name="connsiteY1" fmla="*/ 0 h 1118344"/>
              <a:gd name="connsiteX2" fmla="*/ 2027222 w 2027222"/>
              <a:gd name="connsiteY2" fmla="*/ 1118344 h 1118344"/>
              <a:gd name="connsiteX3" fmla="*/ 0 w 2027222"/>
              <a:gd name="connsiteY3" fmla="*/ 1118344 h 1118344"/>
              <a:gd name="connsiteX4" fmla="*/ 0 w 2027222"/>
              <a:gd name="connsiteY4" fmla="*/ 0 h 1118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1118344">
                <a:moveTo>
                  <a:pt x="0" y="0"/>
                </a:moveTo>
                <a:lnTo>
                  <a:pt x="2027222" y="0"/>
                </a:lnTo>
                <a:lnTo>
                  <a:pt x="2027222" y="1118344"/>
                </a:lnTo>
                <a:lnTo>
                  <a:pt x="0" y="1118344"/>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2000" dirty="0" smtClean="0">
                <a:solidFill>
                  <a:prstClr val="white"/>
                </a:solidFill>
              </a:rPr>
              <a:t>En miembros de la familia/ otros cuidadores</a:t>
            </a:r>
            <a:endParaRPr lang="es-MX" sz="2000" dirty="0">
              <a:solidFill>
                <a:prstClr val="white"/>
              </a:solidFill>
            </a:endParaRPr>
          </a:p>
        </p:txBody>
      </p:sp>
      <p:sp>
        <p:nvSpPr>
          <p:cNvPr id="25" name="Freeform 24"/>
          <p:cNvSpPr/>
          <p:nvPr/>
        </p:nvSpPr>
        <p:spPr>
          <a:xfrm>
            <a:off x="4591810" y="2692757"/>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2000" dirty="0" smtClean="0">
                <a:solidFill>
                  <a:prstClr val="white"/>
                </a:solidFill>
              </a:rPr>
              <a:t>Mayor tiempo de recuperación</a:t>
            </a:r>
            <a:endParaRPr lang="es-MX" sz="2000" dirty="0">
              <a:solidFill>
                <a:prstClr val="white"/>
              </a:solidFill>
            </a:endParaRPr>
          </a:p>
        </p:txBody>
      </p:sp>
      <p:sp>
        <p:nvSpPr>
          <p:cNvPr id="26" name="Freeform 25"/>
          <p:cNvSpPr/>
          <p:nvPr/>
        </p:nvSpPr>
        <p:spPr>
          <a:xfrm>
            <a:off x="5796136" y="3899269"/>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2000" dirty="0" smtClean="0">
                <a:solidFill>
                  <a:prstClr val="white"/>
                </a:solidFill>
              </a:rPr>
              <a:t>Readmisiones hospitalarias</a:t>
            </a:r>
            <a:endParaRPr lang="es-MX" sz="2000" dirty="0">
              <a:solidFill>
                <a:prstClr val="white"/>
              </a:solidFill>
            </a:endParaRPr>
          </a:p>
        </p:txBody>
      </p:sp>
      <p:sp>
        <p:nvSpPr>
          <p:cNvPr id="27" name="Freeform 26"/>
          <p:cNvSpPr/>
          <p:nvPr/>
        </p:nvSpPr>
        <p:spPr>
          <a:xfrm>
            <a:off x="5796136" y="4835373"/>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2000" dirty="0" smtClean="0">
                <a:solidFill>
                  <a:prstClr val="white"/>
                </a:solidFill>
              </a:rPr>
              <a:t>Costos </a:t>
            </a:r>
          </a:p>
          <a:p>
            <a:pPr algn="ctr" defTabSz="889000">
              <a:lnSpc>
                <a:spcPct val="90000"/>
              </a:lnSpc>
              <a:spcBef>
                <a:spcPct val="0"/>
              </a:spcBef>
              <a:spcAft>
                <a:spcPct val="35000"/>
              </a:spcAft>
            </a:pPr>
            <a:r>
              <a:rPr lang="es-MX" sz="2000" dirty="0" smtClean="0">
                <a:solidFill>
                  <a:prstClr val="white"/>
                </a:solidFill>
              </a:rPr>
              <a:t>económicos</a:t>
            </a:r>
            <a:endParaRPr lang="es-MX" sz="2000" dirty="0">
              <a:solidFill>
                <a:prstClr val="white"/>
              </a:solidFill>
            </a:endParaRPr>
          </a:p>
        </p:txBody>
      </p:sp>
      <p:sp>
        <p:nvSpPr>
          <p:cNvPr id="28" name="Freeform 27"/>
          <p:cNvSpPr/>
          <p:nvPr/>
        </p:nvSpPr>
        <p:spPr>
          <a:xfrm>
            <a:off x="6658655" y="2691296"/>
            <a:ext cx="2027222" cy="953728"/>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2000" dirty="0" smtClean="0">
                <a:solidFill>
                  <a:srgbClr val="002060"/>
                </a:solidFill>
              </a:rPr>
              <a:t>Mayor riesgo de desarrollar dolor crónico</a:t>
            </a:r>
            <a:endParaRPr lang="es-MX" sz="2000" dirty="0">
              <a:solidFill>
                <a:srgbClr val="002060"/>
              </a:solidFill>
            </a:endParaRPr>
          </a:p>
        </p:txBody>
      </p:sp>
      <p:cxnSp>
        <p:nvCxnSpPr>
          <p:cNvPr id="46149" name="Straight Connector 46148"/>
          <p:cNvCxnSpPr/>
          <p:nvPr/>
        </p:nvCxnSpPr>
        <p:spPr>
          <a:xfrm>
            <a:off x="1471732" y="2492896"/>
            <a:ext cx="620053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610946" y="2340496"/>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490800" y="2492896"/>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491880" y="2492896"/>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580112" y="2492896"/>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668344" y="2492896"/>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83568" y="3404025"/>
            <a:ext cx="0" cy="247324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131840" y="3459421"/>
            <a:ext cx="0" cy="185867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619754" y="3459421"/>
            <a:ext cx="0" cy="174507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83568" y="4199757"/>
            <a:ext cx="21602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699896" y="5074655"/>
            <a:ext cx="21602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83568" y="5877272"/>
            <a:ext cx="21602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131840" y="4210559"/>
            <a:ext cx="21602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131839" y="5318100"/>
            <a:ext cx="21602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591110" y="4281646"/>
            <a:ext cx="21602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619754" y="5204498"/>
            <a:ext cx="216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6</a:t>
            </a:fld>
            <a:endParaRPr lang="es-MX" dirty="0">
              <a:solidFill>
                <a:prstClr val="black"/>
              </a:solidFill>
            </a:endParaRPr>
          </a:p>
        </p:txBody>
      </p:sp>
      <p:sp>
        <p:nvSpPr>
          <p:cNvPr id="34" name="Rectangle 46164"/>
          <p:cNvSpPr/>
          <p:nvPr/>
        </p:nvSpPr>
        <p:spPr>
          <a:xfrm>
            <a:off x="458121" y="6445743"/>
            <a:ext cx="8227756" cy="400110"/>
          </a:xfrm>
          <a:prstGeom prst="rect">
            <a:avLst/>
          </a:prstGeom>
        </p:spPr>
        <p:txBody>
          <a:bodyPr wrap="square">
            <a:spAutoFit/>
          </a:bodyPr>
          <a:lstStyle/>
          <a:p>
            <a:r>
              <a:rPr lang="en-US" sz="1000" dirty="0">
                <a:solidFill>
                  <a:srgbClr val="002060"/>
                </a:solidFill>
              </a:rPr>
              <a:t>Institute of Medicine. </a:t>
            </a:r>
            <a:r>
              <a:rPr lang="en-US" sz="1000" i="1" dirty="0">
                <a:solidFill>
                  <a:srgbClr val="002060"/>
                </a:solidFill>
              </a:rPr>
              <a:t>Relieving Pain in America: A Blueprint for Transforming Prevention, Care, Education, and Research. </a:t>
            </a:r>
            <a:r>
              <a:rPr lang="en-US" sz="1000" i="1" dirty="0" smtClean="0">
                <a:solidFill>
                  <a:srgbClr val="002060"/>
                </a:solidFill>
              </a:rPr>
              <a:t/>
            </a:r>
            <a:br>
              <a:rPr lang="en-US" sz="1000" i="1" dirty="0" smtClean="0">
                <a:solidFill>
                  <a:srgbClr val="002060"/>
                </a:solidFill>
              </a:rPr>
            </a:br>
            <a:r>
              <a:rPr lang="en-US" sz="1000" dirty="0" smtClean="0">
                <a:solidFill>
                  <a:srgbClr val="002060"/>
                </a:solidFill>
              </a:rPr>
              <a:t>The </a:t>
            </a:r>
            <a:r>
              <a:rPr lang="en-US" sz="1000" dirty="0">
                <a:solidFill>
                  <a:srgbClr val="002060"/>
                </a:solidFill>
              </a:rPr>
              <a:t>National Academies Press; Washington, DC: 2011.</a:t>
            </a:r>
          </a:p>
        </p:txBody>
      </p:sp>
    </p:spTree>
    <p:extLst>
      <p:ext uri="{BB962C8B-B14F-4D97-AF65-F5344CB8AC3E}">
        <p14:creationId xmlns:p14="http://schemas.microsoft.com/office/powerpoint/2010/main" val="1236930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normAutofit/>
          </a:bodyPr>
          <a:lstStyle/>
          <a:p>
            <a:r>
              <a:rPr lang="es-MX" dirty="0" smtClean="0"/>
              <a:t>Impacto del dolor crónico</a:t>
            </a:r>
          </a:p>
        </p:txBody>
      </p:sp>
      <p:grpSp>
        <p:nvGrpSpPr>
          <p:cNvPr id="3" name="Group 2"/>
          <p:cNvGrpSpPr/>
          <p:nvPr/>
        </p:nvGrpSpPr>
        <p:grpSpPr>
          <a:xfrm>
            <a:off x="1016000" y="1725513"/>
            <a:ext cx="7108825" cy="4295775"/>
            <a:chOff x="1016000" y="1725513"/>
            <a:chExt cx="7108825" cy="4295775"/>
          </a:xfrm>
        </p:grpSpPr>
        <p:sp>
          <p:nvSpPr>
            <p:cNvPr id="41987" name="Freeform 24"/>
            <p:cNvSpPr>
              <a:spLocks/>
            </p:cNvSpPr>
            <p:nvPr/>
          </p:nvSpPr>
          <p:spPr bwMode="auto">
            <a:xfrm>
              <a:off x="3797300" y="2377976"/>
              <a:ext cx="1549400" cy="1163637"/>
            </a:xfrm>
            <a:custGeom>
              <a:avLst/>
              <a:gdLst>
                <a:gd name="T0" fmla="*/ 0 w 976"/>
                <a:gd name="T1" fmla="*/ 0 h 733"/>
                <a:gd name="T2" fmla="*/ 2147483647 w 976"/>
                <a:gd name="T3" fmla="*/ 0 h 733"/>
                <a:gd name="T4" fmla="*/ 2147483647 w 976"/>
                <a:gd name="T5" fmla="*/ 2147483647 h 733"/>
                <a:gd name="T6" fmla="*/ 2147483647 w 976"/>
                <a:gd name="T7" fmla="*/ 2147483647 h 733"/>
                <a:gd name="T8" fmla="*/ 0 w 976"/>
                <a:gd name="T9" fmla="*/ 0 h 733"/>
                <a:gd name="T10" fmla="*/ 0 60000 65536"/>
                <a:gd name="T11" fmla="*/ 0 60000 65536"/>
                <a:gd name="T12" fmla="*/ 0 60000 65536"/>
                <a:gd name="T13" fmla="*/ 0 60000 65536"/>
                <a:gd name="T14" fmla="*/ 0 60000 65536"/>
                <a:gd name="T15" fmla="*/ 0 w 976"/>
                <a:gd name="T16" fmla="*/ 0 h 733"/>
                <a:gd name="T17" fmla="*/ 976 w 976"/>
                <a:gd name="T18" fmla="*/ 733 h 733"/>
              </a:gdLst>
              <a:ahLst/>
              <a:cxnLst>
                <a:cxn ang="T10">
                  <a:pos x="T0" y="T1"/>
                </a:cxn>
                <a:cxn ang="T11">
                  <a:pos x="T2" y="T3"/>
                </a:cxn>
                <a:cxn ang="T12">
                  <a:pos x="T4" y="T5"/>
                </a:cxn>
                <a:cxn ang="T13">
                  <a:pos x="T6" y="T7"/>
                </a:cxn>
                <a:cxn ang="T14">
                  <a:pos x="T8" y="T9"/>
                </a:cxn>
              </a:cxnLst>
              <a:rect l="T15" t="T16" r="T17" b="T18"/>
              <a:pathLst>
                <a:path w="976" h="733">
                  <a:moveTo>
                    <a:pt x="0" y="0"/>
                  </a:moveTo>
                  <a:lnTo>
                    <a:pt x="976" y="0"/>
                  </a:lnTo>
                  <a:lnTo>
                    <a:pt x="732" y="733"/>
                  </a:lnTo>
                  <a:lnTo>
                    <a:pt x="304" y="719"/>
                  </a:lnTo>
                  <a:lnTo>
                    <a:pt x="0" y="0"/>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41988" name="Freeform 25"/>
            <p:cNvSpPr>
              <a:spLocks/>
            </p:cNvSpPr>
            <p:nvPr/>
          </p:nvSpPr>
          <p:spPr bwMode="auto">
            <a:xfrm>
              <a:off x="4959350" y="2571651"/>
              <a:ext cx="1530350" cy="969962"/>
            </a:xfrm>
            <a:custGeom>
              <a:avLst/>
              <a:gdLst>
                <a:gd name="T0" fmla="*/ 2147483647 w 964"/>
                <a:gd name="T1" fmla="*/ 0 h 611"/>
                <a:gd name="T2" fmla="*/ 2147483647 w 964"/>
                <a:gd name="T3" fmla="*/ 2147483647 h 611"/>
                <a:gd name="T4" fmla="*/ 2147483647 w 964"/>
                <a:gd name="T5" fmla="*/ 2147483647 h 611"/>
                <a:gd name="T6" fmla="*/ 0 w 964"/>
                <a:gd name="T7" fmla="*/ 2147483647 h 611"/>
                <a:gd name="T8" fmla="*/ 2147483647 w 964"/>
                <a:gd name="T9" fmla="*/ 2147483647 h 611"/>
                <a:gd name="T10" fmla="*/ 2147483647 w 964"/>
                <a:gd name="T11" fmla="*/ 0 h 611"/>
                <a:gd name="T12" fmla="*/ 0 60000 65536"/>
                <a:gd name="T13" fmla="*/ 0 60000 65536"/>
                <a:gd name="T14" fmla="*/ 0 60000 65536"/>
                <a:gd name="T15" fmla="*/ 0 60000 65536"/>
                <a:gd name="T16" fmla="*/ 0 60000 65536"/>
                <a:gd name="T17" fmla="*/ 0 60000 65536"/>
                <a:gd name="T18" fmla="*/ 0 w 964"/>
                <a:gd name="T19" fmla="*/ 0 h 611"/>
                <a:gd name="T20" fmla="*/ 964 w 964"/>
                <a:gd name="T21" fmla="*/ 611 h 611"/>
              </a:gdLst>
              <a:ahLst/>
              <a:cxnLst>
                <a:cxn ang="T12">
                  <a:pos x="T0" y="T1"/>
                </a:cxn>
                <a:cxn ang="T13">
                  <a:pos x="T2" y="T3"/>
                </a:cxn>
                <a:cxn ang="T14">
                  <a:pos x="T4" y="T5"/>
                </a:cxn>
                <a:cxn ang="T15">
                  <a:pos x="T6" y="T7"/>
                </a:cxn>
                <a:cxn ang="T16">
                  <a:pos x="T8" y="T9"/>
                </a:cxn>
                <a:cxn ang="T17">
                  <a:pos x="T10" y="T11"/>
                </a:cxn>
              </a:cxnLst>
              <a:rect l="T18" t="T19" r="T20" b="T21"/>
              <a:pathLst>
                <a:path w="964" h="611">
                  <a:moveTo>
                    <a:pt x="367" y="0"/>
                  </a:moveTo>
                  <a:lnTo>
                    <a:pt x="964" y="341"/>
                  </a:lnTo>
                  <a:lnTo>
                    <a:pt x="244" y="611"/>
                  </a:lnTo>
                  <a:lnTo>
                    <a:pt x="0" y="611"/>
                  </a:lnTo>
                  <a:lnTo>
                    <a:pt x="122" y="489"/>
                  </a:lnTo>
                  <a:lnTo>
                    <a:pt x="367" y="0"/>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41989" name="Freeform 26"/>
            <p:cNvSpPr>
              <a:spLocks/>
            </p:cNvSpPr>
            <p:nvPr/>
          </p:nvSpPr>
          <p:spPr bwMode="auto">
            <a:xfrm>
              <a:off x="5346700" y="3347938"/>
              <a:ext cx="1663700" cy="774700"/>
            </a:xfrm>
            <a:custGeom>
              <a:avLst/>
              <a:gdLst>
                <a:gd name="T0" fmla="*/ 2147483647 w 1048"/>
                <a:gd name="T1" fmla="*/ 0 h 488"/>
                <a:gd name="T2" fmla="*/ 2147483647 w 1048"/>
                <a:gd name="T3" fmla="*/ 2147483647 h 488"/>
                <a:gd name="T4" fmla="*/ 0 w 1048"/>
                <a:gd name="T5" fmla="*/ 2147483647 h 488"/>
                <a:gd name="T6" fmla="*/ 0 w 1048"/>
                <a:gd name="T7" fmla="*/ 2147483647 h 488"/>
                <a:gd name="T8" fmla="*/ 2147483647 w 1048"/>
                <a:gd name="T9" fmla="*/ 0 h 488"/>
                <a:gd name="T10" fmla="*/ 0 60000 65536"/>
                <a:gd name="T11" fmla="*/ 0 60000 65536"/>
                <a:gd name="T12" fmla="*/ 0 60000 65536"/>
                <a:gd name="T13" fmla="*/ 0 60000 65536"/>
                <a:gd name="T14" fmla="*/ 0 60000 65536"/>
                <a:gd name="T15" fmla="*/ 0 w 1048"/>
                <a:gd name="T16" fmla="*/ 0 h 488"/>
                <a:gd name="T17" fmla="*/ 1048 w 1048"/>
                <a:gd name="T18" fmla="*/ 488 h 488"/>
              </a:gdLst>
              <a:ahLst/>
              <a:cxnLst>
                <a:cxn ang="T10">
                  <a:pos x="T0" y="T1"/>
                </a:cxn>
                <a:cxn ang="T11">
                  <a:pos x="T2" y="T3"/>
                </a:cxn>
                <a:cxn ang="T12">
                  <a:pos x="T4" y="T5"/>
                </a:cxn>
                <a:cxn ang="T13">
                  <a:pos x="T6" y="T7"/>
                </a:cxn>
                <a:cxn ang="T14">
                  <a:pos x="T8" y="T9"/>
                </a:cxn>
              </a:cxnLst>
              <a:rect l="T15" t="T16" r="T17" b="T18"/>
              <a:pathLst>
                <a:path w="1048" h="488">
                  <a:moveTo>
                    <a:pt x="855" y="0"/>
                  </a:moveTo>
                  <a:lnTo>
                    <a:pt x="1048" y="452"/>
                  </a:lnTo>
                  <a:lnTo>
                    <a:pt x="0" y="488"/>
                  </a:lnTo>
                  <a:lnTo>
                    <a:pt x="0" y="244"/>
                  </a:lnTo>
                  <a:lnTo>
                    <a:pt x="855" y="0"/>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41990" name="Freeform 27"/>
            <p:cNvSpPr>
              <a:spLocks/>
            </p:cNvSpPr>
            <p:nvPr/>
          </p:nvSpPr>
          <p:spPr bwMode="auto">
            <a:xfrm>
              <a:off x="5105400" y="4122638"/>
              <a:ext cx="1511300" cy="969963"/>
            </a:xfrm>
            <a:custGeom>
              <a:avLst/>
              <a:gdLst>
                <a:gd name="T0" fmla="*/ 2147483647 w 952"/>
                <a:gd name="T1" fmla="*/ 2147483647 h 611"/>
                <a:gd name="T2" fmla="*/ 2147483647 w 952"/>
                <a:gd name="T3" fmla="*/ 2147483647 h 611"/>
                <a:gd name="T4" fmla="*/ 0 w 952"/>
                <a:gd name="T5" fmla="*/ 2147483647 h 611"/>
                <a:gd name="T6" fmla="*/ 2147483647 w 952"/>
                <a:gd name="T7" fmla="*/ 0 h 611"/>
                <a:gd name="T8" fmla="*/ 2147483647 w 952"/>
                <a:gd name="T9" fmla="*/ 2147483647 h 611"/>
                <a:gd name="T10" fmla="*/ 0 60000 65536"/>
                <a:gd name="T11" fmla="*/ 0 60000 65536"/>
                <a:gd name="T12" fmla="*/ 0 60000 65536"/>
                <a:gd name="T13" fmla="*/ 0 60000 65536"/>
                <a:gd name="T14" fmla="*/ 0 60000 65536"/>
                <a:gd name="T15" fmla="*/ 0 w 952"/>
                <a:gd name="T16" fmla="*/ 0 h 611"/>
                <a:gd name="T17" fmla="*/ 952 w 952"/>
                <a:gd name="T18" fmla="*/ 611 h 611"/>
              </a:gdLst>
              <a:ahLst/>
              <a:cxnLst>
                <a:cxn ang="T10">
                  <a:pos x="T0" y="T1"/>
                </a:cxn>
                <a:cxn ang="T11">
                  <a:pos x="T2" y="T3"/>
                </a:cxn>
                <a:cxn ang="T12">
                  <a:pos x="T4" y="T5"/>
                </a:cxn>
                <a:cxn ang="T13">
                  <a:pos x="T6" y="T7"/>
                </a:cxn>
                <a:cxn ang="T14">
                  <a:pos x="T8" y="T9"/>
                </a:cxn>
              </a:cxnLst>
              <a:rect l="T15" t="T16" r="T17" b="T18"/>
              <a:pathLst>
                <a:path w="952" h="611">
                  <a:moveTo>
                    <a:pt x="952" y="156"/>
                  </a:moveTo>
                  <a:lnTo>
                    <a:pt x="763" y="611"/>
                  </a:lnTo>
                  <a:lnTo>
                    <a:pt x="0" y="60"/>
                  </a:lnTo>
                  <a:lnTo>
                    <a:pt x="30" y="0"/>
                  </a:lnTo>
                  <a:lnTo>
                    <a:pt x="952" y="156"/>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41991" name="Freeform 28"/>
            <p:cNvSpPr>
              <a:spLocks/>
            </p:cNvSpPr>
            <p:nvPr/>
          </p:nvSpPr>
          <p:spPr bwMode="auto">
            <a:xfrm>
              <a:off x="4572000" y="4122638"/>
              <a:ext cx="1473200" cy="1357313"/>
            </a:xfrm>
            <a:custGeom>
              <a:avLst/>
              <a:gdLst>
                <a:gd name="T0" fmla="*/ 2147483647 w 928"/>
                <a:gd name="T1" fmla="*/ 2147483647 h 855"/>
                <a:gd name="T2" fmla="*/ 2147483647 w 928"/>
                <a:gd name="T3" fmla="*/ 2147483647 h 855"/>
                <a:gd name="T4" fmla="*/ 2147483647 w 928"/>
                <a:gd name="T5" fmla="*/ 0 h 855"/>
                <a:gd name="T6" fmla="*/ 0 w 928"/>
                <a:gd name="T7" fmla="*/ 2147483647 h 855"/>
                <a:gd name="T8" fmla="*/ 2147483647 w 928"/>
                <a:gd name="T9" fmla="*/ 2147483647 h 855"/>
                <a:gd name="T10" fmla="*/ 0 60000 65536"/>
                <a:gd name="T11" fmla="*/ 0 60000 65536"/>
                <a:gd name="T12" fmla="*/ 0 60000 65536"/>
                <a:gd name="T13" fmla="*/ 0 60000 65536"/>
                <a:gd name="T14" fmla="*/ 0 60000 65536"/>
                <a:gd name="T15" fmla="*/ 0 w 928"/>
                <a:gd name="T16" fmla="*/ 0 h 855"/>
                <a:gd name="T17" fmla="*/ 928 w 928"/>
                <a:gd name="T18" fmla="*/ 855 h 855"/>
              </a:gdLst>
              <a:ahLst/>
              <a:cxnLst>
                <a:cxn ang="T10">
                  <a:pos x="T0" y="T1"/>
                </a:cxn>
                <a:cxn ang="T11">
                  <a:pos x="T2" y="T3"/>
                </a:cxn>
                <a:cxn ang="T12">
                  <a:pos x="T4" y="T5"/>
                </a:cxn>
                <a:cxn ang="T13">
                  <a:pos x="T6" y="T7"/>
                </a:cxn>
                <a:cxn ang="T14">
                  <a:pos x="T8" y="T9"/>
                </a:cxn>
              </a:cxnLst>
              <a:rect l="T15" t="T16" r="T17" b="T18"/>
              <a:pathLst>
                <a:path w="928" h="855">
                  <a:moveTo>
                    <a:pt x="122" y="855"/>
                  </a:moveTo>
                  <a:lnTo>
                    <a:pt x="928" y="668"/>
                  </a:lnTo>
                  <a:lnTo>
                    <a:pt x="244" y="0"/>
                  </a:lnTo>
                  <a:lnTo>
                    <a:pt x="0" y="122"/>
                  </a:lnTo>
                  <a:lnTo>
                    <a:pt x="122" y="855"/>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41992" name="Freeform 29"/>
            <p:cNvSpPr>
              <a:spLocks/>
            </p:cNvSpPr>
            <p:nvPr/>
          </p:nvSpPr>
          <p:spPr bwMode="auto">
            <a:xfrm>
              <a:off x="2933700" y="4217888"/>
              <a:ext cx="1524000" cy="1155700"/>
            </a:xfrm>
            <a:custGeom>
              <a:avLst/>
              <a:gdLst>
                <a:gd name="T0" fmla="*/ 0 w 960"/>
                <a:gd name="T1" fmla="*/ 2147483647 h 728"/>
                <a:gd name="T2" fmla="*/ 2147483647 w 960"/>
                <a:gd name="T3" fmla="*/ 2147483647 h 728"/>
                <a:gd name="T4" fmla="*/ 2147483647 w 960"/>
                <a:gd name="T5" fmla="*/ 2147483647 h 728"/>
                <a:gd name="T6" fmla="*/ 2147483647 w 960"/>
                <a:gd name="T7" fmla="*/ 0 h 728"/>
                <a:gd name="T8" fmla="*/ 0 w 960"/>
                <a:gd name="T9" fmla="*/ 2147483647 h 728"/>
                <a:gd name="T10" fmla="*/ 0 60000 65536"/>
                <a:gd name="T11" fmla="*/ 0 60000 65536"/>
                <a:gd name="T12" fmla="*/ 0 60000 65536"/>
                <a:gd name="T13" fmla="*/ 0 60000 65536"/>
                <a:gd name="T14" fmla="*/ 0 60000 65536"/>
                <a:gd name="T15" fmla="*/ 0 w 960"/>
                <a:gd name="T16" fmla="*/ 0 h 728"/>
                <a:gd name="T17" fmla="*/ 960 w 960"/>
                <a:gd name="T18" fmla="*/ 728 h 728"/>
              </a:gdLst>
              <a:ahLst/>
              <a:cxnLst>
                <a:cxn ang="T10">
                  <a:pos x="T0" y="T1"/>
                </a:cxn>
                <a:cxn ang="T11">
                  <a:pos x="T2" y="T3"/>
                </a:cxn>
                <a:cxn ang="T12">
                  <a:pos x="T4" y="T5"/>
                </a:cxn>
                <a:cxn ang="T13">
                  <a:pos x="T6" y="T7"/>
                </a:cxn>
                <a:cxn ang="T14">
                  <a:pos x="T8" y="T9"/>
                </a:cxn>
              </a:cxnLst>
              <a:rect l="T15" t="T16" r="T17" b="T18"/>
              <a:pathLst>
                <a:path w="960" h="728">
                  <a:moveTo>
                    <a:pt x="0" y="632"/>
                  </a:moveTo>
                  <a:lnTo>
                    <a:pt x="920" y="728"/>
                  </a:lnTo>
                  <a:lnTo>
                    <a:pt x="960" y="88"/>
                  </a:lnTo>
                  <a:lnTo>
                    <a:pt x="600" y="0"/>
                  </a:lnTo>
                  <a:lnTo>
                    <a:pt x="0" y="632"/>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41993" name="Freeform 30"/>
            <p:cNvSpPr>
              <a:spLocks/>
            </p:cNvSpPr>
            <p:nvPr/>
          </p:nvSpPr>
          <p:spPr bwMode="auto">
            <a:xfrm>
              <a:off x="2006600" y="3976588"/>
              <a:ext cx="1984375" cy="1079500"/>
            </a:xfrm>
            <a:custGeom>
              <a:avLst/>
              <a:gdLst>
                <a:gd name="T0" fmla="*/ 0 w 1250"/>
                <a:gd name="T1" fmla="*/ 2147483647 h 680"/>
                <a:gd name="T2" fmla="*/ 2147483647 w 1250"/>
                <a:gd name="T3" fmla="*/ 2147483647 h 680"/>
                <a:gd name="T4" fmla="*/ 2147483647 w 1250"/>
                <a:gd name="T5" fmla="*/ 2147483647 h 680"/>
                <a:gd name="T6" fmla="*/ 2147483647 w 1250"/>
                <a:gd name="T7" fmla="*/ 0 h 680"/>
                <a:gd name="T8" fmla="*/ 0 w 1250"/>
                <a:gd name="T9" fmla="*/ 2147483647 h 680"/>
                <a:gd name="T10" fmla="*/ 0 60000 65536"/>
                <a:gd name="T11" fmla="*/ 0 60000 65536"/>
                <a:gd name="T12" fmla="*/ 0 60000 65536"/>
                <a:gd name="T13" fmla="*/ 0 60000 65536"/>
                <a:gd name="T14" fmla="*/ 0 60000 65536"/>
                <a:gd name="T15" fmla="*/ 0 w 1250"/>
                <a:gd name="T16" fmla="*/ 0 h 680"/>
                <a:gd name="T17" fmla="*/ 1250 w 1250"/>
                <a:gd name="T18" fmla="*/ 680 h 680"/>
              </a:gdLst>
              <a:ahLst/>
              <a:cxnLst>
                <a:cxn ang="T10">
                  <a:pos x="T0" y="T1"/>
                </a:cxn>
                <a:cxn ang="T11">
                  <a:pos x="T2" y="T3"/>
                </a:cxn>
                <a:cxn ang="T12">
                  <a:pos x="T4" y="T5"/>
                </a:cxn>
                <a:cxn ang="T13">
                  <a:pos x="T6" y="T7"/>
                </a:cxn>
                <a:cxn ang="T14">
                  <a:pos x="T8" y="T9"/>
                </a:cxn>
              </a:cxnLst>
              <a:rect l="T15" t="T16" r="T17" b="T18"/>
              <a:pathLst>
                <a:path w="1250" h="680">
                  <a:moveTo>
                    <a:pt x="0" y="184"/>
                  </a:moveTo>
                  <a:lnTo>
                    <a:pt x="512" y="680"/>
                  </a:lnTo>
                  <a:lnTo>
                    <a:pt x="1250" y="92"/>
                  </a:lnTo>
                  <a:lnTo>
                    <a:pt x="1128" y="0"/>
                  </a:lnTo>
                  <a:lnTo>
                    <a:pt x="0" y="184"/>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41994" name="Freeform 31"/>
            <p:cNvSpPr>
              <a:spLocks/>
            </p:cNvSpPr>
            <p:nvPr/>
          </p:nvSpPr>
          <p:spPr bwMode="auto">
            <a:xfrm>
              <a:off x="2070100" y="3189188"/>
              <a:ext cx="1727200" cy="901700"/>
            </a:xfrm>
            <a:custGeom>
              <a:avLst/>
              <a:gdLst>
                <a:gd name="T0" fmla="*/ 2147483647 w 1088"/>
                <a:gd name="T1" fmla="*/ 0 h 568"/>
                <a:gd name="T2" fmla="*/ 0 w 1088"/>
                <a:gd name="T3" fmla="*/ 2147483647 h 568"/>
                <a:gd name="T4" fmla="*/ 2147483647 w 1088"/>
                <a:gd name="T5" fmla="*/ 2147483647 h 568"/>
                <a:gd name="T6" fmla="*/ 2147483647 w 1088"/>
                <a:gd name="T7" fmla="*/ 2147483647 h 568"/>
                <a:gd name="T8" fmla="*/ 2147483647 w 1088"/>
                <a:gd name="T9" fmla="*/ 0 h 568"/>
                <a:gd name="T10" fmla="*/ 0 60000 65536"/>
                <a:gd name="T11" fmla="*/ 0 60000 65536"/>
                <a:gd name="T12" fmla="*/ 0 60000 65536"/>
                <a:gd name="T13" fmla="*/ 0 60000 65536"/>
                <a:gd name="T14" fmla="*/ 0 60000 65536"/>
                <a:gd name="T15" fmla="*/ 0 w 1088"/>
                <a:gd name="T16" fmla="*/ 0 h 568"/>
                <a:gd name="T17" fmla="*/ 1088 w 1088"/>
                <a:gd name="T18" fmla="*/ 568 h 568"/>
              </a:gdLst>
              <a:ahLst/>
              <a:cxnLst>
                <a:cxn ang="T10">
                  <a:pos x="T0" y="T1"/>
                </a:cxn>
                <a:cxn ang="T11">
                  <a:pos x="T2" y="T3"/>
                </a:cxn>
                <a:cxn ang="T12">
                  <a:pos x="T4" y="T5"/>
                </a:cxn>
                <a:cxn ang="T13">
                  <a:pos x="T6" y="T7"/>
                </a:cxn>
                <a:cxn ang="T14">
                  <a:pos x="T8" y="T9"/>
                </a:cxn>
              </a:cxnLst>
              <a:rect l="T15" t="T16" r="T17" b="T18"/>
              <a:pathLst>
                <a:path w="1088" h="568">
                  <a:moveTo>
                    <a:pt x="56" y="0"/>
                  </a:moveTo>
                  <a:lnTo>
                    <a:pt x="0" y="568"/>
                  </a:lnTo>
                  <a:lnTo>
                    <a:pt x="1024" y="480"/>
                  </a:lnTo>
                  <a:lnTo>
                    <a:pt x="1088" y="352"/>
                  </a:lnTo>
                  <a:lnTo>
                    <a:pt x="56" y="0"/>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41995" name="Freeform 32"/>
            <p:cNvSpPr>
              <a:spLocks/>
            </p:cNvSpPr>
            <p:nvPr/>
          </p:nvSpPr>
          <p:spPr bwMode="auto">
            <a:xfrm>
              <a:off x="2514600" y="2363688"/>
              <a:ext cx="1670050" cy="1371600"/>
            </a:xfrm>
            <a:custGeom>
              <a:avLst/>
              <a:gdLst>
                <a:gd name="T0" fmla="*/ 2147483647 w 1052"/>
                <a:gd name="T1" fmla="*/ 2147483647 h 864"/>
                <a:gd name="T2" fmla="*/ 0 w 1052"/>
                <a:gd name="T3" fmla="*/ 2147483647 h 864"/>
                <a:gd name="T4" fmla="*/ 2147483647 w 1052"/>
                <a:gd name="T5" fmla="*/ 2147483647 h 864"/>
                <a:gd name="T6" fmla="*/ 2147483647 w 1052"/>
                <a:gd name="T7" fmla="*/ 2147483647 h 864"/>
                <a:gd name="T8" fmla="*/ 2147483647 w 1052"/>
                <a:gd name="T9" fmla="*/ 0 h 864"/>
                <a:gd name="T10" fmla="*/ 2147483647 w 1052"/>
                <a:gd name="T11" fmla="*/ 2147483647 h 864"/>
                <a:gd name="T12" fmla="*/ 0 60000 65536"/>
                <a:gd name="T13" fmla="*/ 0 60000 65536"/>
                <a:gd name="T14" fmla="*/ 0 60000 65536"/>
                <a:gd name="T15" fmla="*/ 0 60000 65536"/>
                <a:gd name="T16" fmla="*/ 0 60000 65536"/>
                <a:gd name="T17" fmla="*/ 0 60000 65536"/>
                <a:gd name="T18" fmla="*/ 0 w 1052"/>
                <a:gd name="T19" fmla="*/ 0 h 864"/>
                <a:gd name="T20" fmla="*/ 1052 w 1052"/>
                <a:gd name="T21" fmla="*/ 864 h 864"/>
              </a:gdLst>
              <a:ahLst/>
              <a:cxnLst>
                <a:cxn ang="T12">
                  <a:pos x="T0" y="T1"/>
                </a:cxn>
                <a:cxn ang="T13">
                  <a:pos x="T2" y="T3"/>
                </a:cxn>
                <a:cxn ang="T14">
                  <a:pos x="T4" y="T5"/>
                </a:cxn>
                <a:cxn ang="T15">
                  <a:pos x="T6" y="T7"/>
                </a:cxn>
                <a:cxn ang="T16">
                  <a:pos x="T8" y="T9"/>
                </a:cxn>
                <a:cxn ang="T17">
                  <a:pos x="T10" y="T11"/>
                </a:cxn>
              </a:cxnLst>
              <a:rect l="T18" t="T19" r="T20" b="T21"/>
              <a:pathLst>
                <a:path w="1052" h="864">
                  <a:moveTo>
                    <a:pt x="319" y="253"/>
                  </a:moveTo>
                  <a:lnTo>
                    <a:pt x="0" y="432"/>
                  </a:lnTo>
                  <a:lnTo>
                    <a:pt x="808" y="864"/>
                  </a:lnTo>
                  <a:lnTo>
                    <a:pt x="1052" y="742"/>
                  </a:lnTo>
                  <a:lnTo>
                    <a:pt x="608" y="0"/>
                  </a:lnTo>
                  <a:lnTo>
                    <a:pt x="319" y="253"/>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41996" name="_s1029"/>
            <p:cNvSpPr>
              <a:spLocks noChangeArrowheads="1"/>
            </p:cNvSpPr>
            <p:nvPr/>
          </p:nvSpPr>
          <p:spPr bwMode="auto">
            <a:xfrm>
              <a:off x="1966913" y="2123976"/>
              <a:ext cx="1624012" cy="993775"/>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bg2"/>
                  </a:solidFill>
                </a:rPr>
                <a:t>Costos de Salud</a:t>
              </a:r>
              <a:r>
                <a:rPr lang="es-MX" sz="1300" baseline="30000" dirty="0" smtClean="0">
                  <a:solidFill>
                    <a:schemeClr val="bg2"/>
                  </a:solidFill>
                </a:rPr>
                <a:t>6</a:t>
              </a:r>
              <a:endParaRPr lang="es-MX" sz="1300" baseline="30000" dirty="0">
                <a:solidFill>
                  <a:schemeClr val="bg2"/>
                </a:solidFill>
              </a:endParaRPr>
            </a:p>
          </p:txBody>
        </p:sp>
        <p:sp>
          <p:nvSpPr>
            <p:cNvPr id="41997" name="_s1031"/>
            <p:cNvSpPr>
              <a:spLocks noChangeArrowheads="1"/>
            </p:cNvSpPr>
            <p:nvPr/>
          </p:nvSpPr>
          <p:spPr bwMode="auto">
            <a:xfrm>
              <a:off x="1016000" y="3133626"/>
              <a:ext cx="1625600" cy="993775"/>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bg2"/>
                  </a:solidFill>
                </a:rPr>
                <a:t>Presentismo y </a:t>
              </a:r>
            </a:p>
            <a:p>
              <a:pPr algn="ctr"/>
              <a:r>
                <a:rPr lang="es-MX" sz="1300" b="1" dirty="0" smtClean="0">
                  <a:solidFill>
                    <a:schemeClr val="bg2"/>
                  </a:solidFill>
                </a:rPr>
                <a:t>Ausentismo</a:t>
              </a:r>
              <a:r>
                <a:rPr lang="es-MX" sz="1300" b="1" baseline="30000" dirty="0" smtClean="0">
                  <a:solidFill>
                    <a:schemeClr val="bg2"/>
                  </a:solidFill>
                </a:rPr>
                <a:t>4, 5</a:t>
              </a:r>
              <a:endParaRPr lang="es-MX" sz="1300" b="1" baseline="30000" dirty="0">
                <a:solidFill>
                  <a:schemeClr val="bg2"/>
                </a:solidFill>
              </a:endParaRPr>
            </a:p>
          </p:txBody>
        </p:sp>
        <p:sp>
          <p:nvSpPr>
            <p:cNvPr id="41998" name="_s1033"/>
            <p:cNvSpPr>
              <a:spLocks noChangeArrowheads="1"/>
            </p:cNvSpPr>
            <p:nvPr/>
          </p:nvSpPr>
          <p:spPr bwMode="auto">
            <a:xfrm>
              <a:off x="1347788" y="4235425"/>
              <a:ext cx="1625600" cy="993775"/>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bg2"/>
                  </a:solidFill>
                </a:rPr>
                <a:t>Discapacidad</a:t>
              </a:r>
              <a:r>
                <a:rPr lang="es-MX" sz="1300" b="1" baseline="30000" dirty="0" smtClean="0">
                  <a:solidFill>
                    <a:schemeClr val="bg2"/>
                  </a:solidFill>
                </a:rPr>
                <a:t>4</a:t>
              </a:r>
              <a:endParaRPr lang="es-MX" sz="1300" b="1" baseline="30000" dirty="0">
                <a:solidFill>
                  <a:schemeClr val="bg2"/>
                </a:solidFill>
              </a:endParaRPr>
            </a:p>
          </p:txBody>
        </p:sp>
        <p:sp>
          <p:nvSpPr>
            <p:cNvPr id="41999" name="_s1035"/>
            <p:cNvSpPr>
              <a:spLocks noChangeArrowheads="1"/>
            </p:cNvSpPr>
            <p:nvPr/>
          </p:nvSpPr>
          <p:spPr bwMode="auto">
            <a:xfrm>
              <a:off x="2808288" y="5027513"/>
              <a:ext cx="1624012" cy="993775"/>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bg2"/>
                  </a:solidFill>
                </a:rPr>
                <a:t>Menos actividades </a:t>
              </a:r>
            </a:p>
            <a:p>
              <a:pPr algn="ctr"/>
              <a:r>
                <a:rPr lang="es-MX" sz="1300" b="1" dirty="0" smtClean="0">
                  <a:solidFill>
                    <a:schemeClr val="bg2"/>
                  </a:solidFill>
                </a:rPr>
                <a:t>sociales</a:t>
              </a:r>
              <a:r>
                <a:rPr lang="es-MX" sz="1300" b="1" baseline="30000" dirty="0" smtClean="0">
                  <a:solidFill>
                    <a:schemeClr val="bg2"/>
                  </a:solidFill>
                </a:rPr>
                <a:t>3</a:t>
              </a:r>
              <a:endParaRPr lang="es-MX" sz="1300" b="1" baseline="30000" dirty="0">
                <a:solidFill>
                  <a:schemeClr val="bg2"/>
                </a:solidFill>
              </a:endParaRPr>
            </a:p>
          </p:txBody>
        </p:sp>
        <p:sp>
          <p:nvSpPr>
            <p:cNvPr id="42000" name="_s1037"/>
            <p:cNvSpPr>
              <a:spLocks noChangeArrowheads="1"/>
            </p:cNvSpPr>
            <p:nvPr/>
          </p:nvSpPr>
          <p:spPr bwMode="auto">
            <a:xfrm>
              <a:off x="4713288" y="5025926"/>
              <a:ext cx="1625600" cy="992187"/>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bg2"/>
                  </a:solidFill>
                </a:rPr>
                <a:t>Rutina diaria</a:t>
              </a:r>
            </a:p>
            <a:p>
              <a:pPr algn="ctr"/>
              <a:r>
                <a:rPr lang="es-MX" sz="1300" b="1" dirty="0" smtClean="0">
                  <a:solidFill>
                    <a:schemeClr val="bg2"/>
                  </a:solidFill>
                </a:rPr>
                <a:t> alterada</a:t>
              </a:r>
              <a:r>
                <a:rPr lang="es-MX" sz="1300" b="1" baseline="30000" dirty="0" smtClean="0">
                  <a:solidFill>
                    <a:schemeClr val="bg2"/>
                  </a:solidFill>
                </a:rPr>
                <a:t>3</a:t>
              </a:r>
              <a:endParaRPr lang="es-MX" sz="1300" b="1" baseline="30000" dirty="0">
                <a:solidFill>
                  <a:schemeClr val="bg2"/>
                </a:solidFill>
              </a:endParaRPr>
            </a:p>
          </p:txBody>
        </p:sp>
        <p:sp>
          <p:nvSpPr>
            <p:cNvPr id="42001" name="_s1039"/>
            <p:cNvSpPr>
              <a:spLocks noChangeArrowheads="1"/>
            </p:cNvSpPr>
            <p:nvPr/>
          </p:nvSpPr>
          <p:spPr bwMode="auto">
            <a:xfrm>
              <a:off x="6170613" y="4307433"/>
              <a:ext cx="1625600" cy="993775"/>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bg2"/>
                  </a:solidFill>
                </a:rPr>
                <a:t>Menor calidad </a:t>
              </a:r>
            </a:p>
            <a:p>
              <a:pPr algn="ctr"/>
              <a:r>
                <a:rPr lang="es-MX" sz="1300" b="1" dirty="0" smtClean="0">
                  <a:solidFill>
                    <a:schemeClr val="bg2"/>
                  </a:solidFill>
                </a:rPr>
                <a:t>de vida</a:t>
              </a:r>
              <a:r>
                <a:rPr lang="es-MX" sz="1300" b="1" baseline="30000" dirty="0" smtClean="0">
                  <a:solidFill>
                    <a:schemeClr val="bg2"/>
                  </a:solidFill>
                </a:rPr>
                <a:t>3</a:t>
              </a:r>
              <a:endParaRPr lang="es-MX" sz="1300" b="1" baseline="30000" dirty="0">
                <a:solidFill>
                  <a:schemeClr val="bg2"/>
                </a:solidFill>
              </a:endParaRPr>
            </a:p>
          </p:txBody>
        </p:sp>
        <p:sp>
          <p:nvSpPr>
            <p:cNvPr id="42002" name="_s1041"/>
            <p:cNvSpPr>
              <a:spLocks noChangeArrowheads="1"/>
            </p:cNvSpPr>
            <p:nvPr/>
          </p:nvSpPr>
          <p:spPr bwMode="auto">
            <a:xfrm>
              <a:off x="6499225" y="3130451"/>
              <a:ext cx="1625600" cy="992187"/>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bg2"/>
                  </a:solidFill>
                </a:rPr>
                <a:t>Ansiedad</a:t>
              </a:r>
              <a:r>
                <a:rPr lang="es-MX" sz="1300" b="1" baseline="30000" dirty="0" smtClean="0">
                  <a:solidFill>
                    <a:schemeClr val="bg2"/>
                  </a:solidFill>
                </a:rPr>
                <a:t>2</a:t>
              </a:r>
              <a:endParaRPr lang="es-MX" sz="1300" b="1" baseline="30000" dirty="0">
                <a:solidFill>
                  <a:schemeClr val="bg2"/>
                </a:solidFill>
              </a:endParaRPr>
            </a:p>
          </p:txBody>
        </p:sp>
        <p:sp>
          <p:nvSpPr>
            <p:cNvPr id="42003" name="_s1043"/>
            <p:cNvSpPr>
              <a:spLocks noChangeArrowheads="1"/>
            </p:cNvSpPr>
            <p:nvPr/>
          </p:nvSpPr>
          <p:spPr bwMode="auto">
            <a:xfrm>
              <a:off x="5546725" y="2122388"/>
              <a:ext cx="1625600" cy="993775"/>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bg2"/>
                  </a:solidFill>
                </a:rPr>
                <a:t>Depresión</a:t>
              </a:r>
              <a:r>
                <a:rPr lang="es-MX" sz="1300" b="1" baseline="30000" dirty="0" smtClean="0">
                  <a:solidFill>
                    <a:schemeClr val="bg2"/>
                  </a:solidFill>
                </a:rPr>
                <a:t>2</a:t>
              </a:r>
              <a:endParaRPr lang="es-MX" sz="1300" b="1" baseline="30000" dirty="0">
                <a:solidFill>
                  <a:schemeClr val="bg2"/>
                </a:solidFill>
              </a:endParaRPr>
            </a:p>
          </p:txBody>
        </p:sp>
        <p:sp>
          <p:nvSpPr>
            <p:cNvPr id="42004" name="_s1045"/>
            <p:cNvSpPr>
              <a:spLocks noChangeArrowheads="1"/>
            </p:cNvSpPr>
            <p:nvPr/>
          </p:nvSpPr>
          <p:spPr bwMode="auto">
            <a:xfrm>
              <a:off x="3759200" y="1725513"/>
              <a:ext cx="1622425" cy="992188"/>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bg2"/>
                  </a:solidFill>
                </a:rPr>
                <a:t>Trastornos </a:t>
              </a:r>
            </a:p>
            <a:p>
              <a:pPr algn="ctr"/>
              <a:r>
                <a:rPr lang="es-MX" sz="1300" b="1" dirty="0" smtClean="0">
                  <a:solidFill>
                    <a:schemeClr val="bg2"/>
                  </a:solidFill>
                </a:rPr>
                <a:t>del sueño</a:t>
              </a:r>
              <a:r>
                <a:rPr lang="es-MX" sz="1300" b="1" baseline="30000" dirty="0" smtClean="0">
                  <a:solidFill>
                    <a:schemeClr val="bg2"/>
                  </a:solidFill>
                </a:rPr>
                <a:t>2</a:t>
              </a:r>
              <a:endParaRPr lang="es-MX" sz="1300" b="1" baseline="30000" dirty="0">
                <a:solidFill>
                  <a:schemeClr val="bg2"/>
                </a:solidFill>
              </a:endParaRPr>
            </a:p>
          </p:txBody>
        </p:sp>
        <p:sp>
          <p:nvSpPr>
            <p:cNvPr id="42005" name="_s1046"/>
            <p:cNvSpPr>
              <a:spLocks noChangeArrowheads="1"/>
            </p:cNvSpPr>
            <p:nvPr/>
          </p:nvSpPr>
          <p:spPr bwMode="auto">
            <a:xfrm>
              <a:off x="3557588" y="3308251"/>
              <a:ext cx="2024062" cy="1233487"/>
            </a:xfrm>
            <a:prstGeom prst="ellipse">
              <a:avLst/>
            </a:prstGeom>
            <a:solidFill>
              <a:schemeClr val="accent2"/>
            </a:solidFill>
            <a:ln w="9525">
              <a:noFill/>
              <a:round/>
              <a:headEnd/>
              <a:tailEnd/>
            </a:ln>
          </p:spPr>
          <p:txBody>
            <a:bodyPr wrap="none" lIns="0" tIns="0" rIns="0" bIns="0" anchor="ctr"/>
            <a:lstStyle/>
            <a:p>
              <a:pPr algn="ctr"/>
              <a:r>
                <a:rPr lang="es-MX" sz="2400" b="1" dirty="0" smtClean="0"/>
                <a:t>Dolor Crónico</a:t>
              </a:r>
              <a:r>
                <a:rPr lang="es-MX" sz="2400" baseline="30000" dirty="0" smtClean="0"/>
                <a:t>1</a:t>
              </a:r>
              <a:endParaRPr lang="es-MX" sz="2400" baseline="30000" dirty="0"/>
            </a:p>
          </p:txBody>
        </p:sp>
      </p:grpSp>
      <p:sp>
        <p:nvSpPr>
          <p:cNvPr id="24" name="Text Box 12"/>
          <p:cNvSpPr txBox="1">
            <a:spLocks noChangeArrowheads="1"/>
          </p:cNvSpPr>
          <p:nvPr/>
        </p:nvSpPr>
        <p:spPr bwMode="auto">
          <a:xfrm>
            <a:off x="107504" y="6309320"/>
            <a:ext cx="6779420" cy="461665"/>
          </a:xfrm>
          <a:prstGeom prst="rect">
            <a:avLst/>
          </a:prstGeom>
          <a:noFill/>
          <a:ln w="9525">
            <a:noFill/>
            <a:miter lim="800000"/>
            <a:headEnd/>
            <a:tailEnd/>
          </a:ln>
        </p:spPr>
        <p:txBody>
          <a:bodyPr wrap="square" lIns="0" tIns="0" rIns="0" bIns="0" anchor="b">
            <a:spAutoFit/>
          </a:bodyPr>
          <a:lstStyle/>
          <a:p>
            <a:r>
              <a:rPr lang="en-US" sz="1000" dirty="0" smtClean="0">
                <a:solidFill>
                  <a:schemeClr val="bg2"/>
                </a:solidFill>
              </a:rPr>
              <a:t>1. Douglas C et al. </a:t>
            </a:r>
            <a:r>
              <a:rPr lang="en-US" sz="1000" i="1" dirty="0" smtClean="0">
                <a:solidFill>
                  <a:schemeClr val="bg2"/>
                </a:solidFill>
              </a:rPr>
              <a:t>J Neurosci Nurs</a:t>
            </a:r>
            <a:r>
              <a:rPr lang="en-US" sz="1000" dirty="0" smtClean="0">
                <a:solidFill>
                  <a:schemeClr val="bg2"/>
                </a:solidFill>
              </a:rPr>
              <a:t>. 2008;40(3):158-168.; 2. Tang NKY et al. </a:t>
            </a:r>
            <a:r>
              <a:rPr lang="en-US" sz="1000" i="1" dirty="0" smtClean="0">
                <a:solidFill>
                  <a:schemeClr val="bg2"/>
                </a:solidFill>
              </a:rPr>
              <a:t>J Sleep Res</a:t>
            </a:r>
            <a:r>
              <a:rPr lang="en-US" sz="1000" dirty="0" smtClean="0">
                <a:solidFill>
                  <a:schemeClr val="bg2"/>
                </a:solidFill>
              </a:rPr>
              <a:t>. 2007;16(1):85-95.; 3. Hawker GA, Stewart L, French MR, et al. </a:t>
            </a:r>
            <a:r>
              <a:rPr lang="en-US" sz="1000" i="1" dirty="0" smtClean="0">
                <a:solidFill>
                  <a:schemeClr val="bg2"/>
                </a:solidFill>
              </a:rPr>
              <a:t>Osteoarth Cartil</a:t>
            </a:r>
            <a:r>
              <a:rPr lang="en-US" sz="1000" dirty="0" smtClean="0">
                <a:solidFill>
                  <a:schemeClr val="bg2"/>
                </a:solidFill>
              </a:rPr>
              <a:t>. 2008.; 4. Munce SE et al. </a:t>
            </a:r>
            <a:r>
              <a:rPr lang="en-US" sz="1000" i="1" dirty="0" smtClean="0">
                <a:solidFill>
                  <a:schemeClr val="bg2"/>
                </a:solidFill>
              </a:rPr>
              <a:t>J Occup Environ Med</a:t>
            </a:r>
            <a:r>
              <a:rPr lang="en-US" sz="1000" dirty="0" smtClean="0">
                <a:solidFill>
                  <a:schemeClr val="bg2"/>
                </a:solidFill>
              </a:rPr>
              <a:t>. 2007;49(11):1206-1211.; 5. Stewart WF et al. </a:t>
            </a:r>
            <a:r>
              <a:rPr lang="en-US" sz="1000" i="1" dirty="0" smtClean="0">
                <a:solidFill>
                  <a:schemeClr val="bg2"/>
                </a:solidFill>
              </a:rPr>
              <a:t>JAMA</a:t>
            </a:r>
            <a:r>
              <a:rPr lang="en-US" sz="1000" dirty="0" smtClean="0">
                <a:solidFill>
                  <a:schemeClr val="bg2"/>
                </a:solidFill>
              </a:rPr>
              <a:t>. 2003;290(18):2443-2454. 6. Ritzwoller DP et al. </a:t>
            </a:r>
            <a:r>
              <a:rPr lang="en-US" sz="1000" i="1" dirty="0" smtClean="0">
                <a:solidFill>
                  <a:schemeClr val="bg2"/>
                </a:solidFill>
              </a:rPr>
              <a:t>BMC Musculoskelet Disord</a:t>
            </a:r>
            <a:r>
              <a:rPr lang="en-US" sz="1000" dirty="0" smtClean="0">
                <a:solidFill>
                  <a:schemeClr val="bg2"/>
                </a:solidFill>
              </a:rPr>
              <a:t>. 2006;7:72-81.</a:t>
            </a:r>
            <a:endParaRPr lang="en-US" sz="1000" dirty="0">
              <a:solidFill>
                <a:schemeClr val="bg2"/>
              </a:solidFill>
            </a:endParaRPr>
          </a:p>
        </p:txBody>
      </p:sp>
    </p:spTree>
    <p:extLst>
      <p:ext uri="{BB962C8B-B14F-4D97-AF65-F5344CB8AC3E}">
        <p14:creationId xmlns:p14="http://schemas.microsoft.com/office/powerpoint/2010/main" val="4189204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Carga Física</a:t>
            </a:r>
            <a:endParaRPr lang="es-MX" sz="4800" noProof="0" dirty="0">
              <a:solidFill>
                <a:schemeClr val="tx1">
                  <a:lumMod val="50000"/>
                </a:schemeClr>
              </a:solidFill>
            </a:endParaRPr>
          </a:p>
        </p:txBody>
      </p:sp>
    </p:spTree>
    <p:extLst>
      <p:ext uri="{BB962C8B-B14F-4D97-AF65-F5344CB8AC3E}">
        <p14:creationId xmlns:p14="http://schemas.microsoft.com/office/powerpoint/2010/main" val="2339714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8"/>
          <p:cNvSpPr>
            <a:spLocks noGrp="1" noChangeArrowheads="1"/>
          </p:cNvSpPr>
          <p:nvPr>
            <p:ph type="title"/>
          </p:nvPr>
        </p:nvSpPr>
        <p:spPr/>
        <p:txBody>
          <a:bodyPr>
            <a:normAutofit fontScale="90000"/>
          </a:bodyPr>
          <a:lstStyle/>
          <a:p>
            <a:r>
              <a:rPr lang="es-MX" sz="3600" dirty="0" smtClean="0">
                <a:latin typeface="+mn-lt"/>
              </a:rPr>
              <a:t>Impacto del Dolor Agudo en las Actividades Cotidianas</a:t>
            </a:r>
          </a:p>
        </p:txBody>
      </p:sp>
      <p:sp>
        <p:nvSpPr>
          <p:cNvPr id="55301" name="Text Box 49"/>
          <p:cNvSpPr txBox="1">
            <a:spLocks noChangeArrowheads="1"/>
          </p:cNvSpPr>
          <p:nvPr/>
        </p:nvSpPr>
        <p:spPr bwMode="auto">
          <a:xfrm>
            <a:off x="467544" y="6402815"/>
            <a:ext cx="8240018" cy="338554"/>
          </a:xfrm>
          <a:prstGeom prst="rect">
            <a:avLst/>
          </a:prstGeom>
          <a:noFill/>
          <a:ln w="9525">
            <a:noFill/>
            <a:miter lim="800000"/>
            <a:headEnd/>
            <a:tailEnd/>
          </a:ln>
        </p:spPr>
        <p:txBody>
          <a:bodyPr wrap="square" lIns="0" tIns="0" rIns="0" bIns="0" anchor="b">
            <a:spAutoFit/>
          </a:bodyPr>
          <a:lstStyle/>
          <a:p>
            <a:r>
              <a:rPr lang="es-MX" sz="1200" b="1" dirty="0" smtClean="0">
                <a:solidFill>
                  <a:srgbClr val="002060"/>
                </a:solidFill>
              </a:rPr>
              <a:t>*Pacientes que respondieron “Algunas veces”, “Frecuentemente” o “Siempre”</a:t>
            </a:r>
          </a:p>
          <a:p>
            <a:r>
              <a:rPr lang="es-MX" sz="1000" dirty="0" smtClean="0">
                <a:solidFill>
                  <a:srgbClr val="002060"/>
                </a:solidFill>
              </a:rPr>
              <a:t>Adaptado de : McCarberg BH </a:t>
            </a:r>
            <a:r>
              <a:rPr lang="es-MX" sz="1000" i="1" dirty="0" smtClean="0">
                <a:solidFill>
                  <a:srgbClr val="002060"/>
                </a:solidFill>
              </a:rPr>
              <a:t>et al. Am J Ther</a:t>
            </a:r>
            <a:r>
              <a:rPr lang="es-MX" sz="1000" dirty="0" smtClean="0">
                <a:solidFill>
                  <a:srgbClr val="002060"/>
                </a:solidFill>
              </a:rPr>
              <a:t>. 2008; 15(4):312-20.</a:t>
            </a:r>
            <a:endParaRPr lang="es-MX" sz="1000" dirty="0">
              <a:solidFill>
                <a:srgbClr val="002060"/>
              </a:solidFill>
            </a:endParaRPr>
          </a:p>
        </p:txBody>
      </p:sp>
      <p:graphicFrame>
        <p:nvGraphicFramePr>
          <p:cNvPr id="13" name="Chart 12"/>
          <p:cNvGraphicFramePr>
            <a:graphicFrameLocks/>
          </p:cNvGraphicFramePr>
          <p:nvPr>
            <p:extLst>
              <p:ext uri="{D42A27DB-BD31-4B8C-83A1-F6EECF244321}">
                <p14:modId xmlns:p14="http://schemas.microsoft.com/office/powerpoint/2010/main" val="3432886399"/>
              </p:ext>
            </p:extLst>
          </p:nvPr>
        </p:nvGraphicFramePr>
        <p:xfrm>
          <a:off x="539552" y="1662782"/>
          <a:ext cx="8280920" cy="4546426"/>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9</a:t>
            </a:fld>
            <a:endParaRPr lang="es-MX" dirty="0">
              <a:solidFill>
                <a:prstClr val="black"/>
              </a:solidFill>
            </a:endParaRPr>
          </a:p>
        </p:txBody>
      </p:sp>
      <p:sp>
        <p:nvSpPr>
          <p:cNvPr id="7" name="6 CuadroTexto"/>
          <p:cNvSpPr txBox="1"/>
          <p:nvPr/>
        </p:nvSpPr>
        <p:spPr>
          <a:xfrm>
            <a:off x="1187624" y="4797152"/>
            <a:ext cx="1656184" cy="812979"/>
          </a:xfrm>
          <a:prstGeom prst="rect">
            <a:avLst/>
          </a:prstGeom>
          <a:solidFill>
            <a:srgbClr val="EFF4FF"/>
          </a:solidFill>
        </p:spPr>
        <p:txBody>
          <a:bodyPr wrap="square" rtlCol="0">
            <a:spAutoFit/>
          </a:bodyPr>
          <a:lstStyle/>
          <a:p>
            <a:pPr algn="ctr">
              <a:lnSpc>
                <a:spcPts val="1400"/>
              </a:lnSpc>
            </a:pPr>
            <a:r>
              <a:rPr lang="es-MX" sz="1400" dirty="0" smtClean="0">
                <a:solidFill>
                  <a:srgbClr val="002060"/>
                </a:solidFill>
              </a:rPr>
              <a:t>Limita la participación en la actividad favorita</a:t>
            </a:r>
          </a:p>
          <a:p>
            <a:pPr algn="ctr">
              <a:lnSpc>
                <a:spcPts val="1400"/>
              </a:lnSpc>
            </a:pPr>
            <a:endParaRPr lang="es-MX" sz="1400" dirty="0">
              <a:solidFill>
                <a:srgbClr val="002060"/>
              </a:solidFill>
            </a:endParaRPr>
          </a:p>
        </p:txBody>
      </p:sp>
      <p:sp>
        <p:nvSpPr>
          <p:cNvPr id="8" name="7 CuadroTexto"/>
          <p:cNvSpPr txBox="1"/>
          <p:nvPr/>
        </p:nvSpPr>
        <p:spPr>
          <a:xfrm>
            <a:off x="2699792" y="4797152"/>
            <a:ext cx="1656184" cy="630942"/>
          </a:xfrm>
          <a:prstGeom prst="rect">
            <a:avLst/>
          </a:prstGeom>
          <a:solidFill>
            <a:srgbClr val="EFF4FF"/>
          </a:solidFill>
        </p:spPr>
        <p:txBody>
          <a:bodyPr wrap="square" rtlCol="0">
            <a:spAutoFit/>
          </a:bodyPr>
          <a:lstStyle/>
          <a:p>
            <a:pPr algn="ctr">
              <a:lnSpc>
                <a:spcPts val="1400"/>
              </a:lnSpc>
            </a:pPr>
            <a:r>
              <a:rPr lang="es-MX" sz="1400" dirty="0" smtClean="0">
                <a:solidFill>
                  <a:srgbClr val="002060"/>
                </a:solidFill>
              </a:rPr>
              <a:t>Impide las tareas rutinarias</a:t>
            </a:r>
          </a:p>
          <a:p>
            <a:pPr algn="ctr">
              <a:lnSpc>
                <a:spcPts val="1400"/>
              </a:lnSpc>
            </a:pPr>
            <a:endParaRPr lang="es-MX" sz="1400" dirty="0">
              <a:solidFill>
                <a:srgbClr val="002060"/>
              </a:solidFill>
            </a:endParaRPr>
          </a:p>
        </p:txBody>
      </p:sp>
      <p:sp>
        <p:nvSpPr>
          <p:cNvPr id="9" name="8 CuadroTexto"/>
          <p:cNvSpPr txBox="1"/>
          <p:nvPr/>
        </p:nvSpPr>
        <p:spPr>
          <a:xfrm>
            <a:off x="4139952" y="4797152"/>
            <a:ext cx="1656184" cy="810478"/>
          </a:xfrm>
          <a:prstGeom prst="rect">
            <a:avLst/>
          </a:prstGeom>
          <a:solidFill>
            <a:srgbClr val="EFF4FF"/>
          </a:solidFill>
        </p:spPr>
        <p:txBody>
          <a:bodyPr wrap="square" rtlCol="0">
            <a:spAutoFit/>
          </a:bodyPr>
          <a:lstStyle/>
          <a:p>
            <a:pPr algn="ctr">
              <a:lnSpc>
                <a:spcPts val="1400"/>
              </a:lnSpc>
            </a:pPr>
            <a:r>
              <a:rPr lang="es-MX" sz="1400" dirty="0" smtClean="0">
                <a:solidFill>
                  <a:srgbClr val="002060"/>
                </a:solidFill>
              </a:rPr>
              <a:t>Impide disfrutar el tiempo por la familia</a:t>
            </a:r>
          </a:p>
          <a:p>
            <a:pPr algn="ctr">
              <a:lnSpc>
                <a:spcPts val="1400"/>
              </a:lnSpc>
            </a:pPr>
            <a:endParaRPr lang="es-MX" sz="1400" dirty="0">
              <a:solidFill>
                <a:srgbClr val="002060"/>
              </a:solidFill>
            </a:endParaRPr>
          </a:p>
        </p:txBody>
      </p:sp>
      <p:sp>
        <p:nvSpPr>
          <p:cNvPr id="10" name="9 CuadroTexto"/>
          <p:cNvSpPr txBox="1"/>
          <p:nvPr/>
        </p:nvSpPr>
        <p:spPr>
          <a:xfrm>
            <a:off x="5652120" y="4797152"/>
            <a:ext cx="1440160" cy="990015"/>
          </a:xfrm>
          <a:prstGeom prst="rect">
            <a:avLst/>
          </a:prstGeom>
          <a:solidFill>
            <a:srgbClr val="EFF4FF"/>
          </a:solidFill>
        </p:spPr>
        <p:txBody>
          <a:bodyPr wrap="square" rtlCol="0">
            <a:spAutoFit/>
          </a:bodyPr>
          <a:lstStyle/>
          <a:p>
            <a:pPr algn="ctr">
              <a:lnSpc>
                <a:spcPts val="1400"/>
              </a:lnSpc>
            </a:pPr>
            <a:r>
              <a:rPr lang="es-MX" sz="1400" dirty="0" smtClean="0">
                <a:solidFill>
                  <a:srgbClr val="002060"/>
                </a:solidFill>
              </a:rPr>
              <a:t>Impide disfrutar el tiempo por la pareja</a:t>
            </a:r>
          </a:p>
          <a:p>
            <a:pPr algn="ctr">
              <a:lnSpc>
                <a:spcPts val="1400"/>
              </a:lnSpc>
            </a:pPr>
            <a:endParaRPr lang="es-MX" sz="1400" dirty="0" smtClean="0">
              <a:solidFill>
                <a:srgbClr val="002060"/>
              </a:solidFill>
            </a:endParaRPr>
          </a:p>
          <a:p>
            <a:pPr algn="ctr">
              <a:lnSpc>
                <a:spcPts val="1400"/>
              </a:lnSpc>
            </a:pPr>
            <a:endParaRPr lang="es-MX" sz="1400" dirty="0">
              <a:solidFill>
                <a:srgbClr val="002060"/>
              </a:solidFill>
            </a:endParaRPr>
          </a:p>
        </p:txBody>
      </p:sp>
      <p:sp>
        <p:nvSpPr>
          <p:cNvPr id="11" name="10 CuadroTexto"/>
          <p:cNvSpPr txBox="1"/>
          <p:nvPr/>
        </p:nvSpPr>
        <p:spPr>
          <a:xfrm>
            <a:off x="7164288" y="4797152"/>
            <a:ext cx="1656184" cy="812979"/>
          </a:xfrm>
          <a:prstGeom prst="rect">
            <a:avLst/>
          </a:prstGeom>
          <a:solidFill>
            <a:srgbClr val="EFF4FF"/>
          </a:solidFill>
        </p:spPr>
        <p:txBody>
          <a:bodyPr wrap="square" rtlCol="0">
            <a:spAutoFit/>
          </a:bodyPr>
          <a:lstStyle/>
          <a:p>
            <a:pPr algn="ctr">
              <a:lnSpc>
                <a:spcPts val="1400"/>
              </a:lnSpc>
            </a:pPr>
            <a:r>
              <a:rPr lang="es-MX" sz="1400" dirty="0" smtClean="0">
                <a:solidFill>
                  <a:srgbClr val="002060"/>
                </a:solidFill>
              </a:rPr>
              <a:t>Problemas para poder dormir y seguir durmiendo</a:t>
            </a:r>
          </a:p>
          <a:p>
            <a:pPr algn="ctr">
              <a:lnSpc>
                <a:spcPts val="1400"/>
              </a:lnSpc>
            </a:pPr>
            <a:endParaRPr lang="es-MX" sz="1400" dirty="0">
              <a:solidFill>
                <a:srgbClr val="002060"/>
              </a:solidFill>
            </a:endParaRPr>
          </a:p>
        </p:txBody>
      </p:sp>
    </p:spTree>
    <p:extLst>
      <p:ext uri="{BB962C8B-B14F-4D97-AF65-F5344CB8AC3E}">
        <p14:creationId xmlns:p14="http://schemas.microsoft.com/office/powerpoint/2010/main" val="3527185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8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15701</TotalTime>
  <Words>8961</Words>
  <Application>Microsoft Office PowerPoint</Application>
  <PresentationFormat>On-screen Show (4:3)</PresentationFormat>
  <Paragraphs>1040</Paragraphs>
  <Slides>33</Slides>
  <Notes>33</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33</vt:i4>
      </vt:variant>
    </vt:vector>
  </HeadingPairs>
  <TitlesOfParts>
    <vt:vector size="38" baseType="lpstr">
      <vt:lpstr>Office Theme</vt:lpstr>
      <vt:lpstr>2_Office Theme</vt:lpstr>
      <vt:lpstr>3_Office Theme</vt:lpstr>
      <vt:lpstr>18_Office Theme</vt:lpstr>
      <vt:lpstr>Worksheet</vt:lpstr>
      <vt:lpstr>PowerPoint Presentation</vt:lpstr>
      <vt:lpstr>Comité de Desarrollo</vt:lpstr>
      <vt:lpstr>Objetivos de Aprendizaje</vt:lpstr>
      <vt:lpstr>CARGA DE LA ENFERMEDAD</vt:lpstr>
      <vt:lpstr>PowerPoint Presentation</vt:lpstr>
      <vt:lpstr>Consecuencias del Dolor Continuo  (No Aliviado)</vt:lpstr>
      <vt:lpstr>Impacto del dolor crónico</vt:lpstr>
      <vt:lpstr>PowerPoint Presentation</vt:lpstr>
      <vt:lpstr>Impacto del Dolor Agudo en las Actividades Cotidianas</vt:lpstr>
      <vt:lpstr>El Dolor Crónico Tiene un Impacto Importante en el  Funcionamiento Cotidiano</vt:lpstr>
      <vt:lpstr>Dolor y Discapacidad*</vt:lpstr>
      <vt:lpstr>Dolor y Calidad de Vida</vt:lpstr>
      <vt:lpstr>Dolor: Un Importante Factor de Predicción de Mortalidad Prematura</vt:lpstr>
      <vt:lpstr>PowerPoint Presentation</vt:lpstr>
      <vt:lpstr>PowerPoint Presentation</vt:lpstr>
      <vt:lpstr>Comorbilidades del Dolor </vt:lpstr>
      <vt:lpstr>Comorbilidades del Dolor (continúa)</vt:lpstr>
      <vt:lpstr> Inter-relación Entre el Dolor, el Sueño,  y la Ansiedad/Depresión</vt:lpstr>
      <vt:lpstr>Las Condiciones de Dolor Tienen Comorbilidades del Sueño y la Salud Mental </vt:lpstr>
      <vt:lpstr>Las Condiciones de Dolor Tienen Comorbilidades del Sueño y la Salud Mental (continúa)</vt:lpstr>
      <vt:lpstr>Depresión y Dolor </vt:lpstr>
      <vt:lpstr>Depresión: Más una Consecuencia que una Causa del Dolor </vt:lpstr>
      <vt:lpstr>El Estímulo de Dolor Activa Áreas del Cerebro Relacionadas con la Depresión</vt:lpstr>
      <vt:lpstr>Trastornos de Ansiedad y Dolor</vt:lpstr>
      <vt:lpstr>Modelo Miedo-Ansiedad-Evasión</vt:lpstr>
      <vt:lpstr>Privación del Sueño y Dolor</vt:lpstr>
      <vt:lpstr>El Dolor Trastorna el Sueño</vt:lpstr>
      <vt:lpstr>El Dolor Trastorna el Sueño: Evidencia Clínica</vt:lpstr>
      <vt:lpstr>Intensidad del Dolor, Trastorno del Sueño, y NeP</vt:lpstr>
      <vt:lpstr>Cómo Contribuye el Trastorno del Sueño al Dolor </vt:lpstr>
      <vt:lpstr>Las Comorbilidades Psiquiátricas Aumentan Considerablemente el Impacto del Dolor en la Calidad de Vida</vt:lpstr>
      <vt:lpstr>PowerPoint Presentation</vt:lpstr>
      <vt:lpstr>Carga de la Enfermedad: 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Pain in General</dc:title>
  <dc:creator>Rebecca Cowan</dc:creator>
  <cp:lastModifiedBy>Cigeroglu, Osman</cp:lastModifiedBy>
  <cp:revision>1436</cp:revision>
  <cp:lastPrinted>2013-08-28T21:24:19Z</cp:lastPrinted>
  <dcterms:created xsi:type="dcterms:W3CDTF">2013-04-23T13:02:59Z</dcterms:created>
  <dcterms:modified xsi:type="dcterms:W3CDTF">2015-07-06T19:34:09Z</dcterms:modified>
</cp:coreProperties>
</file>