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38"/>
  </p:notesMasterIdLst>
  <p:handoutMasterIdLst>
    <p:handoutMasterId r:id="rId39"/>
  </p:handoutMasterIdLst>
  <p:sldIdLst>
    <p:sldId id="256" r:id="rId4"/>
    <p:sldId id="928" r:id="rId5"/>
    <p:sldId id="929" r:id="rId6"/>
    <p:sldId id="835" r:id="rId7"/>
    <p:sldId id="914" r:id="rId8"/>
    <p:sldId id="894" r:id="rId9"/>
    <p:sldId id="895" r:id="rId10"/>
    <p:sldId id="896" r:id="rId11"/>
    <p:sldId id="898" r:id="rId12"/>
    <p:sldId id="899" r:id="rId13"/>
    <p:sldId id="900" r:id="rId14"/>
    <p:sldId id="901" r:id="rId15"/>
    <p:sldId id="902" r:id="rId16"/>
    <p:sldId id="903" r:id="rId17"/>
    <p:sldId id="904" r:id="rId18"/>
    <p:sldId id="905" r:id="rId19"/>
    <p:sldId id="906" r:id="rId20"/>
    <p:sldId id="907" r:id="rId21"/>
    <p:sldId id="908" r:id="rId22"/>
    <p:sldId id="909" r:id="rId23"/>
    <p:sldId id="910" r:id="rId24"/>
    <p:sldId id="1228" r:id="rId25"/>
    <p:sldId id="1229" r:id="rId26"/>
    <p:sldId id="1230" r:id="rId27"/>
    <p:sldId id="1231" r:id="rId28"/>
    <p:sldId id="1232" r:id="rId29"/>
    <p:sldId id="1233" r:id="rId30"/>
    <p:sldId id="1234" r:id="rId31"/>
    <p:sldId id="1235" r:id="rId32"/>
    <p:sldId id="1236" r:id="rId33"/>
    <p:sldId id="1237" r:id="rId34"/>
    <p:sldId id="1238" r:id="rId35"/>
    <p:sldId id="1239" r:id="rId36"/>
    <p:sldId id="1240" r:id="rId3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OMONP" initials="S" lastIdx="10" clrIdx="0"/>
  <p:cmAuthor id="1" name="LocalAdmin" initials="L" lastIdx="4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C6FCF"/>
    <a:srgbClr val="C03932"/>
    <a:srgbClr val="002060"/>
    <a:srgbClr val="FEDEE5"/>
    <a:srgbClr val="FDC3CF"/>
    <a:srgbClr val="FF99CC"/>
    <a:srgbClr val="D0ACD4"/>
    <a:srgbClr val="B5C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6" autoAdjust="0"/>
    <p:restoredTop sz="85589" autoAdjust="0"/>
  </p:normalViewPr>
  <p:slideViewPr>
    <p:cSldViewPr>
      <p:cViewPr varScale="1">
        <p:scale>
          <a:sx n="92" d="100"/>
          <a:sy n="92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2803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72"/>
    </p:cViewPr>
  </p:sorterViewPr>
  <p:notesViewPr>
    <p:cSldViewPr>
      <p:cViewPr>
        <p:scale>
          <a:sx n="110" d="100"/>
          <a:sy n="110" d="100"/>
        </p:scale>
        <p:origin x="-1530" y="2712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00832-5A29-4483-88CA-12528CCA536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853AA-3E1B-4B26-ADAC-BAEB7DFA14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301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4DE45-43F8-4E42-B6CD-72BD91879E4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9435C-097B-40B4-A7F6-991F06607D8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891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173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s-MX" b="1" dirty="0" smtClean="0"/>
              <a:t>Notas del Conferencista</a:t>
            </a:r>
          </a:p>
          <a:p>
            <a:pPr lvl="0">
              <a:defRPr/>
            </a:pPr>
            <a:r>
              <a:rPr lang="es-MX" dirty="0" smtClean="0"/>
              <a:t>Esta Plantilla del Caso puede usarse para agregar tus propios casos de pacientes al programa</a:t>
            </a:r>
            <a:r>
              <a:rPr lang="en-CA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454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s-MX" b="1" dirty="0" smtClean="0"/>
              <a:t>Notas del Conferencista</a:t>
            </a:r>
          </a:p>
          <a:p>
            <a:pPr lvl="0">
              <a:defRPr/>
            </a:pPr>
            <a:r>
              <a:rPr lang="es-MX" dirty="0" smtClean="0"/>
              <a:t>Esta Plantilla del Caso puede usarse para agregar tus propios casos de pacientes al programa</a:t>
            </a:r>
            <a:r>
              <a:rPr lang="en-CA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33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s-MX" b="1" dirty="0" smtClean="0"/>
              <a:t>Notas del Conferencista</a:t>
            </a:r>
          </a:p>
          <a:p>
            <a:pPr lvl="0">
              <a:defRPr/>
            </a:pPr>
            <a:r>
              <a:rPr lang="es-MX" dirty="0" smtClean="0"/>
              <a:t>Esta Plantilla del Caso puede usarse para agregar tus propios casos de pacientes al programa</a:t>
            </a:r>
            <a:r>
              <a:rPr lang="en-CA" dirty="0" smtClean="0"/>
              <a:t>.</a:t>
            </a:r>
          </a:p>
          <a:p>
            <a:r>
              <a:rPr lang="es-MX" dirty="0" smtClean="0"/>
              <a:t>Haz las preguntas que aparecen en la slide para motivar la discusión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64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</a:p>
          <a:p>
            <a:r>
              <a:rPr lang="es-MX" dirty="0" smtClean="0"/>
              <a:t>Haz las preguntas que aparecen en la slide para motivar la discusión.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699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</a:p>
          <a:p>
            <a:r>
              <a:rPr lang="es-MX" dirty="0" smtClean="0"/>
              <a:t>Haz las preguntas que aparecen en la slide para motivar la discusión.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2699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Por favor reconoce a los miembros del Comité de Desarrollo.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9EC6-EB43-4B91-8739-FF238D89996B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57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</a:p>
          <a:p>
            <a:r>
              <a:rPr lang="es-MX" dirty="0" smtClean="0"/>
              <a:t>Tal vez desees agregar escenarios "qué tal si" para promover la consideración de escenarios clínicos alternativos y motivar la discusión.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9551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1603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err="1" smtClean="0"/>
              <a:t>Notas</a:t>
            </a:r>
            <a:r>
              <a:rPr lang="en-CA" b="1" dirty="0" smtClean="0"/>
              <a:t> </a:t>
            </a:r>
            <a:r>
              <a:rPr lang="en-CA" b="1" dirty="0" err="1" smtClean="0"/>
              <a:t>para</a:t>
            </a:r>
            <a:r>
              <a:rPr lang="en-CA" b="1" dirty="0" smtClean="0"/>
              <a:t> el </a:t>
            </a:r>
            <a:r>
              <a:rPr lang="en-CA" b="1" dirty="0" err="1" smtClean="0"/>
              <a:t>ponente</a:t>
            </a:r>
            <a:r>
              <a:rPr lang="en-CA" b="1" dirty="0" smtClean="0"/>
              <a:t> </a:t>
            </a:r>
          </a:p>
          <a:p>
            <a:r>
              <a:rPr lang="en-CA" dirty="0" err="1" smtClean="0"/>
              <a:t>Esta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plantilla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puede</a:t>
            </a:r>
            <a:r>
              <a:rPr lang="en-CA" baseline="0" dirty="0" smtClean="0"/>
              <a:t> ser </a:t>
            </a:r>
            <a:r>
              <a:rPr lang="en-CA" baseline="0" dirty="0" err="1" smtClean="0"/>
              <a:t>usada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para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agregar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propios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casos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clínicos</a:t>
            </a:r>
            <a:r>
              <a:rPr lang="en-CA" baseline="0" dirty="0" smtClean="0"/>
              <a:t> al </a:t>
            </a:r>
            <a:r>
              <a:rPr lang="en-CA" baseline="0" dirty="0" err="1" smtClean="0"/>
              <a:t>programa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err="1" smtClean="0"/>
              <a:t>Notas</a:t>
            </a:r>
            <a:r>
              <a:rPr lang="en-CA" b="1" dirty="0" smtClean="0"/>
              <a:t> </a:t>
            </a:r>
            <a:r>
              <a:rPr lang="en-CA" b="1" dirty="0" err="1" smtClean="0"/>
              <a:t>para</a:t>
            </a:r>
            <a:r>
              <a:rPr lang="en-CA" b="1" dirty="0" smtClean="0"/>
              <a:t> el </a:t>
            </a:r>
            <a:r>
              <a:rPr lang="en-CA" b="1" dirty="0" err="1" smtClean="0"/>
              <a:t>ponente</a:t>
            </a:r>
            <a:endParaRPr lang="en-CA" b="1" dirty="0"/>
          </a:p>
          <a:p>
            <a:r>
              <a:rPr lang="en-CA" sz="1200" b="0" i="0" u="none" strike="noStrike" kern="1200" baseline="0" dirty="0" err="1" smtClean="0">
                <a:solidFill>
                  <a:srgbClr val="FF0000"/>
                </a:solidFill>
              </a:rPr>
              <a:t>Presente</a:t>
            </a:r>
            <a:r>
              <a:rPr lang="en-CA" sz="1200" b="0" i="0" u="none" strike="noStrike" kern="1200" baseline="0" dirty="0" smtClean="0">
                <a:solidFill>
                  <a:srgbClr val="FF0000"/>
                </a:solidFill>
              </a:rPr>
              <a:t> el </a:t>
            </a:r>
            <a:r>
              <a:rPr lang="en-CA" sz="1200" b="0" i="0" u="none" strike="noStrike" kern="1200" baseline="0" dirty="0" err="1" smtClean="0">
                <a:solidFill>
                  <a:srgbClr val="FF0000"/>
                </a:solidFill>
              </a:rPr>
              <a:t>caso</a:t>
            </a:r>
            <a:r>
              <a:rPr lang="en-CA" sz="1200" b="0" i="0" u="none" strike="noStrike" kern="1200" baseline="0" dirty="0" smtClean="0">
                <a:solidFill>
                  <a:srgbClr val="FF0000"/>
                </a:solidFill>
              </a:rPr>
              <a:t> a los </a:t>
            </a:r>
            <a:r>
              <a:rPr lang="en-CA" sz="1200" b="0" i="0" u="none" strike="noStrike" kern="1200" baseline="0" dirty="0" err="1" smtClean="0">
                <a:solidFill>
                  <a:srgbClr val="FF0000"/>
                </a:solidFill>
              </a:rPr>
              <a:t>participantes</a:t>
            </a:r>
            <a:r>
              <a:rPr lang="en-CA" sz="1200" b="0" i="0" u="none" strike="noStrike" kern="1200" baseline="0" dirty="0" smtClean="0">
                <a:solidFill>
                  <a:srgbClr val="FF0000"/>
                </a:solidFill>
              </a:rPr>
              <a:t>.</a:t>
            </a:r>
            <a:endParaRPr lang="en-CA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1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4BDFBD-FECA-464D-93AC-A8F9A913D38B}" type="slidenum">
              <a:rPr lang="en-CA" sz="900">
                <a:solidFill>
                  <a:prstClr val="black"/>
                </a:solidFill>
              </a:rPr>
              <a:pPr eaLnBrk="1" hangingPunct="1"/>
              <a:t>25</a:t>
            </a:fld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95235" name="Slide Number Placeholder 6"/>
          <p:cNvSpPr txBox="1">
            <a:spLocks noGrp="1"/>
          </p:cNvSpPr>
          <p:nvPr/>
        </p:nvSpPr>
        <p:spPr bwMode="auto">
          <a:xfrm>
            <a:off x="1" y="8773358"/>
            <a:ext cx="7008879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B010D6D-DF3A-46BE-8536-FE7619E6FAC3}" type="slidenum">
              <a:rPr lang="en-CA" sz="900">
                <a:solidFill>
                  <a:prstClr val="black"/>
                </a:solidFill>
              </a:rPr>
              <a:pPr algn="ctr" eaLnBrk="1" hangingPunct="1"/>
              <a:t>25</a:t>
            </a:fld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692150"/>
            <a:ext cx="463232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b="1" dirty="0" err="1" smtClean="0"/>
              <a:t>Notas</a:t>
            </a:r>
            <a:r>
              <a:rPr lang="en-CA" b="1" dirty="0" smtClean="0"/>
              <a:t> </a:t>
            </a:r>
            <a:r>
              <a:rPr lang="en-CA" b="1" dirty="0" err="1" smtClean="0"/>
              <a:t>para</a:t>
            </a:r>
            <a:r>
              <a:rPr lang="en-CA" b="1" dirty="0" smtClean="0"/>
              <a:t> el </a:t>
            </a:r>
            <a:r>
              <a:rPr lang="en-CA" b="1" dirty="0" err="1" smtClean="0"/>
              <a:t>Ponente</a:t>
            </a:r>
            <a:r>
              <a:rPr lang="en-CA" b="1" dirty="0" smtClean="0"/>
              <a:t> </a:t>
            </a:r>
          </a:p>
          <a:p>
            <a:r>
              <a:rPr lang="en-CA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Hacer</a:t>
            </a:r>
            <a:r>
              <a:rPr lang="en-CA" sz="12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CA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siguientes</a:t>
            </a:r>
            <a:r>
              <a:rPr lang="en-CA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preguntas</a:t>
            </a:r>
            <a:r>
              <a:rPr lang="en-CA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CA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estimular</a:t>
            </a:r>
            <a:r>
              <a:rPr lang="en-CA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CA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discusión</a:t>
            </a:r>
            <a:r>
              <a:rPr lang="en-CA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Speaker’s Notes</a:t>
            </a:r>
          </a:p>
          <a:p>
            <a:r>
              <a:rPr lang="en-CA" dirty="0">
                <a:solidFill>
                  <a:srgbClr val="FF0000"/>
                </a:solidFill>
              </a:rPr>
              <a:t>Present the case study to the participants.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90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Speaker’s Notes</a:t>
            </a:r>
          </a:p>
          <a:p>
            <a:r>
              <a:rPr lang="en-CA" sz="1200" b="0" i="0" u="none" strike="noStrike" kern="1200" baseline="0" dirty="0" smtClean="0">
                <a:solidFill>
                  <a:srgbClr val="FF0000"/>
                </a:solidFill>
              </a:rPr>
              <a:t>Present the case study to the participants.</a:t>
            </a:r>
            <a:endParaRPr lang="en-CA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41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Speaker’s Notes</a:t>
            </a:r>
          </a:p>
          <a:p>
            <a:r>
              <a:rPr lang="en-CA" sz="1200" b="0" i="0" u="none" strike="noStrike" kern="1200" baseline="0" dirty="0" smtClean="0">
                <a:solidFill>
                  <a:srgbClr val="FF0000"/>
                </a:solidFill>
              </a:rPr>
              <a:t>Present the case study to the participants.</a:t>
            </a:r>
            <a:endParaRPr lang="en-CA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Speaker’s Notes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Ask the question shown on the slide to stimulate discussion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Revisa los objetivos de aprendizaje de esta sesión. Pregunta a los participantes si tienen metas adicionales.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Speaker’s Notes</a:t>
            </a:r>
          </a:p>
          <a:p>
            <a:r>
              <a:rPr lang="en-CA" sz="1200" b="0" i="0" u="none" strike="noStrike" kern="1200" baseline="0" dirty="0" smtClean="0">
                <a:solidFill>
                  <a:srgbClr val="FF0000"/>
                </a:solidFill>
              </a:rPr>
              <a:t>Present the case study to the participants.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Speaker’s Notes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Ask the question shown on the slide to stimulate discussion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96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Speaker’s Notes</a:t>
            </a:r>
          </a:p>
          <a:p>
            <a:r>
              <a:rPr lang="en-CA" sz="1200" b="0" i="0" u="none" strike="noStrike" kern="1200" baseline="0" dirty="0" smtClean="0">
                <a:solidFill>
                  <a:srgbClr val="FF0000"/>
                </a:solidFill>
              </a:rPr>
              <a:t>Present the case study to the participants.</a:t>
            </a:r>
            <a:endParaRPr lang="en-CA" dirty="0" smtClean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Speaker’s Notes</a:t>
            </a:r>
          </a:p>
          <a:p>
            <a:r>
              <a:rPr lang="en-CA" sz="1200" b="0" i="0" u="none" strike="noStrike" kern="1200" baseline="0" dirty="0" smtClean="0">
                <a:solidFill>
                  <a:srgbClr val="FF0000"/>
                </a:solidFill>
              </a:rPr>
              <a:t>Present the case study to the participants.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Speaker’s Notes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You may wish to ask about</a:t>
            </a:r>
            <a:r>
              <a:rPr lang="en-CA" dirty="0" smtClean="0"/>
              <a:t> “what if” scenarios to promote consideration of alternate clinical scenarios and trigger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397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160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del Caso puede usarse para agregar tus propios casos de pacientes al programa.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853440" y="45395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Notas del Conferencista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 Plantilla del Caso puede usarse para agregar tus propios casos de pacientes al programa.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16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4BDFBD-FECA-464D-93AC-A8F9A913D38B}" type="slidenum">
              <a:rPr lang="en-CA" sz="900"/>
              <a:pPr eaLnBrk="1" hangingPunct="1"/>
              <a:t>8</a:t>
            </a:fld>
            <a:endParaRPr lang="en-CA" sz="900" dirty="0"/>
          </a:p>
        </p:txBody>
      </p:sp>
      <p:sp>
        <p:nvSpPr>
          <p:cNvPr id="95235" name="Slide Number Placeholder 6"/>
          <p:cNvSpPr txBox="1">
            <a:spLocks noGrp="1"/>
          </p:cNvSpPr>
          <p:nvPr/>
        </p:nvSpPr>
        <p:spPr bwMode="auto">
          <a:xfrm>
            <a:off x="1" y="8773357"/>
            <a:ext cx="7008879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B010D6D-DF3A-46BE-8536-FE7619E6FAC3}" type="slidenum">
              <a:rPr lang="en-CA" sz="900"/>
              <a:pPr algn="ctr" eaLnBrk="1" hangingPunct="1"/>
              <a:t>8</a:t>
            </a:fld>
            <a:endParaRPr lang="en-CA" sz="900" dirty="0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692150"/>
            <a:ext cx="463232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defRPr/>
            </a:pPr>
            <a:r>
              <a:rPr lang="es-MX" b="1" dirty="0" smtClean="0"/>
              <a:t>Notas del Conferencista</a:t>
            </a:r>
          </a:p>
          <a:p>
            <a:pPr lvl="0">
              <a:defRPr/>
            </a:pPr>
            <a:r>
              <a:rPr lang="es-MX" dirty="0" smtClean="0"/>
              <a:t>Esta Plantilla del Caso puede usarse para agregar tus propios casos de pacientes al programa</a:t>
            </a:r>
            <a:r>
              <a:rPr lang="en-CA" dirty="0" smtClean="0"/>
              <a:t>.</a:t>
            </a:r>
          </a:p>
          <a:p>
            <a:r>
              <a:rPr lang="es-MX" dirty="0" smtClean="0"/>
              <a:t>Haz las preguntas que aparecen en la slide para motivar la discusión</a:t>
            </a:r>
            <a:r>
              <a:rPr lang="en-CA" dirty="0" smtClean="0"/>
              <a:t>.</a:t>
            </a:r>
            <a:endParaRPr lang="en-CA" dirty="0"/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s-MX" b="1" dirty="0" smtClean="0"/>
              <a:t>Notas del Conferencista</a:t>
            </a:r>
          </a:p>
          <a:p>
            <a:pPr lvl="0">
              <a:defRPr/>
            </a:pPr>
            <a:r>
              <a:rPr lang="es-MX" dirty="0" smtClean="0"/>
              <a:t>Esta Plantilla del Caso puede usarse para agregar tus propios casos de pacientes al programa</a:t>
            </a:r>
            <a:r>
              <a:rPr lang="en-CA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599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2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104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26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34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03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2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38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8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5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342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51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69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9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02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87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4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31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23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8107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89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9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93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4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3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54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86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27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929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36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89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853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431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16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99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35200" y="5704115"/>
            <a:ext cx="5019466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2600" b="1" dirty="0" smtClean="0">
                <a:solidFill>
                  <a:srgbClr val="D25852"/>
                </a:solidFill>
              </a:rPr>
              <a:t>Una Guía Práctica para Entender,</a:t>
            </a:r>
          </a:p>
          <a:p>
            <a:r>
              <a:rPr lang="es-MX" sz="2600" b="1" dirty="0" smtClean="0">
                <a:solidFill>
                  <a:srgbClr val="D25852"/>
                </a:solidFill>
              </a:rPr>
              <a:t>            Evaluar y Manejar el Dolor</a:t>
            </a:r>
            <a:endParaRPr lang="es-MX" sz="2600" b="1" dirty="0">
              <a:solidFill>
                <a:srgbClr val="D25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Examen Clínico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resultados del examen </a:t>
            </a:r>
            <a:r>
              <a:rPr lang="es-MX" i="1" dirty="0" smtClean="0">
                <a:solidFill>
                  <a:srgbClr val="FF0000"/>
                </a:solidFill>
              </a:rPr>
              <a:t>c</a:t>
            </a:r>
            <a:r>
              <a:rPr lang="es-MX" i="1" noProof="0" dirty="0" smtClean="0">
                <a:solidFill>
                  <a:srgbClr val="FF0000"/>
                </a:solidFill>
              </a:rPr>
              <a:t>línico</a:t>
            </a:r>
            <a:endParaRPr lang="es-MX" i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Resultados de Pruebas y Exámenes Adicionales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Anote los resultados de la prueba (si aplica)</a:t>
            </a:r>
          </a:p>
        </p:txBody>
      </p:sp>
    </p:spTree>
    <p:extLst>
      <p:ext uri="{BB962C8B-B14F-4D97-AF65-F5344CB8AC3E}">
        <p14:creationId xmlns:p14="http://schemas.microsoft.com/office/powerpoint/2010/main" val="33407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Pregunta para Discusión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776413"/>
            <a:ext cx="8229600" cy="4525962"/>
          </a:xfrm>
        </p:spPr>
        <p:txBody>
          <a:bodyPr/>
          <a:lstStyle/>
          <a:p>
            <a:r>
              <a:rPr lang="es-MX" noProof="0" dirty="0" smtClean="0"/>
              <a:t>¿Cuál sería su diagnóstico para este paciente?</a:t>
            </a:r>
          </a:p>
        </p:txBody>
      </p:sp>
    </p:spTree>
    <p:extLst>
      <p:ext uri="{BB962C8B-B14F-4D97-AF65-F5344CB8AC3E}">
        <p14:creationId xmlns:p14="http://schemas.microsoft.com/office/powerpoint/2010/main" val="23659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Diagnóstico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el diagnóstico</a:t>
            </a:r>
            <a:endParaRPr lang="es-MX" i="1" noProof="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461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Pregunta para Discusión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776413"/>
            <a:ext cx="8229600" cy="4525962"/>
          </a:xfrm>
        </p:spPr>
        <p:txBody>
          <a:bodyPr/>
          <a:lstStyle/>
          <a:p>
            <a:r>
              <a:rPr lang="es-MX" noProof="0" dirty="0" smtClean="0"/>
              <a:t>¿Qué estrategia de tratamiento recomendaría?</a:t>
            </a:r>
          </a:p>
        </p:txBody>
      </p:sp>
    </p:spTree>
    <p:extLst>
      <p:ext uri="{BB962C8B-B14F-4D97-AF65-F5344CB8AC3E}">
        <p14:creationId xmlns:p14="http://schemas.microsoft.com/office/powerpoint/2010/main" val="25722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Plan de Tratamiento</a:t>
            </a:r>
            <a:endParaRPr lang="es-MX" noProof="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componentes farmacológico y no-farmacológico de la estrategia de manejo</a:t>
            </a:r>
          </a:p>
        </p:txBody>
      </p:sp>
    </p:spTree>
    <p:extLst>
      <p:ext uri="{BB962C8B-B14F-4D97-AF65-F5344CB8AC3E}">
        <p14:creationId xmlns:p14="http://schemas.microsoft.com/office/powerpoint/2010/main" val="28632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Seguimiento y Respuesta al Tratamiento(s)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Describa el dolor, la función, los efectos adversos, etc. en la siguiente visita</a:t>
            </a:r>
            <a:endParaRPr lang="es-MX" dirty="0" smtClean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9486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Plantilla del Caso: Pregunta para Discusión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776413"/>
            <a:ext cx="8229600" cy="4525962"/>
          </a:xfrm>
        </p:spPr>
        <p:txBody>
          <a:bodyPr/>
          <a:lstStyle/>
          <a:p>
            <a:r>
              <a:rPr lang="es-MX" noProof="0" dirty="0" smtClean="0"/>
              <a:t>¿Haría algún cambio a la terapia o realizaría investigaciones adicionales?</a:t>
            </a:r>
          </a:p>
        </p:txBody>
      </p:sp>
    </p:spTree>
    <p:extLst>
      <p:ext uri="{BB962C8B-B14F-4D97-AF65-F5344CB8AC3E}">
        <p14:creationId xmlns:p14="http://schemas.microsoft.com/office/powerpoint/2010/main" val="19112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Investigaciones Adicionales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resultados de las investigaciones adicionales (si aplica)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737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Cambios </a:t>
            </a:r>
            <a:r>
              <a:rPr lang="es-MX" dirty="0" smtClean="0"/>
              <a:t>a</a:t>
            </a:r>
            <a:r>
              <a:rPr lang="es-MX" noProof="0" dirty="0" smtClean="0"/>
              <a:t>l </a:t>
            </a:r>
            <a:r>
              <a:rPr lang="es-MX" dirty="0" smtClean="0"/>
              <a:t>T</a:t>
            </a:r>
            <a:r>
              <a:rPr lang="es-MX" noProof="0" dirty="0" smtClean="0"/>
              <a:t>ratamiento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los cambios a la terapia, si aplica</a:t>
            </a:r>
            <a:endParaRPr lang="es-MX" i="1" noProof="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445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2969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s-MX" dirty="0" smtClean="0"/>
              <a:t>Comité de Desarrollo</a:t>
            </a:r>
            <a:endParaRPr lang="es-MX" dirty="0"/>
          </a:p>
        </p:txBody>
      </p:sp>
      <p:sp>
        <p:nvSpPr>
          <p:cNvPr id="10" name="Rectangle 3"/>
          <p:cNvSpPr/>
          <p:nvPr/>
        </p:nvSpPr>
        <p:spPr>
          <a:xfrm>
            <a:off x="395536" y="1443255"/>
            <a:ext cx="28803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Mario H. Cardiel, MD, MSc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Reumatólogo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Morelia, México</a:t>
            </a:r>
          </a:p>
          <a:p>
            <a:r>
              <a:rPr lang="es-MX" sz="1600" dirty="0" smtClean="0"/>
              <a:t> </a:t>
            </a:r>
            <a:endParaRPr lang="es-MX" sz="24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Nemanja Damjanov, MD, PhD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Reumatólogo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Belgrado, Serbia</a:t>
            </a:r>
          </a:p>
          <a:p>
            <a:r>
              <a:rPr lang="es-MX" sz="1600" dirty="0" smtClean="0"/>
              <a:t> </a:t>
            </a:r>
            <a:endParaRPr lang="es-MX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1600" b="1" dirty="0" smtClean="0">
                <a:solidFill>
                  <a:schemeClr val="bg1"/>
                </a:solidFill>
              </a:rPr>
              <a:t>Andrei Danilov, MD, DSc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Neurólogo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Moscú, Rusia</a:t>
            </a:r>
          </a:p>
          <a:p>
            <a:r>
              <a:rPr lang="es-MX" sz="1600" dirty="0" smtClean="0"/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Smail Daoudi,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Neurólogo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Tizi Ouzou, Algeria</a:t>
            </a:r>
          </a:p>
          <a:p>
            <a:endParaRPr lang="es-MX" sz="16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João Batista S. Garcia, MD, PhD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Anestesiólogo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São Luis, Brasil</a:t>
            </a:r>
          </a:p>
          <a:p>
            <a:endParaRPr lang="es-MX" sz="1700" dirty="0" smtClean="0"/>
          </a:p>
          <a:p>
            <a:r>
              <a:rPr lang="es-MX" sz="1700" dirty="0" smtClean="0"/>
              <a:t> </a:t>
            </a:r>
            <a:endParaRPr lang="es-MX" sz="1700" dirty="0"/>
          </a:p>
        </p:txBody>
      </p:sp>
      <p:sp>
        <p:nvSpPr>
          <p:cNvPr id="11" name="Rectangle 4"/>
          <p:cNvSpPr/>
          <p:nvPr/>
        </p:nvSpPr>
        <p:spPr>
          <a:xfrm>
            <a:off x="3275856" y="1443255"/>
            <a:ext cx="28055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Yuzhou Guan,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Neurólogo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Beijing, China</a:t>
            </a:r>
          </a:p>
          <a:p>
            <a:endParaRPr lang="es-MX" sz="1600" b="1" dirty="0" smtClean="0">
              <a:solidFill>
                <a:schemeClr val="bg1"/>
              </a:solidFill>
            </a:endParaRPr>
          </a:p>
          <a:p>
            <a:r>
              <a:rPr lang="es-MX" sz="1600" b="1" dirty="0" smtClean="0">
                <a:solidFill>
                  <a:schemeClr val="bg1"/>
                </a:solidFill>
              </a:rPr>
              <a:t>Jianhao Lin,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Ortopedista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Beijing, China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Supranee Niruthisard,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Especialista en Dolor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Bangkok, Tailandia</a:t>
            </a:r>
          </a:p>
          <a:p>
            <a:r>
              <a:rPr lang="es-MX" sz="1600" dirty="0" smtClean="0"/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Germán Ochoa,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Ortopedista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Bogotá, Colombia</a:t>
            </a:r>
          </a:p>
          <a:p>
            <a:endParaRPr lang="es-MX" sz="16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Milton Raff, MD, BSc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Anestesista Consultor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Cape Town, Sudáfrica</a:t>
            </a:r>
          </a:p>
          <a:p>
            <a:r>
              <a:rPr lang="es-MX" sz="1600" dirty="0" smtClean="0"/>
              <a:t> </a:t>
            </a:r>
            <a:endParaRPr lang="es-MX" sz="1600" dirty="0"/>
          </a:p>
        </p:txBody>
      </p:sp>
      <p:sp>
        <p:nvSpPr>
          <p:cNvPr id="12" name="Rectangle 5"/>
          <p:cNvSpPr/>
          <p:nvPr/>
        </p:nvSpPr>
        <p:spPr>
          <a:xfrm>
            <a:off x="6009425" y="1447611"/>
            <a:ext cx="2955063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Raymond L. Rosales, MD, PhD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Neurólogo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Manila, Filipinas</a:t>
            </a:r>
          </a:p>
          <a:p>
            <a:endParaRPr lang="es-MX" sz="17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Jose Antonio San Juan,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Cirujano Ortopédico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Cebu City, Filipinas</a:t>
            </a:r>
          </a:p>
          <a:p>
            <a:r>
              <a:rPr lang="es-MX" sz="1600" dirty="0" smtClean="0"/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Ammar Salti,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Anestesista Consultor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Abu Dhabi, Emiratos Árabes Unidos</a:t>
            </a:r>
          </a:p>
          <a:p>
            <a:endParaRPr lang="es-MX" sz="16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Xinping Tian,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Reumatólogo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Beijing, China</a:t>
            </a:r>
          </a:p>
          <a:p>
            <a:r>
              <a:rPr lang="es-MX" sz="1600" dirty="0" smtClean="0"/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Işin Ünal-Çevik, MD, PhD</a:t>
            </a:r>
          </a:p>
          <a:p>
            <a:pPr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Neurólogo, Neurocientífico y Especialistas en Dolor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Ankara, Turquía </a:t>
            </a:r>
          </a:p>
          <a:p>
            <a:endParaRPr lang="es-MX" sz="1700" dirty="0" smtClean="0"/>
          </a:p>
          <a:p>
            <a:r>
              <a:rPr lang="es-MX" sz="1700" dirty="0" smtClean="0"/>
              <a:t> </a:t>
            </a:r>
            <a:endParaRPr lang="es-MX" sz="1700" dirty="0"/>
          </a:p>
        </p:txBody>
      </p:sp>
      <p:sp>
        <p:nvSpPr>
          <p:cNvPr id="13" name="TextBox 2"/>
          <p:cNvSpPr txBox="1"/>
          <p:nvPr/>
        </p:nvSpPr>
        <p:spPr>
          <a:xfrm>
            <a:off x="2502109" y="6502089"/>
            <a:ext cx="442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Este programa fue patrocinado por Pfizer Inc.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fld id="{903B8EED-60FF-4798-B00A-5F8F0039E366}" type="slidenum">
              <a:rPr lang="es-MX" smtClean="0">
                <a:solidFill>
                  <a:schemeClr val="bg1"/>
                </a:solidFill>
              </a:rPr>
              <a:pPr/>
              <a:t>2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Conclusión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el dolor, la función, los efectos adversos, etc. en la siguiente visita</a:t>
            </a:r>
            <a:endParaRPr lang="es-MX" noProof="0" dirty="0" smtClean="0">
              <a:solidFill>
                <a:srgbClr val="FF0000"/>
              </a:solidFill>
            </a:endParaRPr>
          </a:p>
          <a:p>
            <a:endParaRPr lang="es-MX" noProof="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9670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Escenarios Qué tal Si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Cómo cambiaría su diagnóstico/estrategia de tratamiento si…</a:t>
            </a:r>
          </a:p>
          <a:p>
            <a:pPr lvl="1"/>
            <a:r>
              <a:rPr lang="es-MX" i="1" dirty="0" smtClean="0">
                <a:solidFill>
                  <a:srgbClr val="FF0000"/>
                </a:solidFill>
              </a:rPr>
              <a:t>Anote los Escenarios Qué tal Si </a:t>
            </a:r>
            <a:endParaRPr lang="es-MX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4000" dirty="0" err="1" smtClean="0">
                <a:solidFill>
                  <a:schemeClr val="tx1">
                    <a:lumMod val="50000"/>
                  </a:schemeClr>
                </a:solidFill>
              </a:rPr>
              <a:t>Caso</a:t>
            </a:r>
            <a:r>
              <a:rPr lang="en-CA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CA" sz="4000" dirty="0">
                <a:solidFill>
                  <a:schemeClr val="tx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8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Perfil</a:t>
            </a:r>
            <a:r>
              <a:rPr lang="en-CA" dirty="0" smtClean="0"/>
              <a:t> del </a:t>
            </a:r>
            <a:r>
              <a:rPr lang="en-CA" dirty="0" err="1" smtClean="0"/>
              <a:t>Paciente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err="1" smtClean="0">
                <a:solidFill>
                  <a:srgbClr val="FF0000"/>
                </a:solidFill>
              </a:rPr>
              <a:t>Sexo</a:t>
            </a:r>
            <a:r>
              <a:rPr lang="en-CA" b="1" dirty="0" smtClean="0">
                <a:solidFill>
                  <a:srgbClr val="FF0000"/>
                </a:solidFill>
              </a:rPr>
              <a:t> :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femenino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b="1" dirty="0" err="1" smtClean="0">
                <a:solidFill>
                  <a:srgbClr val="FF0000"/>
                </a:solidFill>
              </a:rPr>
              <a:t>Edad</a:t>
            </a:r>
            <a:r>
              <a:rPr lang="en-CA" b="1" dirty="0" smtClean="0">
                <a:solidFill>
                  <a:srgbClr val="FF0000"/>
                </a:solidFill>
              </a:rPr>
              <a:t> : </a:t>
            </a:r>
            <a:r>
              <a:rPr lang="en-CA" dirty="0">
                <a:solidFill>
                  <a:srgbClr val="FF0000"/>
                </a:solidFill>
              </a:rPr>
              <a:t>73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años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b="1" dirty="0" err="1" smtClean="0">
                <a:solidFill>
                  <a:srgbClr val="FF0000"/>
                </a:solidFill>
              </a:rPr>
              <a:t>Ocupación</a:t>
            </a:r>
            <a:r>
              <a:rPr lang="en-CA" b="1" dirty="0" smtClean="0">
                <a:solidFill>
                  <a:srgbClr val="FF0000"/>
                </a:solidFill>
              </a:rPr>
              <a:t>: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ama</a:t>
            </a:r>
            <a:r>
              <a:rPr lang="en-CA" dirty="0" smtClean="0">
                <a:solidFill>
                  <a:srgbClr val="FF0000"/>
                </a:solidFill>
              </a:rPr>
              <a:t> de casa</a:t>
            </a:r>
            <a:endParaRPr lang="en-CA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CA" sz="3200" b="1" dirty="0" err="1" smtClean="0">
                <a:solidFill>
                  <a:srgbClr val="FF0000"/>
                </a:solidFill>
              </a:rPr>
              <a:t>Síntomas</a:t>
            </a:r>
            <a:r>
              <a:rPr lang="en-CA" sz="3200" b="1" dirty="0" smtClean="0">
                <a:solidFill>
                  <a:srgbClr val="FF0000"/>
                </a:solidFill>
              </a:rPr>
              <a:t> </a:t>
            </a:r>
            <a:r>
              <a:rPr lang="en-CA" sz="3200" b="1" dirty="0" err="1" smtClean="0">
                <a:solidFill>
                  <a:srgbClr val="FF0000"/>
                </a:solidFill>
              </a:rPr>
              <a:t>actuales</a:t>
            </a:r>
            <a:r>
              <a:rPr lang="en-CA" b="1" dirty="0" smtClean="0">
                <a:solidFill>
                  <a:srgbClr val="FF0000"/>
                </a:solidFill>
              </a:rPr>
              <a:t>: </a:t>
            </a:r>
            <a:r>
              <a:rPr lang="en-CA" dirty="0" smtClean="0">
                <a:solidFill>
                  <a:srgbClr val="FF0000"/>
                </a:solidFill>
              </a:rPr>
              <a:t>dolor de </a:t>
            </a:r>
            <a:r>
              <a:rPr lang="en-CA" dirty="0" err="1" smtClean="0">
                <a:solidFill>
                  <a:srgbClr val="FF0000"/>
                </a:solidFill>
              </a:rPr>
              <a:t>espalda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baja</a:t>
            </a:r>
            <a:r>
              <a:rPr lang="en-CA" dirty="0" smtClean="0">
                <a:solidFill>
                  <a:srgbClr val="FF0000"/>
                </a:solidFill>
              </a:rPr>
              <a:t> con </a:t>
            </a:r>
            <a:r>
              <a:rPr lang="en-CA" dirty="0" err="1" smtClean="0">
                <a:solidFill>
                  <a:srgbClr val="FF0000"/>
                </a:solidFill>
              </a:rPr>
              <a:t>irradiación</a:t>
            </a:r>
            <a:r>
              <a:rPr lang="en-CA" dirty="0" smtClean="0">
                <a:solidFill>
                  <a:srgbClr val="FF0000"/>
                </a:solidFill>
              </a:rPr>
              <a:t> al pie </a:t>
            </a:r>
            <a:r>
              <a:rPr lang="en-CA" dirty="0" err="1" smtClean="0">
                <a:solidFill>
                  <a:srgbClr val="FF0000"/>
                </a:solidFill>
              </a:rPr>
              <a:t>izquierdo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Historial</a:t>
            </a:r>
            <a:r>
              <a:rPr lang="en-CA" dirty="0" smtClean="0"/>
              <a:t> Médico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 smtClean="0"/>
              <a:t>Comorbilidades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Tabaquismo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err="1" smtClean="0">
                <a:solidFill>
                  <a:srgbClr val="FF0000"/>
                </a:solidFill>
              </a:rPr>
              <a:t>Obesidad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err="1" smtClean="0">
                <a:solidFill>
                  <a:srgbClr val="FF0000"/>
                </a:solidFill>
              </a:rPr>
              <a:t>Ansiedad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 err="1" smtClean="0"/>
              <a:t>Mediciones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IMC: 40 kg/m</a:t>
            </a:r>
            <a:r>
              <a:rPr lang="en-CA" baseline="30000" dirty="0" smtClean="0"/>
              <a:t>2</a:t>
            </a:r>
          </a:p>
          <a:p>
            <a:r>
              <a:rPr lang="en-CA" dirty="0" smtClean="0"/>
              <a:t>PA: 130/90 mmHg</a:t>
            </a:r>
          </a:p>
          <a:p>
            <a:r>
              <a:rPr lang="en-CA" dirty="0" err="1" smtClean="0"/>
              <a:t>Temperatura</a:t>
            </a:r>
            <a:r>
              <a:rPr lang="en-CA" dirty="0" smtClean="0"/>
              <a:t>: 36</a:t>
            </a:r>
            <a:r>
              <a:rPr lang="en-CA" baseline="30000" dirty="0" smtClean="0"/>
              <a:t>0</a:t>
            </a:r>
            <a:r>
              <a:rPr lang="en-CA" dirty="0" smtClean="0"/>
              <a:t>C</a:t>
            </a:r>
            <a:endParaRPr lang="en-CA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459132" y="401572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 err="1" smtClean="0">
                <a:solidFill>
                  <a:srgbClr val="002060"/>
                </a:solidFill>
              </a:rPr>
              <a:t>Medicación</a:t>
            </a:r>
            <a:r>
              <a:rPr lang="en-CA" dirty="0" smtClean="0">
                <a:solidFill>
                  <a:srgbClr val="002060"/>
                </a:solidFill>
              </a:rPr>
              <a:t> Actual 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8944" y="4604435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 smtClean="0">
                <a:solidFill>
                  <a:srgbClr val="FF0000"/>
                </a:solidFill>
              </a:rPr>
              <a:t>Divorciada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Sin </a:t>
            </a:r>
            <a:r>
              <a:rPr lang="en-CA" dirty="0" err="1" smtClean="0">
                <a:solidFill>
                  <a:srgbClr val="FF0000"/>
                </a:solidFill>
              </a:rPr>
              <a:t>trabajo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476143" y="4666941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 smtClean="0">
                <a:solidFill>
                  <a:srgbClr val="FF0000"/>
                </a:solidFill>
              </a:rPr>
              <a:t>Acetaminofen</a:t>
            </a:r>
            <a:r>
              <a:rPr lang="en-CA" dirty="0" smtClean="0">
                <a:solidFill>
                  <a:srgbClr val="FF0000"/>
                </a:solidFill>
              </a:rPr>
              <a:t> 500 mg  </a:t>
            </a:r>
            <a:r>
              <a:rPr lang="en-CA" dirty="0" err="1" smtClean="0">
                <a:solidFill>
                  <a:srgbClr val="FF0000"/>
                </a:solidFill>
              </a:rPr>
              <a:t>cuatro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veces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ald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ía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18944" y="396446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 err="1" smtClean="0">
                <a:solidFill>
                  <a:srgbClr val="002060"/>
                </a:solidFill>
              </a:rPr>
              <a:t>Historia</a:t>
            </a:r>
            <a:r>
              <a:rPr lang="en-CA" dirty="0" smtClean="0">
                <a:solidFill>
                  <a:srgbClr val="002060"/>
                </a:solidFill>
              </a:rPr>
              <a:t> Social y </a:t>
            </a:r>
            <a:r>
              <a:rPr lang="en-CA" dirty="0" err="1" smtClean="0">
                <a:solidFill>
                  <a:srgbClr val="002060"/>
                </a:solidFill>
              </a:rPr>
              <a:t>Laboral</a:t>
            </a:r>
            <a:r>
              <a:rPr lang="en-CA" dirty="0" smtClean="0">
                <a:solidFill>
                  <a:srgbClr val="002060"/>
                </a:solidFill>
              </a:rPr>
              <a:t> </a:t>
            </a:r>
            <a:endParaRPr lang="en-C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Preguntas</a:t>
            </a:r>
            <a:r>
              <a:rPr lang="en-CA" dirty="0" smtClean="0"/>
              <a:t> a </a:t>
            </a:r>
            <a:r>
              <a:rPr lang="en-CA" dirty="0" err="1" smtClean="0"/>
              <a:t>Discutir</a:t>
            </a:r>
            <a:r>
              <a:rPr lang="en-CA" dirty="0" smtClean="0"/>
              <a:t> </a:t>
            </a:r>
            <a:endParaRPr dirty="0" smtClean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776413"/>
            <a:ext cx="8229600" cy="4525962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dirty="0" err="1" smtClean="0"/>
              <a:t>Basado</a:t>
            </a:r>
            <a:r>
              <a:rPr lang="en-US" dirty="0" smtClean="0"/>
              <a:t> en la </a:t>
            </a:r>
            <a:r>
              <a:rPr lang="en-US" dirty="0" err="1" smtClean="0"/>
              <a:t>presentación</a:t>
            </a:r>
            <a:r>
              <a:rPr lang="en-US" dirty="0" smtClean="0"/>
              <a:t> del </a:t>
            </a:r>
            <a:r>
              <a:rPr lang="en-US" dirty="0" err="1" smtClean="0"/>
              <a:t>caso</a:t>
            </a:r>
            <a:r>
              <a:rPr lang="en-US" dirty="0" smtClean="0"/>
              <a:t>, </a:t>
            </a:r>
            <a:r>
              <a:rPr lang="en-US" dirty="0" err="1" smtClean="0"/>
              <a:t>cúal</a:t>
            </a:r>
            <a:r>
              <a:rPr lang="en-US" dirty="0" smtClean="0"/>
              <a:t> </a:t>
            </a:r>
            <a:r>
              <a:rPr lang="en-US" dirty="0" err="1" smtClean="0"/>
              <a:t>sería</a:t>
            </a:r>
            <a:r>
              <a:rPr lang="en-US" dirty="0" smtClean="0"/>
              <a:t> el </a:t>
            </a:r>
            <a:r>
              <a:rPr lang="en-US" dirty="0" err="1" smtClean="0"/>
              <a:t>diagnóstico</a:t>
            </a:r>
            <a:r>
              <a:rPr lang="en-US" dirty="0" smtClean="0"/>
              <a:t> a </a:t>
            </a:r>
            <a:r>
              <a:rPr lang="en-US" dirty="0" err="1" smtClean="0"/>
              <a:t>considerar</a:t>
            </a:r>
            <a:r>
              <a:rPr lang="en-US" dirty="0" smtClean="0"/>
              <a:t>? </a:t>
            </a:r>
          </a:p>
          <a:p>
            <a:pPr>
              <a:spcAft>
                <a:spcPct val="20000"/>
              </a:spcAft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antecedente</a:t>
            </a:r>
            <a:r>
              <a:rPr lang="en-US" dirty="0" smtClean="0"/>
              <a:t> le </a:t>
            </a:r>
            <a:r>
              <a:rPr lang="en-US" dirty="0" err="1" smtClean="0"/>
              <a:t>gustaría</a:t>
            </a:r>
            <a:r>
              <a:rPr lang="en-US" dirty="0" smtClean="0"/>
              <a:t> </a:t>
            </a:r>
            <a:r>
              <a:rPr lang="en-US" dirty="0" err="1" smtClean="0"/>
              <a:t>conocer</a:t>
            </a:r>
            <a:r>
              <a:rPr lang="en-US" dirty="0" smtClean="0"/>
              <a:t>? </a:t>
            </a:r>
          </a:p>
          <a:p>
            <a:pPr>
              <a:spcAft>
                <a:spcPct val="20000"/>
              </a:spcAft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pruebas</a:t>
            </a:r>
            <a:r>
              <a:rPr lang="en-US" dirty="0" smtClean="0"/>
              <a:t> o </a:t>
            </a:r>
            <a:r>
              <a:rPr lang="en-US" dirty="0" err="1" smtClean="0"/>
              <a:t>exámenes</a:t>
            </a:r>
            <a:r>
              <a:rPr lang="en-US" dirty="0" smtClean="0"/>
              <a:t> le </a:t>
            </a:r>
            <a:r>
              <a:rPr lang="en-US" dirty="0" err="1" smtClean="0"/>
              <a:t>gustaría</a:t>
            </a:r>
            <a:r>
              <a:rPr lang="en-US" dirty="0" smtClean="0"/>
              <a:t> </a:t>
            </a:r>
            <a:r>
              <a:rPr lang="en-US" dirty="0" err="1" smtClean="0"/>
              <a:t>solicitar</a:t>
            </a:r>
            <a:r>
              <a:rPr lang="en-US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34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Historia</a:t>
            </a:r>
            <a:r>
              <a:rPr lang="en-CA" dirty="0" smtClean="0"/>
              <a:t> del Dolor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 err="1" smtClean="0">
                <a:solidFill>
                  <a:srgbClr val="FF0000"/>
                </a:solidFill>
              </a:rPr>
              <a:t>Duración</a:t>
            </a:r>
            <a:r>
              <a:rPr lang="en-CA" b="1" dirty="0" smtClean="0">
                <a:solidFill>
                  <a:srgbClr val="FF0000"/>
                </a:solidFill>
              </a:rPr>
              <a:t>: Los </a:t>
            </a:r>
            <a:r>
              <a:rPr lang="en-CA" b="1" dirty="0" err="1" smtClean="0">
                <a:solidFill>
                  <a:srgbClr val="FF0000"/>
                </a:solidFill>
              </a:rPr>
              <a:t>últimos</a:t>
            </a:r>
            <a:r>
              <a:rPr lang="en-CA" b="1" dirty="0" smtClean="0">
                <a:solidFill>
                  <a:srgbClr val="FF0000"/>
                </a:solidFill>
              </a:rPr>
              <a:t> 8 </a:t>
            </a:r>
            <a:r>
              <a:rPr lang="en-CA" b="1" dirty="0" err="1" smtClean="0">
                <a:solidFill>
                  <a:srgbClr val="FF0000"/>
                </a:solidFill>
              </a:rPr>
              <a:t>meses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b="1" dirty="0" err="1" smtClean="0">
                <a:solidFill>
                  <a:srgbClr val="FF0000"/>
                </a:solidFill>
              </a:rPr>
              <a:t>Frecuencia</a:t>
            </a:r>
            <a:r>
              <a:rPr lang="en-CA" b="1" dirty="0" smtClean="0">
                <a:solidFill>
                  <a:srgbClr val="FF0000"/>
                </a:solidFill>
              </a:rPr>
              <a:t>:  </a:t>
            </a:r>
            <a:r>
              <a:rPr lang="en-CA" dirty="0" err="1" smtClean="0">
                <a:solidFill>
                  <a:srgbClr val="FF0000"/>
                </a:solidFill>
              </a:rPr>
              <a:t>cada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vez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se </a:t>
            </a:r>
            <a:r>
              <a:rPr lang="en-CA" dirty="0" err="1" smtClean="0">
                <a:solidFill>
                  <a:srgbClr val="FF0000"/>
                </a:solidFill>
              </a:rPr>
              <a:t>inclina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hacia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adelante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b="1" dirty="0" err="1" smtClean="0">
                <a:solidFill>
                  <a:srgbClr val="FF0000"/>
                </a:solidFill>
              </a:rPr>
              <a:t>Distribución</a:t>
            </a:r>
            <a:r>
              <a:rPr lang="en-CA" b="1" dirty="0" smtClean="0">
                <a:solidFill>
                  <a:srgbClr val="FF0000"/>
                </a:solidFill>
              </a:rPr>
              <a:t> y </a:t>
            </a:r>
            <a:r>
              <a:rPr lang="en-CA" b="1" dirty="0" err="1" smtClean="0">
                <a:solidFill>
                  <a:srgbClr val="FF0000"/>
                </a:solidFill>
              </a:rPr>
              <a:t>localizacion</a:t>
            </a:r>
            <a:r>
              <a:rPr lang="en-CA" b="1" dirty="0" smtClean="0">
                <a:solidFill>
                  <a:srgbClr val="FF0000"/>
                </a:solidFill>
              </a:rPr>
              <a:t> del dolor:  </a:t>
            </a:r>
            <a:r>
              <a:rPr lang="en-CA" dirty="0" smtClean="0">
                <a:solidFill>
                  <a:srgbClr val="FF0000"/>
                </a:solidFill>
              </a:rPr>
              <a:t>en el area de la </a:t>
            </a:r>
            <a:r>
              <a:rPr lang="en-CA" dirty="0" err="1" smtClean="0">
                <a:solidFill>
                  <a:srgbClr val="FF0000"/>
                </a:solidFill>
              </a:rPr>
              <a:t>espalda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baja</a:t>
            </a:r>
            <a:r>
              <a:rPr lang="en-CA" dirty="0" smtClean="0">
                <a:solidFill>
                  <a:srgbClr val="FF0000"/>
                </a:solidFill>
              </a:rPr>
              <a:t> y en el pie </a:t>
            </a:r>
            <a:r>
              <a:rPr lang="en-CA" dirty="0" err="1" smtClean="0">
                <a:solidFill>
                  <a:srgbClr val="FF0000"/>
                </a:solidFill>
              </a:rPr>
              <a:t>izquierdo</a:t>
            </a:r>
            <a:r>
              <a:rPr lang="en-CA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CA" b="1" dirty="0" err="1" smtClean="0">
                <a:solidFill>
                  <a:srgbClr val="FF0000"/>
                </a:solidFill>
              </a:rPr>
              <a:t>Características</a:t>
            </a:r>
            <a:r>
              <a:rPr lang="en-CA" b="1" smtClean="0">
                <a:solidFill>
                  <a:srgbClr val="FF0000"/>
                </a:solidFill>
              </a:rPr>
              <a:t>: </a:t>
            </a:r>
            <a:endParaRPr lang="en-CA" b="1" dirty="0" smtClean="0">
              <a:solidFill>
                <a:srgbClr val="FF0000"/>
              </a:solidFill>
            </a:endParaRP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Pain the low back area described as squeezing and dull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However, pain radiating down to the left posterior leg and left foot is described as  shooting pain and “like electric shocks”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She mentions frequent spontaneous burning pain in her 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left foot 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b="1" dirty="0" smtClean="0">
                <a:solidFill>
                  <a:srgbClr val="FF0000"/>
                </a:solidFill>
              </a:rPr>
              <a:t>Intensity:</a:t>
            </a:r>
            <a:r>
              <a:rPr lang="en-CA" dirty="0" smtClean="0">
                <a:solidFill>
                  <a:srgbClr val="FF0000"/>
                </a:solidFill>
              </a:rPr>
              <a:t> 8/10 (on a scale of 0-10)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b="1" dirty="0" smtClean="0">
                <a:solidFill>
                  <a:srgbClr val="FF0000"/>
                </a:solidFill>
              </a:rPr>
              <a:t>Extent </a:t>
            </a:r>
            <a:r>
              <a:rPr lang="en-CA" b="1" dirty="0">
                <a:solidFill>
                  <a:srgbClr val="FF0000"/>
                </a:solidFill>
              </a:rPr>
              <a:t>of interference with daily </a:t>
            </a:r>
            <a:r>
              <a:rPr lang="en-CA" b="1" dirty="0" smtClean="0">
                <a:solidFill>
                  <a:srgbClr val="FF0000"/>
                </a:solidFill>
              </a:rPr>
              <a:t>activities: 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She cannot perform activities of daily living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She is fed up with this unbearable pain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Clinical Examination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Patient is limping on the left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Range of motion of the low back spine is limited, especially on lateral flexion to left and 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bending forward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Lasègue</a:t>
            </a:r>
            <a:r>
              <a:rPr lang="en-CA" dirty="0" smtClean="0">
                <a:solidFill>
                  <a:srgbClr val="FF0000"/>
                </a:solidFill>
              </a:rPr>
              <a:t> sign is positive on left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On neurological examination: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She has mild motor deficit (-5/5) on left foot dorsiflexion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She has left S1 </a:t>
            </a:r>
            <a:r>
              <a:rPr lang="en-CA" dirty="0" err="1" smtClean="0">
                <a:solidFill>
                  <a:srgbClr val="FF0000"/>
                </a:solidFill>
              </a:rPr>
              <a:t>dermatomal</a:t>
            </a:r>
            <a:r>
              <a:rPr lang="en-CA" dirty="0" smtClean="0">
                <a:solidFill>
                  <a:srgbClr val="FF0000"/>
                </a:solidFill>
              </a:rPr>
              <a:t> sensory deficit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Left </a:t>
            </a:r>
            <a:r>
              <a:rPr lang="en-CA" dirty="0" err="1" smtClean="0">
                <a:solidFill>
                  <a:srgbClr val="FF0000"/>
                </a:solidFill>
              </a:rPr>
              <a:t>achilles</a:t>
            </a:r>
            <a:r>
              <a:rPr lang="en-CA" dirty="0" smtClean="0">
                <a:solidFill>
                  <a:srgbClr val="FF0000"/>
                </a:solidFill>
              </a:rPr>
              <a:t> is hypoactive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There is brush </a:t>
            </a:r>
            <a:r>
              <a:rPr lang="en-CA" dirty="0" err="1" smtClean="0">
                <a:solidFill>
                  <a:srgbClr val="FF0000"/>
                </a:solidFill>
              </a:rPr>
              <a:t>allodynia</a:t>
            </a:r>
            <a:r>
              <a:rPr lang="en-CA" dirty="0" smtClean="0">
                <a:solidFill>
                  <a:srgbClr val="FF0000"/>
                </a:solidFill>
              </a:rPr>
              <a:t> and pinprick </a:t>
            </a:r>
            <a:r>
              <a:rPr lang="en-CA" dirty="0" err="1" smtClean="0">
                <a:solidFill>
                  <a:srgbClr val="FF0000"/>
                </a:solidFill>
              </a:rPr>
              <a:t>hyperalgesia</a:t>
            </a:r>
            <a:r>
              <a:rPr lang="en-CA" dirty="0" smtClean="0">
                <a:solidFill>
                  <a:srgbClr val="FF0000"/>
                </a:solidFill>
              </a:rPr>
              <a:t> on the left foot</a:t>
            </a:r>
          </a:p>
          <a:p>
            <a:endParaRPr lang="en-CA" i="1" dirty="0" smtClean="0">
              <a:solidFill>
                <a:srgbClr val="FF0000"/>
              </a:solidFill>
            </a:endParaRPr>
          </a:p>
          <a:p>
            <a:endParaRPr lang="en-C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Results of Further Tests </a:t>
            </a:r>
            <a:br>
              <a:rPr lang="en-CA" dirty="0" smtClean="0"/>
            </a:br>
            <a:r>
              <a:rPr lang="en-CA" dirty="0" smtClean="0"/>
              <a:t>and Examinations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DN4 questionnaire score is 7/10 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(score </a:t>
            </a:r>
            <a:r>
              <a:rPr lang="en-CA" u="sng" dirty="0" smtClean="0">
                <a:solidFill>
                  <a:srgbClr val="FF0000"/>
                </a:solidFill>
              </a:rPr>
              <a:t>&gt;</a:t>
            </a:r>
            <a:r>
              <a:rPr lang="en-CA" dirty="0" smtClean="0">
                <a:solidFill>
                  <a:srgbClr val="FF0000"/>
                </a:solidFill>
              </a:rPr>
              <a:t>4/10 is positive for neuropathic pain) 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Routine blood tests are within normal limits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ENMG: left S1 radiculopathy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Lumbar MRI: herniated disc on left S1 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nerve root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7952" y="6618980"/>
            <a:ext cx="873394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CA" sz="1200" b="1" dirty="0" smtClean="0">
                <a:solidFill>
                  <a:srgbClr val="FF0000"/>
                </a:solidFill>
                <a:latin typeface="+mn-lt"/>
              </a:rPr>
              <a:t>DN4 = </a:t>
            </a:r>
            <a:r>
              <a:rPr lang="en-CA" sz="1200" b="1" dirty="0" err="1" smtClean="0">
                <a:solidFill>
                  <a:srgbClr val="FF0000"/>
                </a:solidFill>
                <a:latin typeface="+mn-lt"/>
              </a:rPr>
              <a:t>Douleur</a:t>
            </a:r>
            <a:r>
              <a:rPr lang="en-CA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CA" sz="1200" b="1" dirty="0" err="1" smtClean="0">
                <a:solidFill>
                  <a:srgbClr val="FF0000"/>
                </a:solidFill>
                <a:latin typeface="+mn-lt"/>
              </a:rPr>
              <a:t>neuropathique</a:t>
            </a:r>
            <a:r>
              <a:rPr lang="en-CA" sz="1200" b="1" dirty="0" smtClean="0">
                <a:solidFill>
                  <a:srgbClr val="FF0000"/>
                </a:solidFill>
                <a:latin typeface="+mn-lt"/>
              </a:rPr>
              <a:t> en 4 questions; ENMG </a:t>
            </a:r>
            <a:r>
              <a:rPr lang="en-CA" sz="1200" b="1" dirty="0">
                <a:solidFill>
                  <a:srgbClr val="FF0000"/>
                </a:solidFill>
                <a:latin typeface="+mn-lt"/>
              </a:rPr>
              <a:t>= </a:t>
            </a:r>
            <a:r>
              <a:rPr lang="en-CA" sz="1200" b="1" dirty="0" err="1" smtClean="0">
                <a:solidFill>
                  <a:srgbClr val="FF0000"/>
                </a:solidFill>
                <a:latin typeface="+mn-lt"/>
              </a:rPr>
              <a:t>electroneuromyography</a:t>
            </a:r>
            <a:r>
              <a:rPr lang="en-CA" sz="1200" b="1" dirty="0" smtClean="0">
                <a:solidFill>
                  <a:srgbClr val="FF0000"/>
                </a:solidFill>
                <a:latin typeface="+mn-lt"/>
              </a:rPr>
              <a:t>; MRI = magnetic resonance imaging 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81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</a:t>
            </a:r>
            <a:r>
              <a:rPr dirty="0" err="1" smtClean="0"/>
              <a:t>iscussion</a:t>
            </a:r>
            <a:r>
              <a:rPr dirty="0" smtClean="0"/>
              <a:t> </a:t>
            </a:r>
            <a:r>
              <a:rPr lang="en-CA" dirty="0" smtClean="0"/>
              <a:t>Q</a:t>
            </a:r>
            <a:r>
              <a:rPr dirty="0" err="1" smtClean="0"/>
              <a:t>uestion</a:t>
            </a:r>
            <a:endParaRPr dirty="0" smtClean="0"/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776413"/>
            <a:ext cx="8229600" cy="4525962"/>
          </a:xfrm>
        </p:spPr>
        <p:txBody>
          <a:bodyPr/>
          <a:lstStyle/>
          <a:p>
            <a:r>
              <a:rPr lang="en-US" dirty="0" smtClean="0"/>
              <a:t>What would be your diagnosis for </a:t>
            </a:r>
            <a:br>
              <a:rPr lang="en-US" dirty="0" smtClean="0"/>
            </a:br>
            <a:r>
              <a:rPr lang="en-US" dirty="0" smtClean="0"/>
              <a:t>this patient?</a:t>
            </a:r>
          </a:p>
        </p:txBody>
      </p:sp>
    </p:spTree>
    <p:extLst>
      <p:ext uri="{BB962C8B-B14F-4D97-AF65-F5344CB8AC3E}">
        <p14:creationId xmlns:p14="http://schemas.microsoft.com/office/powerpoint/2010/main" val="15758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96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dirty="0" smtClean="0"/>
              <a:t>Objetivos de Aprendizaje</a:t>
            </a:r>
            <a:endParaRPr lang="es-MX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0073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MX" dirty="0" smtClean="0"/>
              <a:t>Al concluir este módulo, los participantes serán capaces de:</a:t>
            </a:r>
          </a:p>
          <a:p>
            <a:pPr lvl="1"/>
            <a:r>
              <a:rPr lang="es-MX" dirty="0" smtClean="0"/>
              <a:t>Describir la clasificación de dolor de acuerdo con los mecanismos, duración y severidad del dolor y tipo de tejido involucrado</a:t>
            </a:r>
          </a:p>
          <a:p>
            <a:pPr lvl="1"/>
            <a:r>
              <a:rPr lang="es-MX" dirty="0" smtClean="0"/>
              <a:t>Discutir la prevalencia general del dolor </a:t>
            </a:r>
          </a:p>
          <a:p>
            <a:pPr lvl="1"/>
            <a:r>
              <a:rPr lang="es-MX" dirty="0" smtClean="0"/>
              <a:t>Evaluar a los pacientes que llegan con dolor</a:t>
            </a:r>
          </a:p>
          <a:p>
            <a:pPr lvl="1"/>
            <a:r>
              <a:rPr lang="es-MX" dirty="0" smtClean="0"/>
              <a:t>Seleccionar estrategias farmacológicas y no-farmacológicas apropiadas con base en el tipo de dolor</a:t>
            </a:r>
          </a:p>
          <a:p>
            <a:pPr lvl="1"/>
            <a:r>
              <a:rPr lang="es-MX" dirty="0" smtClean="0"/>
              <a:t>Saber cuándo referir a los pacientes con un especialista</a:t>
            </a:r>
            <a:endParaRPr lang="es-MX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fld id="{903B8EED-60FF-4798-B00A-5F8F0039E366}" type="slidenum">
              <a:rPr lang="es-MX" smtClean="0">
                <a:solidFill>
                  <a:schemeClr val="bg1"/>
                </a:solidFill>
              </a:rPr>
              <a:pPr/>
              <a:t>3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Mixed type low back pain (nociceptive/inflammatory and neuropathic pain components)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</a:t>
            </a:r>
            <a:r>
              <a:rPr dirty="0" err="1" smtClean="0"/>
              <a:t>iscussion</a:t>
            </a:r>
            <a:r>
              <a:rPr dirty="0" smtClean="0"/>
              <a:t> </a:t>
            </a:r>
            <a:r>
              <a:rPr lang="en-CA" dirty="0" smtClean="0"/>
              <a:t>Q</a:t>
            </a:r>
            <a:r>
              <a:rPr dirty="0" err="1" smtClean="0"/>
              <a:t>uestion</a:t>
            </a:r>
            <a:endParaRPr dirty="0" smtClean="0"/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776413"/>
            <a:ext cx="8229600" cy="4525962"/>
          </a:xfrm>
        </p:spPr>
        <p:txBody>
          <a:bodyPr/>
          <a:lstStyle/>
          <a:p>
            <a:r>
              <a:rPr lang="en-US" dirty="0" smtClean="0"/>
              <a:t>What treatment strategy would </a:t>
            </a:r>
            <a:br>
              <a:rPr lang="en-US" dirty="0" smtClean="0"/>
            </a:br>
            <a:r>
              <a:rPr lang="en-US" dirty="0" smtClean="0"/>
              <a:t>you recommend?</a:t>
            </a:r>
          </a:p>
        </p:txBody>
      </p:sp>
    </p:spTree>
    <p:extLst>
      <p:ext uri="{BB962C8B-B14F-4D97-AF65-F5344CB8AC3E}">
        <p14:creationId xmlns:p14="http://schemas.microsoft.com/office/powerpoint/2010/main" val="833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Treatment Plan</a:t>
            </a:r>
            <a:endParaRPr lang="en-CA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285750" indent="-285750" defTabSz="798513"/>
            <a:r>
              <a:rPr lang="en-CA" b="1" dirty="0" smtClean="0">
                <a:solidFill>
                  <a:srgbClr val="FF0000"/>
                </a:solidFill>
              </a:rPr>
              <a:t>Pharmacological:  </a:t>
            </a:r>
          </a:p>
          <a:p>
            <a:pPr marL="685800" lvl="1" defTabSz="798513"/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l-GR" baseline="-25000" dirty="0" smtClean="0">
                <a:solidFill>
                  <a:srgbClr val="FF0000"/>
                </a:solidFill>
              </a:rPr>
              <a:t>2</a:t>
            </a:r>
            <a:r>
              <a:rPr lang="el-GR" dirty="0" smtClean="0">
                <a:solidFill>
                  <a:srgbClr val="FF0000"/>
                </a:solidFill>
              </a:rPr>
              <a:t>δ </a:t>
            </a:r>
            <a:r>
              <a:rPr lang="en-US" dirty="0" err="1" smtClean="0">
                <a:solidFill>
                  <a:srgbClr val="FF0000"/>
                </a:solidFill>
              </a:rPr>
              <a:t>ligands</a:t>
            </a:r>
            <a:endParaRPr lang="en-US" dirty="0" smtClean="0">
              <a:solidFill>
                <a:srgbClr val="FF0000"/>
              </a:solidFill>
            </a:endParaRPr>
          </a:p>
          <a:p>
            <a:pPr marL="685800" lvl="1" defTabSz="798513"/>
            <a:r>
              <a:rPr lang="en-CA" dirty="0" smtClean="0">
                <a:solidFill>
                  <a:srgbClr val="FF0000"/>
                </a:solidFill>
              </a:rPr>
              <a:t>Antidepressants</a:t>
            </a:r>
          </a:p>
          <a:p>
            <a:pPr marL="685800" lvl="1" defTabSz="798513"/>
            <a:r>
              <a:rPr lang="en-CA" dirty="0" err="1" smtClean="0">
                <a:solidFill>
                  <a:srgbClr val="FF0000"/>
                </a:solidFill>
              </a:rPr>
              <a:t>nsNSAIDs</a:t>
            </a:r>
            <a:r>
              <a:rPr lang="en-CA" dirty="0" smtClean="0">
                <a:solidFill>
                  <a:srgbClr val="FF0000"/>
                </a:solidFill>
              </a:rPr>
              <a:t>/</a:t>
            </a:r>
            <a:r>
              <a:rPr lang="en-CA" dirty="0" err="1" smtClean="0">
                <a:solidFill>
                  <a:srgbClr val="FF0000"/>
                </a:solidFill>
              </a:rPr>
              <a:t>coxibs</a:t>
            </a:r>
            <a:endParaRPr lang="en-CA" dirty="0" smtClean="0">
              <a:solidFill>
                <a:srgbClr val="FF0000"/>
              </a:solidFill>
            </a:endParaRPr>
          </a:p>
          <a:p>
            <a:endParaRPr lang="en-CA" i="1" dirty="0" smtClean="0">
              <a:solidFill>
                <a:srgbClr val="FF0000"/>
              </a:solidFill>
            </a:endParaRPr>
          </a:p>
          <a:p>
            <a:r>
              <a:rPr lang="en-CA" b="1" dirty="0" smtClean="0">
                <a:solidFill>
                  <a:srgbClr val="FF0000"/>
                </a:solidFill>
              </a:rPr>
              <a:t>Non-pharmacological: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Advise mobilization, avoiding bed rest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Social support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Patient education</a:t>
            </a:r>
          </a:p>
          <a:p>
            <a:endParaRPr lang="en-CA" i="1" dirty="0" smtClean="0">
              <a:solidFill>
                <a:srgbClr val="FF0000"/>
              </a:solidFill>
            </a:endParaRPr>
          </a:p>
          <a:p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7952" y="6618980"/>
            <a:ext cx="873394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CA" sz="1200" b="1" dirty="0" err="1" smtClean="0">
                <a:solidFill>
                  <a:srgbClr val="FF0000"/>
                </a:solidFill>
                <a:latin typeface="+mn-lt"/>
              </a:rPr>
              <a:t>Coxib</a:t>
            </a:r>
            <a:r>
              <a:rPr lang="en-CA" sz="1200" b="1" dirty="0" smtClean="0">
                <a:solidFill>
                  <a:srgbClr val="FF0000"/>
                </a:solidFill>
                <a:latin typeface="+mn-lt"/>
              </a:rPr>
              <a:t> = COX-2 inhibitor; </a:t>
            </a:r>
            <a:r>
              <a:rPr lang="en-CA" sz="1200" b="1" dirty="0" err="1" smtClean="0">
                <a:solidFill>
                  <a:srgbClr val="FF0000"/>
                </a:solidFill>
                <a:latin typeface="+mn-lt"/>
              </a:rPr>
              <a:t>nsNSAID</a:t>
            </a:r>
            <a:r>
              <a:rPr lang="en-CA" sz="1200" b="1" dirty="0" smtClean="0">
                <a:solidFill>
                  <a:srgbClr val="FF0000"/>
                </a:solidFill>
                <a:latin typeface="+mn-lt"/>
              </a:rPr>
              <a:t> = non-specific non-steroidal anti-inflammatory drug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5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Follow-up and Response </a:t>
            </a:r>
            <a:br>
              <a:rPr lang="en-CA" dirty="0" smtClean="0"/>
            </a:br>
            <a:r>
              <a:rPr lang="en-CA" dirty="0" smtClean="0"/>
              <a:t>to Treatment(s)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Patient is 80% satisfied with the treatment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She reports no adverse events</a:t>
            </a:r>
            <a:endParaRPr lang="en-CA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If Scenarios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4525963"/>
          </a:xfrm>
        </p:spPr>
        <p:txBody>
          <a:bodyPr/>
          <a:lstStyle/>
          <a:p>
            <a:r>
              <a:rPr lang="en-CA" dirty="0" smtClean="0"/>
              <a:t>How would your diagnosis/treatment strategy change if…</a:t>
            </a:r>
          </a:p>
          <a:p>
            <a:pPr lvl="1"/>
            <a:r>
              <a:rPr lang="en-CA" i="1" dirty="0" smtClean="0"/>
              <a:t>The patient now reports red flags?</a:t>
            </a:r>
          </a:p>
          <a:p>
            <a:pPr lvl="1"/>
            <a:r>
              <a:rPr lang="en-CA" i="1" dirty="0" smtClean="0"/>
              <a:t>The patient reports side effects due to medications?</a:t>
            </a:r>
          </a:p>
          <a:p>
            <a:pPr lvl="1"/>
            <a:r>
              <a:rPr lang="en-CA" i="1" dirty="0" smtClean="0"/>
              <a:t>The pain relief is not satisfactory (less than 50%) </a:t>
            </a:r>
          </a:p>
          <a:p>
            <a:pPr lvl="1"/>
            <a:r>
              <a:rPr lang="en-CA" i="1" dirty="0" smtClean="0"/>
              <a:t>The patient has non-adherence?</a:t>
            </a:r>
          </a:p>
        </p:txBody>
      </p:sp>
    </p:spTree>
    <p:extLst>
      <p:ext uri="{BB962C8B-B14F-4D97-AF65-F5344CB8AC3E}">
        <p14:creationId xmlns:p14="http://schemas.microsoft.com/office/powerpoint/2010/main" val="30508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CASOS CLÍNICOS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82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chemeClr val="tx1">
                    <a:lumMod val="50000"/>
                  </a:schemeClr>
                </a:solidFill>
              </a:rPr>
              <a:t>Plantilla del Caso</a:t>
            </a:r>
            <a:endParaRPr lang="es-MX" sz="4000" noProof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Perfil del Paciente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Género: </a:t>
            </a:r>
            <a:r>
              <a:rPr lang="es-MX" noProof="0" dirty="0" smtClean="0">
                <a:solidFill>
                  <a:srgbClr val="FF0000"/>
                </a:solidFill>
              </a:rPr>
              <a:t>hombre/mujer</a:t>
            </a:r>
          </a:p>
          <a:p>
            <a:r>
              <a:rPr lang="es-MX" noProof="0" dirty="0" smtClean="0"/>
              <a:t>Edad: </a:t>
            </a:r>
            <a:r>
              <a:rPr lang="es-MX" i="1" noProof="0" dirty="0" smtClean="0">
                <a:solidFill>
                  <a:srgbClr val="FF0000"/>
                </a:solidFill>
              </a:rPr>
              <a:t>#</a:t>
            </a:r>
            <a:r>
              <a:rPr lang="es-MX" noProof="0" dirty="0" smtClean="0"/>
              <a:t> años</a:t>
            </a:r>
          </a:p>
          <a:p>
            <a:r>
              <a:rPr lang="es-MX" noProof="0" dirty="0" smtClean="0"/>
              <a:t>Ocupación: </a:t>
            </a:r>
            <a:r>
              <a:rPr lang="es-MX" i="1" noProof="0" dirty="0" smtClean="0">
                <a:solidFill>
                  <a:srgbClr val="FF0000"/>
                </a:solidFill>
              </a:rPr>
              <a:t>Ingrese la ocupación</a:t>
            </a:r>
            <a:endParaRPr lang="es-MX" noProof="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MX" noProof="0" dirty="0" smtClean="0"/>
              <a:t>Síntomas actuales: </a:t>
            </a:r>
            <a:r>
              <a:rPr lang="es-MX" i="1" noProof="0" dirty="0" smtClean="0">
                <a:solidFill>
                  <a:srgbClr val="FF0000"/>
                </a:solidFill>
              </a:rPr>
              <a:t>Describa los síntomas actuales</a:t>
            </a:r>
          </a:p>
        </p:txBody>
      </p:sp>
    </p:spTree>
    <p:extLst>
      <p:ext uri="{BB962C8B-B14F-4D97-AF65-F5344CB8AC3E}">
        <p14:creationId xmlns:p14="http://schemas.microsoft.com/office/powerpoint/2010/main" val="35248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Historia Médica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dirty="0" smtClean="0"/>
              <a:t>Comorbilidades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Anote  las Comorbilidades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dirty="0" smtClean="0"/>
              <a:t>Mediciones</a:t>
            </a:r>
            <a:endParaRPr lang="es-MX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smtClean="0"/>
              <a:t>IMC: </a:t>
            </a:r>
            <a:r>
              <a:rPr lang="es-MX" dirty="0" smtClean="0">
                <a:solidFill>
                  <a:srgbClr val="FF0000"/>
                </a:solidFill>
              </a:rPr>
              <a:t>#</a:t>
            </a:r>
            <a:r>
              <a:rPr lang="es-MX" dirty="0" smtClean="0"/>
              <a:t> kg/m</a:t>
            </a:r>
            <a:r>
              <a:rPr lang="es-MX" baseline="30000" dirty="0" smtClean="0"/>
              <a:t>2</a:t>
            </a:r>
          </a:p>
          <a:p>
            <a:r>
              <a:rPr lang="es-MX" dirty="0" smtClean="0"/>
              <a:t>Presión sanguínea: </a:t>
            </a:r>
            <a:r>
              <a:rPr lang="es-MX" dirty="0" smtClean="0">
                <a:solidFill>
                  <a:srgbClr val="FF0000"/>
                </a:solidFill>
              </a:rPr>
              <a:t>#</a:t>
            </a:r>
            <a:r>
              <a:rPr lang="es-MX" dirty="0" smtClean="0"/>
              <a:t>/</a:t>
            </a:r>
            <a:r>
              <a:rPr lang="es-MX" dirty="0" smtClean="0">
                <a:solidFill>
                  <a:srgbClr val="FF0000"/>
                </a:solidFill>
              </a:rPr>
              <a:t># </a:t>
            </a:r>
            <a:r>
              <a:rPr lang="es-MX" dirty="0" smtClean="0"/>
              <a:t>mmHg</a:t>
            </a:r>
          </a:p>
          <a:p>
            <a:r>
              <a:rPr lang="es-MX" i="1" dirty="0" smtClean="0">
                <a:solidFill>
                  <a:srgbClr val="FF0000"/>
                </a:solidFill>
              </a:rPr>
              <a:t>Mencione otros resultados notables del examen físico y las pruebas de laboratorio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499992" y="45811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>
                <a:solidFill>
                  <a:schemeClr val="bg2"/>
                </a:solidFill>
              </a:rPr>
              <a:t>Medicamentos actuales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8944" y="4604435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 smtClean="0">
                <a:solidFill>
                  <a:srgbClr val="FF0000"/>
                </a:solidFill>
              </a:rPr>
              <a:t>Describa cualquier historia social y/o laboral relevante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499992" y="5157192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 smtClean="0">
                <a:solidFill>
                  <a:srgbClr val="FF0000"/>
                </a:solidFill>
              </a:rPr>
              <a:t>Anote los medicamentos actuales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18944" y="396446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>
                <a:solidFill>
                  <a:schemeClr val="bg2"/>
                </a:solidFill>
              </a:rPr>
              <a:t>Historia Social y Laboral</a:t>
            </a:r>
            <a:endParaRPr lang="es-MX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Preguntas para Discusión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776413"/>
            <a:ext cx="8229600" cy="4525962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s-MX" dirty="0" smtClean="0"/>
              <a:t>Con base en esta presentación de un caso, ¿Qué consideraría en su diagnóstico diferencial?</a:t>
            </a:r>
          </a:p>
          <a:p>
            <a:pPr>
              <a:spcAft>
                <a:spcPct val="20000"/>
              </a:spcAft>
            </a:pPr>
            <a:r>
              <a:rPr lang="es-MX" dirty="0" smtClean="0"/>
              <a:t>¿Qué otra historia le gustaría conocer?</a:t>
            </a:r>
          </a:p>
          <a:p>
            <a:pPr>
              <a:spcAft>
                <a:spcPct val="20000"/>
              </a:spcAft>
            </a:pPr>
            <a:r>
              <a:rPr lang="es-MX" dirty="0" smtClean="0"/>
              <a:t>¿Qué pruebas o exámenes realizaría?</a:t>
            </a:r>
          </a:p>
        </p:txBody>
      </p:sp>
    </p:spTree>
    <p:extLst>
      <p:ext uri="{BB962C8B-B14F-4D97-AF65-F5344CB8AC3E}">
        <p14:creationId xmlns:p14="http://schemas.microsoft.com/office/powerpoint/2010/main" val="12530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Historia del Dolor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Duración: </a:t>
            </a:r>
            <a:r>
              <a:rPr lang="es-MX" i="1" dirty="0" smtClean="0">
                <a:solidFill>
                  <a:srgbClr val="FF0000"/>
                </a:solidFill>
              </a:rPr>
              <a:t>¿Cuándo empezó el dolor?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MX" dirty="0" smtClean="0"/>
              <a:t>Frecuencia: </a:t>
            </a:r>
            <a:r>
              <a:rPr lang="es-MX" i="1" dirty="0" smtClean="0">
                <a:solidFill>
                  <a:srgbClr val="FF0000"/>
                </a:solidFill>
              </a:rPr>
              <a:t>¿Qué tan frecuente es el dolor?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Calidad: </a:t>
            </a:r>
            <a:r>
              <a:rPr lang="es-MX" i="1" dirty="0" smtClean="0">
                <a:solidFill>
                  <a:srgbClr val="FF0000"/>
                </a:solidFill>
              </a:rPr>
              <a:t>Anote los descriptores del dolor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Intensidad: </a:t>
            </a:r>
            <a:r>
              <a:rPr lang="es-MX" i="1" dirty="0" smtClean="0">
                <a:solidFill>
                  <a:srgbClr val="FF0000"/>
                </a:solidFill>
              </a:rPr>
              <a:t>Usando EVA u otra herramienta</a:t>
            </a:r>
          </a:p>
          <a:p>
            <a:r>
              <a:rPr lang="es-MX" dirty="0" smtClean="0"/>
              <a:t>Distribución y localización del dolor: </a:t>
            </a:r>
            <a:r>
              <a:rPr lang="es-MX" i="1" dirty="0" smtClean="0">
                <a:solidFill>
                  <a:srgbClr val="FF0000"/>
                </a:solidFill>
              </a:rPr>
              <a:t>¿Dónde le duele?</a:t>
            </a:r>
          </a:p>
          <a:p>
            <a:r>
              <a:rPr lang="es-MX" dirty="0" smtClean="0"/>
              <a:t>Grado de interferencia con las actividades cotidianas: </a:t>
            </a:r>
            <a:r>
              <a:rPr lang="es-MX" i="1" dirty="0" smtClean="0">
                <a:solidFill>
                  <a:srgbClr val="FF0000"/>
                </a:solidFill>
              </a:rPr>
              <a:t>¿Cómo afecta el dolor la función?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15701</TotalTime>
  <Words>1432</Words>
  <Application>Microsoft Office PowerPoint</Application>
  <PresentationFormat>On-screen Show (4:3)</PresentationFormat>
  <Paragraphs>307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2_Office Theme</vt:lpstr>
      <vt:lpstr>3_Office Theme</vt:lpstr>
      <vt:lpstr>PowerPoint Presentation</vt:lpstr>
      <vt:lpstr>Comité de Desarrollo</vt:lpstr>
      <vt:lpstr>Objetivos de Aprendizaje</vt:lpstr>
      <vt:lpstr>CASOS CLÍNICOS</vt:lpstr>
      <vt:lpstr>PowerPoint Presentation</vt:lpstr>
      <vt:lpstr>Perfil del Paciente</vt:lpstr>
      <vt:lpstr>Historia Médica</vt:lpstr>
      <vt:lpstr>Preguntas para Discusión</vt:lpstr>
      <vt:lpstr>Historia del Dolor</vt:lpstr>
      <vt:lpstr>Examen Clínico</vt:lpstr>
      <vt:lpstr>Resultados de Pruebas y Exámenes Adicionales</vt:lpstr>
      <vt:lpstr>Pregunta para Discusión</vt:lpstr>
      <vt:lpstr>Diagnóstico</vt:lpstr>
      <vt:lpstr>Pregunta para Discusión</vt:lpstr>
      <vt:lpstr>Plan de Tratamiento</vt:lpstr>
      <vt:lpstr>Seguimiento y Respuesta al Tratamiento(s)</vt:lpstr>
      <vt:lpstr>Plantilla del Caso: Pregunta para Discusión</vt:lpstr>
      <vt:lpstr>Investigaciones Adicionales</vt:lpstr>
      <vt:lpstr>Cambios al Tratamiento</vt:lpstr>
      <vt:lpstr>Conclusión</vt:lpstr>
      <vt:lpstr>Escenarios Qué tal Si </vt:lpstr>
      <vt:lpstr>PowerPoint Presentation</vt:lpstr>
      <vt:lpstr>Perfil del Paciente </vt:lpstr>
      <vt:lpstr>Historial Médico </vt:lpstr>
      <vt:lpstr>Preguntas a Discutir </vt:lpstr>
      <vt:lpstr>Historia del Dolor </vt:lpstr>
      <vt:lpstr>Clinical Examination</vt:lpstr>
      <vt:lpstr>Results of Further Tests  and Examinations </vt:lpstr>
      <vt:lpstr>Discussion Question</vt:lpstr>
      <vt:lpstr>Diagnosis</vt:lpstr>
      <vt:lpstr>Discussion Question</vt:lpstr>
      <vt:lpstr>Treatment Plan</vt:lpstr>
      <vt:lpstr>Follow-up and Response  to Treatment(s)</vt:lpstr>
      <vt:lpstr>What If Scenarios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Pain in General</dc:title>
  <dc:creator>Rebecca Cowan</dc:creator>
  <cp:lastModifiedBy>Cigeroglu, Osman</cp:lastModifiedBy>
  <cp:revision>1436</cp:revision>
  <cp:lastPrinted>2013-08-28T21:24:19Z</cp:lastPrinted>
  <dcterms:created xsi:type="dcterms:W3CDTF">2013-04-23T13:02:59Z</dcterms:created>
  <dcterms:modified xsi:type="dcterms:W3CDTF">2015-07-06T19:17:09Z</dcterms:modified>
</cp:coreProperties>
</file>