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 id="2147483895" r:id="rId4"/>
    <p:sldMasterId id="2147483910" r:id="rId5"/>
    <p:sldMasterId id="2147483922" r:id="rId6"/>
  </p:sldMasterIdLst>
  <p:notesMasterIdLst>
    <p:notesMasterId r:id="rId22"/>
  </p:notesMasterIdLst>
  <p:handoutMasterIdLst>
    <p:handoutMasterId r:id="rId23"/>
  </p:handoutMasterIdLst>
  <p:sldIdLst>
    <p:sldId id="256" r:id="rId7"/>
    <p:sldId id="928" r:id="rId8"/>
    <p:sldId id="929" r:id="rId9"/>
    <p:sldId id="259" r:id="rId10"/>
    <p:sldId id="789" r:id="rId11"/>
    <p:sldId id="790" r:id="rId12"/>
    <p:sldId id="607" r:id="rId13"/>
    <p:sldId id="964" r:id="rId14"/>
    <p:sldId id="439" r:id="rId15"/>
    <p:sldId id="965" r:id="rId16"/>
    <p:sldId id="963" r:id="rId17"/>
    <p:sldId id="962" r:id="rId18"/>
    <p:sldId id="961" r:id="rId19"/>
    <p:sldId id="807" r:id="rId20"/>
    <p:sldId id="615"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0" clrIdx="0"/>
  <p:cmAuthor id="1" name="LocalAdmin" initials="L"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C6FCF"/>
    <a:srgbClr val="C03932"/>
    <a:srgbClr val="002060"/>
    <a:srgbClr val="FEDEE5"/>
    <a:srgbClr val="FDC3CF"/>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6" autoAdjust="0"/>
    <p:restoredTop sz="85589" autoAdjust="0"/>
  </p:normalViewPr>
  <p:slideViewPr>
    <p:cSldViewPr>
      <p:cViewPr varScale="1">
        <p:scale>
          <a:sx n="92" d="100"/>
          <a:sy n="92" d="100"/>
        </p:scale>
        <p:origin x="-1356" y="-102"/>
      </p:cViewPr>
      <p:guideLst>
        <p:guide orient="horz" pos="2160"/>
        <p:guide pos="2880"/>
      </p:guideLst>
    </p:cSldViewPr>
  </p:slideViewPr>
  <p:outlineViewPr>
    <p:cViewPr>
      <p:scale>
        <a:sx n="33" d="100"/>
        <a:sy n="33" d="100"/>
      </p:scale>
      <p:origin x="294" y="280326"/>
    </p:cViewPr>
  </p:outlineViewPr>
  <p:notesTextViewPr>
    <p:cViewPr>
      <p:scale>
        <a:sx n="1" d="1"/>
        <a:sy n="1" d="1"/>
      </p:scale>
      <p:origin x="0" y="0"/>
    </p:cViewPr>
  </p:notesTextViewPr>
  <p:sorterViewPr>
    <p:cViewPr>
      <p:scale>
        <a:sx n="70" d="100"/>
        <a:sy n="70" d="100"/>
      </p:scale>
      <p:origin x="0" y="0"/>
    </p:cViewPr>
  </p:sorterViewPr>
  <p:notesViewPr>
    <p:cSldViewPr>
      <p:cViewPr>
        <p:scale>
          <a:sx n="110" d="100"/>
          <a:sy n="110" d="100"/>
        </p:scale>
        <p:origin x="-1530" y="271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Ambos sexos</c:v>
                </c:pt>
              </c:strCache>
            </c:strRef>
          </c:tx>
          <c:spPr>
            <a:blipFill>
              <a:blip xmlns:r="http://schemas.openxmlformats.org/officeDocument/2006/relationships" r:embed="rId1"/>
              <a:stretch>
                <a:fillRect/>
              </a:stretch>
            </a:blipFill>
            <a:scene3d>
              <a:camera prst="orthographicFront"/>
              <a:lightRig rig="threePt" dir="t"/>
            </a:scene3d>
            <a:sp3d/>
          </c:spPr>
          <c:invertIfNegative val="0"/>
          <c:dLbls>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Sheet1!$A$2:$A$4</c:f>
              <c:strCache>
                <c:ptCount val="3"/>
                <c:pt idx="0">
                  <c:v>Todos los países</c:v>
                </c:pt>
                <c:pt idx="1">
                  <c:v>Países en desarrollo</c:v>
                </c:pt>
                <c:pt idx="2">
                  <c:v>Países desarrollados</c:v>
                </c:pt>
              </c:strCache>
            </c:strRef>
          </c:cat>
          <c:val>
            <c:numRef>
              <c:f>Sheet1!$B$2:$B$4</c:f>
              <c:numCache>
                <c:formatCode>General</c:formatCode>
                <c:ptCount val="3"/>
                <c:pt idx="0">
                  <c:v>38.4</c:v>
                </c:pt>
                <c:pt idx="1">
                  <c:v>41.1</c:v>
                </c:pt>
                <c:pt idx="2">
                  <c:v>37.300000000000004</c:v>
                </c:pt>
              </c:numCache>
            </c:numRef>
          </c:val>
        </c:ser>
        <c:ser>
          <c:idx val="1"/>
          <c:order val="1"/>
          <c:tx>
            <c:strRef>
              <c:f>Sheet1!$C$1</c:f>
              <c:strCache>
                <c:ptCount val="1"/>
                <c:pt idx="0">
                  <c:v>Mujeres</c:v>
                </c:pt>
              </c:strCache>
            </c:strRef>
          </c:tx>
          <c:spPr>
            <a:blipFill>
              <a:blip xmlns:r="http://schemas.openxmlformats.org/officeDocument/2006/relationships" r:embed="rId2"/>
              <a:stretch>
                <a:fillRect/>
              </a:stretch>
            </a:blipFill>
            <a:scene3d>
              <a:camera prst="orthographicFront"/>
              <a:lightRig rig="threePt" dir="t"/>
            </a:scene3d>
            <a:sp3d/>
          </c:spPr>
          <c:invertIfNegative val="1"/>
          <c:dLbls>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Sheet1!$A$2:$A$4</c:f>
              <c:strCache>
                <c:ptCount val="3"/>
                <c:pt idx="0">
                  <c:v>Todos los países</c:v>
                </c:pt>
                <c:pt idx="1">
                  <c:v>Países en desarrollo</c:v>
                </c:pt>
                <c:pt idx="2">
                  <c:v>Países desarrollados</c:v>
                </c:pt>
              </c:strCache>
            </c:strRef>
          </c:cat>
          <c:val>
            <c:numRef>
              <c:f>Sheet1!$C$2:$C$4</c:f>
              <c:numCache>
                <c:formatCode>General</c:formatCode>
                <c:ptCount val="3"/>
                <c:pt idx="0">
                  <c:v>44.9</c:v>
                </c:pt>
                <c:pt idx="1">
                  <c:v>48.5</c:v>
                </c:pt>
                <c:pt idx="2">
                  <c:v>43.1</c:v>
                </c:pt>
              </c:numCache>
            </c:numRef>
          </c:val>
        </c:ser>
        <c:ser>
          <c:idx val="2"/>
          <c:order val="2"/>
          <c:tx>
            <c:strRef>
              <c:f>Sheet1!$D$1</c:f>
              <c:strCache>
                <c:ptCount val="1"/>
                <c:pt idx="0">
                  <c:v>Hombres</c:v>
                </c:pt>
              </c:strCache>
            </c:strRef>
          </c:tx>
          <c:spPr>
            <a:blipFill>
              <a:blip xmlns:r="http://schemas.openxmlformats.org/officeDocument/2006/relationships" r:embed="rId3"/>
              <a:stretch>
                <a:fillRect/>
              </a:stretch>
            </a:blipFill>
            <a:scene3d>
              <a:camera prst="orthographicFront"/>
              <a:lightRig rig="threePt" dir="t"/>
            </a:scene3d>
            <a:sp3d/>
          </c:spPr>
          <c:invertIfNegative val="0"/>
          <c:dLbls>
            <c:numFmt formatCode="#,##0.0" sourceLinked="0"/>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Sheet1!$A$2:$A$4</c:f>
              <c:strCache>
                <c:ptCount val="3"/>
                <c:pt idx="0">
                  <c:v>Todos los países</c:v>
                </c:pt>
                <c:pt idx="1">
                  <c:v>Países en desarrollo</c:v>
                </c:pt>
                <c:pt idx="2">
                  <c:v>Países desarrollados</c:v>
                </c:pt>
              </c:strCache>
            </c:strRef>
          </c:cat>
          <c:val>
            <c:numRef>
              <c:f>Sheet1!$D$2:$D$4</c:f>
              <c:numCache>
                <c:formatCode>General</c:formatCode>
                <c:ptCount val="3"/>
                <c:pt idx="0">
                  <c:v>31.4</c:v>
                </c:pt>
                <c:pt idx="1">
                  <c:v>31.4</c:v>
                </c:pt>
                <c:pt idx="2">
                  <c:v>31</c:v>
                </c:pt>
              </c:numCache>
            </c:numRef>
          </c:val>
        </c:ser>
        <c:dLbls>
          <c:showLegendKey val="0"/>
          <c:showVal val="0"/>
          <c:showCatName val="0"/>
          <c:showSerName val="0"/>
          <c:showPercent val="0"/>
          <c:showBubbleSize val="0"/>
        </c:dLbls>
        <c:gapWidth val="150"/>
        <c:axId val="173374464"/>
        <c:axId val="173384448"/>
      </c:barChart>
      <c:catAx>
        <c:axId val="173374464"/>
        <c:scaling>
          <c:orientation val="minMax"/>
        </c:scaling>
        <c:delete val="0"/>
        <c:axPos val="b"/>
        <c:majorTickMark val="none"/>
        <c:minorTickMark val="none"/>
        <c:tickLblPos val="nextTo"/>
        <c:spPr>
          <a:ln>
            <a:solidFill>
              <a:srgbClr val="002060"/>
            </a:solidFill>
          </a:ln>
        </c:spPr>
        <c:txPr>
          <a:bodyPr/>
          <a:lstStyle/>
          <a:p>
            <a:pPr>
              <a:defRPr b="1">
                <a:solidFill>
                  <a:srgbClr val="002060"/>
                </a:solidFill>
              </a:defRPr>
            </a:pPr>
            <a:endParaRPr lang="en-US"/>
          </a:p>
        </c:txPr>
        <c:crossAx val="173384448"/>
        <c:crosses val="autoZero"/>
        <c:auto val="1"/>
        <c:lblAlgn val="ctr"/>
        <c:lblOffset val="100"/>
        <c:noMultiLvlLbl val="0"/>
      </c:catAx>
      <c:valAx>
        <c:axId val="173384448"/>
        <c:scaling>
          <c:orientation val="minMax"/>
        </c:scaling>
        <c:delete val="0"/>
        <c:axPos val="l"/>
        <c:majorGridlines>
          <c:spPr>
            <a:ln>
              <a:noFill/>
            </a:ln>
          </c:spPr>
        </c:majorGridlines>
        <c:title>
          <c:tx>
            <c:rich>
              <a:bodyPr rot="-5400000" vert="horz"/>
              <a:lstStyle/>
              <a:p>
                <a:pPr>
                  <a:defRPr>
                    <a:solidFill>
                      <a:srgbClr val="002060"/>
                    </a:solidFill>
                  </a:defRPr>
                </a:pPr>
                <a:r>
                  <a:rPr lang="en-CA" dirty="0" smtClean="0">
                    <a:solidFill>
                      <a:srgbClr val="002060"/>
                    </a:solidFill>
                  </a:rPr>
                  <a:t>Prevalencia (%)</a:t>
                </a:r>
                <a:endParaRPr lang="en-CA" dirty="0">
                  <a:solidFill>
                    <a:srgbClr val="002060"/>
                  </a:solidFill>
                </a:endParaRPr>
              </a:p>
            </c:rich>
          </c:tx>
          <c:layout>
            <c:manualLayout>
              <c:xMode val="edge"/>
              <c:yMode val="edge"/>
              <c:x val="3.0864197530864478E-3"/>
              <c:y val="0.33791070274120977"/>
            </c:manualLayout>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173374464"/>
        <c:crosses val="autoZero"/>
        <c:crossBetween val="between"/>
      </c:valAx>
    </c:plotArea>
    <c:legend>
      <c:legendPos val="r"/>
      <c:layout>
        <c:manualLayout>
          <c:xMode val="edge"/>
          <c:yMode val="edge"/>
          <c:x val="0.201816734713716"/>
          <c:y val="1.5586520611529779E-2"/>
          <c:w val="0.6376894381257967"/>
          <c:h val="0.14104691996972099"/>
        </c:manualLayout>
      </c:layout>
      <c:overlay val="1"/>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15257120637722"/>
          <c:y val="4.0169548530051766E-2"/>
          <c:w val="0.85752539613103962"/>
          <c:h val="0.62960926680647789"/>
        </c:manualLayout>
      </c:layout>
      <c:barChart>
        <c:barDir val="col"/>
        <c:grouping val="clustered"/>
        <c:varyColors val="0"/>
        <c:ser>
          <c:idx val="0"/>
          <c:order val="0"/>
          <c:tx>
            <c:strRef>
              <c:f>Sheet1!$B$1</c:f>
              <c:strCache>
                <c:ptCount val="1"/>
                <c:pt idx="0">
                  <c:v>Dolor crónico</c:v>
                </c:pt>
              </c:strCache>
            </c:strRef>
          </c:tx>
          <c:invertIfNegative val="0"/>
          <c:cat>
            <c:strRef>
              <c:f>Sheet1!$A$2:$A$7</c:f>
              <c:strCache>
                <c:ptCount val="6"/>
                <c:pt idx="0">
                  <c:v>de Moraes Vieira </c:v>
                </c:pt>
                <c:pt idx="1">
                  <c:v>Torrance</c:v>
                </c:pt>
                <c:pt idx="2">
                  <c:v>Bouhassira</c:v>
                </c:pt>
                <c:pt idx="3">
                  <c:v>Ohayon</c:v>
                </c:pt>
                <c:pt idx="4">
                  <c:v>Toth</c:v>
                </c:pt>
                <c:pt idx="5">
                  <c:v>Elzahaf Derna</c:v>
                </c:pt>
              </c:strCache>
            </c:strRef>
          </c:cat>
          <c:val>
            <c:numRef>
              <c:f>Sheet1!$B$2:$B$7</c:f>
              <c:numCache>
                <c:formatCode>General</c:formatCode>
                <c:ptCount val="6"/>
                <c:pt idx="0">
                  <c:v>52</c:v>
                </c:pt>
                <c:pt idx="1">
                  <c:v>48</c:v>
                </c:pt>
                <c:pt idx="2">
                  <c:v>32</c:v>
                </c:pt>
                <c:pt idx="3">
                  <c:v>25</c:v>
                </c:pt>
                <c:pt idx="4">
                  <c:v>35</c:v>
                </c:pt>
                <c:pt idx="5">
                  <c:v>25</c:v>
                </c:pt>
              </c:numCache>
            </c:numRef>
          </c:val>
        </c:ser>
        <c:ser>
          <c:idx val="1"/>
          <c:order val="1"/>
          <c:tx>
            <c:strRef>
              <c:f>Sheet1!$C$1</c:f>
              <c:strCache>
                <c:ptCount val="1"/>
                <c:pt idx="0">
                  <c:v>Dolor neuropático</c:v>
                </c:pt>
              </c:strCache>
            </c:strRef>
          </c:tx>
          <c:invertIfNegative val="0"/>
          <c:cat>
            <c:strRef>
              <c:f>Sheet1!$A$2:$A$7</c:f>
              <c:strCache>
                <c:ptCount val="6"/>
                <c:pt idx="0">
                  <c:v>de Moraes Vieira </c:v>
                </c:pt>
                <c:pt idx="1">
                  <c:v>Torrance</c:v>
                </c:pt>
                <c:pt idx="2">
                  <c:v>Bouhassira</c:v>
                </c:pt>
                <c:pt idx="3">
                  <c:v>Ohayon</c:v>
                </c:pt>
                <c:pt idx="4">
                  <c:v>Toth</c:v>
                </c:pt>
                <c:pt idx="5">
                  <c:v>Elzahaf Derna</c:v>
                </c:pt>
              </c:strCache>
            </c:strRef>
          </c:cat>
          <c:val>
            <c:numRef>
              <c:f>Sheet1!$C$2:$C$7</c:f>
              <c:numCache>
                <c:formatCode>General</c:formatCode>
                <c:ptCount val="6"/>
                <c:pt idx="0">
                  <c:v>10</c:v>
                </c:pt>
                <c:pt idx="1">
                  <c:v>8</c:v>
                </c:pt>
                <c:pt idx="2">
                  <c:v>7</c:v>
                </c:pt>
                <c:pt idx="3">
                  <c:v>7</c:v>
                </c:pt>
                <c:pt idx="4">
                  <c:v>18</c:v>
                </c:pt>
                <c:pt idx="5">
                  <c:v>12</c:v>
                </c:pt>
              </c:numCache>
            </c:numRef>
          </c:val>
        </c:ser>
        <c:dLbls>
          <c:showLegendKey val="0"/>
          <c:showVal val="1"/>
          <c:showCatName val="0"/>
          <c:showSerName val="0"/>
          <c:showPercent val="0"/>
          <c:showBubbleSize val="0"/>
        </c:dLbls>
        <c:gapWidth val="150"/>
        <c:axId val="172978560"/>
        <c:axId val="172980096"/>
      </c:barChart>
      <c:catAx>
        <c:axId val="172978560"/>
        <c:scaling>
          <c:orientation val="minMax"/>
        </c:scaling>
        <c:delete val="0"/>
        <c:axPos val="b"/>
        <c:majorTickMark val="out"/>
        <c:minorTickMark val="none"/>
        <c:tickLblPos val="nextTo"/>
        <c:crossAx val="172980096"/>
        <c:crosses val="autoZero"/>
        <c:auto val="1"/>
        <c:lblAlgn val="ctr"/>
        <c:lblOffset val="100"/>
        <c:noMultiLvlLbl val="0"/>
      </c:catAx>
      <c:valAx>
        <c:axId val="172980096"/>
        <c:scaling>
          <c:orientation val="minMax"/>
        </c:scaling>
        <c:delete val="0"/>
        <c:axPos val="l"/>
        <c:title>
          <c:tx>
            <c:rich>
              <a:bodyPr rot="-5400000" vert="horz"/>
              <a:lstStyle/>
              <a:p>
                <a:pPr>
                  <a:defRPr/>
                </a:pPr>
                <a:r>
                  <a:rPr lang="en-CA" dirty="0" smtClean="0"/>
                  <a:t>Porcentaje</a:t>
                </a:r>
                <a:endParaRPr lang="en-CA" dirty="0"/>
              </a:p>
            </c:rich>
          </c:tx>
          <c:layout>
            <c:manualLayout>
              <c:xMode val="edge"/>
              <c:yMode val="edge"/>
              <c:x val="4.6681491202488594E-3"/>
              <c:y val="0.26967890634273844"/>
            </c:manualLayout>
          </c:layout>
          <c:overlay val="0"/>
        </c:title>
        <c:numFmt formatCode="General" sourceLinked="1"/>
        <c:majorTickMark val="out"/>
        <c:minorTickMark val="none"/>
        <c:tickLblPos val="nextTo"/>
        <c:crossAx val="172978560"/>
        <c:crosses val="autoZero"/>
        <c:crossBetween val="between"/>
      </c:valAx>
    </c:plotArea>
    <c:legend>
      <c:legendPos val="r"/>
      <c:layout>
        <c:manualLayout>
          <c:xMode val="edge"/>
          <c:yMode val="edge"/>
          <c:x val="0.43692488091766651"/>
          <c:y val="3.8303525501523411E-2"/>
          <c:w val="0.27603808204529989"/>
          <c:h val="0.13947335100700417"/>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a:t>
            </a:fld>
            <a:endParaRPr lang="en-CA" dirty="0"/>
          </a:p>
        </p:txBody>
      </p:sp>
    </p:spTree>
    <p:extLst>
      <p:ext uri="{BB962C8B-B14F-4D97-AF65-F5344CB8AC3E}">
        <p14:creationId xmlns:p14="http://schemas.microsoft.com/office/powerpoint/2010/main" val="4617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387136"/>
            <a:ext cx="5900504" cy="4156234"/>
          </a:xfrm>
        </p:spPr>
        <p:txBody>
          <a:bodyPr/>
          <a:lstStyle/>
          <a:p>
            <a:r>
              <a:rPr lang="es-MX" b="1" dirty="0" smtClean="0"/>
              <a:t>Notas del Conferencista</a:t>
            </a:r>
          </a:p>
          <a:p>
            <a:r>
              <a:rPr lang="es-MX" dirty="0" smtClean="0"/>
              <a:t>Esta slide muestra la prevalencia estandarizada por edad en los 12 últimos meses de padecimientos de dolor crónico en 10 países desarrollados y 7 países en desarrollo con base en datos de 18 encuestas de la población general adulta usando un cuestionario de encuesta común (N = 42,249).</a:t>
            </a:r>
          </a:p>
          <a:p>
            <a:r>
              <a:rPr lang="es-MX" dirty="0" smtClean="0"/>
              <a:t>La prevalencia de padecimientos de dolor crónico fue similar en los países desarrollados y en desarrollo y fue mayor en mujeres que en hombres en ambos. </a:t>
            </a:r>
          </a:p>
          <a:p>
            <a:pPr>
              <a:spcAft>
                <a:spcPts val="600"/>
              </a:spcAft>
            </a:pPr>
            <a:endParaRPr lang="en-CA" b="1" baseline="0" dirty="0" smtClean="0"/>
          </a:p>
          <a:p>
            <a:pPr>
              <a:spcAft>
                <a:spcPts val="600"/>
              </a:spcAft>
            </a:pPr>
            <a:r>
              <a:rPr lang="en-CA" b="1" baseline="0" dirty="0" smtClean="0"/>
              <a:t>Referencia</a:t>
            </a:r>
          </a:p>
          <a:p>
            <a:pPr>
              <a:spcAft>
                <a:spcPts val="600"/>
              </a:spcAft>
              <a:defRPr/>
            </a:pPr>
            <a:r>
              <a:rPr lang="en-US" dirty="0" smtClean="0">
                <a:ea typeface="MS PGothic" charset="0"/>
                <a:cs typeface="MS PGothic" charset="0"/>
              </a:rPr>
              <a:t>Tsang A </a:t>
            </a:r>
            <a:r>
              <a:rPr lang="en-US" i="1" dirty="0" smtClean="0">
                <a:ea typeface="MS PGothic" charset="0"/>
                <a:cs typeface="MS PGothic" charset="0"/>
              </a:rPr>
              <a:t>et al. </a:t>
            </a:r>
            <a:r>
              <a:rPr lang="en-CA" dirty="0" smtClean="0"/>
              <a:t>Common chronic pain conditions in developed and developing countries: gender and age differences and comorbidity with depression-anxiety disorders. </a:t>
            </a:r>
            <a:r>
              <a:rPr lang="en-US" i="1" dirty="0" smtClean="0">
                <a:ea typeface="MS PGothic" charset="0"/>
                <a:cs typeface="MS PGothic" charset="0"/>
              </a:rPr>
              <a:t>J Pain </a:t>
            </a:r>
            <a:r>
              <a:rPr lang="en-US" dirty="0" smtClean="0">
                <a:ea typeface="MS PGothic" charset="0"/>
                <a:cs typeface="MS PGothic" charset="0"/>
              </a:rPr>
              <a:t>2006; 9(10):883-91.</a:t>
            </a:r>
            <a:endParaRPr lang="fr-FR" dirty="0" smtClean="0">
              <a:ea typeface="MS PGothic" charset="0"/>
              <a:cs typeface="MS PGothic" charset="0"/>
            </a:endParaRPr>
          </a:p>
          <a:p>
            <a:pPr marL="0" marR="0" indent="0" algn="l" defTabSz="914400" rtl="0" eaLnBrk="1" fontAlgn="auto" latinLnBrk="0" hangingPunct="1">
              <a:spcBef>
                <a:spcPts val="0"/>
              </a:spcBef>
              <a:spcAft>
                <a:spcPts val="60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43479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7"/>
          <p:cNvSpPr>
            <a:spLocks noGrp="1" noChangeArrowheads="1"/>
          </p:cNvSpPr>
          <p:nvPr>
            <p:ph type="sldNum" sz="quarter" idx="5"/>
          </p:nvPr>
        </p:nvSpPr>
        <p:spPr>
          <a:noFill/>
        </p:spPr>
        <p:txBody>
          <a:bodyPr/>
          <a:lstStyle/>
          <a:p>
            <a:fld id="{F88AFBDD-D564-49D1-A72F-B2787DCCE946}" type="slidenum">
              <a:rPr lang="en-US" smtClean="0">
                <a:solidFill>
                  <a:prstClr val="black"/>
                </a:solidFill>
                <a:ea typeface="ヒラギノ角ゴ Pro W3"/>
                <a:cs typeface="ヒラギノ角ゴ Pro W3"/>
              </a:rPr>
              <a:pPr/>
              <a:t>11</a:t>
            </a:fld>
            <a:endParaRPr lang="en-US" dirty="0" smtClean="0">
              <a:solidFill>
                <a:prstClr val="black"/>
              </a:solidFill>
              <a:ea typeface="ヒラギノ角ゴ Pro W3"/>
              <a:cs typeface="ヒラギノ角ゴ Pro W3"/>
            </a:endParaRPr>
          </a:p>
        </p:txBody>
      </p:sp>
      <p:sp>
        <p:nvSpPr>
          <p:cNvPr id="631810" name="Rectangle 7"/>
          <p:cNvSpPr txBox="1">
            <a:spLocks noGrp="1" noChangeArrowheads="1"/>
          </p:cNvSpPr>
          <p:nvPr/>
        </p:nvSpPr>
        <p:spPr bwMode="auto">
          <a:xfrm>
            <a:off x="3970134" y="8772378"/>
            <a:ext cx="3038648" cy="462120"/>
          </a:xfrm>
          <a:prstGeom prst="rect">
            <a:avLst/>
          </a:prstGeom>
          <a:noFill/>
          <a:ln w="9525">
            <a:noFill/>
            <a:miter lim="800000"/>
            <a:headEnd/>
            <a:tailEnd/>
          </a:ln>
        </p:spPr>
        <p:txBody>
          <a:bodyPr lIns="92161" tIns="46081" rIns="92161" bIns="46081" anchor="b"/>
          <a:lstStyle/>
          <a:p>
            <a:pPr algn="r" defTabSz="921706"/>
            <a:fld id="{779303FB-D1A8-4624-9797-75B85C882341}" type="slidenum">
              <a:rPr lang="en-US" sz="1200">
                <a:solidFill>
                  <a:srgbClr val="000000"/>
                </a:solidFill>
              </a:rPr>
              <a:pPr algn="r" defTabSz="921706"/>
              <a:t>11</a:t>
            </a:fld>
            <a:endParaRPr lang="en-US" sz="1200" dirty="0">
              <a:solidFill>
                <a:srgbClr val="000000"/>
              </a:solidFill>
            </a:endParaRPr>
          </a:p>
        </p:txBody>
      </p:sp>
      <p:sp>
        <p:nvSpPr>
          <p:cNvPr id="631812" name="Rectangle 7"/>
          <p:cNvSpPr txBox="1">
            <a:spLocks noGrp="1" noChangeArrowheads="1"/>
          </p:cNvSpPr>
          <p:nvPr/>
        </p:nvSpPr>
        <p:spPr bwMode="auto">
          <a:xfrm>
            <a:off x="3971753" y="8772378"/>
            <a:ext cx="3037031" cy="462120"/>
          </a:xfrm>
          <a:prstGeom prst="rect">
            <a:avLst/>
          </a:prstGeom>
          <a:noFill/>
          <a:ln w="9525">
            <a:noFill/>
            <a:miter lim="800000"/>
            <a:headEnd/>
            <a:tailEnd/>
          </a:ln>
        </p:spPr>
        <p:txBody>
          <a:bodyPr lIns="93902" tIns="46951" rIns="93902" bIns="46951" anchor="b"/>
          <a:lstStyle/>
          <a:p>
            <a:pPr algn="r" defTabSz="937408"/>
            <a:fld id="{60FE31D7-6989-4A98-84AD-DF68DB6C2F4A}" type="slidenum">
              <a:rPr lang="en-GB" sz="1200">
                <a:solidFill>
                  <a:srgbClr val="000000"/>
                </a:solidFill>
              </a:rPr>
              <a:pPr algn="r" defTabSz="937408"/>
              <a:t>11</a:t>
            </a:fld>
            <a:endParaRPr lang="en-GB" sz="1200" dirty="0">
              <a:solidFill>
                <a:srgbClr val="000000"/>
              </a:solidFill>
            </a:endParaRPr>
          </a:p>
        </p:txBody>
      </p:sp>
      <p:sp>
        <p:nvSpPr>
          <p:cNvPr id="631813" name="Slide Image Placeholder 1"/>
          <p:cNvSpPr>
            <a:spLocks noGrp="1" noRot="1" noChangeAspect="1" noTextEdit="1"/>
          </p:cNvSpPr>
          <p:nvPr>
            <p:ph type="sldImg"/>
          </p:nvPr>
        </p:nvSpPr>
        <p:spPr>
          <a:xfrm>
            <a:off x="1198563" y="693738"/>
            <a:ext cx="4618037" cy="3462337"/>
          </a:xfrm>
          <a:ln/>
        </p:spPr>
      </p:sp>
      <p:sp>
        <p:nvSpPr>
          <p:cNvPr id="631814" name="Notes Placeholder 2"/>
          <p:cNvSpPr>
            <a:spLocks noGrp="1"/>
          </p:cNvSpPr>
          <p:nvPr>
            <p:ph type="body" idx="1"/>
          </p:nvPr>
        </p:nvSpPr>
        <p:spPr>
          <a:xfrm>
            <a:off x="519110" y="4209544"/>
            <a:ext cx="5947924" cy="4718978"/>
          </a:xfrm>
          <a:noFill/>
          <a:ln/>
        </p:spPr>
        <p:txBody>
          <a:bodyPr lIns="90823" tIns="45412" rIns="90823" bIns="45412"/>
          <a:lstStyle/>
          <a:p>
            <a:pPr eaLnBrk="1" hangingPunct="1">
              <a:spcBef>
                <a:spcPct val="0"/>
              </a:spcBef>
            </a:pPr>
            <a:r>
              <a:rPr lang="es-MX" sz="900" b="1" dirty="0" smtClean="0"/>
              <a:t>Notas del Conferencista</a:t>
            </a:r>
          </a:p>
          <a:p>
            <a:pPr eaLnBrk="1" hangingPunct="1">
              <a:spcBef>
                <a:spcPct val="0"/>
              </a:spcBef>
            </a:pPr>
            <a:r>
              <a:rPr lang="es-MX" sz="900" dirty="0" smtClean="0"/>
              <a:t>Esta slide contiene una secuencia animada para detallar los datos de la prevalencia de Dolor Neuropático en diferentes estados de dolor. Al hacer clic en esta slide aparecerán los componentes de la imagen uno a uno.</a:t>
            </a:r>
          </a:p>
          <a:p>
            <a:pPr eaLnBrk="1" hangingPunct="1">
              <a:spcBef>
                <a:spcPct val="0"/>
              </a:spcBef>
            </a:pPr>
            <a:r>
              <a:rPr lang="es-MX" sz="900" dirty="0" smtClean="0"/>
              <a:t>El Dolor Neuropático es altamente prevalente en un amplio rango de condiciones diferentes. Esta slide incluye ejemplos de algunas de las causas subyacentes de Dolor Neuropático (divididas de acuerdo con Dolor Neuropático periférico y Dolor Neuropático Central) y brinda datos de la prevalencia de cada uno:</a:t>
            </a:r>
          </a:p>
          <a:p>
            <a:pPr marL="266700" lvl="1" indent="-95250">
              <a:spcBef>
                <a:spcPct val="0"/>
              </a:spcBef>
              <a:buFontTx/>
              <a:buChar char="•"/>
            </a:pPr>
            <a:r>
              <a:rPr lang="es-MX" sz="900" dirty="0" smtClean="0"/>
              <a:t>Diabetes: 11–26% (mejor estimación 15%) de los pacientes con diabetes desarrollan neuropatía diabética periférica dolorosa</a:t>
            </a:r>
            <a:r>
              <a:rPr lang="es-MX" sz="900" baseline="30000" dirty="0" smtClean="0"/>
              <a:t>1</a:t>
            </a:r>
          </a:p>
          <a:p>
            <a:pPr marL="266700" lvl="1" indent="-95250">
              <a:spcBef>
                <a:spcPct val="0"/>
              </a:spcBef>
              <a:buFontTx/>
              <a:buChar char="•"/>
            </a:pPr>
            <a:r>
              <a:rPr lang="es-MX" sz="900" dirty="0" smtClean="0"/>
              <a:t>Cáncer: El Dolor Neuropático afecta aproximadamente una tercera parte (33%) de los pacientes con cáncer</a:t>
            </a:r>
            <a:r>
              <a:rPr lang="es-MX" sz="900" baseline="30000" dirty="0" smtClean="0"/>
              <a:t>2</a:t>
            </a:r>
          </a:p>
          <a:p>
            <a:pPr marL="266700" lvl="1" indent="-95250">
              <a:spcBef>
                <a:spcPct val="0"/>
              </a:spcBef>
              <a:buFontTx/>
              <a:buChar char="•"/>
            </a:pPr>
            <a:r>
              <a:rPr lang="es-MX" sz="900" dirty="0" smtClean="0"/>
              <a:t>VIH: polineuropatía sensorial distal puede estar presente en 35–55% de los pacientes con VIH</a:t>
            </a:r>
            <a:r>
              <a:rPr lang="es-MX" sz="900" baseline="30000" dirty="0" smtClean="0"/>
              <a:t>3-5</a:t>
            </a:r>
          </a:p>
          <a:p>
            <a:pPr marL="266700" lvl="1" indent="-95250">
              <a:spcBef>
                <a:spcPct val="0"/>
              </a:spcBef>
              <a:buFontTx/>
              <a:buChar char="•"/>
            </a:pPr>
            <a:r>
              <a:rPr lang="es-MX" sz="900" dirty="0" smtClean="0"/>
              <a:t>Dolor post-quirúrgico: el Dolor Neuropático puede estar presente en 20–43% de las pacientes con mastectomía</a:t>
            </a:r>
            <a:r>
              <a:rPr lang="es-MX" sz="900" baseline="30000" dirty="0" smtClean="0"/>
              <a:t>6,7</a:t>
            </a:r>
          </a:p>
          <a:p>
            <a:pPr marL="266700" lvl="1" indent="-95250">
              <a:spcBef>
                <a:spcPct val="0"/>
              </a:spcBef>
              <a:buFontTx/>
              <a:buChar char="•"/>
            </a:pPr>
            <a:r>
              <a:rPr lang="es-MX" sz="900" dirty="0" smtClean="0"/>
              <a:t>Radiculopatía (Lumbalgia): el Dolor Neuropático afecta hasta al 37% de los pacientes con lumbalgia crónica</a:t>
            </a:r>
            <a:r>
              <a:rPr lang="es-MX" sz="900" baseline="30000" dirty="0" smtClean="0"/>
              <a:t>8</a:t>
            </a:r>
          </a:p>
          <a:p>
            <a:pPr marL="266700" lvl="1" indent="-95250">
              <a:spcBef>
                <a:spcPct val="0"/>
              </a:spcBef>
              <a:buFontTx/>
              <a:buChar char="•"/>
            </a:pPr>
            <a:r>
              <a:rPr lang="es-MX" sz="900" dirty="0" smtClean="0"/>
              <a:t>Neuralgia postherpética: se estima que ocurre en 7–27% de los pacientes que desarrollan herpes. La prevalencia aumenta con la edad ya que 25–50% de los pacientes &gt;50 años con herpes zoster desarrollan neuralgia postherpética</a:t>
            </a:r>
            <a:r>
              <a:rPr lang="es-MX" sz="900" baseline="30000" dirty="0" smtClean="0"/>
              <a:t>12</a:t>
            </a:r>
          </a:p>
          <a:p>
            <a:pPr marL="266700" lvl="1" indent="-95250">
              <a:spcBef>
                <a:spcPct val="0"/>
              </a:spcBef>
              <a:buFontTx/>
              <a:buChar char="•"/>
            </a:pPr>
            <a:r>
              <a:rPr lang="es-MX" sz="900" dirty="0" smtClean="0"/>
              <a:t>Accidente vascular cerebral: el Dolor Neuropático afecta al 8% de los pacientes post-accidente vascular cerebral</a:t>
            </a:r>
            <a:r>
              <a:rPr lang="es-MX" sz="900" baseline="30000" dirty="0" smtClean="0"/>
              <a:t>9</a:t>
            </a:r>
          </a:p>
          <a:p>
            <a:pPr marL="266700" lvl="1" indent="-95250">
              <a:spcBef>
                <a:spcPct val="0"/>
              </a:spcBef>
              <a:buFontTx/>
              <a:buChar char="•"/>
            </a:pPr>
            <a:r>
              <a:rPr lang="es-MX" sz="900" dirty="0" smtClean="0"/>
              <a:t>Lesión de la médula espinal : el Dolor Neuropático afecta al 75% de los pacientes con lesión de la médula espinal</a:t>
            </a:r>
            <a:r>
              <a:rPr lang="es-MX" sz="900" baseline="30000" dirty="0" smtClean="0"/>
              <a:t>10</a:t>
            </a:r>
          </a:p>
          <a:p>
            <a:pPr marL="266700" lvl="1" indent="-95250">
              <a:spcBef>
                <a:spcPct val="0"/>
              </a:spcBef>
              <a:buFontTx/>
              <a:buChar char="•"/>
            </a:pPr>
            <a:r>
              <a:rPr lang="es-MX" sz="900" dirty="0" smtClean="0"/>
              <a:t>Esclerosis múltiple: el Dolor Neuropático afecta ~55% de los pacientes con esclerosis múltiple</a:t>
            </a:r>
            <a:r>
              <a:rPr lang="es-MX" sz="900" baseline="30000" dirty="0" smtClean="0"/>
              <a:t>11</a:t>
            </a:r>
          </a:p>
          <a:p>
            <a:pPr marL="180975" indent="-180975" eaLnBrk="1" hangingPunct="1">
              <a:spcBef>
                <a:spcPct val="0"/>
              </a:spcBef>
            </a:pPr>
            <a:endParaRPr lang="es-MX" sz="900" baseline="30000" dirty="0" smtClean="0"/>
          </a:p>
          <a:p>
            <a:pPr eaLnBrk="1" hangingPunct="1">
              <a:spcBef>
                <a:spcPct val="0"/>
              </a:spcBef>
            </a:pPr>
            <a:r>
              <a:rPr lang="es-MX" sz="800" b="1" dirty="0" smtClean="0"/>
              <a:t>Referencias</a:t>
            </a:r>
          </a:p>
          <a:p>
            <a:pPr marL="142875" indent="-142875">
              <a:buAutoNum type="arabicPeriod"/>
            </a:pPr>
            <a:r>
              <a:rPr lang="en-US" sz="800" dirty="0" smtClean="0"/>
              <a:t>Sadosky A </a:t>
            </a:r>
            <a:r>
              <a:rPr lang="en-US" sz="800" i="1" dirty="0" smtClean="0"/>
              <a:t>et al. </a:t>
            </a:r>
            <a:r>
              <a:rPr lang="en-CA" sz="800" dirty="0" smtClean="0"/>
              <a:t>A review of the epidemiology of painful diabetic peripheral neuropathy, postherpetic neuralgia, and less commonly studied neuropathic pain conditions. </a:t>
            </a:r>
            <a:r>
              <a:rPr lang="en-US" sz="800" i="1" dirty="0" smtClean="0"/>
              <a:t>Pain Pract</a:t>
            </a:r>
            <a:r>
              <a:rPr lang="en-US" sz="800" dirty="0" smtClean="0"/>
              <a:t> 2008; 8(1):45-56.</a:t>
            </a:r>
          </a:p>
          <a:p>
            <a:pPr marL="142875" indent="-142875">
              <a:buAutoNum type="arabicPeriod"/>
            </a:pPr>
            <a:r>
              <a:rPr lang="en-US" sz="800" dirty="0" smtClean="0"/>
              <a:t>Davis MP, Walsh D. </a:t>
            </a:r>
            <a:r>
              <a:rPr lang="en-CA" sz="800" dirty="0" smtClean="0"/>
              <a:t>Epidemiology of cancer pain and factors influencing poor pain control. </a:t>
            </a:r>
            <a:r>
              <a:rPr lang="en-US" sz="800" i="1" dirty="0" smtClean="0"/>
              <a:t>Am J Hosp Palliat Care</a:t>
            </a:r>
            <a:r>
              <a:rPr lang="en-US" sz="800" dirty="0" smtClean="0"/>
              <a:t> 2004; 21(2):137-42.</a:t>
            </a:r>
          </a:p>
          <a:p>
            <a:pPr marL="142875" indent="-142875">
              <a:buAutoNum type="arabicPeriod"/>
            </a:pPr>
            <a:r>
              <a:rPr lang="en-US" sz="800" dirty="0" smtClean="0"/>
              <a:t>So YT </a:t>
            </a:r>
            <a:r>
              <a:rPr lang="en-US" sz="800" i="1" dirty="0" smtClean="0"/>
              <a:t>et al.</a:t>
            </a:r>
            <a:r>
              <a:rPr lang="en-US" sz="800" dirty="0" smtClean="0"/>
              <a:t> </a:t>
            </a:r>
            <a:r>
              <a:rPr lang="en-CA" sz="800" dirty="0" smtClean="0"/>
              <a:t>Peripheral neuropathy associated with acquired immunodeficiency syndrome. Prevalence and clinical features from a population-based survey. </a:t>
            </a:r>
            <a:r>
              <a:rPr lang="en-US" sz="800" i="1" dirty="0" smtClean="0"/>
              <a:t>Arch Neurol</a:t>
            </a:r>
            <a:r>
              <a:rPr lang="en-US" sz="800" dirty="0" smtClean="0"/>
              <a:t> 1988; 45(9):945-8.</a:t>
            </a:r>
          </a:p>
          <a:p>
            <a:pPr marL="142875" indent="-142875">
              <a:buAutoNum type="arabicPeriod"/>
            </a:pPr>
            <a:r>
              <a:rPr lang="en-US" sz="800" dirty="0" smtClean="0"/>
              <a:t>Schifitto G </a:t>
            </a:r>
            <a:r>
              <a:rPr lang="en-US" sz="800" i="1" dirty="0" smtClean="0"/>
              <a:t>et al.</a:t>
            </a:r>
            <a:r>
              <a:rPr lang="en-US" sz="800" dirty="0" smtClean="0"/>
              <a:t> I</a:t>
            </a:r>
            <a:r>
              <a:rPr lang="en-CA" sz="800" dirty="0" smtClean="0"/>
              <a:t>ncidence of and risk factors for HIV-associated distal sensory polyneuropathy..</a:t>
            </a:r>
            <a:r>
              <a:rPr lang="en-US" sz="800" i="1" dirty="0" smtClean="0"/>
              <a:t>Neurology</a:t>
            </a:r>
            <a:r>
              <a:rPr lang="en-US" sz="800" dirty="0" smtClean="0"/>
              <a:t> 2002; 58(12):1764-8. </a:t>
            </a:r>
          </a:p>
          <a:p>
            <a:pPr marL="142875" indent="-142875">
              <a:buAutoNum type="arabicPeriod"/>
            </a:pPr>
            <a:r>
              <a:rPr lang="en-US" sz="800" dirty="0" smtClean="0"/>
              <a:t>Morgello S </a:t>
            </a:r>
            <a:r>
              <a:rPr lang="en-US" sz="800" i="1" dirty="0" smtClean="0"/>
              <a:t>et al.</a:t>
            </a:r>
            <a:r>
              <a:rPr lang="en-US" sz="800" dirty="0" smtClean="0"/>
              <a:t> </a:t>
            </a:r>
            <a:r>
              <a:rPr lang="en-CA" sz="800" dirty="0" smtClean="0"/>
              <a:t>HIV-associated distal sensory polyneuropathy in the era of highly active antiretroviral therapy: the Manhattan HIV Brain Bank. </a:t>
            </a:r>
            <a:r>
              <a:rPr lang="en-US" sz="800" i="1" dirty="0" smtClean="0"/>
              <a:t>Arch Neurol</a:t>
            </a:r>
            <a:r>
              <a:rPr lang="en-US" sz="800" dirty="0" smtClean="0"/>
              <a:t> </a:t>
            </a:r>
            <a:br>
              <a:rPr lang="en-US" sz="800" dirty="0" smtClean="0"/>
            </a:br>
            <a:r>
              <a:rPr lang="en-US" sz="800" dirty="0" smtClean="0"/>
              <a:t>2004; 61(4):546-51. </a:t>
            </a:r>
          </a:p>
          <a:p>
            <a:pPr marL="142875" indent="-142875">
              <a:buAutoNum type="arabicPeriod"/>
            </a:pPr>
            <a:r>
              <a:rPr lang="en-US" sz="800" dirty="0" smtClean="0"/>
              <a:t>Stevens PE </a:t>
            </a:r>
            <a:r>
              <a:rPr lang="en-US" sz="800" i="1" dirty="0" smtClean="0"/>
              <a:t>et al.</a:t>
            </a:r>
            <a:r>
              <a:rPr lang="en-US" sz="800" dirty="0" smtClean="0"/>
              <a:t> </a:t>
            </a:r>
            <a:r>
              <a:rPr lang="en-CA" sz="800" dirty="0" smtClean="0"/>
              <a:t>Prevalence, characteristics, and impact of postmastectomy pain syndrome: an investigation of women's experiences. </a:t>
            </a:r>
            <a:r>
              <a:rPr lang="en-US" sz="800" i="1" dirty="0" smtClean="0"/>
              <a:t>Pain</a:t>
            </a:r>
            <a:r>
              <a:rPr lang="en-US" sz="800" dirty="0" smtClean="0"/>
              <a:t> 1995; 61(1):61-8.</a:t>
            </a:r>
          </a:p>
          <a:p>
            <a:pPr marL="142875" indent="-142875">
              <a:buAutoNum type="arabicPeriod"/>
            </a:pPr>
            <a:r>
              <a:rPr lang="en-US" sz="800" dirty="0" smtClean="0"/>
              <a:t>Smith  WC </a:t>
            </a:r>
            <a:r>
              <a:rPr lang="en-US" sz="800" i="1" dirty="0" smtClean="0"/>
              <a:t>et al.</a:t>
            </a:r>
            <a:r>
              <a:rPr lang="en-US" sz="800" dirty="0" smtClean="0"/>
              <a:t> </a:t>
            </a:r>
            <a:r>
              <a:rPr lang="en-CA" sz="800" dirty="0" smtClean="0"/>
              <a:t>A retrospective cohort study of post mastectomy pain syndrome. </a:t>
            </a:r>
            <a:r>
              <a:rPr lang="en-US" sz="800" i="1" dirty="0" smtClean="0"/>
              <a:t>Pain</a:t>
            </a:r>
            <a:r>
              <a:rPr lang="en-US" sz="800" dirty="0" smtClean="0"/>
              <a:t> 1999; 83(1):91-5.</a:t>
            </a:r>
          </a:p>
          <a:p>
            <a:pPr marL="142875" indent="-142875">
              <a:buAutoNum type="arabicPeriod"/>
            </a:pPr>
            <a:r>
              <a:rPr lang="en-US" sz="800" dirty="0" smtClean="0"/>
              <a:t>Freynhagen </a:t>
            </a:r>
            <a:r>
              <a:rPr lang="en-US" sz="800" i="1" dirty="0" smtClean="0"/>
              <a:t>et al.</a:t>
            </a:r>
            <a:r>
              <a:rPr lang="en-US" sz="800" dirty="0" smtClean="0"/>
              <a:t> </a:t>
            </a:r>
            <a:r>
              <a:rPr lang="en-CA" sz="800" dirty="0" smtClean="0"/>
              <a:t>painDETECT: a new screening questionnaire to identify neuropathic components in patients with back pain. </a:t>
            </a:r>
            <a:r>
              <a:rPr lang="en-US" sz="800" i="1" dirty="0" smtClean="0"/>
              <a:t>Curr Med Res Opin</a:t>
            </a:r>
            <a:r>
              <a:rPr lang="en-US" sz="800" dirty="0" smtClean="0"/>
              <a:t> 2006; 22(10):1911-20.</a:t>
            </a:r>
          </a:p>
          <a:p>
            <a:pPr marL="142875" indent="-142875">
              <a:buAutoNum type="arabicPeriod"/>
            </a:pPr>
            <a:r>
              <a:rPr lang="en-US" sz="800" dirty="0" smtClean="0"/>
              <a:t>Andersen G </a:t>
            </a:r>
            <a:r>
              <a:rPr lang="en-US" sz="800" i="1" dirty="0" smtClean="0"/>
              <a:t>et al.</a:t>
            </a:r>
            <a:r>
              <a:rPr lang="en-US" sz="800" dirty="0" smtClean="0"/>
              <a:t> </a:t>
            </a:r>
            <a:r>
              <a:rPr lang="en-CA" sz="800" dirty="0" smtClean="0"/>
              <a:t>Incidence of central post-stroke pain. </a:t>
            </a:r>
            <a:r>
              <a:rPr lang="en-US" sz="800" i="1" dirty="0" smtClean="0"/>
              <a:t>Pain</a:t>
            </a:r>
            <a:r>
              <a:rPr lang="en-US" sz="800" dirty="0" smtClean="0"/>
              <a:t> 1995; 61(2):187-93.</a:t>
            </a:r>
          </a:p>
          <a:p>
            <a:pPr marL="142875" indent="-142875">
              <a:buAutoNum type="arabicPeriod"/>
            </a:pPr>
            <a:r>
              <a:rPr lang="en-US" sz="800" dirty="0" smtClean="0"/>
              <a:t>Siddall PJ </a:t>
            </a:r>
            <a:r>
              <a:rPr lang="en-US" sz="800" i="1" dirty="0" smtClean="0"/>
              <a:t>et al.</a:t>
            </a:r>
            <a:r>
              <a:rPr lang="en-US" sz="800" dirty="0" smtClean="0"/>
              <a:t> </a:t>
            </a:r>
            <a:r>
              <a:rPr lang="en-CA" sz="800" dirty="0" smtClean="0"/>
              <a:t>A longitudinal study of the prevalence and characteristics of pain in the first 5 years following spinal cord injury. </a:t>
            </a:r>
            <a:r>
              <a:rPr lang="en-US" sz="800" i="1" dirty="0" smtClean="0"/>
              <a:t>Pain</a:t>
            </a:r>
            <a:r>
              <a:rPr lang="en-US" sz="800" dirty="0" smtClean="0"/>
              <a:t> 2003; 103(3):249-57. </a:t>
            </a:r>
          </a:p>
          <a:p>
            <a:pPr marL="142875" indent="-142875">
              <a:buAutoNum type="arabicPeriod"/>
            </a:pPr>
            <a:r>
              <a:rPr lang="en-US" sz="800" dirty="0" smtClean="0"/>
              <a:t>Rae-Grant AD </a:t>
            </a:r>
            <a:r>
              <a:rPr lang="en-US" sz="800" i="1" dirty="0" smtClean="0"/>
              <a:t>et al.</a:t>
            </a:r>
            <a:r>
              <a:rPr lang="en-US" sz="800" dirty="0" smtClean="0"/>
              <a:t> </a:t>
            </a:r>
            <a:r>
              <a:rPr lang="en-CA" sz="800" dirty="0" smtClean="0"/>
              <a:t>Sensory symptoms of multiple sclerosis: a hidden reservoir of morbidity. </a:t>
            </a:r>
            <a:r>
              <a:rPr lang="en-US" sz="800" i="1" dirty="0" smtClean="0"/>
              <a:t>Mult Scler</a:t>
            </a:r>
            <a:r>
              <a:rPr lang="en-US" sz="800" dirty="0" smtClean="0"/>
              <a:t> 1999; 5(3):179-83.</a:t>
            </a:r>
          </a:p>
          <a:p>
            <a:pPr eaLnBrk="1" hangingPunct="1">
              <a:spcBef>
                <a:spcPct val="0"/>
              </a:spcBef>
              <a:buFont typeface="Calibri" pitchFamily="34" charset="0"/>
              <a:buAutoNum type="arabicPeriod"/>
            </a:pPr>
            <a:endParaRPr lang="es-MX" sz="8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387136"/>
            <a:ext cx="6264696" cy="4156234"/>
          </a:xfrm>
        </p:spPr>
        <p:txBody>
          <a:bodyPr/>
          <a:lstStyle/>
          <a:p>
            <a:pPr>
              <a:lnSpc>
                <a:spcPct val="90000"/>
              </a:lnSpc>
              <a:spcAft>
                <a:spcPts val="300"/>
              </a:spcAft>
            </a:pPr>
            <a:r>
              <a:rPr lang="es-MX" sz="800" b="1" dirty="0" smtClean="0"/>
              <a:t>Notas del Conferencista</a:t>
            </a:r>
          </a:p>
          <a:p>
            <a:pPr>
              <a:lnSpc>
                <a:spcPct val="90000"/>
              </a:lnSpc>
              <a:spcAft>
                <a:spcPts val="300"/>
              </a:spcAft>
            </a:pPr>
            <a:r>
              <a:rPr lang="es-MX" sz="800" b="0" dirty="0" smtClean="0"/>
              <a:t>Se estima que </a:t>
            </a:r>
            <a:r>
              <a:rPr lang="es-MX" sz="800" b="0" baseline="0" dirty="0" smtClean="0"/>
              <a:t>5–20% de la Población General puede </a:t>
            </a:r>
            <a:r>
              <a:rPr lang="es-MX" sz="800" dirty="0" smtClean="0"/>
              <a:t>padecer Dolor Neuropático Crónico .</a:t>
            </a:r>
            <a:endParaRPr lang="es-MX" sz="800" b="0" baseline="0" dirty="0" smtClean="0"/>
          </a:p>
          <a:p>
            <a:pPr>
              <a:lnSpc>
                <a:spcPct val="90000"/>
              </a:lnSpc>
              <a:spcAft>
                <a:spcPts val="300"/>
              </a:spcAft>
            </a:pPr>
            <a:r>
              <a:rPr lang="es-MX" sz="800" b="0" baseline="0" dirty="0" smtClean="0"/>
              <a:t>Esta slide resume los resultados de estudios de prevalencia seleccionados que muestran la prevalencia de dolor crónico y de Dolor Neuropático crónico en las poblaciones estudiadas. Estos estudios cubren una amplia variedad</a:t>
            </a:r>
            <a:r>
              <a:rPr lang="es-MX" sz="800" b="0" dirty="0" smtClean="0"/>
              <a:t> de </a:t>
            </a:r>
            <a:r>
              <a:rPr lang="es-MX" sz="800" dirty="0" smtClean="0"/>
              <a:t>áreas geográficas </a:t>
            </a:r>
            <a:r>
              <a:rPr lang="es-MX" sz="800" b="0" baseline="0" dirty="0" smtClean="0"/>
              <a:t>incluyendo Brasil, Canadá, Francia, Alemania, Libia y el Reino Unido.</a:t>
            </a:r>
            <a:endParaRPr lang="es-MX" sz="800" b="1" baseline="0" dirty="0" smtClean="0"/>
          </a:p>
          <a:p>
            <a:pPr>
              <a:lnSpc>
                <a:spcPct val="90000"/>
              </a:lnSpc>
              <a:spcAft>
                <a:spcPts val="300"/>
              </a:spcAft>
            </a:pPr>
            <a:r>
              <a:rPr lang="es-MX" sz="800" b="0" baseline="0" dirty="0" smtClean="0"/>
              <a:t>de Moras Vieira y colegas encuestaron </a:t>
            </a:r>
            <a:r>
              <a:rPr lang="es-MX" sz="800" dirty="0" smtClean="0"/>
              <a:t>1597 personas en São Luís, Brasil y determinaron que </a:t>
            </a:r>
            <a:r>
              <a:rPr lang="es-MX" sz="800" baseline="0" dirty="0" smtClean="0"/>
              <a:t>10% padecía dolor crónico </a:t>
            </a:r>
            <a:r>
              <a:rPr lang="es-MX" sz="800" dirty="0" smtClean="0"/>
              <a:t>con características neuropáticas.</a:t>
            </a:r>
            <a:endParaRPr lang="es-MX" sz="800" b="1" baseline="0" dirty="0" smtClean="0"/>
          </a:p>
          <a:p>
            <a:pPr>
              <a:lnSpc>
                <a:spcPct val="90000"/>
              </a:lnSpc>
              <a:spcAft>
                <a:spcPts val="300"/>
              </a:spcAft>
            </a:pPr>
            <a:r>
              <a:rPr lang="es-MX" sz="800" b="0" baseline="0" dirty="0" smtClean="0"/>
              <a:t>Torrance et al, enviaron cuestionarios po</a:t>
            </a:r>
            <a:r>
              <a:rPr lang="es-MX" sz="800" dirty="0" smtClean="0"/>
              <a:t>r correo que incluían la Evaluación de Síntomas y Signos Neuropáticos de Leeds (S-LANSS) para auto-completar, a una muestra aleatoria  </a:t>
            </a:r>
            <a:r>
              <a:rPr lang="es-MX" sz="800" b="0" baseline="0" dirty="0" smtClean="0"/>
              <a:t>de 6000 adultos de seis prácticas familiares en</a:t>
            </a:r>
            <a:r>
              <a:rPr lang="es-MX" sz="800" dirty="0" smtClean="0"/>
              <a:t> Aberdeen, Leeds y Londres y el</a:t>
            </a:r>
            <a:r>
              <a:rPr lang="es-MX" sz="800" baseline="0" dirty="0" smtClean="0"/>
              <a:t> Reino Unido. Sus resultados indicaron que 8% de los más de 3000 entrevistados tenían Dolor Neuropático.</a:t>
            </a:r>
            <a:endParaRPr lang="es-MX" sz="800" baseline="30000" dirty="0" smtClean="0"/>
          </a:p>
          <a:p>
            <a:pPr marL="0" marR="0" indent="0" algn="l" defTabSz="914400" rtl="0" eaLnBrk="1" fontAlgn="auto" latinLnBrk="0" hangingPunct="1">
              <a:lnSpc>
                <a:spcPct val="90000"/>
              </a:lnSpc>
              <a:spcBef>
                <a:spcPts val="0"/>
              </a:spcBef>
              <a:spcAft>
                <a:spcPts val="300"/>
              </a:spcAft>
              <a:buClrTx/>
              <a:buSzTx/>
              <a:buFontTx/>
              <a:buNone/>
              <a:tabLst/>
              <a:defRPr/>
            </a:pPr>
            <a:r>
              <a:rPr lang="es-MX" sz="800" b="0" baseline="0" dirty="0" smtClean="0"/>
              <a:t>El estudio más grande, realizado por Bouhassira </a:t>
            </a:r>
            <a:r>
              <a:rPr lang="es-MX" sz="800" b="0" i="1" baseline="0" dirty="0" smtClean="0"/>
              <a:t>et al </a:t>
            </a:r>
            <a:r>
              <a:rPr lang="es-MX" sz="800" b="0" baseline="0" dirty="0" smtClean="0"/>
              <a:t>en Francia, encontró que 7% de </a:t>
            </a:r>
            <a:r>
              <a:rPr lang="es-MX" sz="800" b="0" dirty="0" smtClean="0"/>
              <a:t>23,712 entrevistados </a:t>
            </a:r>
            <a:r>
              <a:rPr lang="es-MX" sz="800" b="0" baseline="0" dirty="0" smtClean="0"/>
              <a:t>con cuestionarios enviados aleatoriamente a miembros de la población francesa tenían dolor crónico con características neuropáticas</a:t>
            </a:r>
            <a:r>
              <a:rPr lang="es-MX" sz="800" b="0" dirty="0" smtClean="0"/>
              <a:t>.</a:t>
            </a:r>
            <a:endParaRPr lang="es-MX" sz="800" b="0" baseline="0" dirty="0" smtClean="0"/>
          </a:p>
          <a:p>
            <a:pPr>
              <a:lnSpc>
                <a:spcPct val="90000"/>
              </a:lnSpc>
              <a:spcAft>
                <a:spcPts val="300"/>
              </a:spcAft>
            </a:pPr>
            <a:r>
              <a:rPr lang="es-MX" sz="800" b="0" baseline="0" dirty="0" smtClean="0"/>
              <a:t>Ohayon y colegas entrevistaron telefónicamente a una muestra aleatoria de </a:t>
            </a:r>
            <a:r>
              <a:rPr lang="es-MX" sz="800" b="0" dirty="0" smtClean="0"/>
              <a:t>3011 adultos alemanes (≥</a:t>
            </a:r>
            <a:r>
              <a:rPr lang="es-MX" sz="800" dirty="0" smtClean="0"/>
              <a:t>15 años)</a:t>
            </a:r>
            <a:r>
              <a:rPr lang="es-MX" sz="800" baseline="0" dirty="0" smtClean="0"/>
              <a:t> y determinaron que 7% padecían dolor crónico con características de dolor </a:t>
            </a:r>
            <a:r>
              <a:rPr lang="es-MX" sz="800" dirty="0" smtClean="0"/>
              <a:t>n</a:t>
            </a:r>
            <a:r>
              <a:rPr lang="es-MX" sz="800" baseline="0" dirty="0" smtClean="0"/>
              <a:t>europático.</a:t>
            </a:r>
            <a:endParaRPr lang="es-MX" sz="800" dirty="0" smtClean="0"/>
          </a:p>
          <a:p>
            <a:pPr>
              <a:lnSpc>
                <a:spcPct val="90000"/>
              </a:lnSpc>
              <a:spcAft>
                <a:spcPts val="300"/>
              </a:spcAft>
            </a:pPr>
            <a:r>
              <a:rPr lang="es-MX" sz="800" spc="-20" baseline="0" dirty="0" smtClean="0"/>
              <a:t>Un estudio canadiense, realizado por Toth </a:t>
            </a:r>
            <a:r>
              <a:rPr lang="es-MX" sz="800" i="1" spc="-20" baseline="0" dirty="0" smtClean="0"/>
              <a:t>et al,</a:t>
            </a:r>
            <a:r>
              <a:rPr lang="es-MX" sz="800" spc="-20" baseline="0" dirty="0" smtClean="0"/>
              <a:t> encontró</a:t>
            </a:r>
            <a:r>
              <a:rPr lang="es-MX" sz="800" spc="-20" dirty="0" smtClean="0"/>
              <a:t> una p</a:t>
            </a:r>
            <a:r>
              <a:rPr lang="es-MX" sz="800" spc="-20" baseline="0" dirty="0" smtClean="0"/>
              <a:t>revalencia mucho mayor de Dolor Neuropático en su encuesta telefónica de 1207 personas seleccionadas aleatoriamente de familias urbanas y rurales en un provincia</a:t>
            </a:r>
            <a:r>
              <a:rPr lang="es-MX" sz="800" spc="-20" dirty="0" smtClean="0"/>
              <a:t> canadiense. En este estudio, el uso telefónico del cuestionario de Dolor neuropático en 4 preguntas (DN4) identificó síntomas de dolor neuropático en 18% de la población del estudio.</a:t>
            </a:r>
          </a:p>
          <a:p>
            <a:pPr>
              <a:lnSpc>
                <a:spcPct val="90000"/>
              </a:lnSpc>
              <a:spcAft>
                <a:spcPts val="300"/>
              </a:spcAft>
            </a:pPr>
            <a:r>
              <a:rPr lang="es-MX" sz="800" baseline="0" dirty="0" smtClean="0"/>
              <a:t>Finalmente, Elzahaf y colegas realizaron </a:t>
            </a:r>
            <a:r>
              <a:rPr lang="es-MX" sz="800" dirty="0" smtClean="0"/>
              <a:t>104 entrevistas telefónicas con sujetos de la ciudad de Derna</a:t>
            </a:r>
            <a:r>
              <a:rPr lang="es-MX" sz="800" baseline="0" dirty="0" smtClean="0"/>
              <a:t> City, Libia usando el cuestionario </a:t>
            </a:r>
            <a:r>
              <a:rPr lang="es-MX" sz="800" dirty="0" smtClean="0"/>
              <a:t>S-LANSS en árabe e identificaron que el </a:t>
            </a:r>
            <a:r>
              <a:rPr lang="es-MX" sz="800" baseline="0" dirty="0" smtClean="0"/>
              <a:t>21% </a:t>
            </a:r>
            <a:r>
              <a:rPr lang="es-MX" sz="800" dirty="0" smtClean="0"/>
              <a:t>de los sujetos tiene d</a:t>
            </a:r>
            <a:r>
              <a:rPr lang="es-MX" sz="800" baseline="0" dirty="0" smtClean="0"/>
              <a:t>olor neuropático.</a:t>
            </a:r>
            <a:endParaRPr lang="es-MX" sz="800" dirty="0" smtClean="0"/>
          </a:p>
          <a:p>
            <a:pPr>
              <a:lnSpc>
                <a:spcPct val="90000"/>
              </a:lnSpc>
              <a:spcAft>
                <a:spcPts val="300"/>
              </a:spcAft>
            </a:pPr>
            <a:r>
              <a:rPr lang="es-MX" sz="800" b="1" dirty="0" smtClean="0"/>
              <a:t>Referencias</a:t>
            </a:r>
          </a:p>
          <a:p>
            <a:pPr>
              <a:lnSpc>
                <a:spcPct val="90000"/>
              </a:lnSpc>
              <a:spcAft>
                <a:spcPts val="300"/>
              </a:spcAft>
              <a:defRPr/>
            </a:pPr>
            <a:r>
              <a:rPr lang="fr-FR" sz="800" dirty="0" smtClean="0"/>
              <a:t>Bouhassira D </a:t>
            </a:r>
            <a:r>
              <a:rPr lang="fr-FR" sz="800" i="1" dirty="0" smtClean="0"/>
              <a:t>et al. </a:t>
            </a:r>
            <a:r>
              <a:rPr lang="fr-FR" sz="800" dirty="0" smtClean="0"/>
              <a:t>Pre</a:t>
            </a:r>
            <a:r>
              <a:rPr lang="en-CA" sz="800" dirty="0" smtClean="0"/>
              <a:t>valence of chronic pain with neuropathic characteristics in the general population. </a:t>
            </a:r>
            <a:r>
              <a:rPr lang="fr-FR" sz="800" i="1" dirty="0" smtClean="0"/>
              <a:t>Pain </a:t>
            </a:r>
            <a:r>
              <a:rPr lang="fr-FR" sz="800" dirty="0" smtClean="0"/>
              <a:t>2008;136:380-7.</a:t>
            </a:r>
          </a:p>
          <a:p>
            <a:pPr>
              <a:lnSpc>
                <a:spcPct val="90000"/>
              </a:lnSpc>
              <a:spcAft>
                <a:spcPts val="300"/>
              </a:spcAft>
              <a:defRPr/>
            </a:pPr>
            <a:r>
              <a:rPr lang="fr-FR" sz="800" dirty="0" smtClean="0"/>
              <a:t>de Moraes Vieira EB </a:t>
            </a:r>
            <a:r>
              <a:rPr lang="fr-FR" sz="800" i="1" dirty="0" smtClean="0"/>
              <a:t>et al. </a:t>
            </a:r>
            <a:r>
              <a:rPr lang="en-CA" sz="800" dirty="0" smtClean="0"/>
              <a:t>Prevalence, characteristics, and factors associated with chronic pain with and without neuropathic characteristics in São Luís, Brazil. </a:t>
            </a:r>
            <a:r>
              <a:rPr lang="fr-FR" sz="800" i="1" dirty="0" smtClean="0"/>
              <a:t>J Pain Symptom Manage</a:t>
            </a:r>
            <a:r>
              <a:rPr lang="fr-FR" sz="800" dirty="0" smtClean="0"/>
              <a:t> 2012; 44(2):239-51.</a:t>
            </a:r>
          </a:p>
          <a:p>
            <a:pPr>
              <a:lnSpc>
                <a:spcPct val="90000"/>
              </a:lnSpc>
              <a:spcAft>
                <a:spcPts val="300"/>
              </a:spcAft>
              <a:defRPr/>
            </a:pPr>
            <a:r>
              <a:rPr lang="fr-FR" sz="800" dirty="0" smtClean="0"/>
              <a:t>Elzahaf RA </a:t>
            </a:r>
            <a:r>
              <a:rPr lang="fr-FR" sz="800" i="1" dirty="0" smtClean="0"/>
              <a:t>et al. </a:t>
            </a:r>
            <a:r>
              <a:rPr lang="en-CA" sz="800" dirty="0" smtClean="0"/>
              <a:t>Translation and linguistic validation of the self-completed Leeds Assessment of Neuropathic Symptoms and Signs (S-LANSS) scale for use in a Libyan population. </a:t>
            </a:r>
            <a:r>
              <a:rPr lang="en-CA" sz="800" i="1" dirty="0" smtClean="0"/>
              <a:t>Pain Pract</a:t>
            </a:r>
            <a:r>
              <a:rPr lang="en-CA" sz="800" dirty="0" smtClean="0"/>
              <a:t> 2013; 13(3):198-205.</a:t>
            </a:r>
          </a:p>
          <a:p>
            <a:pPr>
              <a:lnSpc>
                <a:spcPct val="90000"/>
              </a:lnSpc>
              <a:spcAft>
                <a:spcPts val="300"/>
              </a:spcAft>
              <a:defRPr/>
            </a:pPr>
            <a:r>
              <a:rPr lang="en-CA" sz="800" dirty="0" smtClean="0"/>
              <a:t>Ohayon MM, Stingl C. Prevalence and comorbidity of chronic pain in the German general population. </a:t>
            </a:r>
            <a:r>
              <a:rPr lang="pl-PL" sz="800" i="1" dirty="0" smtClean="0"/>
              <a:t>Psychiatr Res</a:t>
            </a:r>
            <a:r>
              <a:rPr lang="pl-PL" sz="800" dirty="0" smtClean="0"/>
              <a:t> 2012;</a:t>
            </a:r>
            <a:r>
              <a:rPr lang="en-CA" sz="800" dirty="0" smtClean="0"/>
              <a:t> </a:t>
            </a:r>
            <a:r>
              <a:rPr lang="pl-PL" sz="800" dirty="0" smtClean="0"/>
              <a:t>46(4):444-50</a:t>
            </a:r>
            <a:r>
              <a:rPr lang="en-CA" sz="800" dirty="0" smtClean="0"/>
              <a:t>;</a:t>
            </a:r>
          </a:p>
          <a:p>
            <a:pPr>
              <a:lnSpc>
                <a:spcPct val="90000"/>
              </a:lnSpc>
              <a:spcAft>
                <a:spcPts val="300"/>
              </a:spcAft>
              <a:defRPr/>
            </a:pPr>
            <a:r>
              <a:rPr lang="fr-FR" sz="800" dirty="0" smtClean="0"/>
              <a:t>Torrance N </a:t>
            </a:r>
            <a:r>
              <a:rPr lang="fr-FR" sz="800" i="1" dirty="0" smtClean="0"/>
              <a:t>et al. </a:t>
            </a:r>
            <a:r>
              <a:rPr lang="en-CA" sz="800" dirty="0" smtClean="0"/>
              <a:t>The epidemiology of chronic pain of predominantly neuropathic origin. Results from a general population survey. </a:t>
            </a:r>
            <a:r>
              <a:rPr lang="fr-FR" sz="800" i="1" dirty="0" smtClean="0"/>
              <a:t>J Pain</a:t>
            </a:r>
            <a:r>
              <a:rPr lang="fr-FR" sz="800" dirty="0" smtClean="0"/>
              <a:t> 2006;7(4):281-9. </a:t>
            </a:r>
          </a:p>
          <a:p>
            <a:pPr>
              <a:lnSpc>
                <a:spcPct val="90000"/>
              </a:lnSpc>
              <a:spcAft>
                <a:spcPts val="300"/>
              </a:spcAft>
              <a:defRPr/>
            </a:pPr>
            <a:r>
              <a:rPr lang="fr-FR" sz="800" dirty="0" smtClean="0"/>
              <a:t>Toth C </a:t>
            </a:r>
            <a:r>
              <a:rPr lang="fr-FR" sz="800" i="1" dirty="0" smtClean="0"/>
              <a:t>et al. </a:t>
            </a:r>
            <a:r>
              <a:rPr lang="en-CA" sz="800" dirty="0" smtClean="0"/>
              <a:t>The prevalence and impact of chronic pain with neuropathic pain symptoms in the general population.</a:t>
            </a:r>
            <a:r>
              <a:rPr lang="fr-FR" sz="800" i="1" dirty="0" smtClean="0"/>
              <a:t>Pain Med</a:t>
            </a:r>
            <a:r>
              <a:rPr lang="fr-FR" sz="800" dirty="0" smtClean="0"/>
              <a:t> 2009; 10(5):918-29.</a:t>
            </a:r>
            <a:r>
              <a:rPr lang="es-MX" sz="800" dirty="0" smtClean="0"/>
              <a:t>.</a:t>
            </a:r>
            <a:endParaRPr lang="es-MX" sz="800" b="1"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1416721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387136"/>
            <a:ext cx="6264696" cy="4156234"/>
          </a:xfrm>
        </p:spPr>
        <p:txBody>
          <a:bodyPr/>
          <a:lstStyle/>
          <a:p>
            <a:pPr>
              <a:spcAft>
                <a:spcPts val="600"/>
              </a:spcAft>
            </a:pPr>
            <a:r>
              <a:rPr lang="es-MX" b="1" dirty="0" smtClean="0"/>
              <a:t>Notas del Conferencista</a:t>
            </a:r>
          </a:p>
          <a:p>
            <a:pPr>
              <a:spcAft>
                <a:spcPts val="600"/>
              </a:spcAft>
            </a:pPr>
            <a:r>
              <a:rPr lang="es-MX" dirty="0" smtClean="0"/>
              <a:t>La sensibilización central/dolor disfuncional</a:t>
            </a:r>
            <a:r>
              <a:rPr lang="es-MX" baseline="0" dirty="0" smtClean="0"/>
              <a:t> es muy común. Se ha calculado que aproximadamente 40% de los adultos a nivel mundial padecen dolor crónico. De estos sujetos con dolor crónico, 17% a 35% padecen hipersensibilidad generalizada y </a:t>
            </a:r>
            <a:r>
              <a:rPr lang="es-MX" dirty="0" smtClean="0"/>
              <a:t>modulación condicionada al dolor</a:t>
            </a:r>
            <a:r>
              <a:rPr lang="es-MX" baseline="0" dirty="0" smtClean="0"/>
              <a:t>. En general, se estima que la prevalencia estimada de sensibilización central/ dolor disfuncional entre los adultos se encuentra en el rango de 5 a 15%.</a:t>
            </a:r>
            <a:endParaRPr lang="es-MX" dirty="0" smtClean="0"/>
          </a:p>
          <a:p>
            <a:pPr>
              <a:spcAft>
                <a:spcPts val="600"/>
              </a:spcAft>
            </a:pPr>
            <a:r>
              <a:rPr lang="es-MX" b="1" dirty="0" smtClean="0"/>
              <a:t>Referencias</a:t>
            </a:r>
          </a:p>
          <a:p>
            <a:pPr>
              <a:spcAft>
                <a:spcPts val="600"/>
              </a:spcAft>
            </a:pPr>
            <a:r>
              <a:rPr lang="en-CA" dirty="0" smtClean="0"/>
              <a:t>Schliessbach J </a:t>
            </a:r>
            <a:r>
              <a:rPr lang="en-CA" i="1" dirty="0" smtClean="0"/>
              <a:t>et al. </a:t>
            </a:r>
            <a:r>
              <a:rPr lang="en-CA" dirty="0" smtClean="0"/>
              <a:t>The prevalence of widespread central hypersensitivity in chronic pain patients. </a:t>
            </a:r>
            <a:r>
              <a:rPr lang="en-CA" i="1" dirty="0" smtClean="0"/>
              <a:t>Eur J Pain</a:t>
            </a:r>
            <a:r>
              <a:rPr lang="en-CA" dirty="0" smtClean="0"/>
              <a:t> 2013; [Epub before print].</a:t>
            </a:r>
          </a:p>
          <a:p>
            <a:pPr>
              <a:spcAft>
                <a:spcPts val="600"/>
              </a:spcAft>
            </a:pPr>
            <a:r>
              <a:rPr lang="en-CA" dirty="0" smtClean="0"/>
              <a:t>Tsang A </a:t>
            </a:r>
            <a:r>
              <a:rPr lang="en-CA" i="1" dirty="0" smtClean="0"/>
              <a:t>et al.</a:t>
            </a:r>
            <a:r>
              <a:rPr lang="en-CA" dirty="0" smtClean="0"/>
              <a:t> Common chronic pain conditions in developed and developing countries: gender and age differences and comorbidity with depression-anxiety disorders. </a:t>
            </a:r>
            <a:r>
              <a:rPr lang="en-CA" i="1" dirty="0" smtClean="0"/>
              <a:t>J Pain</a:t>
            </a:r>
            <a:r>
              <a:rPr lang="en-CA" dirty="0" smtClean="0"/>
              <a:t> 2008; 9(1):883-91.</a:t>
            </a:r>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13</a:t>
            </a:fld>
            <a:endParaRPr lang="en-CA" dirty="0"/>
          </a:p>
        </p:txBody>
      </p:sp>
    </p:spTree>
    <p:extLst>
      <p:ext uri="{BB962C8B-B14F-4D97-AF65-F5344CB8AC3E}">
        <p14:creationId xmlns:p14="http://schemas.microsoft.com/office/powerpoint/2010/main" val="118743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14</a:t>
            </a:fld>
            <a:endParaRPr lang="en-CA" dirty="0"/>
          </a:p>
        </p:txBody>
      </p:sp>
    </p:spTree>
    <p:extLst>
      <p:ext uri="{BB962C8B-B14F-4D97-AF65-F5344CB8AC3E}">
        <p14:creationId xmlns:p14="http://schemas.microsoft.com/office/powerpoint/2010/main" val="253198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ser usada para resumir los mensajes clave de esta sección.</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15</a:t>
            </a:fld>
            <a:endParaRPr lang="en-CA" dirty="0"/>
          </a:p>
        </p:txBody>
      </p:sp>
    </p:spTree>
    <p:extLst>
      <p:ext uri="{BB962C8B-B14F-4D97-AF65-F5344CB8AC3E}">
        <p14:creationId xmlns:p14="http://schemas.microsoft.com/office/powerpoint/2010/main" val="226410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Revisa los objetivos de aprendizaje de esta sesión. Pregunta a los participantes si tienen metas adicionales.</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a:t>
            </a:fld>
            <a:endParaRPr lang="en-CA" dirty="0"/>
          </a:p>
        </p:txBody>
      </p:sp>
    </p:spTree>
    <p:extLst>
      <p:ext uri="{BB962C8B-B14F-4D97-AF65-F5344CB8AC3E}">
        <p14:creationId xmlns:p14="http://schemas.microsoft.com/office/powerpoint/2010/main" val="299474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5</a:t>
            </a:fld>
            <a:endParaRPr lang="en-CA" dirty="0"/>
          </a:p>
        </p:txBody>
      </p:sp>
    </p:spTree>
    <p:extLst>
      <p:ext uri="{BB962C8B-B14F-4D97-AF65-F5344CB8AC3E}">
        <p14:creationId xmlns:p14="http://schemas.microsoft.com/office/powerpoint/2010/main" val="246537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387136"/>
            <a:ext cx="6408712" cy="4156234"/>
          </a:xfrm>
        </p:spPr>
        <p:txBody>
          <a:bodyPr/>
          <a:lstStyle/>
          <a:p>
            <a:pPr>
              <a:spcAft>
                <a:spcPts val="600"/>
              </a:spcAft>
            </a:pPr>
            <a:r>
              <a:rPr lang="es-MX" b="1" dirty="0" smtClean="0"/>
              <a:t>Notas del Conferencista</a:t>
            </a:r>
          </a:p>
          <a:p>
            <a:pPr>
              <a:spcAft>
                <a:spcPts val="600"/>
              </a:spcAft>
            </a:pPr>
            <a:r>
              <a:rPr lang="es-MX" b="0" dirty="0" smtClean="0"/>
              <a:t>Esta slide muestra datos de la </a:t>
            </a:r>
            <a:r>
              <a:rPr lang="es-MX" sz="1200" kern="1200" dirty="0" smtClean="0">
                <a:solidFill>
                  <a:schemeClr val="tx1"/>
                </a:solidFill>
                <a:latin typeface="+mn-lt"/>
                <a:ea typeface="+mn-ea"/>
                <a:cs typeface="+mn-cs"/>
              </a:rPr>
              <a:t>Encuesta Nacional de Examen de Salud </a:t>
            </a:r>
            <a:r>
              <a:rPr lang="es-MX" dirty="0" smtClean="0"/>
              <a:t>y Nutrición 1999–2002.  </a:t>
            </a:r>
            <a:r>
              <a:rPr lang="es-MX" b="0" dirty="0" smtClean="0"/>
              <a:t>Se pidió a los entrevistados que reportaran </a:t>
            </a:r>
            <a:r>
              <a:rPr lang="es-MX" b="0" baseline="0" dirty="0" smtClean="0"/>
              <a:t>dolor que persistiera por más de 24 horas al mes antes</a:t>
            </a:r>
            <a:r>
              <a:rPr lang="es-MX" b="0" dirty="0" smtClean="0"/>
              <a:t> de su entrevista.</a:t>
            </a:r>
            <a:endParaRPr lang="es-MX" b="0" baseline="0" dirty="0" smtClean="0"/>
          </a:p>
          <a:p>
            <a:pPr rtl="0">
              <a:spcAft>
                <a:spcPts val="600"/>
              </a:spcAft>
            </a:pPr>
            <a:r>
              <a:rPr lang="es-MX" sz="1200" kern="1200" dirty="0" smtClean="0">
                <a:solidFill>
                  <a:schemeClr val="tx1"/>
                </a:solidFill>
                <a:latin typeface="+mn-lt"/>
                <a:ea typeface="+mn-ea"/>
                <a:cs typeface="+mn-cs"/>
              </a:rPr>
              <a:t>Más de una cuarta parte de los sujetos de 20 años y más respondieron que tenían un problema de dolor—de cualquier clase—que había durado más de 24 horas en el mes previo a la entrevista.  Los sujetos entre  45–64 años fueron quienes tendieron más a reportar afirmativamente y los sujetos de 65 años y más años reportaron las menores incidencias de dolor prolongado. Las mujeres reportaron dolor más frecuentemente que los hombres.</a:t>
            </a:r>
          </a:p>
          <a:p>
            <a:pPr>
              <a:spcAft>
                <a:spcPts val="600"/>
              </a:spcAft>
            </a:pPr>
            <a:r>
              <a:rPr lang="es-MX" b="1" baseline="0" dirty="0" smtClean="0"/>
              <a:t>Referencia</a:t>
            </a:r>
          </a:p>
          <a:p>
            <a:pPr>
              <a:spcAft>
                <a:spcPts val="600"/>
              </a:spcAft>
            </a:pPr>
            <a:r>
              <a:rPr lang="en-CA" dirty="0" smtClean="0"/>
              <a:t>Centers for Disease Control and Prevention, National Center for Health Statistics, National Health and Nutrition Examination Survey. 2006</a:t>
            </a:r>
          </a:p>
          <a:p>
            <a:pPr>
              <a:spcAft>
                <a:spcPts val="600"/>
              </a:spcAft>
            </a:pPr>
            <a:endParaRPr lang="es-MX" b="0"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6</a:t>
            </a:fld>
            <a:endParaRPr lang="en-CA" dirty="0"/>
          </a:p>
        </p:txBody>
      </p:sp>
    </p:spTree>
    <p:extLst>
      <p:ext uri="{BB962C8B-B14F-4D97-AF65-F5344CB8AC3E}">
        <p14:creationId xmlns:p14="http://schemas.microsoft.com/office/powerpoint/2010/main" val="160528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387136"/>
            <a:ext cx="6696744" cy="4156234"/>
          </a:xfrm>
        </p:spPr>
        <p:txBody>
          <a:bodyPr/>
          <a:lstStyle/>
          <a:p>
            <a:pPr>
              <a:spcAft>
                <a:spcPts val="600"/>
              </a:spcAft>
            </a:pPr>
            <a:r>
              <a:rPr lang="es-MX" b="1" dirty="0" smtClean="0"/>
              <a:t>Notas del Conferencista</a:t>
            </a:r>
          </a:p>
          <a:p>
            <a:pPr>
              <a:spcAft>
                <a:spcPts val="600"/>
              </a:spcAft>
            </a:pPr>
            <a:r>
              <a:rPr lang="es-MX" dirty="0" smtClean="0"/>
              <a:t>Como muestra esta slide, la duración del dolor aumenta con la edad. </a:t>
            </a:r>
          </a:p>
          <a:p>
            <a:pPr>
              <a:spcAft>
                <a:spcPts val="600"/>
              </a:spcAft>
            </a:pPr>
            <a:r>
              <a:rPr lang="es-MX" dirty="0" smtClean="0"/>
              <a:t>En general, 32.0% de los adultos de 20 años o más reportaron dolor; sin embargo, esta cifra aumentó a 42% entre los adultos de 65 años o mayores. La prevalencia de dolor crónico con una duración de cuando menos un año también aumenta con la edad. De acuerdo con datos de EU, 36.5% de los sujetos de 20-44 años reportaron experimentar dolor por cuando menos un año. Esta cifra subió a 43.7% en sujetos de  45-64 años y a 57.3% en sujetos de 65 años o más.</a:t>
            </a:r>
          </a:p>
          <a:p>
            <a:pPr>
              <a:spcAft>
                <a:spcPts val="600"/>
              </a:spcAft>
            </a:pPr>
            <a:r>
              <a:rPr lang="es-MX" b="1" dirty="0" smtClean="0"/>
              <a:t>Referencia</a:t>
            </a:r>
          </a:p>
          <a:p>
            <a:pPr>
              <a:spcAft>
                <a:spcPts val="600"/>
              </a:spcAft>
            </a:pPr>
            <a:r>
              <a:rPr lang="en-CA" dirty="0" smtClean="0"/>
              <a:t>National Center for Health Statistics. Health, United States, 2006. With Chartbook on Trends in the Health of Americans Hyattsville, MD: 2006.</a:t>
            </a:r>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7</a:t>
            </a:fld>
            <a:endParaRPr lang="en-CA" dirty="0"/>
          </a:p>
        </p:txBody>
      </p:sp>
    </p:spTree>
    <p:extLst>
      <p:ext uri="{BB962C8B-B14F-4D97-AF65-F5344CB8AC3E}">
        <p14:creationId xmlns:p14="http://schemas.microsoft.com/office/powerpoint/2010/main" val="256395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185989"/>
            <a:ext cx="5608320" cy="4156234"/>
          </a:xfrm>
        </p:spPr>
        <p:txBody>
          <a:bodyPr/>
          <a:lstStyle/>
          <a:p>
            <a:pPr>
              <a:spcAft>
                <a:spcPts val="600"/>
              </a:spcAft>
            </a:pPr>
            <a:r>
              <a:rPr lang="es-MX" b="1" dirty="0" smtClean="0"/>
              <a:t>Notas del Conferencista</a:t>
            </a:r>
          </a:p>
          <a:p>
            <a:pPr>
              <a:spcAft>
                <a:spcPts val="600"/>
              </a:spcAft>
            </a:pPr>
            <a:r>
              <a:rPr lang="es-MX" b="0" dirty="0" smtClean="0"/>
              <a:t>El dolor agudo es un padecimiento sumamente común,</a:t>
            </a:r>
            <a:r>
              <a:rPr lang="es-MX" b="0" baseline="0" dirty="0" smtClean="0"/>
              <a:t> y un estudio internacional sugiere que la prevalencia de dolor agudo durante la vida que da lugar al uso de analgésicos es casi</a:t>
            </a:r>
            <a:r>
              <a:rPr lang="es-MX" b="0" dirty="0" smtClean="0"/>
              <a:t> del </a:t>
            </a:r>
            <a:r>
              <a:rPr lang="es-MX" b="0" baseline="0" dirty="0" smtClean="0"/>
              <a:t>100%.</a:t>
            </a:r>
            <a:r>
              <a:rPr lang="es-MX" b="0" baseline="30000" dirty="0" smtClean="0"/>
              <a:t>1</a:t>
            </a:r>
          </a:p>
          <a:p>
            <a:r>
              <a:rPr lang="es-MX" dirty="0" smtClean="0"/>
              <a:t>El porcentaje de pacientes en entornos clínicos que reporta dolor refleja esta alta prevalencia sonde el dolor representa más de 2 terceras partes de las visitas a la sala de urgencias, y más de la mitad de los pacientes hospitalizados reportan dolor.</a:t>
            </a:r>
            <a:r>
              <a:rPr lang="es-MX" baseline="30000" dirty="0" smtClean="0"/>
              <a:t>2,3</a:t>
            </a:r>
          </a:p>
          <a:p>
            <a:pPr>
              <a:spcAft>
                <a:spcPts val="600"/>
              </a:spcAft>
            </a:pPr>
            <a:endParaRPr lang="es-MX" b="1" dirty="0" smtClean="0"/>
          </a:p>
          <a:p>
            <a:pPr>
              <a:spcAft>
                <a:spcPts val="600"/>
              </a:spcAft>
            </a:pPr>
            <a:r>
              <a:rPr lang="es-MX" b="1" dirty="0" smtClean="0"/>
              <a:t>Referencias</a:t>
            </a:r>
            <a:endParaRPr lang="es-MX" b="1" baseline="0" dirty="0" smtClean="0"/>
          </a:p>
          <a:p>
            <a:pPr marL="228600" indent="-228600">
              <a:spcAft>
                <a:spcPts val="600"/>
              </a:spcAft>
              <a:buFontTx/>
              <a:buAutoNum type="arabicPeriod"/>
              <a:defRPr/>
            </a:pPr>
            <a:r>
              <a:rPr lang="en-CA" dirty="0" smtClean="0"/>
              <a:t>Diener HC </a:t>
            </a:r>
            <a:r>
              <a:rPr lang="en-CA" i="1" dirty="0" smtClean="0"/>
              <a:t>et al. </a:t>
            </a:r>
            <a:r>
              <a:rPr lang="en-CA" dirty="0" smtClean="0"/>
              <a:t>Per-capita consumption of analgesics: a nine-country survey over 20 years. </a:t>
            </a:r>
            <a:r>
              <a:rPr lang="en-CA" i="1" dirty="0" smtClean="0"/>
              <a:t>J Headache Pain</a:t>
            </a:r>
            <a:r>
              <a:rPr lang="en-CA" dirty="0" smtClean="0"/>
              <a:t> 2008; 9(4):225-31. </a:t>
            </a:r>
          </a:p>
          <a:p>
            <a:pPr marL="228600" indent="-228600">
              <a:spcAft>
                <a:spcPts val="600"/>
              </a:spcAft>
              <a:buFontTx/>
              <a:buAutoNum type="arabicPeriod"/>
              <a:defRPr/>
            </a:pPr>
            <a:r>
              <a:rPr lang="en-CA" dirty="0" smtClean="0"/>
              <a:t>Todd KH, Miner JR. In: Fishman SM </a:t>
            </a:r>
            <a:r>
              <a:rPr lang="en-CA" i="1" dirty="0" smtClean="0"/>
              <a:t>et al </a:t>
            </a:r>
            <a:r>
              <a:rPr lang="en-CA" dirty="0" smtClean="0"/>
              <a:t>(eds).  </a:t>
            </a:r>
            <a:r>
              <a:rPr lang="en-CA" i="1" dirty="0" smtClean="0"/>
              <a:t>Bonica’s Management of Pain. </a:t>
            </a:r>
            <a:br>
              <a:rPr lang="en-CA" i="1" dirty="0" smtClean="0"/>
            </a:br>
            <a:r>
              <a:rPr lang="en-CA" dirty="0" smtClean="0"/>
              <a:t>4th ed. Lippincott, Williams and Wilkins; Philadelphia, PA: 2010.</a:t>
            </a:r>
          </a:p>
          <a:p>
            <a:pPr marL="228600" indent="-228600">
              <a:spcAft>
                <a:spcPts val="600"/>
              </a:spcAft>
              <a:buFontTx/>
              <a:buAutoNum type="arabicPeriod"/>
              <a:defRPr/>
            </a:pPr>
            <a:r>
              <a:rPr lang="en-CA" dirty="0" smtClean="0"/>
              <a:t>Dix P </a:t>
            </a:r>
            <a:r>
              <a:rPr lang="en-CA" i="1" dirty="0" smtClean="0"/>
              <a:t>et al. Br J Anaesth</a:t>
            </a:r>
            <a:r>
              <a:rPr lang="en-CA" dirty="0" smtClean="0"/>
              <a:t> 2004; 92(2):235-7.</a:t>
            </a:r>
          </a:p>
          <a:p>
            <a:pPr>
              <a:spcAft>
                <a:spcPts val="600"/>
              </a:spcAft>
            </a:pPr>
            <a:endParaRPr lang="es-MX" b="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119936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257997"/>
            <a:ext cx="5608320" cy="4156234"/>
          </a:xfrm>
        </p:spPr>
        <p:txBody>
          <a:bodyPr/>
          <a:lstStyle/>
          <a:p>
            <a:pPr>
              <a:spcAft>
                <a:spcPts val="600"/>
              </a:spcAft>
            </a:pPr>
            <a:r>
              <a:rPr lang="es-MX" b="1" dirty="0" smtClean="0"/>
              <a:t>Notas del Conferencista</a:t>
            </a:r>
          </a:p>
          <a:p>
            <a:pPr>
              <a:spcAft>
                <a:spcPts val="600"/>
              </a:spcAft>
            </a:pPr>
            <a:r>
              <a:rPr lang="es-MX" dirty="0" smtClean="0"/>
              <a:t>Se estima que la prevalencia de dolor crónico en la Población General es de </a:t>
            </a:r>
            <a:r>
              <a:rPr lang="es-MX" b="1" dirty="0" smtClean="0">
                <a:solidFill>
                  <a:srgbClr val="FF0000"/>
                </a:solidFill>
              </a:rPr>
              <a:t>17 a 46% </a:t>
            </a:r>
            <a:r>
              <a:rPr lang="es-MX" dirty="0" smtClean="0"/>
              <a:t>de acuerdo con varias encuestas realizadas en diferentes países.</a:t>
            </a:r>
          </a:p>
          <a:p>
            <a:pPr>
              <a:spcAft>
                <a:spcPts val="600"/>
              </a:spcAft>
            </a:pPr>
            <a:r>
              <a:rPr lang="es-MX" dirty="0" smtClean="0"/>
              <a:t>Una encuesta de dolor crónico en 15 países europeos y en Israel calculó que la prevalencia general de dolor crónico (&gt;6 meses) es de 19%.</a:t>
            </a:r>
            <a:r>
              <a:rPr lang="es-MX" baseline="30000" dirty="0" smtClean="0"/>
              <a:t>1</a:t>
            </a:r>
            <a:r>
              <a:rPr lang="es-MX" dirty="0" smtClean="0"/>
              <a:t> Un estudio similar en Australia indicó que 17.1% de los hombres y 20.0% de las mujeres, en general, padecen  dolor crónico (3-6 meses).</a:t>
            </a:r>
            <a:r>
              <a:rPr lang="es-MX" baseline="30000" dirty="0" smtClean="0"/>
              <a:t>2</a:t>
            </a:r>
            <a:r>
              <a:rPr lang="es-MX" dirty="0" smtClean="0"/>
              <a:t> La prevalencia general estimada de dolor crónico (&gt;6 meses) en Dinamarca fue del 19% (16% entre hombres y 21% entre mujeres).</a:t>
            </a:r>
            <a:r>
              <a:rPr lang="es-MX" baseline="30000" dirty="0" smtClean="0"/>
              <a:t>3</a:t>
            </a:r>
            <a:r>
              <a:rPr lang="es-MX" dirty="0" smtClean="0"/>
              <a:t> En un estudio escocés,  46.5% de los entrevistados reportaron dolor crónico.</a:t>
            </a:r>
            <a:r>
              <a:rPr lang="es-MX" baseline="30000" dirty="0" smtClean="0"/>
              <a:t>4</a:t>
            </a:r>
          </a:p>
          <a:p>
            <a:pPr>
              <a:spcAft>
                <a:spcPts val="300"/>
              </a:spcAft>
            </a:pPr>
            <a:r>
              <a:rPr lang="es-MX" sz="1100" b="1" dirty="0" smtClean="0"/>
              <a:t>Referencias</a:t>
            </a:r>
          </a:p>
          <a:p>
            <a:pPr marL="228600" indent="-228600">
              <a:spcAft>
                <a:spcPts val="300"/>
              </a:spcAft>
              <a:buFont typeface="+mj-lt"/>
              <a:buAutoNum type="arabicPeriod"/>
            </a:pPr>
            <a:r>
              <a:rPr lang="en-CA" sz="1100" dirty="0" smtClean="0"/>
              <a:t>Breivik H, Collett B, Ventafridda V, Cohen R, Gallacher D. Survey of chronic pain in Europe: prevalence, impact on daily life, and treatment. </a:t>
            </a:r>
            <a:r>
              <a:rPr lang="en-CA" sz="1100" i="1" dirty="0" smtClean="0"/>
              <a:t>Eur J Pain. </a:t>
            </a:r>
            <a:r>
              <a:rPr lang="en-CA" sz="1100" dirty="0" smtClean="0"/>
              <a:t>2006;10(4):287-333.</a:t>
            </a:r>
          </a:p>
          <a:p>
            <a:pPr marL="228600" indent="-228600">
              <a:spcAft>
                <a:spcPts val="300"/>
              </a:spcAft>
              <a:buFont typeface="+mj-lt"/>
              <a:buAutoNum type="arabicPeriod"/>
            </a:pPr>
            <a:r>
              <a:rPr lang="en-CA" sz="1100" dirty="0" smtClean="0"/>
              <a:t>Blyth FM, March LM, Brnabic AJ, Jorm LR, Williamson M, Cousins MJ. Chronic pain in Australia: a prevalence study. </a:t>
            </a:r>
            <a:r>
              <a:rPr lang="en-CA" sz="1100" i="1" dirty="0" smtClean="0"/>
              <a:t>Pain.</a:t>
            </a:r>
            <a:r>
              <a:rPr lang="en-CA" sz="1100" dirty="0" smtClean="0"/>
              <a:t> 2001;89(2-3):127-34.</a:t>
            </a:r>
          </a:p>
          <a:p>
            <a:pPr marL="228600" indent="-228600">
              <a:spcAft>
                <a:spcPts val="300"/>
              </a:spcAft>
              <a:buFont typeface="+mj-lt"/>
              <a:buAutoNum type="arabicPeriod"/>
            </a:pPr>
            <a:r>
              <a:rPr lang="en-CA" sz="1100" dirty="0" smtClean="0"/>
              <a:t>Eriksen J, Jensen MK, Sjøgren P, Ekholm O, Rasmussen NK. Epidemiology of chronic non-malignant pain in Denmark. Pain. 2003;106(3):221-8.</a:t>
            </a:r>
          </a:p>
          <a:p>
            <a:pPr marL="228600" indent="-228600">
              <a:spcAft>
                <a:spcPts val="300"/>
              </a:spcAft>
              <a:buFont typeface="+mj-lt"/>
              <a:buAutoNum type="arabicPeriod"/>
            </a:pPr>
            <a:r>
              <a:rPr lang="en-CA" sz="1100" dirty="0" smtClean="0"/>
              <a:t>Elliott AM, Smith BH, Penny KI, Smith WC, Chambers WA. The epidemiology of chronic pain in the community. </a:t>
            </a:r>
            <a:r>
              <a:rPr lang="en-CA" sz="1100" i="1" dirty="0" smtClean="0"/>
              <a:t>Lancet.</a:t>
            </a:r>
            <a:r>
              <a:rPr lang="en-CA" sz="1100" dirty="0" smtClean="0"/>
              <a:t> 1999;354(9186):1248-52.</a:t>
            </a:r>
          </a:p>
          <a:p>
            <a:pPr>
              <a:spcAft>
                <a:spcPts val="300"/>
              </a:spcAft>
            </a:pPr>
            <a:r>
              <a:rPr lang="es-MX" sz="1100" dirty="0" smtClean="0"/>
              <a:t>. </a:t>
            </a:r>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9</a:t>
            </a:fld>
            <a:endParaRPr lang="en-CA" dirty="0"/>
          </a:p>
        </p:txBody>
      </p:sp>
    </p:spTree>
    <p:extLst>
      <p:ext uri="{BB962C8B-B14F-4D97-AF65-F5344CB8AC3E}">
        <p14:creationId xmlns:p14="http://schemas.microsoft.com/office/powerpoint/2010/main" val="2708544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0710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841266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03346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0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422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6967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013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4717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2284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4585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123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85451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2469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249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960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87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47045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95631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0172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43234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5614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6781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74489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7659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69593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824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61137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44574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74232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39912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66781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5570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56541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30970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49379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43039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18735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6469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51497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val="584049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5320330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256712299"/>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73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778617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93453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33050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247191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09617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61911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40170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7201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83002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54891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498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7927752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85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91715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72351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069575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49093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00313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63731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12742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15643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1321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75929363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2773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94536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6689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1.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17853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4319"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611693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1739905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2844038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1232085"/>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63202633"/>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5200" y="5704115"/>
            <a:ext cx="5019466" cy="892552"/>
          </a:xfrm>
          <a:prstGeom prst="rect">
            <a:avLst/>
          </a:prstGeom>
          <a:solidFill>
            <a:schemeClr val="tx1"/>
          </a:solidFill>
        </p:spPr>
        <p:txBody>
          <a:bodyPr wrap="square" rtlCol="0">
            <a:spAutoFit/>
          </a:bodyPr>
          <a:lstStyle/>
          <a:p>
            <a:r>
              <a:rPr lang="es-MX" sz="2600" b="1" dirty="0" smtClean="0">
                <a:solidFill>
                  <a:srgbClr val="D25852"/>
                </a:solidFill>
              </a:rPr>
              <a:t>Una Guía Práctica para Entender,</a:t>
            </a:r>
          </a:p>
          <a:p>
            <a:r>
              <a:rPr lang="es-MX" sz="2600" b="1" dirty="0" smtClean="0">
                <a:solidFill>
                  <a:srgbClr val="D25852"/>
                </a:solidFill>
              </a:rPr>
              <a:t>            Evaluar y Manejar el Dolor</a:t>
            </a:r>
            <a:endParaRPr lang="es-MX" sz="2600" b="1" dirty="0">
              <a:solidFill>
                <a:srgbClr val="D25852"/>
              </a:solidFill>
            </a:endParaRPr>
          </a:p>
        </p:txBody>
      </p:sp>
    </p:spTree>
    <p:extLst>
      <p:ext uri="{BB962C8B-B14F-4D97-AF65-F5344CB8AC3E}">
        <p14:creationId xmlns:p14="http://schemas.microsoft.com/office/powerpoint/2010/main" val="266818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noProof="0" dirty="0" smtClean="0"/>
              <a:t>Prevalencia de Dolor Crónico</a:t>
            </a:r>
            <a:endParaRPr lang="es-MX" noProof="0" dirty="0"/>
          </a:p>
        </p:txBody>
      </p:sp>
      <p:graphicFrame>
        <p:nvGraphicFramePr>
          <p:cNvPr id="12" name="Content Placeholder 7"/>
          <p:cNvGraphicFramePr>
            <a:graphicFrameLocks noGrp="1"/>
          </p:cNvGraphicFramePr>
          <p:nvPr>
            <p:ph idx="1"/>
            <p:extLst>
              <p:ext uri="{D42A27DB-BD31-4B8C-83A1-F6EECF244321}">
                <p14:modId xmlns:p14="http://schemas.microsoft.com/office/powerpoint/2010/main" val="2230695171"/>
              </p:ext>
            </p:extLst>
          </p:nvPr>
        </p:nvGraphicFramePr>
        <p:xfrm>
          <a:off x="457200" y="1781965"/>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8"/>
          <p:cNvSpPr/>
          <p:nvPr/>
        </p:nvSpPr>
        <p:spPr>
          <a:xfrm>
            <a:off x="121790" y="6633675"/>
            <a:ext cx="7740352" cy="230832"/>
          </a:xfrm>
          <a:prstGeom prst="rect">
            <a:avLst/>
          </a:prstGeom>
        </p:spPr>
        <p:txBody>
          <a:bodyPr wrap="square">
            <a:spAutoFit/>
          </a:bodyPr>
          <a:lstStyle/>
          <a:p>
            <a:pPr>
              <a:lnSpc>
                <a:spcPct val="90000"/>
              </a:lnSpc>
              <a:defRPr/>
            </a:pPr>
            <a:r>
              <a:rPr lang="en-US" sz="1000" dirty="0" smtClean="0">
                <a:solidFill>
                  <a:srgbClr val="002060"/>
                </a:solidFill>
                <a:ea typeface="MS PGothic" charset="0"/>
                <a:cs typeface="MS PGothic" charset="0"/>
              </a:rPr>
              <a:t>Tsang </a:t>
            </a:r>
            <a:r>
              <a:rPr lang="en-US" sz="1000" dirty="0">
                <a:solidFill>
                  <a:srgbClr val="002060"/>
                </a:solidFill>
                <a:ea typeface="MS PGothic" charset="0"/>
                <a:cs typeface="MS PGothic" charset="0"/>
              </a:rPr>
              <a:t>A </a:t>
            </a:r>
            <a:r>
              <a:rPr lang="en-US" sz="1000" i="1" dirty="0">
                <a:solidFill>
                  <a:srgbClr val="002060"/>
                </a:solidFill>
                <a:ea typeface="MS PGothic" charset="0"/>
                <a:cs typeface="MS PGothic" charset="0"/>
              </a:rPr>
              <a:t>et al. J </a:t>
            </a:r>
            <a:r>
              <a:rPr lang="en-US" sz="1000" i="1" dirty="0" smtClean="0">
                <a:solidFill>
                  <a:srgbClr val="002060"/>
                </a:solidFill>
                <a:ea typeface="MS PGothic" charset="0"/>
                <a:cs typeface="MS PGothic" charset="0"/>
              </a:rPr>
              <a:t>Pain </a:t>
            </a:r>
            <a:r>
              <a:rPr lang="en-US" sz="1000" dirty="0" smtClean="0">
                <a:solidFill>
                  <a:srgbClr val="002060"/>
                </a:solidFill>
                <a:ea typeface="MS PGothic" charset="0"/>
                <a:cs typeface="MS PGothic" charset="0"/>
              </a:rPr>
              <a:t>2006</a:t>
            </a:r>
            <a:r>
              <a:rPr lang="en-US" sz="1000" dirty="0">
                <a:solidFill>
                  <a:srgbClr val="002060"/>
                </a:solidFill>
                <a:ea typeface="MS PGothic" charset="0"/>
                <a:cs typeface="MS PGothic" charset="0"/>
              </a:rPr>
              <a:t>; 9(10):883-91.</a:t>
            </a:r>
            <a:endParaRPr lang="fr-FR" sz="1000" dirty="0">
              <a:solidFill>
                <a:srgbClr val="002060"/>
              </a:solidFill>
              <a:ea typeface="MS PGothic" charset="0"/>
              <a:cs typeface="MS PGothic" charset="0"/>
            </a:endParaRPr>
          </a:p>
        </p:txBody>
      </p:sp>
      <p:sp>
        <p:nvSpPr>
          <p:cNvPr id="14"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10</a:t>
            </a:fld>
            <a:endParaRPr lang="en-CA" dirty="0">
              <a:solidFill>
                <a:schemeClr val="bg1"/>
              </a:solidFill>
            </a:endParaRPr>
          </a:p>
        </p:txBody>
      </p:sp>
    </p:spTree>
    <p:extLst>
      <p:ext uri="{BB962C8B-B14F-4D97-AF65-F5344CB8AC3E}">
        <p14:creationId xmlns:p14="http://schemas.microsoft.com/office/powerpoint/2010/main" val="144686569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Rectangle 42"/>
          <p:cNvSpPr>
            <a:spLocks noGrp="1" noChangeArrowheads="1"/>
          </p:cNvSpPr>
          <p:nvPr>
            <p:ph type="title"/>
          </p:nvPr>
        </p:nvSpPr>
        <p:spPr/>
        <p:txBody>
          <a:bodyPr>
            <a:normAutofit/>
          </a:bodyPr>
          <a:lstStyle/>
          <a:p>
            <a:r>
              <a:rPr lang="es-MX" sz="3200" noProof="0" dirty="0" smtClean="0"/>
              <a:t>El Dolor Neuropático es Prevalente en un Amplio Rango de Padecimientos Diferentes</a:t>
            </a:r>
          </a:p>
        </p:txBody>
      </p:sp>
      <p:sp>
        <p:nvSpPr>
          <p:cNvPr id="630787" name="Text Box 33"/>
          <p:cNvSpPr txBox="1">
            <a:spLocks noChangeArrowheads="1"/>
          </p:cNvSpPr>
          <p:nvPr/>
        </p:nvSpPr>
        <p:spPr bwMode="auto">
          <a:xfrm>
            <a:off x="307975" y="2249513"/>
            <a:ext cx="1885950" cy="511174"/>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11–26%</a:t>
            </a:r>
            <a:r>
              <a:rPr lang="es-MX" sz="1400" baseline="30000" dirty="0" smtClean="0">
                <a:solidFill>
                  <a:prstClr val="white"/>
                </a:solidFill>
              </a:rPr>
              <a:t>1</a:t>
            </a:r>
            <a:endParaRPr lang="es-MX" sz="1400" dirty="0">
              <a:solidFill>
                <a:prstClr val="white"/>
              </a:solidFill>
            </a:endParaRPr>
          </a:p>
        </p:txBody>
      </p:sp>
      <p:sp>
        <p:nvSpPr>
          <p:cNvPr id="630788" name="Text Box 43"/>
          <p:cNvSpPr txBox="1">
            <a:spLocks noChangeArrowheads="1"/>
          </p:cNvSpPr>
          <p:nvPr/>
        </p:nvSpPr>
        <p:spPr bwMode="auto">
          <a:xfrm>
            <a:off x="307975" y="2905150"/>
            <a:ext cx="1885950" cy="511174"/>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~33%</a:t>
            </a:r>
            <a:r>
              <a:rPr lang="es-MX" sz="1400" baseline="30000" dirty="0" smtClean="0">
                <a:solidFill>
                  <a:prstClr val="white"/>
                </a:solidFill>
              </a:rPr>
              <a:t>2</a:t>
            </a:r>
            <a:endParaRPr lang="es-MX" sz="1400" dirty="0">
              <a:solidFill>
                <a:prstClr val="white"/>
              </a:solidFill>
            </a:endParaRPr>
          </a:p>
        </p:txBody>
      </p:sp>
      <p:sp>
        <p:nvSpPr>
          <p:cNvPr id="630789" name="Text Box 37"/>
          <p:cNvSpPr txBox="1">
            <a:spLocks noChangeArrowheads="1"/>
          </p:cNvSpPr>
          <p:nvPr/>
        </p:nvSpPr>
        <p:spPr bwMode="auto">
          <a:xfrm>
            <a:off x="307975" y="356078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35–53%</a:t>
            </a:r>
            <a:r>
              <a:rPr lang="es-MX" sz="1400" baseline="30000" dirty="0" smtClean="0">
                <a:solidFill>
                  <a:prstClr val="white"/>
                </a:solidFill>
              </a:rPr>
              <a:t>3–5</a:t>
            </a:r>
            <a:endParaRPr lang="es-MX" sz="1400" dirty="0">
              <a:solidFill>
                <a:prstClr val="white"/>
              </a:solidFill>
            </a:endParaRPr>
          </a:p>
        </p:txBody>
      </p:sp>
      <p:sp>
        <p:nvSpPr>
          <p:cNvPr id="630790" name="Text Box 40"/>
          <p:cNvSpPr txBox="1">
            <a:spLocks noChangeArrowheads="1"/>
          </p:cNvSpPr>
          <p:nvPr/>
        </p:nvSpPr>
        <p:spPr bwMode="auto">
          <a:xfrm>
            <a:off x="307975" y="426563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20–43% de pacientes con mastectomía</a:t>
            </a:r>
            <a:r>
              <a:rPr lang="es-MX" sz="1400" baseline="30000" dirty="0" smtClean="0">
                <a:solidFill>
                  <a:prstClr val="white"/>
                </a:solidFill>
              </a:rPr>
              <a:t>6,7</a:t>
            </a:r>
            <a:endParaRPr lang="es-MX" sz="1400" dirty="0">
              <a:solidFill>
                <a:prstClr val="white"/>
              </a:solidFill>
            </a:endParaRPr>
          </a:p>
        </p:txBody>
      </p:sp>
      <p:sp>
        <p:nvSpPr>
          <p:cNvPr id="630791" name="Text Box 30"/>
          <p:cNvSpPr txBox="1">
            <a:spLocks noChangeArrowheads="1"/>
          </p:cNvSpPr>
          <p:nvPr/>
        </p:nvSpPr>
        <p:spPr bwMode="auto">
          <a:xfrm>
            <a:off x="307975" y="4970487"/>
            <a:ext cx="1884363"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srgbClr val="FFFFFF"/>
                </a:solidFill>
              </a:rPr>
              <a:t>Hasta 37%</a:t>
            </a:r>
            <a:r>
              <a:rPr lang="es-MX" sz="1400" baseline="30000" dirty="0" smtClean="0">
                <a:solidFill>
                  <a:srgbClr val="FFFFFF"/>
                </a:solidFill>
              </a:rPr>
              <a:t>8</a:t>
            </a:r>
            <a:endParaRPr lang="es-MX" sz="1400" dirty="0">
              <a:solidFill>
                <a:srgbClr val="FFFFFF"/>
              </a:solidFill>
            </a:endParaRPr>
          </a:p>
        </p:txBody>
      </p:sp>
      <p:sp>
        <p:nvSpPr>
          <p:cNvPr id="630792" name="Text Box 33"/>
          <p:cNvSpPr txBox="1">
            <a:spLocks noChangeArrowheads="1"/>
          </p:cNvSpPr>
          <p:nvPr/>
        </p:nvSpPr>
        <p:spPr bwMode="auto">
          <a:xfrm>
            <a:off x="2520950" y="2249512"/>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Diabetes</a:t>
            </a:r>
            <a:endParaRPr lang="es-MX" sz="1400" dirty="0">
              <a:solidFill>
                <a:prstClr val="white"/>
              </a:solidFill>
            </a:endParaRPr>
          </a:p>
        </p:txBody>
      </p:sp>
      <p:sp>
        <p:nvSpPr>
          <p:cNvPr id="630793" name="Text Box 43"/>
          <p:cNvSpPr txBox="1">
            <a:spLocks noChangeArrowheads="1"/>
          </p:cNvSpPr>
          <p:nvPr/>
        </p:nvSpPr>
        <p:spPr bwMode="auto">
          <a:xfrm>
            <a:off x="2520950" y="2905149"/>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Cáncer</a:t>
            </a:r>
            <a:endParaRPr lang="es-MX" sz="1400" baseline="30000" dirty="0">
              <a:solidFill>
                <a:prstClr val="white"/>
              </a:solidFill>
            </a:endParaRPr>
          </a:p>
        </p:txBody>
      </p:sp>
      <p:sp>
        <p:nvSpPr>
          <p:cNvPr id="630794" name="Text Box 37"/>
          <p:cNvSpPr txBox="1">
            <a:spLocks noChangeArrowheads="1"/>
          </p:cNvSpPr>
          <p:nvPr/>
        </p:nvSpPr>
        <p:spPr bwMode="auto">
          <a:xfrm>
            <a:off x="2520950" y="356078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VIH</a:t>
            </a:r>
            <a:endParaRPr lang="es-MX" sz="1400" dirty="0">
              <a:solidFill>
                <a:prstClr val="white"/>
              </a:solidFill>
            </a:endParaRPr>
          </a:p>
        </p:txBody>
      </p:sp>
      <p:sp>
        <p:nvSpPr>
          <p:cNvPr id="630795" name="Text Box 40"/>
          <p:cNvSpPr txBox="1">
            <a:spLocks noChangeArrowheads="1"/>
          </p:cNvSpPr>
          <p:nvPr/>
        </p:nvSpPr>
        <p:spPr bwMode="auto">
          <a:xfrm>
            <a:off x="2520950" y="426563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Post-quirúrgico</a:t>
            </a:r>
            <a:endParaRPr lang="es-MX" sz="1400" dirty="0">
              <a:solidFill>
                <a:prstClr val="white"/>
              </a:solidFill>
            </a:endParaRPr>
          </a:p>
        </p:txBody>
      </p:sp>
      <p:sp>
        <p:nvSpPr>
          <p:cNvPr id="630796" name="Text Box 30"/>
          <p:cNvSpPr txBox="1">
            <a:spLocks noChangeArrowheads="1"/>
          </p:cNvSpPr>
          <p:nvPr/>
        </p:nvSpPr>
        <p:spPr bwMode="auto">
          <a:xfrm>
            <a:off x="2520950" y="5676924"/>
            <a:ext cx="1884363" cy="560388"/>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Neuralgia Postherpética </a:t>
            </a:r>
            <a:endParaRPr lang="es-MX" sz="1400" dirty="0">
              <a:solidFill>
                <a:prstClr val="white"/>
              </a:solidFill>
            </a:endParaRPr>
          </a:p>
        </p:txBody>
      </p:sp>
      <p:sp>
        <p:nvSpPr>
          <p:cNvPr id="630797" name="Text Box 30"/>
          <p:cNvSpPr txBox="1">
            <a:spLocks noChangeArrowheads="1"/>
          </p:cNvSpPr>
          <p:nvPr/>
        </p:nvSpPr>
        <p:spPr bwMode="auto">
          <a:xfrm>
            <a:off x="2520950" y="4970487"/>
            <a:ext cx="1884363"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Lumbalgia crónica</a:t>
            </a:r>
            <a:endParaRPr lang="es-MX" sz="1400" dirty="0">
              <a:solidFill>
                <a:prstClr val="white"/>
              </a:solidFill>
            </a:endParaRPr>
          </a:p>
        </p:txBody>
      </p:sp>
      <p:sp>
        <p:nvSpPr>
          <p:cNvPr id="630798" name="Text Box 33"/>
          <p:cNvSpPr txBox="1">
            <a:spLocks noChangeArrowheads="1"/>
          </p:cNvSpPr>
          <p:nvPr/>
        </p:nvSpPr>
        <p:spPr bwMode="auto">
          <a:xfrm>
            <a:off x="6950075" y="2249512"/>
            <a:ext cx="1885950" cy="511175"/>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8%</a:t>
            </a:r>
            <a:r>
              <a:rPr lang="es-MX" sz="1400" baseline="30000" dirty="0" smtClean="0">
                <a:solidFill>
                  <a:prstClr val="white"/>
                </a:solidFill>
              </a:rPr>
              <a:t>9</a:t>
            </a:r>
            <a:endParaRPr lang="es-MX" sz="1400" baseline="30000" dirty="0">
              <a:solidFill>
                <a:prstClr val="white"/>
              </a:solidFill>
            </a:endParaRPr>
          </a:p>
        </p:txBody>
      </p:sp>
      <p:sp>
        <p:nvSpPr>
          <p:cNvPr id="630799" name="Text Box 43"/>
          <p:cNvSpPr txBox="1">
            <a:spLocks noChangeArrowheads="1"/>
          </p:cNvSpPr>
          <p:nvPr/>
        </p:nvSpPr>
        <p:spPr bwMode="auto">
          <a:xfrm>
            <a:off x="6950075" y="2905149"/>
            <a:ext cx="1885950" cy="511175"/>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75%</a:t>
            </a:r>
            <a:r>
              <a:rPr lang="es-MX" sz="1400" baseline="30000" dirty="0" smtClean="0">
                <a:solidFill>
                  <a:prstClr val="white"/>
                </a:solidFill>
              </a:rPr>
              <a:t>10</a:t>
            </a:r>
            <a:endParaRPr lang="es-MX" sz="1400" baseline="30000" dirty="0">
              <a:solidFill>
                <a:prstClr val="white"/>
              </a:solidFill>
            </a:endParaRPr>
          </a:p>
        </p:txBody>
      </p:sp>
      <p:sp>
        <p:nvSpPr>
          <p:cNvPr id="630800" name="Text Box 37"/>
          <p:cNvSpPr txBox="1">
            <a:spLocks noChangeArrowheads="1"/>
          </p:cNvSpPr>
          <p:nvPr/>
        </p:nvSpPr>
        <p:spPr bwMode="auto">
          <a:xfrm>
            <a:off x="6950075" y="356078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~55%</a:t>
            </a:r>
            <a:r>
              <a:rPr lang="es-MX" sz="1400" baseline="30000" dirty="0" smtClean="0">
                <a:solidFill>
                  <a:prstClr val="white"/>
                </a:solidFill>
              </a:rPr>
              <a:t>11</a:t>
            </a:r>
            <a:endParaRPr lang="es-MX" sz="1400" baseline="30000" dirty="0">
              <a:solidFill>
                <a:prstClr val="white"/>
              </a:solidFill>
            </a:endParaRPr>
          </a:p>
        </p:txBody>
      </p:sp>
      <p:sp>
        <p:nvSpPr>
          <p:cNvPr id="630801" name="Text Box 33"/>
          <p:cNvSpPr txBox="1">
            <a:spLocks noChangeArrowheads="1"/>
          </p:cNvSpPr>
          <p:nvPr/>
        </p:nvSpPr>
        <p:spPr bwMode="auto">
          <a:xfrm>
            <a:off x="4735513" y="2249512"/>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Accidente vascular cerebral</a:t>
            </a:r>
            <a:endParaRPr lang="es-MX" sz="1400" dirty="0">
              <a:solidFill>
                <a:prstClr val="white"/>
              </a:solidFill>
            </a:endParaRPr>
          </a:p>
        </p:txBody>
      </p:sp>
      <p:sp>
        <p:nvSpPr>
          <p:cNvPr id="630802" name="Text Box 43"/>
          <p:cNvSpPr txBox="1">
            <a:spLocks noChangeArrowheads="1"/>
          </p:cNvSpPr>
          <p:nvPr/>
        </p:nvSpPr>
        <p:spPr bwMode="auto">
          <a:xfrm>
            <a:off x="4735513" y="2905149"/>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Lesión de la médula espinal</a:t>
            </a:r>
            <a:endParaRPr lang="es-MX" sz="1400" dirty="0">
              <a:solidFill>
                <a:prstClr val="white"/>
              </a:solidFill>
            </a:endParaRPr>
          </a:p>
        </p:txBody>
      </p:sp>
      <p:sp>
        <p:nvSpPr>
          <p:cNvPr id="630803" name="Text Box 37"/>
          <p:cNvSpPr txBox="1">
            <a:spLocks noChangeArrowheads="1"/>
          </p:cNvSpPr>
          <p:nvPr/>
        </p:nvSpPr>
        <p:spPr bwMode="auto">
          <a:xfrm>
            <a:off x="4735513" y="356078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Esclerosis múltiple</a:t>
            </a:r>
            <a:endParaRPr lang="es-MX" sz="1400" dirty="0">
              <a:solidFill>
                <a:prstClr val="white"/>
              </a:solidFill>
            </a:endParaRPr>
          </a:p>
        </p:txBody>
      </p:sp>
      <p:sp>
        <p:nvSpPr>
          <p:cNvPr id="630804" name="Text Box 30"/>
          <p:cNvSpPr txBox="1">
            <a:spLocks noChangeArrowheads="1"/>
          </p:cNvSpPr>
          <p:nvPr/>
        </p:nvSpPr>
        <p:spPr bwMode="auto">
          <a:xfrm>
            <a:off x="309563" y="5676925"/>
            <a:ext cx="1884362"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srgbClr val="FFFFFF"/>
                </a:solidFill>
              </a:rPr>
              <a:t>7–27% de pacientes con herpes zoster</a:t>
            </a:r>
            <a:r>
              <a:rPr lang="es-MX" sz="1400" baseline="30000" dirty="0" smtClean="0">
                <a:solidFill>
                  <a:srgbClr val="FFFFFF"/>
                </a:solidFill>
              </a:rPr>
              <a:t>1</a:t>
            </a:r>
            <a:endParaRPr lang="es-MX" sz="1400" baseline="30000" dirty="0">
              <a:solidFill>
                <a:srgbClr val="FFFFFF"/>
              </a:solidFill>
            </a:endParaRPr>
          </a:p>
        </p:txBody>
      </p:sp>
      <p:sp>
        <p:nvSpPr>
          <p:cNvPr id="630805" name="Rectangle 19"/>
          <p:cNvSpPr>
            <a:spLocks noChangeArrowheads="1"/>
          </p:cNvSpPr>
          <p:nvPr/>
        </p:nvSpPr>
        <p:spPr bwMode="auto">
          <a:xfrm>
            <a:off x="2520950" y="1622896"/>
            <a:ext cx="4100514" cy="482600"/>
          </a:xfrm>
          <a:prstGeom prst="rect">
            <a:avLst/>
          </a:prstGeom>
          <a:solidFill>
            <a:schemeClr val="accent1"/>
          </a:solidFill>
          <a:ln w="38100">
            <a:noFill/>
            <a:miter lim="800000"/>
            <a:headEnd/>
            <a:tailEnd/>
          </a:ln>
        </p:spPr>
        <p:txBody>
          <a:bodyPr wrap="none" anchor="ctr"/>
          <a:lstStyle/>
          <a:p>
            <a:pPr algn="ctr" eaLnBrk="0" hangingPunct="0"/>
            <a:r>
              <a:rPr lang="es-MX" sz="1600" b="1" dirty="0" smtClean="0">
                <a:solidFill>
                  <a:prstClr val="white"/>
                </a:solidFill>
              </a:rPr>
              <a:t>Padecimiento</a:t>
            </a:r>
            <a:endParaRPr lang="es-MX" sz="1600" b="1" dirty="0">
              <a:solidFill>
                <a:prstClr val="white"/>
              </a:solidFill>
            </a:endParaRPr>
          </a:p>
        </p:txBody>
      </p:sp>
      <p:cxnSp>
        <p:nvCxnSpPr>
          <p:cNvPr id="630812" name="AutoShape 133"/>
          <p:cNvCxnSpPr>
            <a:cxnSpLocks noChangeShapeType="1"/>
            <a:stCxn id="630801" idx="3"/>
            <a:endCxn id="630798" idx="1"/>
          </p:cNvCxnSpPr>
          <p:nvPr/>
        </p:nvCxnSpPr>
        <p:spPr bwMode="auto">
          <a:xfrm>
            <a:off x="6621463" y="2505099"/>
            <a:ext cx="328612" cy="0"/>
          </a:xfrm>
          <a:prstGeom prst="straightConnector1">
            <a:avLst/>
          </a:prstGeom>
          <a:noFill/>
          <a:ln w="9525">
            <a:solidFill>
              <a:schemeClr val="bg2">
                <a:lumMod val="50000"/>
              </a:schemeClr>
            </a:solidFill>
            <a:round/>
            <a:headEnd/>
            <a:tailEnd/>
          </a:ln>
        </p:spPr>
      </p:cxnSp>
      <p:cxnSp>
        <p:nvCxnSpPr>
          <p:cNvPr id="630813" name="AutoShape 134"/>
          <p:cNvCxnSpPr>
            <a:cxnSpLocks noChangeShapeType="1"/>
            <a:stCxn id="630802" idx="3"/>
            <a:endCxn id="630799" idx="1"/>
          </p:cNvCxnSpPr>
          <p:nvPr/>
        </p:nvCxnSpPr>
        <p:spPr bwMode="auto">
          <a:xfrm>
            <a:off x="6621463" y="3160737"/>
            <a:ext cx="328612" cy="0"/>
          </a:xfrm>
          <a:prstGeom prst="straightConnector1">
            <a:avLst/>
          </a:prstGeom>
          <a:noFill/>
          <a:ln w="9525">
            <a:solidFill>
              <a:schemeClr val="bg2">
                <a:lumMod val="50000"/>
              </a:schemeClr>
            </a:solidFill>
            <a:round/>
            <a:headEnd/>
            <a:tailEnd/>
          </a:ln>
        </p:spPr>
      </p:cxnSp>
      <p:cxnSp>
        <p:nvCxnSpPr>
          <p:cNvPr id="630814" name="AutoShape 135"/>
          <p:cNvCxnSpPr>
            <a:cxnSpLocks noChangeShapeType="1"/>
            <a:stCxn id="630803" idx="3"/>
            <a:endCxn id="630800" idx="1"/>
          </p:cNvCxnSpPr>
          <p:nvPr/>
        </p:nvCxnSpPr>
        <p:spPr bwMode="auto">
          <a:xfrm>
            <a:off x="6621463" y="3841774"/>
            <a:ext cx="328612" cy="0"/>
          </a:xfrm>
          <a:prstGeom prst="straightConnector1">
            <a:avLst/>
          </a:prstGeom>
          <a:noFill/>
          <a:ln w="9525">
            <a:solidFill>
              <a:schemeClr val="bg2">
                <a:lumMod val="50000"/>
              </a:schemeClr>
            </a:solidFill>
            <a:round/>
            <a:headEnd/>
            <a:tailEnd/>
          </a:ln>
        </p:spPr>
      </p:cxnSp>
      <p:sp>
        <p:nvSpPr>
          <p:cNvPr id="32" name="Rectangle 19"/>
          <p:cNvSpPr>
            <a:spLocks noChangeArrowheads="1"/>
          </p:cNvSpPr>
          <p:nvPr/>
        </p:nvSpPr>
        <p:spPr bwMode="auto">
          <a:xfrm>
            <a:off x="307975" y="1579240"/>
            <a:ext cx="1884363" cy="526256"/>
          </a:xfrm>
          <a:prstGeom prst="rect">
            <a:avLst/>
          </a:prstGeom>
          <a:solidFill>
            <a:schemeClr val="accent2"/>
          </a:solidFill>
          <a:ln w="38100">
            <a:noFill/>
            <a:miter lim="800000"/>
            <a:headEnd/>
            <a:tailEnd/>
          </a:ln>
        </p:spPr>
        <p:txBody>
          <a:bodyPr wrap="none" anchor="ctr"/>
          <a:lstStyle/>
          <a:p>
            <a:pPr algn="ctr" eaLnBrk="0" hangingPunct="0"/>
            <a:r>
              <a:rPr lang="es-MX" sz="1400" b="1" dirty="0" smtClean="0">
                <a:solidFill>
                  <a:prstClr val="white"/>
                </a:solidFill>
              </a:rPr>
              <a:t>% afectados por Dolor</a:t>
            </a:r>
          </a:p>
          <a:p>
            <a:pPr algn="ctr" eaLnBrk="0" hangingPunct="0"/>
            <a:r>
              <a:rPr lang="es-MX" sz="1400" b="1" dirty="0" smtClean="0">
                <a:solidFill>
                  <a:prstClr val="white"/>
                </a:solidFill>
              </a:rPr>
              <a:t> Neuropático Periférico</a:t>
            </a:r>
            <a:endParaRPr lang="es-MX" sz="1400" b="1" dirty="0">
              <a:solidFill>
                <a:prstClr val="white"/>
              </a:solidFill>
            </a:endParaRPr>
          </a:p>
        </p:txBody>
      </p:sp>
      <p:sp>
        <p:nvSpPr>
          <p:cNvPr id="33" name="Rectangle 19"/>
          <p:cNvSpPr>
            <a:spLocks noChangeArrowheads="1"/>
          </p:cNvSpPr>
          <p:nvPr/>
        </p:nvSpPr>
        <p:spPr bwMode="auto">
          <a:xfrm>
            <a:off x="6959981" y="1622896"/>
            <a:ext cx="1884363" cy="526256"/>
          </a:xfrm>
          <a:prstGeom prst="rect">
            <a:avLst/>
          </a:prstGeom>
          <a:solidFill>
            <a:schemeClr val="accent2"/>
          </a:solidFill>
          <a:ln w="38100">
            <a:noFill/>
            <a:miter lim="800000"/>
            <a:headEnd/>
            <a:tailEnd/>
          </a:ln>
        </p:spPr>
        <p:txBody>
          <a:bodyPr wrap="none" anchor="ctr"/>
          <a:lstStyle/>
          <a:p>
            <a:pPr algn="ctr" eaLnBrk="0" hangingPunct="0"/>
            <a:r>
              <a:rPr lang="es-MX" sz="1400" b="1" dirty="0" smtClean="0">
                <a:solidFill>
                  <a:prstClr val="white"/>
                </a:solidFill>
              </a:rPr>
              <a:t>% afectados por Dolor</a:t>
            </a:r>
          </a:p>
          <a:p>
            <a:pPr algn="ctr" eaLnBrk="0" hangingPunct="0"/>
            <a:r>
              <a:rPr lang="es-MX" sz="1400" b="1" dirty="0" smtClean="0">
                <a:solidFill>
                  <a:prstClr val="white"/>
                </a:solidFill>
              </a:rPr>
              <a:t> Neuropático Central</a:t>
            </a:r>
          </a:p>
        </p:txBody>
      </p:sp>
      <p:cxnSp>
        <p:nvCxnSpPr>
          <p:cNvPr id="51" name="AutoShape 133"/>
          <p:cNvCxnSpPr>
            <a:cxnSpLocks noChangeShapeType="1"/>
          </p:cNvCxnSpPr>
          <p:nvPr/>
        </p:nvCxnSpPr>
        <p:spPr bwMode="auto">
          <a:xfrm>
            <a:off x="2193925" y="2505100"/>
            <a:ext cx="328612" cy="0"/>
          </a:xfrm>
          <a:prstGeom prst="straightConnector1">
            <a:avLst/>
          </a:prstGeom>
          <a:noFill/>
          <a:ln w="9525">
            <a:solidFill>
              <a:schemeClr val="bg2">
                <a:lumMod val="50000"/>
              </a:schemeClr>
            </a:solidFill>
            <a:round/>
            <a:headEnd/>
            <a:tailEnd/>
          </a:ln>
        </p:spPr>
      </p:cxnSp>
      <p:cxnSp>
        <p:nvCxnSpPr>
          <p:cNvPr id="52" name="AutoShape 133"/>
          <p:cNvCxnSpPr>
            <a:cxnSpLocks noChangeShapeType="1"/>
          </p:cNvCxnSpPr>
          <p:nvPr/>
        </p:nvCxnSpPr>
        <p:spPr bwMode="auto">
          <a:xfrm>
            <a:off x="2182019" y="3145375"/>
            <a:ext cx="328612" cy="0"/>
          </a:xfrm>
          <a:prstGeom prst="straightConnector1">
            <a:avLst/>
          </a:prstGeom>
          <a:noFill/>
          <a:ln w="9525">
            <a:solidFill>
              <a:schemeClr val="bg2">
                <a:lumMod val="50000"/>
              </a:schemeClr>
            </a:solidFill>
            <a:round/>
            <a:headEnd/>
            <a:tailEnd/>
          </a:ln>
        </p:spPr>
      </p:cxnSp>
      <p:cxnSp>
        <p:nvCxnSpPr>
          <p:cNvPr id="53" name="AutoShape 133"/>
          <p:cNvCxnSpPr>
            <a:cxnSpLocks noChangeShapeType="1"/>
          </p:cNvCxnSpPr>
          <p:nvPr/>
        </p:nvCxnSpPr>
        <p:spPr bwMode="auto">
          <a:xfrm>
            <a:off x="2195736" y="3839686"/>
            <a:ext cx="328612" cy="0"/>
          </a:xfrm>
          <a:prstGeom prst="straightConnector1">
            <a:avLst/>
          </a:prstGeom>
          <a:noFill/>
          <a:ln w="9525">
            <a:solidFill>
              <a:schemeClr val="bg2">
                <a:lumMod val="50000"/>
              </a:schemeClr>
            </a:solidFill>
            <a:round/>
            <a:headEnd/>
            <a:tailEnd/>
          </a:ln>
        </p:spPr>
      </p:cxnSp>
      <p:cxnSp>
        <p:nvCxnSpPr>
          <p:cNvPr id="54" name="AutoShape 133"/>
          <p:cNvCxnSpPr>
            <a:cxnSpLocks noChangeShapeType="1"/>
          </p:cNvCxnSpPr>
          <p:nvPr/>
        </p:nvCxnSpPr>
        <p:spPr bwMode="auto">
          <a:xfrm>
            <a:off x="2192338" y="4545830"/>
            <a:ext cx="328612" cy="0"/>
          </a:xfrm>
          <a:prstGeom prst="straightConnector1">
            <a:avLst/>
          </a:prstGeom>
          <a:noFill/>
          <a:ln w="9525">
            <a:solidFill>
              <a:schemeClr val="bg2">
                <a:lumMod val="50000"/>
              </a:schemeClr>
            </a:solidFill>
            <a:round/>
            <a:headEnd/>
            <a:tailEnd/>
          </a:ln>
        </p:spPr>
      </p:cxnSp>
      <p:cxnSp>
        <p:nvCxnSpPr>
          <p:cNvPr id="55" name="AutoShape 133"/>
          <p:cNvCxnSpPr>
            <a:cxnSpLocks noChangeShapeType="1"/>
          </p:cNvCxnSpPr>
          <p:nvPr/>
        </p:nvCxnSpPr>
        <p:spPr bwMode="auto">
          <a:xfrm>
            <a:off x="2192338" y="5207183"/>
            <a:ext cx="328612" cy="0"/>
          </a:xfrm>
          <a:prstGeom prst="straightConnector1">
            <a:avLst/>
          </a:prstGeom>
          <a:noFill/>
          <a:ln w="9525">
            <a:solidFill>
              <a:schemeClr val="bg2">
                <a:lumMod val="50000"/>
              </a:schemeClr>
            </a:solidFill>
            <a:round/>
            <a:headEnd/>
            <a:tailEnd/>
          </a:ln>
        </p:spPr>
      </p:cxnSp>
      <p:sp>
        <p:nvSpPr>
          <p:cNvPr id="56" name="Text Box 43"/>
          <p:cNvSpPr txBox="1">
            <a:spLocks noChangeArrowheads="1"/>
          </p:cNvSpPr>
          <p:nvPr/>
        </p:nvSpPr>
        <p:spPr bwMode="auto">
          <a:xfrm>
            <a:off x="307974" y="6247765"/>
            <a:ext cx="8008442" cy="553998"/>
          </a:xfrm>
          <a:prstGeom prst="rect">
            <a:avLst/>
          </a:prstGeom>
          <a:noFill/>
          <a:ln w="9525">
            <a:noFill/>
            <a:miter lim="800000"/>
            <a:headEnd/>
            <a:tailEnd/>
          </a:ln>
        </p:spPr>
        <p:txBody>
          <a:bodyPr wrap="square" lIns="0" tIns="0" rIns="0" bIns="0" anchor="b">
            <a:spAutoFit/>
          </a:bodyPr>
          <a:lstStyle/>
          <a:p>
            <a:r>
              <a:rPr lang="es-MX" sz="900" b="1" dirty="0" smtClean="0">
                <a:solidFill>
                  <a:srgbClr val="002060"/>
                </a:solidFill>
              </a:rPr>
              <a:t>VIH= virus de inmunodeficiencia humano</a:t>
            </a:r>
            <a:r>
              <a:rPr lang="en-US" sz="900" dirty="0" smtClean="0">
                <a:solidFill>
                  <a:srgbClr val="002060"/>
                </a:solidFill>
              </a:rPr>
              <a:t>1. Sadosky A </a:t>
            </a:r>
            <a:r>
              <a:rPr lang="en-US" sz="900" i="1" dirty="0" smtClean="0">
                <a:solidFill>
                  <a:srgbClr val="002060"/>
                </a:solidFill>
              </a:rPr>
              <a:t>et al. Pain Pract</a:t>
            </a:r>
            <a:r>
              <a:rPr lang="en-US" sz="900" dirty="0" smtClean="0">
                <a:solidFill>
                  <a:srgbClr val="002060"/>
                </a:solidFill>
              </a:rPr>
              <a:t> 2008; 8(1):45-56; 2. Davis MP, Walsh D. </a:t>
            </a:r>
            <a:r>
              <a:rPr lang="en-US" sz="900" i="1" dirty="0" smtClean="0">
                <a:solidFill>
                  <a:srgbClr val="002060"/>
                </a:solidFill>
              </a:rPr>
              <a:t>Am J Hosp Palliat Care</a:t>
            </a:r>
            <a:r>
              <a:rPr lang="en-US" sz="900" dirty="0" smtClean="0">
                <a:solidFill>
                  <a:srgbClr val="002060"/>
                </a:solidFill>
              </a:rPr>
              <a:t> 2004; 21(2):137-42; 3. So YT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Arch Neurol</a:t>
            </a:r>
            <a:r>
              <a:rPr lang="en-US" sz="900" dirty="0" smtClean="0">
                <a:solidFill>
                  <a:srgbClr val="002060"/>
                </a:solidFill>
              </a:rPr>
              <a:t> 1988; 45(9):945-8; 4. Schifitto G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Neurology</a:t>
            </a:r>
            <a:r>
              <a:rPr lang="en-US" sz="900" dirty="0" smtClean="0">
                <a:solidFill>
                  <a:srgbClr val="002060"/>
                </a:solidFill>
              </a:rPr>
              <a:t> 2002; 58(12):1764-8; 5. Morgello S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Arch Neurol</a:t>
            </a:r>
            <a:r>
              <a:rPr lang="en-US" sz="900" dirty="0" smtClean="0">
                <a:solidFill>
                  <a:srgbClr val="002060"/>
                </a:solidFill>
              </a:rPr>
              <a:t> 2004; 61(4):546-51; 6. Stevens PE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Pain</a:t>
            </a:r>
            <a:r>
              <a:rPr lang="en-US" sz="900" dirty="0" smtClean="0">
                <a:solidFill>
                  <a:srgbClr val="002060"/>
                </a:solidFill>
              </a:rPr>
              <a:t> 1995; 61(1):61-8; 7. Smith  WC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Pain</a:t>
            </a:r>
            <a:r>
              <a:rPr lang="en-US" sz="900" dirty="0" smtClean="0">
                <a:solidFill>
                  <a:srgbClr val="002060"/>
                </a:solidFill>
              </a:rPr>
              <a:t> 1999; 83(1):91-5; 8. Freynhagen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Curr Med Res Opin</a:t>
            </a:r>
            <a:r>
              <a:rPr lang="en-US" sz="900" dirty="0" smtClean="0">
                <a:solidFill>
                  <a:srgbClr val="002060"/>
                </a:solidFill>
              </a:rPr>
              <a:t> 2006; 22(10):1911-20; 9.  Andersen G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Pain</a:t>
            </a:r>
            <a:r>
              <a:rPr lang="en-US" sz="900" dirty="0" smtClean="0">
                <a:solidFill>
                  <a:srgbClr val="002060"/>
                </a:solidFill>
              </a:rPr>
              <a:t> 1995; 61(2):187-93; 10. Siddall PJ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Pain</a:t>
            </a:r>
            <a:r>
              <a:rPr lang="en-US" sz="900" dirty="0" smtClean="0">
                <a:solidFill>
                  <a:srgbClr val="002060"/>
                </a:solidFill>
              </a:rPr>
              <a:t>. 2003; 103(3):249-57; 11. Rae-Grant AD </a:t>
            </a:r>
            <a:r>
              <a:rPr lang="en-US" sz="900" i="1" dirty="0" smtClean="0">
                <a:solidFill>
                  <a:srgbClr val="002060"/>
                </a:solidFill>
              </a:rPr>
              <a:t>et al.</a:t>
            </a:r>
            <a:r>
              <a:rPr lang="en-US" sz="900" dirty="0" smtClean="0">
                <a:solidFill>
                  <a:srgbClr val="002060"/>
                </a:solidFill>
              </a:rPr>
              <a:t> </a:t>
            </a:r>
            <a:r>
              <a:rPr lang="en-US" sz="900" i="1" dirty="0" smtClean="0">
                <a:solidFill>
                  <a:srgbClr val="002060"/>
                </a:solidFill>
              </a:rPr>
              <a:t>Mult Scler</a:t>
            </a:r>
            <a:r>
              <a:rPr lang="en-US" sz="900" dirty="0" smtClean="0">
                <a:solidFill>
                  <a:srgbClr val="002060"/>
                </a:solidFill>
              </a:rPr>
              <a:t> 1999; 5(3):179-83.</a:t>
            </a:r>
            <a:endParaRPr lang="en-US" sz="900" dirty="0">
              <a:solidFill>
                <a:srgbClr val="002060"/>
              </a:solidFill>
            </a:endParaRPr>
          </a:p>
        </p:txBody>
      </p:sp>
      <p:sp>
        <p:nvSpPr>
          <p:cNvPr id="57" name="Slide Number Placeholder 3"/>
          <p:cNvSpPr txBox="1">
            <a:spLocks/>
          </p:cNvSpPr>
          <p:nvPr/>
        </p:nvSpPr>
        <p:spPr>
          <a:xfrm>
            <a:off x="6553200"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260F65-6FD8-4EE7-8D04-454F72D71555}" type="slidenum">
              <a:rPr lang="es-MX" smtClean="0">
                <a:solidFill>
                  <a:prstClr val="black"/>
                </a:solidFill>
              </a:rPr>
              <a:pPr>
                <a:defRPr/>
              </a:pPr>
              <a:t>11</a:t>
            </a:fld>
            <a:endParaRPr lang="es-MX" dirty="0">
              <a:solidFill>
                <a:prstClr val="black"/>
              </a:solidFill>
            </a:endParaRPr>
          </a:p>
        </p:txBody>
      </p:sp>
      <p:cxnSp>
        <p:nvCxnSpPr>
          <p:cNvPr id="34" name="AutoShape 133"/>
          <p:cNvCxnSpPr>
            <a:cxnSpLocks noChangeShapeType="1"/>
          </p:cNvCxnSpPr>
          <p:nvPr/>
        </p:nvCxnSpPr>
        <p:spPr bwMode="auto">
          <a:xfrm>
            <a:off x="2195736" y="5949280"/>
            <a:ext cx="328612" cy="0"/>
          </a:xfrm>
          <a:prstGeom prst="straightConnector1">
            <a:avLst/>
          </a:prstGeom>
          <a:noFill/>
          <a:ln w="9525">
            <a:solidFill>
              <a:schemeClr val="bg2">
                <a:lumMod val="50000"/>
              </a:schemeClr>
            </a:solidFill>
            <a:round/>
            <a:headEnd/>
            <a:tailEnd/>
          </a:ln>
        </p:spPr>
      </p:cxnSp>
    </p:spTree>
    <p:extLst>
      <p:ext uri="{BB962C8B-B14F-4D97-AF65-F5344CB8AC3E}">
        <p14:creationId xmlns:p14="http://schemas.microsoft.com/office/powerpoint/2010/main" val="3156480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630792"/>
                                        </p:tgtEl>
                                        <p:attrNameLst>
                                          <p:attrName>style.visibility</p:attrName>
                                        </p:attrNameLst>
                                      </p:cBhvr>
                                      <p:to>
                                        <p:strVal val="visible"/>
                                      </p:to>
                                    </p:set>
                                  </p:childTnLst>
                                </p:cTn>
                              </p:par>
                              <p:par>
                                <p:cTn id="10" presetID="1" presetClass="entr" presetSubtype="0" fill="hold" nodeType="withEffect">
                                  <p:stCondLst>
                                    <p:cond delay="300"/>
                                  </p:stCondLst>
                                  <p:childTnLst>
                                    <p:set>
                                      <p:cBhvr>
                                        <p:cTn id="11" dur="1" fill="hold">
                                          <p:stCondLst>
                                            <p:cond delay="0"/>
                                          </p:stCondLst>
                                        </p:cTn>
                                        <p:tgtEl>
                                          <p:spTgt spid="51"/>
                                        </p:tgtEl>
                                        <p:attrNameLst>
                                          <p:attrName>style.visibility</p:attrName>
                                        </p:attrNameLst>
                                      </p:cBhvr>
                                      <p:to>
                                        <p:strVal val="visible"/>
                                      </p:to>
                                    </p:set>
                                  </p:childTnLst>
                                </p:cTn>
                              </p:par>
                              <p:par>
                                <p:cTn id="12" presetID="1" presetClass="entr" presetSubtype="0" fill="hold" grpId="0" nodeType="withEffect">
                                  <p:stCondLst>
                                    <p:cond delay="300"/>
                                  </p:stCondLst>
                                  <p:childTnLst>
                                    <p:set>
                                      <p:cBhvr>
                                        <p:cTn id="13" dur="1" fill="hold">
                                          <p:stCondLst>
                                            <p:cond delay="0"/>
                                          </p:stCondLst>
                                        </p:cTn>
                                        <p:tgtEl>
                                          <p:spTgt spid="630787"/>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630793"/>
                                        </p:tgtEl>
                                        <p:attrNameLst>
                                          <p:attrName>style.visibility</p:attrName>
                                        </p:attrNameLst>
                                      </p:cBhvr>
                                      <p:to>
                                        <p:strVal val="visible"/>
                                      </p:to>
                                    </p:set>
                                  </p:childTnLst>
                                </p:cTn>
                              </p:par>
                              <p:par>
                                <p:cTn id="17" presetID="1" presetClass="entr" presetSubtype="0" fill="hold" grpId="0" nodeType="withEffect">
                                  <p:stCondLst>
                                    <p:cond delay="300"/>
                                  </p:stCondLst>
                                  <p:childTnLst>
                                    <p:set>
                                      <p:cBhvr>
                                        <p:cTn id="18" dur="1" fill="hold">
                                          <p:stCondLst>
                                            <p:cond delay="0"/>
                                          </p:stCondLst>
                                        </p:cTn>
                                        <p:tgtEl>
                                          <p:spTgt spid="630788"/>
                                        </p:tgtEl>
                                        <p:attrNameLst>
                                          <p:attrName>style.visibility</p:attrName>
                                        </p:attrNameLst>
                                      </p:cBhvr>
                                      <p:to>
                                        <p:strVal val="visible"/>
                                      </p:to>
                                    </p:set>
                                  </p:childTnLst>
                                </p:cTn>
                              </p:par>
                              <p:par>
                                <p:cTn id="19" presetID="1" presetClass="entr" presetSubtype="0" fill="hold" nodeType="withEffect">
                                  <p:stCondLst>
                                    <p:cond delay="300"/>
                                  </p:stCondLst>
                                  <p:childTnLst>
                                    <p:set>
                                      <p:cBhvr>
                                        <p:cTn id="20" dur="1" fill="hold">
                                          <p:stCondLst>
                                            <p:cond delay="0"/>
                                          </p:stCondLst>
                                        </p:cTn>
                                        <p:tgtEl>
                                          <p:spTgt spid="52"/>
                                        </p:tgtEl>
                                        <p:attrNameLst>
                                          <p:attrName>style.visibility</p:attrName>
                                        </p:attrNameLst>
                                      </p:cBhvr>
                                      <p:to>
                                        <p:strVal val="visible"/>
                                      </p:to>
                                    </p:set>
                                  </p:childTnLst>
                                </p:cTn>
                              </p:par>
                            </p:childTnLst>
                          </p:cTn>
                        </p:par>
                        <p:par>
                          <p:cTn id="21" fill="hold">
                            <p:stCondLst>
                              <p:cond delay="600"/>
                            </p:stCondLst>
                            <p:childTnLst>
                              <p:par>
                                <p:cTn id="22" presetID="1" presetClass="entr" presetSubtype="0" fill="hold" grpId="0" nodeType="afterEffect">
                                  <p:stCondLst>
                                    <p:cond delay="300"/>
                                  </p:stCondLst>
                                  <p:childTnLst>
                                    <p:set>
                                      <p:cBhvr>
                                        <p:cTn id="23" dur="1" fill="hold">
                                          <p:stCondLst>
                                            <p:cond delay="0"/>
                                          </p:stCondLst>
                                        </p:cTn>
                                        <p:tgtEl>
                                          <p:spTgt spid="630794"/>
                                        </p:tgtEl>
                                        <p:attrNameLst>
                                          <p:attrName>style.visibility</p:attrName>
                                        </p:attrNameLst>
                                      </p:cBhvr>
                                      <p:to>
                                        <p:strVal val="visible"/>
                                      </p:to>
                                    </p:set>
                                  </p:childTnLst>
                                </p:cTn>
                              </p:par>
                              <p:par>
                                <p:cTn id="24" presetID="1" presetClass="entr" presetSubtype="0" fill="hold" nodeType="withEffect">
                                  <p:stCondLst>
                                    <p:cond delay="300"/>
                                  </p:stCondLst>
                                  <p:childTnLst>
                                    <p:set>
                                      <p:cBhvr>
                                        <p:cTn id="25" dur="1" fill="hold">
                                          <p:stCondLst>
                                            <p:cond delay="0"/>
                                          </p:stCondLst>
                                        </p:cTn>
                                        <p:tgtEl>
                                          <p:spTgt spid="53"/>
                                        </p:tgtEl>
                                        <p:attrNameLst>
                                          <p:attrName>style.visibility</p:attrName>
                                        </p:attrNameLst>
                                      </p:cBhvr>
                                      <p:to>
                                        <p:strVal val="visible"/>
                                      </p:to>
                                    </p:set>
                                  </p:childTnLst>
                                </p:cTn>
                              </p:par>
                              <p:par>
                                <p:cTn id="26" presetID="1" presetClass="entr" presetSubtype="0" fill="hold" grpId="0" nodeType="withEffect">
                                  <p:stCondLst>
                                    <p:cond delay="300"/>
                                  </p:stCondLst>
                                  <p:childTnLst>
                                    <p:set>
                                      <p:cBhvr>
                                        <p:cTn id="27" dur="1" fill="hold">
                                          <p:stCondLst>
                                            <p:cond delay="0"/>
                                          </p:stCondLst>
                                        </p:cTn>
                                        <p:tgtEl>
                                          <p:spTgt spid="630789"/>
                                        </p:tgtEl>
                                        <p:attrNameLst>
                                          <p:attrName>style.visibility</p:attrName>
                                        </p:attrNameLst>
                                      </p:cBhvr>
                                      <p:to>
                                        <p:strVal val="visible"/>
                                      </p:to>
                                    </p:set>
                                  </p:childTnLst>
                                </p:cTn>
                              </p:par>
                            </p:childTnLst>
                          </p:cTn>
                        </p:par>
                        <p:par>
                          <p:cTn id="28" fill="hold">
                            <p:stCondLst>
                              <p:cond delay="900"/>
                            </p:stCondLst>
                            <p:childTnLst>
                              <p:par>
                                <p:cTn id="29" presetID="1" presetClass="entr" presetSubtype="0" fill="hold" grpId="0" nodeType="afterEffect">
                                  <p:stCondLst>
                                    <p:cond delay="300"/>
                                  </p:stCondLst>
                                  <p:childTnLst>
                                    <p:set>
                                      <p:cBhvr>
                                        <p:cTn id="30" dur="1" fill="hold">
                                          <p:stCondLst>
                                            <p:cond delay="0"/>
                                          </p:stCondLst>
                                        </p:cTn>
                                        <p:tgtEl>
                                          <p:spTgt spid="630795"/>
                                        </p:tgtEl>
                                        <p:attrNameLst>
                                          <p:attrName>style.visibility</p:attrName>
                                        </p:attrNameLst>
                                      </p:cBhvr>
                                      <p:to>
                                        <p:strVal val="visible"/>
                                      </p:to>
                                    </p:set>
                                  </p:childTnLst>
                                </p:cTn>
                              </p:par>
                              <p:par>
                                <p:cTn id="31" presetID="1" presetClass="entr" presetSubtype="0" fill="hold" nodeType="withEffect">
                                  <p:stCondLst>
                                    <p:cond delay="30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300"/>
                                  </p:stCondLst>
                                  <p:childTnLst>
                                    <p:set>
                                      <p:cBhvr>
                                        <p:cTn id="34" dur="1" fill="hold">
                                          <p:stCondLst>
                                            <p:cond delay="0"/>
                                          </p:stCondLst>
                                        </p:cTn>
                                        <p:tgtEl>
                                          <p:spTgt spid="630790"/>
                                        </p:tgtEl>
                                        <p:attrNameLst>
                                          <p:attrName>style.visibility</p:attrName>
                                        </p:attrNameLst>
                                      </p:cBhvr>
                                      <p:to>
                                        <p:strVal val="visible"/>
                                      </p:to>
                                    </p:set>
                                  </p:childTnLst>
                                </p:cTn>
                              </p:par>
                            </p:childTnLst>
                          </p:cTn>
                        </p:par>
                        <p:par>
                          <p:cTn id="35" fill="hold">
                            <p:stCondLst>
                              <p:cond delay="1200"/>
                            </p:stCondLst>
                            <p:childTnLst>
                              <p:par>
                                <p:cTn id="36" presetID="1" presetClass="entr" presetSubtype="0" fill="hold" grpId="0" nodeType="afterEffect">
                                  <p:stCondLst>
                                    <p:cond delay="300"/>
                                  </p:stCondLst>
                                  <p:childTnLst>
                                    <p:set>
                                      <p:cBhvr>
                                        <p:cTn id="37" dur="1" fill="hold">
                                          <p:stCondLst>
                                            <p:cond delay="0"/>
                                          </p:stCondLst>
                                        </p:cTn>
                                        <p:tgtEl>
                                          <p:spTgt spid="630797"/>
                                        </p:tgtEl>
                                        <p:attrNameLst>
                                          <p:attrName>style.visibility</p:attrName>
                                        </p:attrNameLst>
                                      </p:cBhvr>
                                      <p:to>
                                        <p:strVal val="visible"/>
                                      </p:to>
                                    </p:set>
                                  </p:childTnLst>
                                </p:cTn>
                              </p:par>
                              <p:par>
                                <p:cTn id="38" presetID="1" presetClass="entr" presetSubtype="0" fill="hold" nodeType="withEffect">
                                  <p:stCondLst>
                                    <p:cond delay="300"/>
                                  </p:stCondLst>
                                  <p:childTnLst>
                                    <p:set>
                                      <p:cBhvr>
                                        <p:cTn id="39" dur="1" fill="hold">
                                          <p:stCondLst>
                                            <p:cond delay="0"/>
                                          </p:stCondLst>
                                        </p:cTn>
                                        <p:tgtEl>
                                          <p:spTgt spid="55"/>
                                        </p:tgtEl>
                                        <p:attrNameLst>
                                          <p:attrName>style.visibility</p:attrName>
                                        </p:attrNameLst>
                                      </p:cBhvr>
                                      <p:to>
                                        <p:strVal val="visible"/>
                                      </p:to>
                                    </p:set>
                                  </p:childTnLst>
                                </p:cTn>
                              </p:par>
                              <p:par>
                                <p:cTn id="40" presetID="1" presetClass="entr" presetSubtype="0" fill="hold" grpId="0" nodeType="withEffect">
                                  <p:stCondLst>
                                    <p:cond delay="300"/>
                                  </p:stCondLst>
                                  <p:childTnLst>
                                    <p:set>
                                      <p:cBhvr>
                                        <p:cTn id="41" dur="1" fill="hold">
                                          <p:stCondLst>
                                            <p:cond delay="0"/>
                                          </p:stCondLst>
                                        </p:cTn>
                                        <p:tgtEl>
                                          <p:spTgt spid="630791"/>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300"/>
                                  </p:stCondLst>
                                  <p:childTnLst>
                                    <p:set>
                                      <p:cBhvr>
                                        <p:cTn id="44" dur="1" fill="hold">
                                          <p:stCondLst>
                                            <p:cond delay="0"/>
                                          </p:stCondLst>
                                        </p:cTn>
                                        <p:tgtEl>
                                          <p:spTgt spid="630796"/>
                                        </p:tgtEl>
                                        <p:attrNameLst>
                                          <p:attrName>style.visibility</p:attrName>
                                        </p:attrNameLst>
                                      </p:cBhvr>
                                      <p:to>
                                        <p:strVal val="visible"/>
                                      </p:to>
                                    </p:set>
                                  </p:childTnLst>
                                </p:cTn>
                              </p:par>
                              <p:par>
                                <p:cTn id="45" presetID="1" presetClass="entr" presetSubtype="0" fill="hold" nodeType="withEffect">
                                  <p:stCondLst>
                                    <p:cond delay="30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300"/>
                                  </p:stCondLst>
                                  <p:childTnLst>
                                    <p:set>
                                      <p:cBhvr>
                                        <p:cTn id="48" dur="1" fill="hold">
                                          <p:stCondLst>
                                            <p:cond delay="0"/>
                                          </p:stCondLst>
                                        </p:cTn>
                                        <p:tgtEl>
                                          <p:spTgt spid="6308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300"/>
                                  </p:stCondLst>
                                  <p:childTnLst>
                                    <p:set>
                                      <p:cBhvr>
                                        <p:cTn id="55" dur="1" fill="hold">
                                          <p:stCondLst>
                                            <p:cond delay="0"/>
                                          </p:stCondLst>
                                        </p:cTn>
                                        <p:tgtEl>
                                          <p:spTgt spid="630801"/>
                                        </p:tgtEl>
                                        <p:attrNameLst>
                                          <p:attrName>style.visibility</p:attrName>
                                        </p:attrNameLst>
                                      </p:cBhvr>
                                      <p:to>
                                        <p:strVal val="visible"/>
                                      </p:to>
                                    </p:set>
                                  </p:childTnLst>
                                </p:cTn>
                              </p:par>
                              <p:par>
                                <p:cTn id="56" presetID="1" presetClass="entr" presetSubtype="0" fill="hold" nodeType="withEffect">
                                  <p:stCondLst>
                                    <p:cond delay="300"/>
                                  </p:stCondLst>
                                  <p:childTnLst>
                                    <p:set>
                                      <p:cBhvr>
                                        <p:cTn id="57" dur="1" fill="hold">
                                          <p:stCondLst>
                                            <p:cond delay="0"/>
                                          </p:stCondLst>
                                        </p:cTn>
                                        <p:tgtEl>
                                          <p:spTgt spid="630812"/>
                                        </p:tgtEl>
                                        <p:attrNameLst>
                                          <p:attrName>style.visibility</p:attrName>
                                        </p:attrNameLst>
                                      </p:cBhvr>
                                      <p:to>
                                        <p:strVal val="visible"/>
                                      </p:to>
                                    </p:set>
                                  </p:childTnLst>
                                </p:cTn>
                              </p:par>
                              <p:par>
                                <p:cTn id="58" presetID="1" presetClass="entr" presetSubtype="0" fill="hold" grpId="0" nodeType="withEffect">
                                  <p:stCondLst>
                                    <p:cond delay="300"/>
                                  </p:stCondLst>
                                  <p:childTnLst>
                                    <p:set>
                                      <p:cBhvr>
                                        <p:cTn id="59" dur="1" fill="hold">
                                          <p:stCondLst>
                                            <p:cond delay="0"/>
                                          </p:stCondLst>
                                        </p:cTn>
                                        <p:tgtEl>
                                          <p:spTgt spid="630798"/>
                                        </p:tgtEl>
                                        <p:attrNameLst>
                                          <p:attrName>style.visibility</p:attrName>
                                        </p:attrNameLst>
                                      </p:cBhvr>
                                      <p:to>
                                        <p:strVal val="visible"/>
                                      </p:to>
                                    </p:set>
                                  </p:childTnLst>
                                </p:cTn>
                              </p:par>
                            </p:childTnLst>
                          </p:cTn>
                        </p:par>
                        <p:par>
                          <p:cTn id="60" fill="hold">
                            <p:stCondLst>
                              <p:cond delay="300"/>
                            </p:stCondLst>
                            <p:childTnLst>
                              <p:par>
                                <p:cTn id="61" presetID="1" presetClass="entr" presetSubtype="0" fill="hold" grpId="0" nodeType="afterEffect">
                                  <p:stCondLst>
                                    <p:cond delay="300"/>
                                  </p:stCondLst>
                                  <p:childTnLst>
                                    <p:set>
                                      <p:cBhvr>
                                        <p:cTn id="62" dur="1" fill="hold">
                                          <p:stCondLst>
                                            <p:cond delay="0"/>
                                          </p:stCondLst>
                                        </p:cTn>
                                        <p:tgtEl>
                                          <p:spTgt spid="630802"/>
                                        </p:tgtEl>
                                        <p:attrNameLst>
                                          <p:attrName>style.visibility</p:attrName>
                                        </p:attrNameLst>
                                      </p:cBhvr>
                                      <p:to>
                                        <p:strVal val="visible"/>
                                      </p:to>
                                    </p:set>
                                  </p:childTnLst>
                                </p:cTn>
                              </p:par>
                            </p:childTnLst>
                          </p:cTn>
                        </p:par>
                        <p:par>
                          <p:cTn id="63" fill="hold">
                            <p:stCondLst>
                              <p:cond delay="600"/>
                            </p:stCondLst>
                            <p:childTnLst>
                              <p:par>
                                <p:cTn id="64" presetID="1" presetClass="entr" presetSubtype="0" fill="hold" nodeType="afterEffect">
                                  <p:stCondLst>
                                    <p:cond delay="0"/>
                                  </p:stCondLst>
                                  <p:childTnLst>
                                    <p:set>
                                      <p:cBhvr>
                                        <p:cTn id="65" dur="1" fill="hold">
                                          <p:stCondLst>
                                            <p:cond delay="0"/>
                                          </p:stCondLst>
                                        </p:cTn>
                                        <p:tgtEl>
                                          <p:spTgt spid="630813"/>
                                        </p:tgtEl>
                                        <p:attrNameLst>
                                          <p:attrName>style.visibility</p:attrName>
                                        </p:attrNameLst>
                                      </p:cBhvr>
                                      <p:to>
                                        <p:strVal val="visible"/>
                                      </p:to>
                                    </p:set>
                                  </p:childTnLst>
                                </p:cTn>
                              </p:par>
                            </p:childTnLst>
                          </p:cTn>
                        </p:par>
                        <p:par>
                          <p:cTn id="66" fill="hold">
                            <p:stCondLst>
                              <p:cond delay="600"/>
                            </p:stCondLst>
                            <p:childTnLst>
                              <p:par>
                                <p:cTn id="67" presetID="1" presetClass="entr" presetSubtype="0" fill="hold" grpId="0" nodeType="afterEffect">
                                  <p:stCondLst>
                                    <p:cond delay="0"/>
                                  </p:stCondLst>
                                  <p:childTnLst>
                                    <p:set>
                                      <p:cBhvr>
                                        <p:cTn id="68" dur="1" fill="hold">
                                          <p:stCondLst>
                                            <p:cond delay="0"/>
                                          </p:stCondLst>
                                        </p:cTn>
                                        <p:tgtEl>
                                          <p:spTgt spid="630799"/>
                                        </p:tgtEl>
                                        <p:attrNameLst>
                                          <p:attrName>style.visibility</p:attrName>
                                        </p:attrNameLst>
                                      </p:cBhvr>
                                      <p:to>
                                        <p:strVal val="visible"/>
                                      </p:to>
                                    </p:set>
                                  </p:childTnLst>
                                </p:cTn>
                              </p:par>
                            </p:childTnLst>
                          </p:cTn>
                        </p:par>
                        <p:par>
                          <p:cTn id="69" fill="hold">
                            <p:stCondLst>
                              <p:cond delay="600"/>
                            </p:stCondLst>
                            <p:childTnLst>
                              <p:par>
                                <p:cTn id="70" presetID="1" presetClass="entr" presetSubtype="0" fill="hold" grpId="0" nodeType="afterEffect">
                                  <p:stCondLst>
                                    <p:cond delay="300"/>
                                  </p:stCondLst>
                                  <p:childTnLst>
                                    <p:set>
                                      <p:cBhvr>
                                        <p:cTn id="71" dur="1" fill="hold">
                                          <p:stCondLst>
                                            <p:cond delay="0"/>
                                          </p:stCondLst>
                                        </p:cTn>
                                        <p:tgtEl>
                                          <p:spTgt spid="630803"/>
                                        </p:tgtEl>
                                        <p:attrNameLst>
                                          <p:attrName>style.visibility</p:attrName>
                                        </p:attrNameLst>
                                      </p:cBhvr>
                                      <p:to>
                                        <p:strVal val="visible"/>
                                      </p:to>
                                    </p:set>
                                  </p:childTnLst>
                                </p:cTn>
                              </p:par>
                              <p:par>
                                <p:cTn id="72" presetID="1" presetClass="entr" presetSubtype="0" fill="hold" nodeType="withEffect">
                                  <p:stCondLst>
                                    <p:cond delay="300"/>
                                  </p:stCondLst>
                                  <p:childTnLst>
                                    <p:set>
                                      <p:cBhvr>
                                        <p:cTn id="73" dur="1" fill="hold">
                                          <p:stCondLst>
                                            <p:cond delay="0"/>
                                          </p:stCondLst>
                                        </p:cTn>
                                        <p:tgtEl>
                                          <p:spTgt spid="630814"/>
                                        </p:tgtEl>
                                        <p:attrNameLst>
                                          <p:attrName>style.visibility</p:attrName>
                                        </p:attrNameLst>
                                      </p:cBhvr>
                                      <p:to>
                                        <p:strVal val="visible"/>
                                      </p:to>
                                    </p:set>
                                  </p:childTnLst>
                                </p:cTn>
                              </p:par>
                              <p:par>
                                <p:cTn id="74" presetID="1" presetClass="entr" presetSubtype="0" fill="hold" grpId="0" nodeType="withEffect">
                                  <p:stCondLst>
                                    <p:cond delay="300"/>
                                  </p:stCondLst>
                                  <p:childTnLst>
                                    <p:set>
                                      <p:cBhvr>
                                        <p:cTn id="75" dur="1" fill="hold">
                                          <p:stCondLst>
                                            <p:cond delay="0"/>
                                          </p:stCondLst>
                                        </p:cTn>
                                        <p:tgtEl>
                                          <p:spTgt spid="630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7" grpId="0" animBg="1"/>
      <p:bldP spid="630788" grpId="0" animBg="1"/>
      <p:bldP spid="630789" grpId="0" animBg="1"/>
      <p:bldP spid="630790" grpId="0" animBg="1"/>
      <p:bldP spid="630791" grpId="0" animBg="1"/>
      <p:bldP spid="630792" grpId="0" animBg="1"/>
      <p:bldP spid="630793" grpId="0" animBg="1"/>
      <p:bldP spid="630794" grpId="0" animBg="1"/>
      <p:bldP spid="630795" grpId="0" animBg="1"/>
      <p:bldP spid="630796" grpId="0" animBg="1"/>
      <p:bldP spid="630797" grpId="0" animBg="1"/>
      <p:bldP spid="630798" grpId="0" animBg="1"/>
      <p:bldP spid="630799" grpId="0" animBg="1"/>
      <p:bldP spid="630800" grpId="0" animBg="1"/>
      <p:bldP spid="630801" grpId="0" animBg="1"/>
      <p:bldP spid="630802" grpId="0" animBg="1"/>
      <p:bldP spid="630803" grpId="0" animBg="1"/>
      <p:bldP spid="630804"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ea typeface="ＭＳ Ｐゴシック" charset="0"/>
              </a:rPr>
              <a:t>5–20% de la Población General Puede Padecer Dolor Neuropático</a:t>
            </a:r>
            <a:endParaRPr lang="es-MX"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7035619"/>
              </p:ext>
            </p:extLst>
          </p:nvPr>
        </p:nvGraphicFramePr>
        <p:xfrm>
          <a:off x="514066" y="1916832"/>
          <a:ext cx="8229600" cy="5054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512128" y="1597442"/>
            <a:ext cx="4976299" cy="369332"/>
          </a:xfrm>
          <a:prstGeom prst="rect">
            <a:avLst/>
          </a:prstGeom>
        </p:spPr>
        <p:txBody>
          <a:bodyPr wrap="none">
            <a:spAutoFit/>
          </a:bodyPr>
          <a:lstStyle/>
          <a:p>
            <a:r>
              <a:rPr lang="es-MX" dirty="0" smtClean="0">
                <a:solidFill>
                  <a:prstClr val="black"/>
                </a:solidFill>
              </a:rPr>
              <a:t>Resumen de Estudios de Prevalencia Seleccionados</a:t>
            </a:r>
            <a:endParaRPr lang="es-MX" dirty="0">
              <a:solidFill>
                <a:prstClr val="black"/>
              </a:solidFill>
            </a:endParaRPr>
          </a:p>
        </p:txBody>
      </p:sp>
      <p:sp>
        <p:nvSpPr>
          <p:cNvPr id="5" name="Text Box 16"/>
          <p:cNvSpPr txBox="1">
            <a:spLocks noChangeArrowheads="1"/>
          </p:cNvSpPr>
          <p:nvPr/>
        </p:nvSpPr>
        <p:spPr bwMode="auto">
          <a:xfrm>
            <a:off x="242752" y="6236792"/>
            <a:ext cx="8528050" cy="461665"/>
          </a:xfrm>
          <a:prstGeom prst="rect">
            <a:avLst/>
          </a:prstGeom>
          <a:noFill/>
          <a:ln w="9525">
            <a:noFill/>
            <a:miter lim="800000"/>
            <a:headEnd/>
            <a:tailEnd/>
          </a:ln>
        </p:spPr>
        <p:txBody>
          <a:bodyPr lIns="0" tIns="0" rIns="0" bIns="0" anchor="b">
            <a:spAutoFit/>
          </a:bodyPr>
          <a:lstStyle/>
          <a:p>
            <a:r>
              <a:rPr lang="es-MX" sz="1000" dirty="0" smtClean="0">
                <a:solidFill>
                  <a:srgbClr val="002060"/>
                </a:solidFill>
              </a:rPr>
              <a:t>Adaptado de: </a:t>
            </a:r>
            <a:r>
              <a:rPr lang="fr-FR" sz="1000" dirty="0" smtClean="0">
                <a:solidFill>
                  <a:srgbClr val="002060"/>
                </a:solidFill>
              </a:rPr>
              <a:t>Bouhassira D </a:t>
            </a:r>
            <a:r>
              <a:rPr lang="fr-FR" sz="1000" i="1" dirty="0" smtClean="0">
                <a:solidFill>
                  <a:srgbClr val="002060"/>
                </a:solidFill>
              </a:rPr>
              <a:t>et al. Pain </a:t>
            </a:r>
            <a:r>
              <a:rPr lang="fr-FR" sz="1000" dirty="0" smtClean="0">
                <a:solidFill>
                  <a:srgbClr val="002060"/>
                </a:solidFill>
              </a:rPr>
              <a:t>2008;136(3):380-7; de Moraes Vieira EB </a:t>
            </a:r>
            <a:r>
              <a:rPr lang="fr-FR" sz="1000" i="1" dirty="0" smtClean="0">
                <a:solidFill>
                  <a:srgbClr val="002060"/>
                </a:solidFill>
              </a:rPr>
              <a:t>et al. J Pain Symptom Manage</a:t>
            </a:r>
            <a:r>
              <a:rPr lang="fr-FR" sz="1000" dirty="0" smtClean="0">
                <a:solidFill>
                  <a:srgbClr val="002060"/>
                </a:solidFill>
              </a:rPr>
              <a:t> 2012; 44(2):239-51; </a:t>
            </a:r>
            <a:br>
              <a:rPr lang="fr-FR" sz="1000" dirty="0" smtClean="0">
                <a:solidFill>
                  <a:srgbClr val="002060"/>
                </a:solidFill>
              </a:rPr>
            </a:br>
            <a:r>
              <a:rPr lang="fr-FR" sz="1000" dirty="0" smtClean="0">
                <a:solidFill>
                  <a:srgbClr val="002060"/>
                </a:solidFill>
              </a:rPr>
              <a:t>Elzahaf RA </a:t>
            </a:r>
            <a:r>
              <a:rPr lang="fr-FR" sz="1000" i="1" dirty="0" smtClean="0">
                <a:solidFill>
                  <a:srgbClr val="002060"/>
                </a:solidFill>
              </a:rPr>
              <a:t>et al. </a:t>
            </a:r>
            <a:r>
              <a:rPr lang="en-CA" sz="1000" i="1" dirty="0" smtClean="0">
                <a:solidFill>
                  <a:srgbClr val="002060"/>
                </a:solidFill>
              </a:rPr>
              <a:t>Pain Pract</a:t>
            </a:r>
            <a:r>
              <a:rPr lang="en-CA" sz="1000" dirty="0" smtClean="0">
                <a:solidFill>
                  <a:srgbClr val="002060"/>
                </a:solidFill>
              </a:rPr>
              <a:t> 2013; 13(3):198-205; </a:t>
            </a:r>
            <a:r>
              <a:rPr lang="pl-PL" sz="1000" dirty="0" smtClean="0">
                <a:solidFill>
                  <a:srgbClr val="002060"/>
                </a:solidFill>
              </a:rPr>
              <a:t>J</a:t>
            </a:r>
            <a:r>
              <a:rPr lang="en-CA" sz="1000" dirty="0" smtClean="0">
                <a:solidFill>
                  <a:srgbClr val="002060"/>
                </a:solidFill>
              </a:rPr>
              <a:t>ohayon MM, Stingl C. </a:t>
            </a:r>
            <a:r>
              <a:rPr lang="pl-PL" sz="1000" i="1" dirty="0" smtClean="0">
                <a:solidFill>
                  <a:srgbClr val="002060"/>
                </a:solidFill>
              </a:rPr>
              <a:t>Psychiatr Res</a:t>
            </a:r>
            <a:r>
              <a:rPr lang="pl-PL" sz="1000" dirty="0" smtClean="0">
                <a:solidFill>
                  <a:srgbClr val="002060"/>
                </a:solidFill>
              </a:rPr>
              <a:t> 2012;</a:t>
            </a:r>
            <a:r>
              <a:rPr lang="en-CA" sz="1000" dirty="0" smtClean="0">
                <a:solidFill>
                  <a:srgbClr val="002060"/>
                </a:solidFill>
              </a:rPr>
              <a:t> </a:t>
            </a:r>
            <a:r>
              <a:rPr lang="pl-PL" sz="1000" dirty="0" smtClean="0">
                <a:solidFill>
                  <a:srgbClr val="002060"/>
                </a:solidFill>
              </a:rPr>
              <a:t>46(4):444-50</a:t>
            </a:r>
            <a:r>
              <a:rPr lang="en-CA" sz="1000" dirty="0" smtClean="0">
                <a:solidFill>
                  <a:srgbClr val="002060"/>
                </a:solidFill>
              </a:rPr>
              <a:t>;</a:t>
            </a:r>
            <a:br>
              <a:rPr lang="en-CA" sz="1000" dirty="0" smtClean="0">
                <a:solidFill>
                  <a:srgbClr val="002060"/>
                </a:solidFill>
              </a:rPr>
            </a:br>
            <a:r>
              <a:rPr lang="fr-FR" sz="1000" dirty="0" smtClean="0">
                <a:solidFill>
                  <a:srgbClr val="002060"/>
                </a:solidFill>
              </a:rPr>
              <a:t>Torrance N </a:t>
            </a:r>
            <a:r>
              <a:rPr lang="fr-FR" sz="1000" i="1" dirty="0" smtClean="0">
                <a:solidFill>
                  <a:srgbClr val="002060"/>
                </a:solidFill>
              </a:rPr>
              <a:t>et al. J Pain</a:t>
            </a:r>
            <a:r>
              <a:rPr lang="fr-FR" sz="1000" dirty="0" smtClean="0">
                <a:solidFill>
                  <a:srgbClr val="002060"/>
                </a:solidFill>
              </a:rPr>
              <a:t> 2006;7(4):281-9; Toth C </a:t>
            </a:r>
            <a:r>
              <a:rPr lang="fr-FR" sz="1000" i="1" dirty="0" smtClean="0">
                <a:solidFill>
                  <a:srgbClr val="002060"/>
                </a:solidFill>
              </a:rPr>
              <a:t>et al. Pain Med</a:t>
            </a:r>
            <a:r>
              <a:rPr lang="fr-FR" sz="1000" dirty="0" smtClean="0">
                <a:solidFill>
                  <a:srgbClr val="002060"/>
                </a:solidFill>
              </a:rPr>
              <a:t> 2009; 10(5):918-29;</a:t>
            </a:r>
            <a:r>
              <a:rPr lang="es-MX" sz="1000" dirty="0" smtClean="0">
                <a:solidFill>
                  <a:srgbClr val="002060"/>
                </a:solidFill>
              </a:rPr>
              <a:t> </a:t>
            </a:r>
            <a:endParaRPr lang="es-MX" sz="1000" dirty="0">
              <a:solidFill>
                <a:srgbClr val="002060"/>
              </a:solidFill>
            </a:endParaRPr>
          </a:p>
        </p:txBody>
      </p:sp>
      <p:sp>
        <p:nvSpPr>
          <p:cNvPr id="6" name="Slide Number Placeholder 3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3B8EED-60FF-4798-B00A-5F8F0039E366}" type="slidenum">
              <a:rPr lang="es-MX" smtClean="0">
                <a:solidFill>
                  <a:prstClr val="black"/>
                </a:solidFill>
              </a:rPr>
              <a:pPr>
                <a:defRPr/>
              </a:pPr>
              <a:t>12</a:t>
            </a:fld>
            <a:endParaRPr lang="es-MX" dirty="0">
              <a:solidFill>
                <a:prstClr val="black"/>
              </a:solidFill>
            </a:endParaRPr>
          </a:p>
        </p:txBody>
      </p:sp>
    </p:spTree>
    <p:extLst>
      <p:ext uri="{BB962C8B-B14F-4D97-AF65-F5344CB8AC3E}">
        <p14:creationId xmlns:p14="http://schemas.microsoft.com/office/powerpoint/2010/main" val="519599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¿Qué tan común en la sensibilización central/ dolor disfuncional?</a:t>
            </a:r>
            <a:endParaRPr lang="es-MX" dirty="0"/>
          </a:p>
        </p:txBody>
      </p:sp>
      <p:sp>
        <p:nvSpPr>
          <p:cNvPr id="7" name="TextBox 6"/>
          <p:cNvSpPr txBox="1"/>
          <p:nvPr/>
        </p:nvSpPr>
        <p:spPr>
          <a:xfrm>
            <a:off x="3563888" y="2132856"/>
            <a:ext cx="5580112" cy="2246769"/>
          </a:xfrm>
          <a:prstGeom prst="rect">
            <a:avLst/>
          </a:prstGeom>
          <a:solidFill>
            <a:srgbClr val="00B050"/>
          </a:solidFill>
          <a:ln>
            <a:solidFill>
              <a:srgbClr val="00B050"/>
            </a:solidFill>
          </a:ln>
        </p:spPr>
        <p:txBody>
          <a:bodyPr wrap="square" rtlCol="0">
            <a:spAutoFit/>
          </a:bodyPr>
          <a:lstStyle/>
          <a:p>
            <a:pPr algn="ctr"/>
            <a:r>
              <a:rPr lang="es-MX" sz="6000" dirty="0" smtClean="0">
                <a:solidFill>
                  <a:prstClr val="white"/>
                </a:solidFill>
              </a:rPr>
              <a:t>17–35% </a:t>
            </a:r>
            <a:r>
              <a:rPr lang="es-MX" dirty="0" smtClean="0">
                <a:solidFill>
                  <a:prstClr val="white"/>
                </a:solidFill>
              </a:rPr>
              <a:t/>
            </a:r>
            <a:br>
              <a:rPr lang="es-MX" dirty="0" smtClean="0">
                <a:solidFill>
                  <a:prstClr val="white"/>
                </a:solidFill>
              </a:rPr>
            </a:br>
            <a:r>
              <a:rPr lang="es-MX" sz="2400" dirty="0" smtClean="0">
                <a:solidFill>
                  <a:prstClr val="white"/>
                </a:solidFill>
              </a:rPr>
              <a:t>de los pacientes con dolor crónico padecen </a:t>
            </a:r>
            <a:r>
              <a:rPr lang="es-MX" sz="2800" i="1" dirty="0" smtClean="0">
                <a:solidFill>
                  <a:prstClr val="white"/>
                </a:solidFill>
              </a:rPr>
              <a:t>hipersensibilidad generalizada y modulación del dolor condicionada</a:t>
            </a:r>
            <a:r>
              <a:rPr lang="es-MX" sz="2800" baseline="30000" dirty="0" smtClean="0">
                <a:solidFill>
                  <a:prstClr val="white"/>
                </a:solidFill>
              </a:rPr>
              <a:t>2</a:t>
            </a:r>
            <a:endParaRPr lang="es-MX" sz="2800" baseline="30000" dirty="0">
              <a:solidFill>
                <a:prstClr val="white"/>
              </a:solidFill>
            </a:endParaRPr>
          </a:p>
        </p:txBody>
      </p:sp>
      <p:sp>
        <p:nvSpPr>
          <p:cNvPr id="8" name="TextBox 7"/>
          <p:cNvSpPr txBox="1"/>
          <p:nvPr/>
        </p:nvSpPr>
        <p:spPr>
          <a:xfrm>
            <a:off x="1691680" y="4797152"/>
            <a:ext cx="6408712" cy="1815882"/>
          </a:xfrm>
          <a:prstGeom prst="rect">
            <a:avLst/>
          </a:prstGeom>
          <a:solidFill>
            <a:schemeClr val="accent1"/>
          </a:solidFill>
        </p:spPr>
        <p:txBody>
          <a:bodyPr wrap="square" rtlCol="0">
            <a:spAutoFit/>
          </a:bodyPr>
          <a:lstStyle/>
          <a:p>
            <a:pPr algn="ctr"/>
            <a:r>
              <a:rPr lang="es-MX" sz="6000" dirty="0" smtClean="0">
                <a:solidFill>
                  <a:prstClr val="white"/>
                </a:solidFill>
              </a:rPr>
              <a:t>~5–15% </a:t>
            </a:r>
            <a:r>
              <a:rPr lang="es-MX" dirty="0" smtClean="0">
                <a:solidFill>
                  <a:prstClr val="white"/>
                </a:solidFill>
              </a:rPr>
              <a:t/>
            </a:r>
            <a:br>
              <a:rPr lang="es-MX" dirty="0" smtClean="0">
                <a:solidFill>
                  <a:prstClr val="white"/>
                </a:solidFill>
              </a:rPr>
            </a:br>
            <a:r>
              <a:rPr lang="es-MX" sz="2400" dirty="0" smtClean="0">
                <a:solidFill>
                  <a:prstClr val="white"/>
                </a:solidFill>
              </a:rPr>
              <a:t>de los adultos experimentan </a:t>
            </a:r>
            <a:br>
              <a:rPr lang="es-MX" sz="2400" dirty="0" smtClean="0">
                <a:solidFill>
                  <a:prstClr val="white"/>
                </a:solidFill>
              </a:rPr>
            </a:br>
            <a:r>
              <a:rPr lang="es-MX" sz="2800" i="1" dirty="0" smtClean="0">
                <a:solidFill>
                  <a:prstClr val="white"/>
                </a:solidFill>
              </a:rPr>
              <a:t>sensibilización central/dolor disfuncional</a:t>
            </a:r>
            <a:endParaRPr lang="es-MX" sz="2800" i="1" baseline="30000" dirty="0">
              <a:solidFill>
                <a:prstClr val="white"/>
              </a:solidFill>
            </a:endParaRPr>
          </a:p>
        </p:txBody>
      </p:sp>
      <p:sp>
        <p:nvSpPr>
          <p:cNvPr id="9" name="TextBox 8"/>
          <p:cNvSpPr txBox="1"/>
          <p:nvPr/>
        </p:nvSpPr>
        <p:spPr>
          <a:xfrm>
            <a:off x="467544" y="1556792"/>
            <a:ext cx="2913023" cy="2246769"/>
          </a:xfrm>
          <a:prstGeom prst="rect">
            <a:avLst/>
          </a:prstGeom>
          <a:solidFill>
            <a:schemeClr val="accent3"/>
          </a:solidFill>
        </p:spPr>
        <p:txBody>
          <a:bodyPr wrap="square" rtlCol="0">
            <a:spAutoFit/>
          </a:bodyPr>
          <a:lstStyle/>
          <a:p>
            <a:pPr algn="ctr"/>
            <a:r>
              <a:rPr lang="es-MX" sz="6000" dirty="0" smtClean="0">
                <a:solidFill>
                  <a:prstClr val="black"/>
                </a:solidFill>
              </a:rPr>
              <a:t>~40% </a:t>
            </a:r>
            <a:r>
              <a:rPr lang="es-MX" dirty="0" smtClean="0">
                <a:solidFill>
                  <a:prstClr val="black"/>
                </a:solidFill>
              </a:rPr>
              <a:t/>
            </a:r>
            <a:br>
              <a:rPr lang="es-MX" dirty="0" smtClean="0">
                <a:solidFill>
                  <a:prstClr val="black"/>
                </a:solidFill>
              </a:rPr>
            </a:br>
            <a:r>
              <a:rPr lang="es-MX" sz="2400" dirty="0" smtClean="0">
                <a:solidFill>
                  <a:prstClr val="black"/>
                </a:solidFill>
              </a:rPr>
              <a:t>de los adultos padecen </a:t>
            </a:r>
            <a:r>
              <a:rPr lang="es-MX" sz="2800" i="1" dirty="0" smtClean="0">
                <a:solidFill>
                  <a:prstClr val="black"/>
                </a:solidFill>
              </a:rPr>
              <a:t>dolor crónico</a:t>
            </a:r>
            <a:r>
              <a:rPr lang="es-MX" sz="2800" baseline="30000" dirty="0" smtClean="0">
                <a:solidFill>
                  <a:prstClr val="black"/>
                </a:solidFill>
              </a:rPr>
              <a:t>1</a:t>
            </a:r>
            <a:endParaRPr lang="es-MX" sz="2800" baseline="30000" dirty="0">
              <a:solidFill>
                <a:prstClr val="black"/>
              </a:solidFill>
            </a:endParaRPr>
          </a:p>
        </p:txBody>
      </p:sp>
      <p:sp>
        <p:nvSpPr>
          <p:cNvPr id="10" name="Bent-Up Arrow 9"/>
          <p:cNvSpPr/>
          <p:nvPr/>
        </p:nvSpPr>
        <p:spPr>
          <a:xfrm rot="10800000" flipH="1">
            <a:off x="3563888" y="1628801"/>
            <a:ext cx="255628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1" name="Down Arrow 10"/>
          <p:cNvSpPr/>
          <p:nvPr/>
        </p:nvSpPr>
        <p:spPr>
          <a:xfrm>
            <a:off x="5978275" y="4451633"/>
            <a:ext cx="216024" cy="273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2" name="Rectangle 11"/>
          <p:cNvSpPr/>
          <p:nvPr/>
        </p:nvSpPr>
        <p:spPr>
          <a:xfrm>
            <a:off x="107504" y="6613034"/>
            <a:ext cx="7740352" cy="230832"/>
          </a:xfrm>
          <a:prstGeom prst="rect">
            <a:avLst/>
          </a:prstGeom>
        </p:spPr>
        <p:txBody>
          <a:bodyPr wrap="square">
            <a:spAutoFit/>
          </a:bodyPr>
          <a:lstStyle/>
          <a:p>
            <a:pPr>
              <a:lnSpc>
                <a:spcPct val="90000"/>
              </a:lnSpc>
              <a:defRPr/>
            </a:pPr>
            <a:r>
              <a:rPr lang="es-MX" sz="1000" dirty="0" smtClean="0">
                <a:solidFill>
                  <a:srgbClr val="002060"/>
                </a:solidFill>
                <a:ea typeface="MS PGothic" charset="0"/>
                <a:cs typeface="MS PGothic" charset="0"/>
              </a:rPr>
              <a:t>1. Tsang A </a:t>
            </a:r>
            <a:r>
              <a:rPr lang="es-MX" sz="1000" i="1" dirty="0" smtClean="0">
                <a:solidFill>
                  <a:srgbClr val="002060"/>
                </a:solidFill>
                <a:ea typeface="MS PGothic" charset="0"/>
                <a:cs typeface="MS PGothic" charset="0"/>
              </a:rPr>
              <a:t>et al. J Pain </a:t>
            </a:r>
            <a:r>
              <a:rPr lang="es-MX" sz="1000" dirty="0" smtClean="0">
                <a:solidFill>
                  <a:srgbClr val="002060"/>
                </a:solidFill>
                <a:ea typeface="MS PGothic" charset="0"/>
                <a:cs typeface="MS PGothic" charset="0"/>
              </a:rPr>
              <a:t>2006; 9(10):883-91. Schliiessbach J et al. Eur J Pain . 2013 May 23:1-20</a:t>
            </a:r>
            <a:endParaRPr lang="es-MX" sz="1000" dirty="0">
              <a:solidFill>
                <a:srgbClr val="002060"/>
              </a:solidFill>
              <a:ea typeface="MS PGothic" charset="0"/>
              <a:cs typeface="MS PGothic" charset="0"/>
            </a:endParaRPr>
          </a:p>
        </p:txBody>
      </p:sp>
      <p:sp>
        <p:nvSpPr>
          <p:cNvPr id="13"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13</a:t>
            </a:fld>
            <a:endParaRPr lang="es-MX" dirty="0">
              <a:solidFill>
                <a:prstClr val="black"/>
              </a:solidFill>
            </a:endParaRPr>
          </a:p>
        </p:txBody>
      </p:sp>
    </p:spTree>
    <p:extLst>
      <p:ext uri="{BB962C8B-B14F-4D97-AF65-F5344CB8AC3E}">
        <p14:creationId xmlns:p14="http://schemas.microsoft.com/office/powerpoint/2010/main" val="1379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2198022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Epidemiología: Resumen</a:t>
            </a:r>
            <a:endParaRPr lang="es-MX" noProof="0" dirty="0"/>
          </a:p>
        </p:txBody>
      </p:sp>
      <p:sp>
        <p:nvSpPr>
          <p:cNvPr id="3" name="Content Placeholder 2"/>
          <p:cNvSpPr>
            <a:spLocks noGrp="1"/>
          </p:cNvSpPr>
          <p:nvPr>
            <p:ph idx="1"/>
          </p:nvPr>
        </p:nvSpPr>
        <p:spPr>
          <a:xfrm>
            <a:off x="467544" y="1700808"/>
            <a:ext cx="8229600" cy="4525963"/>
          </a:xfrm>
        </p:spPr>
        <p:txBody>
          <a:bodyPr>
            <a:normAutofit/>
          </a:bodyPr>
          <a:lstStyle/>
          <a:p>
            <a:pPr marL="274638" indent="-247650">
              <a:spcAft>
                <a:spcPts val="1200"/>
              </a:spcAft>
            </a:pPr>
            <a:r>
              <a:rPr lang="es-MX" sz="2400" noProof="0" dirty="0" smtClean="0"/>
              <a:t>El dolor agudo y el dolor crónico son sumamente comunes en todo el mundo</a:t>
            </a:r>
          </a:p>
          <a:p>
            <a:pPr marL="274638" indent="-247650">
              <a:spcAft>
                <a:spcPts val="1200"/>
              </a:spcAft>
            </a:pPr>
            <a:r>
              <a:rPr lang="es-MX" sz="2400" dirty="0" smtClean="0"/>
              <a:t>La </a:t>
            </a:r>
            <a:r>
              <a:rPr lang="es-MX" sz="2400" noProof="0" dirty="0" smtClean="0"/>
              <a:t>prevalencia de dolor crónico es generalmente mayor en las mujeres</a:t>
            </a:r>
          </a:p>
          <a:p>
            <a:pPr marL="274638" indent="-247650"/>
            <a:r>
              <a:rPr lang="es-MX" sz="2400" noProof="0" dirty="0" smtClean="0"/>
              <a:t>La duración promedio del dolor es mayor en las personas de mayor edad</a:t>
            </a:r>
          </a:p>
          <a:p>
            <a:pPr lvl="1"/>
            <a:endParaRPr lang="es-MX" sz="2400" noProof="0" dirty="0"/>
          </a:p>
        </p:txBody>
      </p:sp>
    </p:spTree>
    <p:extLst>
      <p:ext uri="{BB962C8B-B14F-4D97-AF65-F5344CB8AC3E}">
        <p14:creationId xmlns:p14="http://schemas.microsoft.com/office/powerpoint/2010/main" val="383798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9694"/>
            <a:ext cx="8229600" cy="1143000"/>
          </a:xfrm>
        </p:spPr>
        <p:txBody>
          <a:bodyPr>
            <a:normAutofit/>
          </a:bodyPr>
          <a:lstStyle/>
          <a:p>
            <a:pPr>
              <a:lnSpc>
                <a:spcPct val="85000"/>
              </a:lnSpc>
            </a:pPr>
            <a:r>
              <a:rPr lang="es-MX" dirty="0" smtClean="0"/>
              <a:t>Comité de Desarrollo</a:t>
            </a:r>
            <a:endParaRPr lang="es-MX" dirty="0"/>
          </a:p>
        </p:txBody>
      </p:sp>
      <p:sp>
        <p:nvSpPr>
          <p:cNvPr id="10" name="Rectangle 3"/>
          <p:cNvSpPr/>
          <p:nvPr/>
        </p:nvSpPr>
        <p:spPr>
          <a:xfrm>
            <a:off x="395536" y="1443255"/>
            <a:ext cx="2880320" cy="5293757"/>
          </a:xfrm>
          <a:prstGeom prst="rect">
            <a:avLst/>
          </a:prstGeom>
        </p:spPr>
        <p:txBody>
          <a:bodyPr wrap="square">
            <a:spAutoFit/>
          </a:bodyPr>
          <a:lstStyle/>
          <a:p>
            <a:r>
              <a:rPr lang="es-MX" sz="1600" b="1" dirty="0" smtClean="0">
                <a:solidFill>
                  <a:schemeClr val="bg1"/>
                </a:solidFill>
              </a:rPr>
              <a:t>Mario H. Cardiel, MD, MSc</a:t>
            </a:r>
          </a:p>
          <a:p>
            <a:r>
              <a:rPr lang="es-MX" sz="1600" dirty="0" smtClean="0">
                <a:solidFill>
                  <a:schemeClr val="accent1">
                    <a:lumMod val="75000"/>
                  </a:schemeClr>
                </a:solidFill>
              </a:rPr>
              <a:t>Reumatólogo</a:t>
            </a:r>
          </a:p>
          <a:p>
            <a:r>
              <a:rPr lang="es-MX" sz="1600" dirty="0" smtClean="0">
                <a:solidFill>
                  <a:schemeClr val="accent1">
                    <a:lumMod val="75000"/>
                  </a:schemeClr>
                </a:solidFill>
              </a:rPr>
              <a:t>Morelia, México</a:t>
            </a:r>
          </a:p>
          <a:p>
            <a:r>
              <a:rPr lang="es-MX" sz="1600" dirty="0" smtClean="0"/>
              <a:t> </a:t>
            </a:r>
            <a:endParaRPr lang="es-MX" sz="2400" dirty="0" smtClean="0"/>
          </a:p>
          <a:p>
            <a:r>
              <a:rPr lang="es-MX" sz="1600" b="1" dirty="0" smtClean="0">
                <a:solidFill>
                  <a:schemeClr val="bg1"/>
                </a:solidFill>
              </a:rPr>
              <a:t>Nemanja Damjanov, MD, PhD</a:t>
            </a:r>
          </a:p>
          <a:p>
            <a:r>
              <a:rPr lang="es-MX" sz="1600" dirty="0" smtClean="0">
                <a:solidFill>
                  <a:schemeClr val="accent1">
                    <a:lumMod val="75000"/>
                  </a:schemeClr>
                </a:solidFill>
              </a:rPr>
              <a:t>Reumatólogo</a:t>
            </a:r>
          </a:p>
          <a:p>
            <a:r>
              <a:rPr lang="es-MX" sz="1600" dirty="0" smtClean="0">
                <a:solidFill>
                  <a:schemeClr val="accent1">
                    <a:lumMod val="75000"/>
                  </a:schemeClr>
                </a:solidFill>
              </a:rPr>
              <a:t>Belgrado, Serbia</a:t>
            </a:r>
          </a:p>
          <a:p>
            <a:r>
              <a:rPr lang="es-MX" sz="1600" dirty="0" smtClean="0"/>
              <a:t> </a:t>
            </a:r>
            <a:endParaRPr lang="es-MX" sz="1600" dirty="0" smtClean="0">
              <a:solidFill>
                <a:schemeClr val="accent1">
                  <a:lumMod val="75000"/>
                </a:schemeClr>
              </a:solidFill>
            </a:endParaRPr>
          </a:p>
          <a:p>
            <a:r>
              <a:rPr lang="es-MX" sz="1600" b="1" dirty="0" smtClean="0">
                <a:solidFill>
                  <a:schemeClr val="bg1"/>
                </a:solidFill>
              </a:rPr>
              <a:t>Andrei Danilov, MD, DSc</a:t>
            </a:r>
          </a:p>
          <a:p>
            <a:r>
              <a:rPr lang="es-MX" sz="1600" dirty="0" smtClean="0">
                <a:solidFill>
                  <a:schemeClr val="accent1">
                    <a:lumMod val="75000"/>
                  </a:schemeClr>
                </a:solidFill>
              </a:rPr>
              <a:t>Neurólogo</a:t>
            </a:r>
          </a:p>
          <a:p>
            <a:r>
              <a:rPr lang="es-MX" sz="1600" dirty="0" smtClean="0">
                <a:solidFill>
                  <a:schemeClr val="accent1">
                    <a:lumMod val="75000"/>
                  </a:schemeClr>
                </a:solidFill>
              </a:rPr>
              <a:t>Moscú, Rusia</a:t>
            </a:r>
          </a:p>
          <a:p>
            <a:r>
              <a:rPr lang="es-MX" sz="1600" dirty="0" smtClean="0"/>
              <a:t> </a:t>
            </a:r>
          </a:p>
          <a:p>
            <a:r>
              <a:rPr lang="es-MX" sz="1600" b="1" dirty="0" smtClean="0">
                <a:solidFill>
                  <a:schemeClr val="bg1"/>
                </a:solidFill>
              </a:rPr>
              <a:t>Smail Daoudi, MD</a:t>
            </a:r>
          </a:p>
          <a:p>
            <a:r>
              <a:rPr lang="es-MX" sz="1600" dirty="0" smtClean="0">
                <a:solidFill>
                  <a:schemeClr val="accent1">
                    <a:lumMod val="75000"/>
                  </a:schemeClr>
                </a:solidFill>
              </a:rPr>
              <a:t>Neurólogo</a:t>
            </a:r>
          </a:p>
          <a:p>
            <a:r>
              <a:rPr lang="es-MX" sz="1600" dirty="0" smtClean="0">
                <a:solidFill>
                  <a:schemeClr val="accent1">
                    <a:lumMod val="75000"/>
                  </a:schemeClr>
                </a:solidFill>
              </a:rPr>
              <a:t>Tizi Ouzou, Algeria</a:t>
            </a:r>
          </a:p>
          <a:p>
            <a:endParaRPr lang="es-MX" sz="1600" dirty="0" smtClean="0"/>
          </a:p>
          <a:p>
            <a:r>
              <a:rPr lang="es-MX" sz="1600" b="1" dirty="0" smtClean="0">
                <a:solidFill>
                  <a:schemeClr val="bg1"/>
                </a:solidFill>
              </a:rPr>
              <a:t>João Batista S. Garcia, MD, PhD</a:t>
            </a:r>
          </a:p>
          <a:p>
            <a:r>
              <a:rPr lang="es-MX" sz="1600" dirty="0" smtClean="0">
                <a:solidFill>
                  <a:schemeClr val="accent1">
                    <a:lumMod val="75000"/>
                  </a:schemeClr>
                </a:solidFill>
              </a:rPr>
              <a:t>Anestesiólogo</a:t>
            </a:r>
          </a:p>
          <a:p>
            <a:r>
              <a:rPr lang="es-MX" sz="1600" dirty="0" smtClean="0">
                <a:solidFill>
                  <a:schemeClr val="accent1">
                    <a:lumMod val="75000"/>
                  </a:schemeClr>
                </a:solidFill>
              </a:rPr>
              <a:t>São Luis, Brasil</a:t>
            </a:r>
          </a:p>
          <a:p>
            <a:endParaRPr lang="es-MX" sz="1700" dirty="0" smtClean="0"/>
          </a:p>
          <a:p>
            <a:r>
              <a:rPr lang="es-MX" sz="1700" dirty="0" smtClean="0"/>
              <a:t> </a:t>
            </a:r>
            <a:endParaRPr lang="es-MX" sz="1700" dirty="0"/>
          </a:p>
        </p:txBody>
      </p:sp>
      <p:sp>
        <p:nvSpPr>
          <p:cNvPr id="11" name="Rectangle 4"/>
          <p:cNvSpPr/>
          <p:nvPr/>
        </p:nvSpPr>
        <p:spPr>
          <a:xfrm>
            <a:off x="3275856" y="1443255"/>
            <a:ext cx="2805577" cy="5016758"/>
          </a:xfrm>
          <a:prstGeom prst="rect">
            <a:avLst/>
          </a:prstGeom>
        </p:spPr>
        <p:txBody>
          <a:bodyPr wrap="square">
            <a:spAutoFit/>
          </a:bodyPr>
          <a:lstStyle/>
          <a:p>
            <a:r>
              <a:rPr lang="es-MX" sz="1600" b="1" dirty="0" smtClean="0">
                <a:solidFill>
                  <a:schemeClr val="bg1"/>
                </a:solidFill>
              </a:rPr>
              <a:t>Yuzhou Guan, MD</a:t>
            </a:r>
          </a:p>
          <a:p>
            <a:r>
              <a:rPr lang="es-MX" sz="1600" dirty="0" smtClean="0">
                <a:solidFill>
                  <a:schemeClr val="accent1">
                    <a:lumMod val="75000"/>
                  </a:schemeClr>
                </a:solidFill>
              </a:rPr>
              <a:t>Neurólogo</a:t>
            </a:r>
          </a:p>
          <a:p>
            <a:r>
              <a:rPr lang="es-MX" sz="1600" dirty="0" smtClean="0">
                <a:solidFill>
                  <a:schemeClr val="accent1">
                    <a:lumMod val="75000"/>
                  </a:schemeClr>
                </a:solidFill>
              </a:rPr>
              <a:t>Beijing, China</a:t>
            </a:r>
          </a:p>
          <a:p>
            <a:endParaRPr lang="es-MX" sz="1600" b="1" dirty="0" smtClean="0">
              <a:solidFill>
                <a:schemeClr val="bg1"/>
              </a:solidFill>
            </a:endParaRPr>
          </a:p>
          <a:p>
            <a:r>
              <a:rPr lang="es-MX" sz="1600" b="1" dirty="0" smtClean="0">
                <a:solidFill>
                  <a:schemeClr val="bg1"/>
                </a:solidFill>
              </a:rPr>
              <a:t>Jianhao Lin, MD</a:t>
            </a:r>
          </a:p>
          <a:p>
            <a:r>
              <a:rPr lang="es-MX" sz="1600" dirty="0" smtClean="0">
                <a:solidFill>
                  <a:schemeClr val="accent1">
                    <a:lumMod val="75000"/>
                  </a:schemeClr>
                </a:solidFill>
              </a:rPr>
              <a:t>Ortopedista</a:t>
            </a:r>
          </a:p>
          <a:p>
            <a:r>
              <a:rPr lang="es-MX" sz="1600" dirty="0" smtClean="0">
                <a:solidFill>
                  <a:schemeClr val="accent1">
                    <a:lumMod val="75000"/>
                  </a:schemeClr>
                </a:solidFill>
              </a:rPr>
              <a:t>Beijing, China</a:t>
            </a:r>
          </a:p>
          <a:p>
            <a:r>
              <a:rPr lang="es-MX" sz="1600" dirty="0" smtClean="0">
                <a:solidFill>
                  <a:schemeClr val="accent1">
                    <a:lumMod val="75000"/>
                  </a:schemeClr>
                </a:solidFill>
              </a:rPr>
              <a:t> </a:t>
            </a:r>
          </a:p>
          <a:p>
            <a:r>
              <a:rPr lang="es-MX" sz="1600" b="1" dirty="0" smtClean="0">
                <a:solidFill>
                  <a:schemeClr val="bg1"/>
                </a:solidFill>
              </a:rPr>
              <a:t>Supranee Niruthisard, MD</a:t>
            </a:r>
          </a:p>
          <a:p>
            <a:r>
              <a:rPr lang="es-MX" sz="1600" dirty="0" smtClean="0">
                <a:solidFill>
                  <a:schemeClr val="accent1">
                    <a:lumMod val="75000"/>
                  </a:schemeClr>
                </a:solidFill>
              </a:rPr>
              <a:t>Especialista en Dolor</a:t>
            </a:r>
          </a:p>
          <a:p>
            <a:r>
              <a:rPr lang="es-MX" sz="1600" dirty="0" smtClean="0">
                <a:solidFill>
                  <a:schemeClr val="accent1">
                    <a:lumMod val="75000"/>
                  </a:schemeClr>
                </a:solidFill>
              </a:rPr>
              <a:t>Bangkok, Tailandia</a:t>
            </a:r>
          </a:p>
          <a:p>
            <a:r>
              <a:rPr lang="es-MX" sz="1600" dirty="0" smtClean="0"/>
              <a:t> </a:t>
            </a:r>
          </a:p>
          <a:p>
            <a:r>
              <a:rPr lang="es-MX" sz="1600" b="1" dirty="0" smtClean="0">
                <a:solidFill>
                  <a:schemeClr val="bg1"/>
                </a:solidFill>
              </a:rPr>
              <a:t>Germán Ochoa, MD</a:t>
            </a:r>
          </a:p>
          <a:p>
            <a:r>
              <a:rPr lang="es-MX" sz="1600" dirty="0" smtClean="0">
                <a:solidFill>
                  <a:schemeClr val="accent1">
                    <a:lumMod val="75000"/>
                  </a:schemeClr>
                </a:solidFill>
              </a:rPr>
              <a:t>Ortopedista</a:t>
            </a:r>
          </a:p>
          <a:p>
            <a:r>
              <a:rPr lang="es-MX" sz="1600" dirty="0" smtClean="0">
                <a:solidFill>
                  <a:schemeClr val="accent1">
                    <a:lumMod val="75000"/>
                  </a:schemeClr>
                </a:solidFill>
              </a:rPr>
              <a:t>Bogotá, Colombia</a:t>
            </a:r>
          </a:p>
          <a:p>
            <a:endParaRPr lang="es-MX" sz="1600" dirty="0" smtClean="0"/>
          </a:p>
          <a:p>
            <a:r>
              <a:rPr lang="es-MX" sz="1600" b="1" dirty="0" smtClean="0">
                <a:solidFill>
                  <a:schemeClr val="bg1"/>
                </a:solidFill>
              </a:rPr>
              <a:t>Milton Raff, MD, BSc</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Cape Town, Sudáfrica</a:t>
            </a:r>
          </a:p>
          <a:p>
            <a:r>
              <a:rPr lang="es-MX" sz="1600" dirty="0" smtClean="0"/>
              <a:t> </a:t>
            </a:r>
            <a:endParaRPr lang="es-MX" sz="1600" dirty="0"/>
          </a:p>
        </p:txBody>
      </p:sp>
      <p:sp>
        <p:nvSpPr>
          <p:cNvPr id="12" name="Rectangle 5"/>
          <p:cNvSpPr/>
          <p:nvPr/>
        </p:nvSpPr>
        <p:spPr>
          <a:xfrm>
            <a:off x="6009425" y="1447611"/>
            <a:ext cx="2955063" cy="5801588"/>
          </a:xfrm>
          <a:prstGeom prst="rect">
            <a:avLst/>
          </a:prstGeom>
        </p:spPr>
        <p:txBody>
          <a:bodyPr wrap="square">
            <a:spAutoFit/>
          </a:bodyPr>
          <a:lstStyle/>
          <a:p>
            <a:r>
              <a:rPr lang="es-MX" sz="1600" b="1" dirty="0" smtClean="0">
                <a:solidFill>
                  <a:schemeClr val="bg1"/>
                </a:solidFill>
              </a:rPr>
              <a:t>Raymond L. Rosales, MD, PhD</a:t>
            </a:r>
          </a:p>
          <a:p>
            <a:r>
              <a:rPr lang="es-MX" sz="1600" dirty="0" smtClean="0">
                <a:solidFill>
                  <a:schemeClr val="accent1">
                    <a:lumMod val="75000"/>
                  </a:schemeClr>
                </a:solidFill>
              </a:rPr>
              <a:t>Neurólogo</a:t>
            </a:r>
          </a:p>
          <a:p>
            <a:r>
              <a:rPr lang="es-MX" sz="1600" dirty="0" smtClean="0">
                <a:solidFill>
                  <a:schemeClr val="accent1">
                    <a:lumMod val="75000"/>
                  </a:schemeClr>
                </a:solidFill>
              </a:rPr>
              <a:t>Manila, Filipinas</a:t>
            </a:r>
          </a:p>
          <a:p>
            <a:endParaRPr lang="es-MX" sz="1700" dirty="0" smtClean="0"/>
          </a:p>
          <a:p>
            <a:r>
              <a:rPr lang="es-MX" sz="1600" b="1" dirty="0" smtClean="0">
                <a:solidFill>
                  <a:schemeClr val="bg1"/>
                </a:solidFill>
              </a:rPr>
              <a:t>Jose Antonio San Juan, MD</a:t>
            </a:r>
          </a:p>
          <a:p>
            <a:r>
              <a:rPr lang="es-MX" sz="1600" dirty="0" smtClean="0">
                <a:solidFill>
                  <a:schemeClr val="accent1">
                    <a:lumMod val="75000"/>
                  </a:schemeClr>
                </a:solidFill>
              </a:rPr>
              <a:t>Cirujano Ortopédico</a:t>
            </a:r>
          </a:p>
          <a:p>
            <a:r>
              <a:rPr lang="es-MX" sz="1600" dirty="0" smtClean="0">
                <a:solidFill>
                  <a:schemeClr val="accent1">
                    <a:lumMod val="75000"/>
                  </a:schemeClr>
                </a:solidFill>
              </a:rPr>
              <a:t>Cebu City, Filipinas</a:t>
            </a:r>
          </a:p>
          <a:p>
            <a:r>
              <a:rPr lang="es-MX" sz="1600" dirty="0" smtClean="0"/>
              <a:t> </a:t>
            </a:r>
          </a:p>
          <a:p>
            <a:r>
              <a:rPr lang="es-MX" sz="1600" b="1" dirty="0" smtClean="0">
                <a:solidFill>
                  <a:schemeClr val="bg1"/>
                </a:solidFill>
              </a:rPr>
              <a:t>Ammar Salti, MD</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Abu Dhabi, Emiratos Árabes Unidos</a:t>
            </a:r>
          </a:p>
          <a:p>
            <a:endParaRPr lang="es-MX" sz="1600" dirty="0" smtClean="0"/>
          </a:p>
          <a:p>
            <a:r>
              <a:rPr lang="es-MX" sz="1600" b="1" dirty="0" smtClean="0">
                <a:solidFill>
                  <a:schemeClr val="bg1"/>
                </a:solidFill>
              </a:rPr>
              <a:t>Xinping Tian, MD</a:t>
            </a:r>
          </a:p>
          <a:p>
            <a:r>
              <a:rPr lang="es-MX" sz="1600" dirty="0" smtClean="0">
                <a:solidFill>
                  <a:schemeClr val="accent1">
                    <a:lumMod val="75000"/>
                  </a:schemeClr>
                </a:solidFill>
              </a:rPr>
              <a:t>Reumatólogo</a:t>
            </a:r>
          </a:p>
          <a:p>
            <a:r>
              <a:rPr lang="es-MX" sz="1600" dirty="0" smtClean="0">
                <a:solidFill>
                  <a:schemeClr val="accent1">
                    <a:lumMod val="75000"/>
                  </a:schemeClr>
                </a:solidFill>
              </a:rPr>
              <a:t>Beijing, China</a:t>
            </a:r>
          </a:p>
          <a:p>
            <a:r>
              <a:rPr lang="es-MX" sz="1600" dirty="0" smtClean="0"/>
              <a:t> </a:t>
            </a:r>
          </a:p>
          <a:p>
            <a:r>
              <a:rPr lang="es-MX" sz="1600" b="1" dirty="0" smtClean="0">
                <a:solidFill>
                  <a:schemeClr val="bg1"/>
                </a:solidFill>
              </a:rPr>
              <a:t>Işin Ünal-Çevik, MD, PhD</a:t>
            </a:r>
          </a:p>
          <a:p>
            <a:pPr>
              <a:defRPr/>
            </a:pPr>
            <a:r>
              <a:rPr lang="es-MX" sz="1600" dirty="0" smtClean="0">
                <a:solidFill>
                  <a:srgbClr val="0C6FCF">
                    <a:lumMod val="75000"/>
                  </a:srgbClr>
                </a:solidFill>
                <a:ea typeface="SimSun" pitchFamily="2" charset="-122"/>
              </a:rPr>
              <a:t>Neurólogo, Neurocientífico y Especialistas en Dolor</a:t>
            </a:r>
          </a:p>
          <a:p>
            <a:r>
              <a:rPr lang="es-MX" sz="1600" dirty="0" smtClean="0">
                <a:solidFill>
                  <a:schemeClr val="accent1">
                    <a:lumMod val="75000"/>
                  </a:schemeClr>
                </a:solidFill>
              </a:rPr>
              <a:t>Ankara, Turquía </a:t>
            </a:r>
          </a:p>
          <a:p>
            <a:endParaRPr lang="es-MX" sz="1700" dirty="0" smtClean="0"/>
          </a:p>
          <a:p>
            <a:r>
              <a:rPr lang="es-MX" sz="1700" dirty="0" smtClean="0"/>
              <a:t> </a:t>
            </a:r>
            <a:endParaRPr lang="es-MX" sz="1700" dirty="0"/>
          </a:p>
        </p:txBody>
      </p:sp>
      <p:sp>
        <p:nvSpPr>
          <p:cNvPr id="13" name="TextBox 2"/>
          <p:cNvSpPr txBox="1"/>
          <p:nvPr/>
        </p:nvSpPr>
        <p:spPr>
          <a:xfrm>
            <a:off x="2502109" y="6502089"/>
            <a:ext cx="4425442" cy="369332"/>
          </a:xfrm>
          <a:prstGeom prst="rect">
            <a:avLst/>
          </a:prstGeom>
          <a:noFill/>
        </p:spPr>
        <p:txBody>
          <a:bodyPr wrap="none" rtlCol="0">
            <a:spAutoFit/>
          </a:bodyPr>
          <a:lstStyle/>
          <a:p>
            <a:r>
              <a:rPr lang="es-MX" dirty="0" smtClean="0">
                <a:solidFill>
                  <a:schemeClr val="bg2"/>
                </a:solidFill>
              </a:rPr>
              <a:t>Este programa fue patrocinado por Pfizer Inc.</a:t>
            </a:r>
            <a:endParaRPr lang="es-MX" dirty="0">
              <a:solidFill>
                <a:schemeClr val="bg2"/>
              </a:solidFill>
            </a:endParaRPr>
          </a:p>
        </p:txBody>
      </p:sp>
      <p:sp>
        <p:nvSpPr>
          <p:cNvPr id="14"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2</a:t>
            </a:fld>
            <a:endParaRPr lang="es-MX" dirty="0">
              <a:solidFill>
                <a:schemeClr val="bg1"/>
              </a:solidFill>
            </a:endParaRPr>
          </a:p>
        </p:txBody>
      </p:sp>
    </p:spTree>
    <p:extLst>
      <p:ext uri="{BB962C8B-B14F-4D97-AF65-F5344CB8AC3E}">
        <p14:creationId xmlns:p14="http://schemas.microsoft.com/office/powerpoint/2010/main" val="2252961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Objetivos de Aprendizaje</a:t>
            </a:r>
            <a:endParaRPr lang="es-MX" dirty="0"/>
          </a:p>
        </p:txBody>
      </p:sp>
      <p:sp>
        <p:nvSpPr>
          <p:cNvPr id="9" name="Content Placeholder 2"/>
          <p:cNvSpPr>
            <a:spLocks noGrp="1"/>
          </p:cNvSpPr>
          <p:nvPr>
            <p:ph idx="1"/>
          </p:nvPr>
        </p:nvSpPr>
        <p:spPr>
          <a:xfrm>
            <a:off x="457200" y="1700731"/>
            <a:ext cx="8229600" cy="4525963"/>
          </a:xfrm>
        </p:spPr>
        <p:txBody>
          <a:bodyPr>
            <a:normAutofit fontScale="92500" lnSpcReduction="20000"/>
          </a:bodyPr>
          <a:lstStyle/>
          <a:p>
            <a:pPr lvl="0"/>
            <a:r>
              <a:rPr lang="es-MX" dirty="0" smtClean="0"/>
              <a:t>Al concluir este módulo, los participantes serán capaces de:</a:t>
            </a:r>
          </a:p>
          <a:p>
            <a:pPr lvl="1"/>
            <a:r>
              <a:rPr lang="es-MX" dirty="0" smtClean="0"/>
              <a:t>Describir la clasificación de dolor de acuerdo con los mecanismos, duración y severidad del dolor y tipo de tejido involucrado</a:t>
            </a:r>
          </a:p>
          <a:p>
            <a:pPr lvl="1"/>
            <a:r>
              <a:rPr lang="es-MX" dirty="0" smtClean="0"/>
              <a:t>Discutir la prevalencia general del dolor </a:t>
            </a:r>
          </a:p>
          <a:p>
            <a:pPr lvl="1"/>
            <a:r>
              <a:rPr lang="es-MX" dirty="0" smtClean="0"/>
              <a:t>Evaluar a los pacientes que llegan con dolor</a:t>
            </a:r>
          </a:p>
          <a:p>
            <a:pPr lvl="1"/>
            <a:r>
              <a:rPr lang="es-MX" dirty="0" smtClean="0"/>
              <a:t>Seleccionar estrategias farmacológicas y no-farmacológicas apropiadas con base en el tipo de dolor</a:t>
            </a:r>
          </a:p>
          <a:p>
            <a:pPr lvl="1"/>
            <a:r>
              <a:rPr lang="es-MX" dirty="0" smtClean="0"/>
              <a:t>Saber cuándo referir a los pacientes con un especialista</a:t>
            </a:r>
            <a:endParaRPr lang="es-MX" dirty="0"/>
          </a:p>
        </p:txBody>
      </p:sp>
      <p:sp>
        <p:nvSpPr>
          <p:cNvPr id="10"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3</a:t>
            </a:fld>
            <a:endParaRPr lang="es-MX" dirty="0">
              <a:solidFill>
                <a:schemeClr val="bg1"/>
              </a:solidFill>
            </a:endParaRPr>
          </a:p>
        </p:txBody>
      </p:sp>
    </p:spTree>
    <p:extLst>
      <p:ext uri="{BB962C8B-B14F-4D97-AF65-F5344CB8AC3E}">
        <p14:creationId xmlns:p14="http://schemas.microsoft.com/office/powerpoint/2010/main" val="2969492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EPIDEMIOLOGÍA</a:t>
            </a:r>
            <a:endParaRPr lang="es-MX" noProof="0" dirty="0"/>
          </a:p>
        </p:txBody>
      </p:sp>
    </p:spTree>
    <p:extLst>
      <p:ext uri="{BB962C8B-B14F-4D97-AF65-F5344CB8AC3E}">
        <p14:creationId xmlns:p14="http://schemas.microsoft.com/office/powerpoint/2010/main" val="2499575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General</a:t>
            </a:r>
            <a:endParaRPr lang="es-MX" sz="4000" noProof="0" dirty="0">
              <a:solidFill>
                <a:schemeClr val="tx1">
                  <a:lumMod val="50000"/>
                </a:schemeClr>
              </a:solidFill>
            </a:endParaRPr>
          </a:p>
        </p:txBody>
      </p:sp>
    </p:spTree>
    <p:extLst>
      <p:ext uri="{BB962C8B-B14F-4D97-AF65-F5344CB8AC3E}">
        <p14:creationId xmlns:p14="http://schemas.microsoft.com/office/powerpoint/2010/main" val="4273317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30" b="55179"/>
          <a:stretch/>
        </p:blipFill>
        <p:spPr bwMode="auto">
          <a:xfrm>
            <a:off x="381000" y="2389239"/>
            <a:ext cx="8318500" cy="24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398"/>
          <a:stretch/>
        </p:blipFill>
        <p:spPr bwMode="auto">
          <a:xfrm>
            <a:off x="370557" y="6263148"/>
            <a:ext cx="8318500" cy="29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5" b="5524"/>
          <a:stretch/>
        </p:blipFill>
        <p:spPr bwMode="auto">
          <a:xfrm>
            <a:off x="381000" y="4797152"/>
            <a:ext cx="8318500" cy="67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s-MX" dirty="0" smtClean="0"/>
              <a:t>Dolor Durante el Último Mes Entre Adultos de más de 20 años, 1999-2002</a:t>
            </a:r>
            <a:endParaRPr lang="es-MX" dirty="0"/>
          </a:p>
        </p:txBody>
      </p:sp>
    </p:spTree>
    <p:extLst>
      <p:ext uri="{BB962C8B-B14F-4D97-AF65-F5344CB8AC3E}">
        <p14:creationId xmlns:p14="http://schemas.microsoft.com/office/powerpoint/2010/main" val="3199382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85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002060"/>
                </a:solidFill>
              </a:rPr>
              <a:t>Duración del Dolor Entre Adultos*</a:t>
            </a:r>
            <a:endParaRPr lang="es-MX" dirty="0">
              <a:solidFill>
                <a:srgbClr val="002060"/>
              </a:solidFill>
            </a:endParaRPr>
          </a:p>
        </p:txBody>
      </p:sp>
      <p:sp>
        <p:nvSpPr>
          <p:cNvPr id="6" name="TextBox 5"/>
          <p:cNvSpPr txBox="1"/>
          <p:nvPr/>
        </p:nvSpPr>
        <p:spPr>
          <a:xfrm>
            <a:off x="174375" y="6024091"/>
            <a:ext cx="4727192" cy="338554"/>
          </a:xfrm>
          <a:prstGeom prst="rect">
            <a:avLst/>
          </a:prstGeom>
          <a:noFill/>
        </p:spPr>
        <p:txBody>
          <a:bodyPr wrap="none" rtlCol="0">
            <a:spAutoFit/>
          </a:bodyPr>
          <a:lstStyle/>
          <a:p>
            <a:r>
              <a:rPr lang="es-MX" sz="1600" dirty="0" smtClean="0">
                <a:solidFill>
                  <a:srgbClr val="002060"/>
                </a:solidFill>
              </a:rPr>
              <a:t>*Adultos de 20 años  y mayores, datos de 1999-2002</a:t>
            </a:r>
            <a:endParaRPr lang="es-MX" sz="1600" dirty="0">
              <a:solidFill>
                <a:srgbClr val="002060"/>
              </a:solidFill>
            </a:endParaRPr>
          </a:p>
        </p:txBody>
      </p:sp>
      <p:pic>
        <p:nvPicPr>
          <p:cNvPr id="174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1643063"/>
            <a:ext cx="8696325"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1055" y="6413728"/>
            <a:ext cx="8013054" cy="430887"/>
          </a:xfrm>
          <a:prstGeom prst="rect">
            <a:avLst/>
          </a:prstGeom>
        </p:spPr>
        <p:txBody>
          <a:bodyPr wrap="square">
            <a:spAutoFit/>
          </a:bodyPr>
          <a:lstStyle/>
          <a:p>
            <a:r>
              <a:rPr lang="en-US" sz="1100" dirty="0" smtClean="0">
                <a:solidFill>
                  <a:srgbClr val="002060"/>
                </a:solidFill>
              </a:rPr>
              <a:t>National Center for Health Statistics. Health, United States, 2006. With Chartbook on Trends in the Health of Americans</a:t>
            </a:r>
          </a:p>
          <a:p>
            <a:r>
              <a:rPr lang="en-US" sz="1100" dirty="0" smtClean="0">
                <a:solidFill>
                  <a:srgbClr val="002060"/>
                </a:solidFill>
              </a:rPr>
              <a:t>Hyattsville, MD: 2006.</a:t>
            </a:r>
            <a:endParaRPr lang="en-US" sz="1100" dirty="0">
              <a:solidFill>
                <a:srgbClr val="002060"/>
              </a:solidFill>
            </a:endParaRPr>
          </a:p>
        </p:txBody>
      </p:sp>
    </p:spTree>
    <p:extLst>
      <p:ext uri="{BB962C8B-B14F-4D97-AF65-F5344CB8AC3E}">
        <p14:creationId xmlns:p14="http://schemas.microsoft.com/office/powerpoint/2010/main" val="1197159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noProof="0" dirty="0" smtClean="0"/>
              <a:t>Prevalencia de Dolor </a:t>
            </a:r>
            <a:r>
              <a:rPr lang="es-MX" dirty="0" smtClean="0"/>
              <a:t>Agudo</a:t>
            </a:r>
            <a:endParaRPr lang="es-MX" noProof="0" dirty="0"/>
          </a:p>
        </p:txBody>
      </p:sp>
      <p:sp>
        <p:nvSpPr>
          <p:cNvPr id="11" name="Content Placeholder 4"/>
          <p:cNvSpPr>
            <a:spLocks noGrp="1"/>
          </p:cNvSpPr>
          <p:nvPr>
            <p:ph idx="1"/>
          </p:nvPr>
        </p:nvSpPr>
        <p:spPr>
          <a:xfrm>
            <a:off x="457200" y="1614714"/>
            <a:ext cx="8507288" cy="4525963"/>
          </a:xfrm>
        </p:spPr>
        <p:txBody>
          <a:bodyPr>
            <a:normAutofit fontScale="92500" lnSpcReduction="20000"/>
          </a:bodyPr>
          <a:lstStyle/>
          <a:p>
            <a:r>
              <a:rPr lang="es-MX" sz="3600" dirty="0" smtClean="0"/>
              <a:t>Prevalencia </a:t>
            </a:r>
            <a:r>
              <a:rPr lang="es-MX" sz="3600" b="1" noProof="0" dirty="0" smtClean="0">
                <a:solidFill>
                  <a:schemeClr val="accent2"/>
                </a:solidFill>
              </a:rPr>
              <a:t>durante la vida </a:t>
            </a:r>
            <a:r>
              <a:rPr lang="es-MX" sz="3600" dirty="0" smtClean="0"/>
              <a:t>en</a:t>
            </a:r>
            <a:r>
              <a:rPr lang="es-MX" sz="3600" noProof="0" dirty="0" smtClean="0"/>
              <a:t> la población general:</a:t>
            </a:r>
          </a:p>
          <a:p>
            <a:pPr lvl="1">
              <a:spcAft>
                <a:spcPts val="1200"/>
              </a:spcAft>
            </a:pPr>
            <a:r>
              <a:rPr lang="es-MX" sz="3600" dirty="0" smtClean="0"/>
              <a:t>Cerca del </a:t>
            </a:r>
            <a:r>
              <a:rPr lang="es-MX" sz="3200" b="1" noProof="0" dirty="0" smtClean="0">
                <a:solidFill>
                  <a:schemeClr val="accent2"/>
                </a:solidFill>
              </a:rPr>
              <a:t>100%</a:t>
            </a:r>
            <a:r>
              <a:rPr lang="es-MX" sz="3200" noProof="0" dirty="0" smtClean="0"/>
              <a:t> para dolor agudo dando lugar al uso de analgésicos</a:t>
            </a:r>
            <a:r>
              <a:rPr lang="es-MX" sz="3200" baseline="30000" noProof="0" dirty="0" smtClean="0"/>
              <a:t>1</a:t>
            </a:r>
            <a:r>
              <a:rPr lang="es-MX" sz="3200" noProof="0" dirty="0" smtClean="0"/>
              <a:t> </a:t>
            </a:r>
          </a:p>
          <a:p>
            <a:r>
              <a:rPr lang="es-MX" sz="3600" dirty="0" smtClean="0"/>
              <a:t>Pacientes en la </a:t>
            </a:r>
            <a:r>
              <a:rPr lang="es-MX" sz="3600" b="1" noProof="0" dirty="0" smtClean="0">
                <a:solidFill>
                  <a:schemeClr val="accent3"/>
                </a:solidFill>
              </a:rPr>
              <a:t>sala de urgencias</a:t>
            </a:r>
            <a:r>
              <a:rPr lang="es-MX" sz="3600" noProof="0" dirty="0" smtClean="0"/>
              <a:t>:</a:t>
            </a:r>
          </a:p>
          <a:p>
            <a:pPr lvl="1">
              <a:spcAft>
                <a:spcPts val="1200"/>
              </a:spcAft>
              <a:buClr>
                <a:srgbClr val="002060"/>
              </a:buClr>
            </a:pPr>
            <a:r>
              <a:rPr lang="es-MX" sz="3200" noProof="0" dirty="0" smtClean="0"/>
              <a:t>El dolor representa </a:t>
            </a:r>
            <a:r>
              <a:rPr lang="es-MX" sz="3200" b="1" noProof="0" dirty="0" smtClean="0">
                <a:solidFill>
                  <a:schemeClr val="accent3"/>
                </a:solidFill>
              </a:rPr>
              <a:t>&gt;2/3</a:t>
            </a:r>
            <a:r>
              <a:rPr lang="es-MX" sz="3200" noProof="0" dirty="0" smtClean="0"/>
              <a:t> de las visitas a la sala de urgencias</a:t>
            </a:r>
            <a:r>
              <a:rPr lang="es-MX" sz="3200" baseline="30000" noProof="0" dirty="0" smtClean="0"/>
              <a:t>2</a:t>
            </a:r>
          </a:p>
          <a:p>
            <a:pPr marL="342900" lvl="1" indent="-342900">
              <a:buClr>
                <a:srgbClr val="002060"/>
              </a:buClr>
              <a:buFont typeface="Arial" pitchFamily="34" charset="0"/>
              <a:buChar char="•"/>
            </a:pPr>
            <a:r>
              <a:rPr lang="es-MX" sz="3600" dirty="0" smtClean="0"/>
              <a:t>Pacientes </a:t>
            </a:r>
            <a:r>
              <a:rPr lang="es-MX" sz="3600" b="1" noProof="0" dirty="0" smtClean="0">
                <a:solidFill>
                  <a:schemeClr val="accent5"/>
                </a:solidFill>
              </a:rPr>
              <a:t>hospitalizados</a:t>
            </a:r>
            <a:r>
              <a:rPr lang="es-MX" sz="3600" noProof="0" dirty="0" smtClean="0"/>
              <a:t>: </a:t>
            </a:r>
          </a:p>
          <a:p>
            <a:pPr marL="723900" lvl="2" indent="-273050">
              <a:buClr>
                <a:srgbClr val="002060"/>
              </a:buClr>
              <a:buFont typeface="Arial" pitchFamily="34" charset="0"/>
              <a:buChar char="–"/>
            </a:pPr>
            <a:r>
              <a:rPr lang="es-MX" sz="3200" b="1" noProof="0" dirty="0" smtClean="0">
                <a:solidFill>
                  <a:schemeClr val="accent5"/>
                </a:solidFill>
              </a:rPr>
              <a:t>&gt;50% </a:t>
            </a:r>
            <a:r>
              <a:rPr lang="es-MX" sz="3200" noProof="0" dirty="0" smtClean="0"/>
              <a:t>reportan dolor</a:t>
            </a:r>
            <a:r>
              <a:rPr lang="es-MX" sz="3200" baseline="30000" noProof="0" dirty="0" smtClean="0"/>
              <a:t>3</a:t>
            </a:r>
          </a:p>
          <a:p>
            <a:endParaRPr lang="es-MX" sz="3600" noProof="0" dirty="0" smtClean="0"/>
          </a:p>
        </p:txBody>
      </p:sp>
      <p:sp>
        <p:nvSpPr>
          <p:cNvPr id="12"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8</a:t>
            </a:fld>
            <a:endParaRPr lang="en-CA" dirty="0">
              <a:solidFill>
                <a:schemeClr val="bg1"/>
              </a:solidFill>
            </a:endParaRPr>
          </a:p>
        </p:txBody>
      </p:sp>
      <p:sp>
        <p:nvSpPr>
          <p:cNvPr id="13" name="Rectangle 5"/>
          <p:cNvSpPr/>
          <p:nvPr/>
        </p:nvSpPr>
        <p:spPr>
          <a:xfrm>
            <a:off x="119061" y="6465827"/>
            <a:ext cx="7272808" cy="400110"/>
          </a:xfrm>
          <a:prstGeom prst="rect">
            <a:avLst/>
          </a:prstGeom>
        </p:spPr>
        <p:txBody>
          <a:bodyPr wrap="square">
            <a:spAutoFit/>
          </a:bodyPr>
          <a:lstStyle/>
          <a:p>
            <a:r>
              <a:rPr lang="en-CA" sz="1000" dirty="0" smtClean="0">
                <a:solidFill>
                  <a:srgbClr val="002060"/>
                </a:solidFill>
              </a:rPr>
              <a:t>1. Diener HC </a:t>
            </a:r>
            <a:r>
              <a:rPr lang="en-CA" sz="1000" i="1" dirty="0" smtClean="0">
                <a:solidFill>
                  <a:srgbClr val="002060"/>
                </a:solidFill>
              </a:rPr>
              <a:t>et al. </a:t>
            </a:r>
            <a:r>
              <a:rPr lang="en-CA" sz="1000" i="1" dirty="0">
                <a:solidFill>
                  <a:srgbClr val="002060"/>
                </a:solidFill>
              </a:rPr>
              <a:t>J Headache </a:t>
            </a:r>
            <a:r>
              <a:rPr lang="en-CA" sz="1000" i="1" dirty="0" smtClean="0">
                <a:solidFill>
                  <a:srgbClr val="002060"/>
                </a:solidFill>
              </a:rPr>
              <a:t>Pain </a:t>
            </a:r>
            <a:r>
              <a:rPr lang="en-CA" sz="1000" dirty="0" smtClean="0">
                <a:solidFill>
                  <a:srgbClr val="002060"/>
                </a:solidFill>
              </a:rPr>
              <a:t>2008; 9(4</a:t>
            </a:r>
            <a:r>
              <a:rPr lang="en-CA" sz="1000" dirty="0">
                <a:solidFill>
                  <a:srgbClr val="002060"/>
                </a:solidFill>
              </a:rPr>
              <a:t>):225-31; </a:t>
            </a:r>
            <a:r>
              <a:rPr lang="en-CA" sz="1000" dirty="0" smtClean="0">
                <a:solidFill>
                  <a:srgbClr val="002060"/>
                </a:solidFill>
              </a:rPr>
              <a:t>2. </a:t>
            </a:r>
            <a:r>
              <a:rPr lang="en-CA" sz="1000" dirty="0">
                <a:solidFill>
                  <a:srgbClr val="002060"/>
                </a:solidFill>
              </a:rPr>
              <a:t>Todd KH, Miner JR</a:t>
            </a:r>
            <a:r>
              <a:rPr lang="en-CA" sz="1000" dirty="0" smtClean="0">
                <a:solidFill>
                  <a:srgbClr val="002060"/>
                </a:solidFill>
              </a:rPr>
              <a:t>. </a:t>
            </a:r>
            <a:r>
              <a:rPr lang="en-CA" sz="1000" dirty="0">
                <a:solidFill>
                  <a:srgbClr val="002060"/>
                </a:solidFill>
              </a:rPr>
              <a:t>In: Fishman </a:t>
            </a:r>
            <a:r>
              <a:rPr lang="en-CA" sz="1000" dirty="0" smtClean="0">
                <a:solidFill>
                  <a:srgbClr val="002060"/>
                </a:solidFill>
              </a:rPr>
              <a:t>SM </a:t>
            </a:r>
            <a:r>
              <a:rPr lang="en-CA" sz="1000" i="1" dirty="0" smtClean="0">
                <a:solidFill>
                  <a:srgbClr val="002060"/>
                </a:solidFill>
              </a:rPr>
              <a:t>et al </a:t>
            </a:r>
            <a:r>
              <a:rPr lang="en-CA" sz="1000" dirty="0" smtClean="0">
                <a:solidFill>
                  <a:srgbClr val="002060"/>
                </a:solidFill>
              </a:rPr>
              <a:t>(eds). </a:t>
            </a:r>
            <a:r>
              <a:rPr lang="en-CA" sz="1000" i="1" dirty="0" smtClean="0">
                <a:solidFill>
                  <a:srgbClr val="002060"/>
                </a:solidFill>
              </a:rPr>
              <a:t>Bonica’s Management of Pain. </a:t>
            </a:r>
            <a:br>
              <a:rPr lang="en-CA" sz="1000" i="1" dirty="0" smtClean="0">
                <a:solidFill>
                  <a:srgbClr val="002060"/>
                </a:solidFill>
              </a:rPr>
            </a:br>
            <a:r>
              <a:rPr lang="en-CA" sz="1000" dirty="0" smtClean="0">
                <a:solidFill>
                  <a:srgbClr val="002060"/>
                </a:solidFill>
              </a:rPr>
              <a:t>4th ed. </a:t>
            </a:r>
            <a:r>
              <a:rPr lang="en-CA" sz="1000" dirty="0">
                <a:solidFill>
                  <a:srgbClr val="002060"/>
                </a:solidFill>
              </a:rPr>
              <a:t>Lippincott, Williams and Wilkins; </a:t>
            </a:r>
            <a:r>
              <a:rPr lang="en-CA" sz="1000" dirty="0" smtClean="0">
                <a:solidFill>
                  <a:srgbClr val="002060"/>
                </a:solidFill>
              </a:rPr>
              <a:t>Philadelphia, PA: 2010; 3. Dix P </a:t>
            </a:r>
            <a:r>
              <a:rPr lang="en-CA" sz="1000" i="1" dirty="0" smtClean="0">
                <a:solidFill>
                  <a:srgbClr val="002060"/>
                </a:solidFill>
              </a:rPr>
              <a:t>et al</a:t>
            </a:r>
            <a:r>
              <a:rPr lang="en-CA" sz="1000" i="1" dirty="0">
                <a:solidFill>
                  <a:srgbClr val="002060"/>
                </a:solidFill>
              </a:rPr>
              <a:t>. Br J </a:t>
            </a:r>
            <a:r>
              <a:rPr lang="en-CA" sz="1000" i="1" dirty="0" smtClean="0">
                <a:solidFill>
                  <a:srgbClr val="002060"/>
                </a:solidFill>
              </a:rPr>
              <a:t>Anaesth</a:t>
            </a:r>
            <a:r>
              <a:rPr lang="en-CA" sz="1000" dirty="0" smtClean="0">
                <a:solidFill>
                  <a:srgbClr val="002060"/>
                </a:solidFill>
              </a:rPr>
              <a:t> 2004; 92(2</a:t>
            </a:r>
            <a:r>
              <a:rPr lang="en-CA" sz="1000" dirty="0">
                <a:solidFill>
                  <a:srgbClr val="002060"/>
                </a:solidFill>
              </a:rPr>
              <a:t>):235-7</a:t>
            </a:r>
            <a:r>
              <a:rPr lang="en-CA" sz="1000" dirty="0" smtClean="0">
                <a:solidFill>
                  <a:srgbClr val="002060"/>
                </a:solidFill>
              </a:rPr>
              <a:t>.</a:t>
            </a:r>
          </a:p>
        </p:txBody>
      </p:sp>
    </p:spTree>
    <p:extLst>
      <p:ext uri="{BB962C8B-B14F-4D97-AF65-F5344CB8AC3E}">
        <p14:creationId xmlns:p14="http://schemas.microsoft.com/office/powerpoint/2010/main" val="332358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554" name="Rectangle 2"/>
          <p:cNvSpPr>
            <a:spLocks noGrp="1" noChangeArrowheads="1"/>
          </p:cNvSpPr>
          <p:nvPr>
            <p:ph type="title"/>
          </p:nvPr>
        </p:nvSpPr>
        <p:spPr/>
        <p:txBody>
          <a:bodyPr>
            <a:normAutofit fontScale="90000"/>
          </a:bodyPr>
          <a:lstStyle/>
          <a:p>
            <a:pPr>
              <a:lnSpc>
                <a:spcPct val="85000"/>
              </a:lnSpc>
            </a:pPr>
            <a:r>
              <a:rPr lang="es-MX" noProof="0" dirty="0" smtClean="0"/>
              <a:t>Prevalencia de Dolor Crónico En La Población General</a:t>
            </a:r>
            <a:endParaRPr lang="es-MX" noProof="0" dirty="0"/>
          </a:p>
        </p:txBody>
      </p:sp>
      <p:sp>
        <p:nvSpPr>
          <p:cNvPr id="2071555" name="Rectangle 3"/>
          <p:cNvSpPr>
            <a:spLocks noChangeArrowheads="1"/>
          </p:cNvSpPr>
          <p:nvPr/>
        </p:nvSpPr>
        <p:spPr bwMode="auto">
          <a:xfrm>
            <a:off x="1907704" y="2860968"/>
            <a:ext cx="5400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6000" dirty="0" smtClean="0">
                <a:solidFill>
                  <a:schemeClr val="accent3"/>
                </a:solidFill>
              </a:rPr>
              <a:t>17-46% </a:t>
            </a:r>
            <a:endParaRPr lang="fr-FR" sz="6000" dirty="0">
              <a:solidFill>
                <a:schemeClr val="accent3"/>
              </a:solidFill>
            </a:endParaRPr>
          </a:p>
          <a:p>
            <a:pPr algn="ctr"/>
            <a:endParaRPr lang="fr-FR" sz="3600" dirty="0">
              <a:solidFill>
                <a:schemeClr val="accent3"/>
              </a:solidFill>
            </a:endParaRPr>
          </a:p>
        </p:txBody>
      </p:sp>
      <p:sp>
        <p:nvSpPr>
          <p:cNvPr id="5" name="Rectangle 1"/>
          <p:cNvSpPr/>
          <p:nvPr/>
        </p:nvSpPr>
        <p:spPr>
          <a:xfrm>
            <a:off x="75456" y="6457890"/>
            <a:ext cx="8024936" cy="430887"/>
          </a:xfrm>
          <a:prstGeom prst="rect">
            <a:avLst/>
          </a:prstGeom>
        </p:spPr>
        <p:txBody>
          <a:bodyPr wrap="square">
            <a:spAutoFit/>
          </a:bodyPr>
          <a:lstStyle/>
          <a:p>
            <a:pPr>
              <a:spcBef>
                <a:spcPct val="50000"/>
              </a:spcBef>
            </a:pPr>
            <a:r>
              <a:rPr lang="fr-FR" sz="1100" dirty="0">
                <a:solidFill>
                  <a:srgbClr val="002060"/>
                </a:solidFill>
              </a:rPr>
              <a:t>Elliott AM </a:t>
            </a:r>
            <a:r>
              <a:rPr lang="fr-FR" sz="1100" i="1" dirty="0">
                <a:solidFill>
                  <a:srgbClr val="002060"/>
                </a:solidFill>
              </a:rPr>
              <a:t>et al. Lancet. </a:t>
            </a:r>
            <a:r>
              <a:rPr lang="fr-FR" sz="1100" dirty="0">
                <a:solidFill>
                  <a:srgbClr val="002060"/>
                </a:solidFill>
              </a:rPr>
              <a:t>1999;354(9186):1248-52; Blyth FM </a:t>
            </a:r>
            <a:r>
              <a:rPr lang="fr-FR" sz="1100" i="1" dirty="0">
                <a:solidFill>
                  <a:srgbClr val="002060"/>
                </a:solidFill>
              </a:rPr>
              <a:t>et al. Pain.</a:t>
            </a:r>
            <a:r>
              <a:rPr lang="fr-FR" sz="1100" dirty="0">
                <a:solidFill>
                  <a:srgbClr val="002060"/>
                </a:solidFill>
              </a:rPr>
              <a:t> 2001;89(2-3):127-34; Eriksen J </a:t>
            </a:r>
            <a:r>
              <a:rPr lang="fr-FR" sz="1100" i="1" dirty="0">
                <a:solidFill>
                  <a:srgbClr val="002060"/>
                </a:solidFill>
              </a:rPr>
              <a:t>et al. Pain. </a:t>
            </a:r>
            <a:r>
              <a:rPr lang="fr-FR" sz="1100" dirty="0">
                <a:solidFill>
                  <a:srgbClr val="002060"/>
                </a:solidFill>
              </a:rPr>
              <a:t>2003;106(3):221-8; Breivik H </a:t>
            </a:r>
            <a:r>
              <a:rPr lang="fr-FR" sz="1100" i="1" dirty="0">
                <a:solidFill>
                  <a:srgbClr val="002060"/>
                </a:solidFill>
              </a:rPr>
              <a:t>et al. Eur J Pain. </a:t>
            </a:r>
            <a:r>
              <a:rPr lang="fr-FR" sz="1100" dirty="0">
                <a:solidFill>
                  <a:srgbClr val="002060"/>
                </a:solidFill>
              </a:rPr>
              <a:t>2006;10(4):287-333. </a:t>
            </a:r>
          </a:p>
        </p:txBody>
      </p:sp>
    </p:spTree>
    <p:extLst>
      <p:ext uri="{BB962C8B-B14F-4D97-AF65-F5344CB8AC3E}">
        <p14:creationId xmlns:p14="http://schemas.microsoft.com/office/powerpoint/2010/main" val="793292186"/>
      </p:ext>
    </p:extLst>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15700</TotalTime>
  <Words>2683</Words>
  <Application>Microsoft Office PowerPoint</Application>
  <PresentationFormat>On-screen Show (4:3)</PresentationFormat>
  <Paragraphs>242</Paragraphs>
  <Slides>15</Slides>
  <Notes>15</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Office Theme</vt:lpstr>
      <vt:lpstr>2_Office Theme</vt:lpstr>
      <vt:lpstr>3_Office Theme</vt:lpstr>
      <vt:lpstr>20_Office Theme</vt:lpstr>
      <vt:lpstr>21_Office Theme</vt:lpstr>
      <vt:lpstr>22_Office Theme</vt:lpstr>
      <vt:lpstr>PowerPoint Presentation</vt:lpstr>
      <vt:lpstr>Comité de Desarrollo</vt:lpstr>
      <vt:lpstr>Objetivos de Aprendizaje</vt:lpstr>
      <vt:lpstr>EPIDEMIOLOGÍA</vt:lpstr>
      <vt:lpstr>PowerPoint Presentation</vt:lpstr>
      <vt:lpstr>Dolor Durante el Último Mes Entre Adultos de más de 20 años, 1999-2002</vt:lpstr>
      <vt:lpstr>PowerPoint Presentation</vt:lpstr>
      <vt:lpstr>Prevalencia de Dolor Agudo</vt:lpstr>
      <vt:lpstr>Prevalencia de Dolor Crónico En La Población General</vt:lpstr>
      <vt:lpstr>Prevalencia de Dolor Crónico</vt:lpstr>
      <vt:lpstr>El Dolor Neuropático es Prevalente en un Amplio Rango de Padecimientos Diferentes</vt:lpstr>
      <vt:lpstr>5–20% de la Población General Puede Padecer Dolor Neuropático</vt:lpstr>
      <vt:lpstr>¿Qué tan común en la sensibilización central/ dolor disfuncional?</vt:lpstr>
      <vt:lpstr>PowerPoint Presentation</vt:lpstr>
      <vt:lpstr>Epidemiología: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1436</cp:revision>
  <cp:lastPrinted>2013-08-28T21:24:19Z</cp:lastPrinted>
  <dcterms:created xsi:type="dcterms:W3CDTF">2013-04-23T13:02:59Z</dcterms:created>
  <dcterms:modified xsi:type="dcterms:W3CDTF">2015-07-06T19:32:14Z</dcterms:modified>
</cp:coreProperties>
</file>