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87" r:id="rId3"/>
  </p:sldMasterIdLst>
  <p:notesMasterIdLst>
    <p:notesMasterId r:id="rId25"/>
  </p:notesMasterIdLst>
  <p:handoutMasterIdLst>
    <p:handoutMasterId r:id="rId26"/>
  </p:handoutMasterIdLst>
  <p:sldIdLst>
    <p:sldId id="256" r:id="rId4"/>
    <p:sldId id="928" r:id="rId5"/>
    <p:sldId id="929" r:id="rId6"/>
    <p:sldId id="1210" r:id="rId7"/>
    <p:sldId id="1211" r:id="rId8"/>
    <p:sldId id="1212" r:id="rId9"/>
    <p:sldId id="1213" r:id="rId10"/>
    <p:sldId id="1214" r:id="rId11"/>
    <p:sldId id="1215" r:id="rId12"/>
    <p:sldId id="1216" r:id="rId13"/>
    <p:sldId id="1217" r:id="rId14"/>
    <p:sldId id="1218" r:id="rId15"/>
    <p:sldId id="1219" r:id="rId16"/>
    <p:sldId id="1220" r:id="rId17"/>
    <p:sldId id="1221" r:id="rId18"/>
    <p:sldId id="1222" r:id="rId19"/>
    <p:sldId id="1223" r:id="rId20"/>
    <p:sldId id="1224" r:id="rId21"/>
    <p:sldId id="1225" r:id="rId22"/>
    <p:sldId id="1226" r:id="rId23"/>
    <p:sldId id="1227" r:id="rId2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P" initials="S" lastIdx="10" clrIdx="0"/>
  <p:cmAuthor id="1" name="LocalAdmin" initials="L" lastIdx="4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C6FCF"/>
    <a:srgbClr val="C03932"/>
    <a:srgbClr val="002060"/>
    <a:srgbClr val="FEDEE5"/>
    <a:srgbClr val="FDC3CF"/>
    <a:srgbClr val="FF99CC"/>
    <a:srgbClr val="D0ACD4"/>
    <a:srgbClr val="B5CD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66" autoAdjust="0"/>
    <p:restoredTop sz="85589" autoAdjust="0"/>
  </p:normalViewPr>
  <p:slideViewPr>
    <p:cSldViewPr>
      <p:cViewPr varScale="1">
        <p:scale>
          <a:sx n="92" d="100"/>
          <a:sy n="92" d="100"/>
        </p:scale>
        <p:origin x="-1356" y="-102"/>
      </p:cViewPr>
      <p:guideLst>
        <p:guide orient="horz" pos="2160"/>
        <p:guide pos="2880"/>
      </p:guideLst>
    </p:cSldViewPr>
  </p:slideViewPr>
  <p:outlineViewPr>
    <p:cViewPr>
      <p:scale>
        <a:sx n="33" d="100"/>
        <a:sy n="33" d="100"/>
      </p:scale>
      <p:origin x="294" y="280326"/>
    </p:cViewPr>
  </p:outlineViewPr>
  <p:notesTextViewPr>
    <p:cViewPr>
      <p:scale>
        <a:sx n="1" d="1"/>
        <a:sy n="1" d="1"/>
      </p:scale>
      <p:origin x="0" y="0"/>
    </p:cViewPr>
  </p:notesTextViewPr>
  <p:sorterViewPr>
    <p:cViewPr>
      <p:scale>
        <a:sx n="70" d="100"/>
        <a:sy n="70" d="100"/>
      </p:scale>
      <p:origin x="0" y="0"/>
    </p:cViewPr>
  </p:sorterViewPr>
  <p:notesViewPr>
    <p:cSldViewPr>
      <p:cViewPr>
        <p:scale>
          <a:sx n="110" d="100"/>
          <a:sy n="110" d="100"/>
        </p:scale>
        <p:origin x="-1530" y="2712"/>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dLbls>
            <c:dLbl>
              <c:idx val="6"/>
              <c:delete val="1"/>
            </c:dLbl>
            <c:dLblPos val="outEnd"/>
            <c:showLegendKey val="0"/>
            <c:showVal val="1"/>
            <c:showCatName val="0"/>
            <c:showSerName val="0"/>
            <c:showPercent val="0"/>
            <c:showBubbleSize val="0"/>
            <c:showLeaderLines val="0"/>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Sheet1!$B$2:$B$8</c:f>
              <c:numCache>
                <c:formatCode>General</c:formatCode>
                <c:ptCount val="7"/>
                <c:pt idx="0">
                  <c:v>1.22</c:v>
                </c:pt>
                <c:pt idx="6">
                  <c:v>0</c:v>
                </c:pt>
              </c:numCache>
            </c:numRef>
          </c:val>
        </c:ser>
        <c:ser>
          <c:idx val="1"/>
          <c:order val="1"/>
          <c:tx>
            <c:strRef>
              <c:f>Sheet1!$C$1</c:f>
              <c:strCache>
                <c:ptCount val="1"/>
                <c:pt idx="0">
                  <c:v>Series 2</c:v>
                </c:pt>
              </c:strCache>
            </c:strRef>
          </c:tx>
          <c:invertIfNegative val="0"/>
          <c:dPt>
            <c:idx val="1"/>
            <c:invertIfNegative val="0"/>
            <c:bubble3D val="0"/>
            <c:spPr>
              <a:solidFill>
                <a:schemeClr val="accent1">
                  <a:lumMod val="40000"/>
                  <a:lumOff val="60000"/>
                </a:schemeClr>
              </a:solidFill>
            </c:spPr>
          </c:dPt>
          <c:dLbls>
            <c:dLblPos val="outEnd"/>
            <c:showLegendKey val="0"/>
            <c:showVal val="1"/>
            <c:showCatName val="0"/>
            <c:showSerName val="0"/>
            <c:showPercent val="0"/>
            <c:showBubbleSize val="0"/>
            <c:showLeaderLines val="0"/>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Sheet1!$C$2:$C$8</c:f>
              <c:numCache>
                <c:formatCode>General</c:formatCode>
                <c:ptCount val="7"/>
                <c:pt idx="1">
                  <c:v>2.2599999999999998</c:v>
                </c:pt>
              </c:numCache>
            </c:numRef>
          </c:val>
        </c:ser>
        <c:ser>
          <c:idx val="2"/>
          <c:order val="2"/>
          <c:tx>
            <c:strRef>
              <c:f>Sheet1!$D$1</c:f>
              <c:strCache>
                <c:ptCount val="1"/>
                <c:pt idx="0">
                  <c:v>Series 3</c:v>
                </c:pt>
              </c:strCache>
            </c:strRef>
          </c:tx>
          <c:invertIfNegative val="0"/>
          <c:dPt>
            <c:idx val="2"/>
            <c:invertIfNegative val="0"/>
            <c:bubble3D val="0"/>
            <c:spPr>
              <a:solidFill>
                <a:schemeClr val="accent1">
                  <a:lumMod val="50000"/>
                </a:schemeClr>
              </a:solidFill>
            </c:spPr>
          </c:dPt>
          <c:dLbls>
            <c:dLbl>
              <c:idx val="2"/>
              <c:layout/>
              <c:tx>
                <c:rich>
                  <a:bodyPr/>
                  <a:lstStyle/>
                  <a:p>
                    <a:r>
                      <a:rPr lang="en-US" dirty="0" smtClean="0"/>
                      <a:t>1.60</a:t>
                    </a:r>
                    <a:endParaRPr lang="en-US" dirty="0"/>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Sheet1!$D$2:$D$8</c:f>
              <c:numCache>
                <c:formatCode>General</c:formatCode>
                <c:ptCount val="7"/>
                <c:pt idx="2">
                  <c:v>1.6</c:v>
                </c:pt>
              </c:numCache>
            </c:numRef>
          </c:val>
        </c:ser>
        <c:ser>
          <c:idx val="3"/>
          <c:order val="3"/>
          <c:tx>
            <c:strRef>
              <c:f>Sheet1!$E$1</c:f>
              <c:strCache>
                <c:ptCount val="1"/>
                <c:pt idx="0">
                  <c:v>Series 4</c:v>
                </c:pt>
              </c:strCache>
            </c:strRef>
          </c:tx>
          <c:invertIfNegative val="0"/>
          <c:dLbls>
            <c:dLblPos val="outEnd"/>
            <c:showLegendKey val="0"/>
            <c:showVal val="1"/>
            <c:showCatName val="0"/>
            <c:showSerName val="0"/>
            <c:showPercent val="0"/>
            <c:showBubbleSize val="0"/>
            <c:showLeaderLines val="0"/>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Sheet1!$E$2:$E$8</c:f>
              <c:numCache>
                <c:formatCode>General</c:formatCode>
                <c:ptCount val="7"/>
                <c:pt idx="3">
                  <c:v>1.43</c:v>
                </c:pt>
              </c:numCache>
            </c:numRef>
          </c:val>
        </c:ser>
        <c:ser>
          <c:idx val="4"/>
          <c:order val="4"/>
          <c:tx>
            <c:strRef>
              <c:f>Sheet1!$F$1</c:f>
              <c:strCache>
                <c:ptCount val="1"/>
                <c:pt idx="0">
                  <c:v>Series 5</c:v>
                </c:pt>
              </c:strCache>
            </c:strRef>
          </c:tx>
          <c:invertIfNegative val="0"/>
          <c:dPt>
            <c:idx val="4"/>
            <c:invertIfNegative val="0"/>
            <c:bubble3D val="0"/>
            <c:spPr>
              <a:solidFill>
                <a:schemeClr val="accent4">
                  <a:lumMod val="40000"/>
                  <a:lumOff val="60000"/>
                </a:schemeClr>
              </a:solidFill>
            </c:spPr>
          </c:dPt>
          <c:dLbls>
            <c:dLblPos val="outEnd"/>
            <c:showLegendKey val="0"/>
            <c:showVal val="1"/>
            <c:showCatName val="0"/>
            <c:showSerName val="0"/>
            <c:showPercent val="0"/>
            <c:showBubbleSize val="0"/>
            <c:showLeaderLines val="0"/>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Sheet1!$F$2:$F$8</c:f>
              <c:numCache>
                <c:formatCode>General</c:formatCode>
                <c:ptCount val="7"/>
                <c:pt idx="4">
                  <c:v>1.53</c:v>
                </c:pt>
              </c:numCache>
            </c:numRef>
          </c:val>
        </c:ser>
        <c:ser>
          <c:idx val="5"/>
          <c:order val="5"/>
          <c:tx>
            <c:strRef>
              <c:f>Sheet1!$G$1</c:f>
              <c:strCache>
                <c:ptCount val="1"/>
                <c:pt idx="0">
                  <c:v>Series 6</c:v>
                </c:pt>
              </c:strCache>
            </c:strRef>
          </c:tx>
          <c:spPr>
            <a:solidFill>
              <a:schemeClr val="accent4">
                <a:lumMod val="60000"/>
                <a:lumOff val="40000"/>
              </a:schemeClr>
            </a:solidFill>
          </c:spPr>
          <c:invertIfNegative val="0"/>
          <c:dLbls>
            <c:dLblPos val="outEnd"/>
            <c:showLegendKey val="0"/>
            <c:showVal val="1"/>
            <c:showCatName val="0"/>
            <c:showSerName val="0"/>
            <c:showPercent val="0"/>
            <c:showBubbleSize val="0"/>
            <c:showLeaderLines val="0"/>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Sheet1!$G$2:$G$8</c:f>
              <c:numCache>
                <c:formatCode>General</c:formatCode>
                <c:ptCount val="7"/>
                <c:pt idx="5">
                  <c:v>1.44</c:v>
                </c:pt>
              </c:numCache>
            </c:numRef>
          </c:val>
        </c:ser>
        <c:ser>
          <c:idx val="6"/>
          <c:order val="6"/>
          <c:tx>
            <c:strRef>
              <c:f>Sheet1!$H$1</c:f>
              <c:strCache>
                <c:ptCount val="1"/>
                <c:pt idx="0">
                  <c:v>Series 7</c:v>
                </c:pt>
              </c:strCache>
            </c:strRef>
          </c:tx>
          <c:spPr>
            <a:solidFill>
              <a:schemeClr val="accent4">
                <a:lumMod val="50000"/>
              </a:schemeClr>
            </a:solidFill>
          </c:spPr>
          <c:invertIfNegative val="0"/>
          <c:dLbls>
            <c:dLblPos val="outEnd"/>
            <c:showLegendKey val="0"/>
            <c:showVal val="1"/>
            <c:showCatName val="0"/>
            <c:showSerName val="0"/>
            <c:showPercent val="0"/>
            <c:showBubbleSize val="0"/>
            <c:showLeaderLines val="0"/>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Sheet1!$H$2:$H$8</c:f>
              <c:numCache>
                <c:formatCode>General</c:formatCode>
                <c:ptCount val="7"/>
                <c:pt idx="6">
                  <c:v>2.04</c:v>
                </c:pt>
              </c:numCache>
            </c:numRef>
          </c:val>
        </c:ser>
        <c:dLbls>
          <c:showLegendKey val="0"/>
          <c:showVal val="0"/>
          <c:showCatName val="0"/>
          <c:showSerName val="0"/>
          <c:showPercent val="0"/>
          <c:showBubbleSize val="0"/>
        </c:dLbls>
        <c:gapWidth val="34"/>
        <c:overlap val="100"/>
        <c:axId val="190568704"/>
        <c:axId val="190259200"/>
      </c:barChart>
      <c:catAx>
        <c:axId val="190568704"/>
        <c:scaling>
          <c:orientation val="minMax"/>
        </c:scaling>
        <c:delete val="0"/>
        <c:axPos val="b"/>
        <c:majorTickMark val="out"/>
        <c:minorTickMark val="none"/>
        <c:tickLblPos val="nextTo"/>
        <c:crossAx val="190259200"/>
        <c:crosses val="autoZero"/>
        <c:auto val="1"/>
        <c:lblAlgn val="ctr"/>
        <c:lblOffset val="100"/>
        <c:noMultiLvlLbl val="0"/>
      </c:catAx>
      <c:valAx>
        <c:axId val="190259200"/>
        <c:scaling>
          <c:orientation val="minMax"/>
        </c:scaling>
        <c:delete val="0"/>
        <c:axPos val="l"/>
        <c:title>
          <c:tx>
            <c:rich>
              <a:bodyPr rot="-5400000" vert="horz"/>
              <a:lstStyle/>
              <a:p>
                <a:pPr>
                  <a:defRPr/>
                </a:pPr>
                <a:r>
                  <a:rPr lang="es-MX" dirty="0" smtClean="0"/>
                  <a:t>Proporción de la tasa para el resultado cardiovascular compuesto </a:t>
                </a:r>
                <a:r>
                  <a:rPr lang="en-US" dirty="0" smtClean="0"/>
                  <a:t/>
                </a:r>
                <a:br>
                  <a:rPr lang="en-US" dirty="0" smtClean="0"/>
                </a:br>
                <a:r>
                  <a:rPr lang="en-US" dirty="0" smtClean="0"/>
                  <a:t>vs. placebo</a:t>
                </a:r>
                <a:endParaRPr lang="en-US" dirty="0"/>
              </a:p>
            </c:rich>
          </c:tx>
          <c:layout/>
          <c:overlay val="0"/>
        </c:title>
        <c:numFmt formatCode="General" sourceLinked="1"/>
        <c:majorTickMark val="out"/>
        <c:minorTickMark val="none"/>
        <c:tickLblPos val="nextTo"/>
        <c:crossAx val="1905687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F5F00832-5A29-4483-88CA-12528CCA536E}" type="datetimeFigureOut">
              <a:rPr lang="en-CA" smtClean="0"/>
              <a:pPr/>
              <a:t>2015-07-06</a:t>
            </a:fld>
            <a:endParaRPr lang="en-CA" dirty="0"/>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ED0853AA-3E1B-4B26-ADAC-BAEB7DFA1408}" type="slidenum">
              <a:rPr lang="en-CA" smtClean="0"/>
              <a:pPr/>
              <a:t>‹#›</a:t>
            </a:fld>
            <a:endParaRPr lang="en-CA" dirty="0"/>
          </a:p>
        </p:txBody>
      </p:sp>
    </p:spTree>
    <p:extLst>
      <p:ext uri="{BB962C8B-B14F-4D97-AF65-F5344CB8AC3E}">
        <p14:creationId xmlns:p14="http://schemas.microsoft.com/office/powerpoint/2010/main" val="7730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3AD4DE45-43F8-4E42-B6CD-72BD91879E4B}"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C869435C-097B-40B4-A7F6-991F06607D84}" type="slidenum">
              <a:rPr lang="en-CA" smtClean="0"/>
              <a:pPr/>
              <a:t>‹#›</a:t>
            </a:fld>
            <a:endParaRPr lang="en-CA" dirty="0"/>
          </a:p>
        </p:txBody>
      </p:sp>
    </p:spTree>
    <p:extLst>
      <p:ext uri="{BB962C8B-B14F-4D97-AF65-F5344CB8AC3E}">
        <p14:creationId xmlns:p14="http://schemas.microsoft.com/office/powerpoint/2010/main" val="313891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asp-pain.org/AM/Template.cfm?Section=Pain_Definition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1</a:t>
            </a:fld>
            <a:endParaRPr lang="en-CA" dirty="0"/>
          </a:p>
        </p:txBody>
      </p:sp>
    </p:spTree>
    <p:extLst>
      <p:ext uri="{BB962C8B-B14F-4D97-AF65-F5344CB8AC3E}">
        <p14:creationId xmlns:p14="http://schemas.microsoft.com/office/powerpoint/2010/main" val="461731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Dentro de cualquier categoría de diagnóstico, cada paciente individual puede tener diferentes mecanismos patofisiológicos contribuyendo a su dolor. </a:t>
            </a:r>
          </a:p>
          <a:p>
            <a:pPr>
              <a:spcAft>
                <a:spcPts val="600"/>
              </a:spcAft>
            </a:pPr>
            <a:r>
              <a:rPr lang="es-MX" dirty="0" smtClean="0"/>
              <a:t>Tanto la terapia farmacológica como la no-farmacológica que funcionarán mejor para un paciente en particular generalmente dependen de los mecanismos que contribuyen al dolor del paciente.</a:t>
            </a:r>
          </a:p>
          <a:p>
            <a:pPr>
              <a:spcAft>
                <a:spcPts val="600"/>
              </a:spcAft>
            </a:pPr>
            <a:r>
              <a:rPr lang="es-MX" dirty="0" smtClean="0"/>
              <a:t>Es así que la evaluación of dolor debe incluir la determinación del tipo(s) de la patofisiología del dolor que contribuye al dolor del paciente</a:t>
            </a:r>
          </a:p>
          <a:p>
            <a:pPr>
              <a:spcAft>
                <a:spcPts val="600"/>
              </a:spcAft>
            </a:pPr>
            <a:r>
              <a:rPr lang="es-MX" b="1" dirty="0" smtClean="0"/>
              <a:t>Referencias</a:t>
            </a:r>
          </a:p>
          <a:p>
            <a:pPr>
              <a:spcAft>
                <a:spcPts val="600"/>
              </a:spcAft>
            </a:pPr>
            <a:r>
              <a:rPr lang="es-MX" dirty="0" smtClean="0"/>
              <a:t>Dowd GS </a:t>
            </a:r>
            <a:r>
              <a:rPr lang="es-MX" i="1" dirty="0" smtClean="0"/>
              <a:t>et al. </a:t>
            </a:r>
            <a:r>
              <a:rPr lang="es-MX" dirty="0" smtClean="0"/>
              <a:t>Complex regional pain syndrome with special emphasis on the knee. </a:t>
            </a:r>
            <a:br>
              <a:rPr lang="es-MX" dirty="0" smtClean="0"/>
            </a:br>
            <a:r>
              <a:rPr lang="es-MX" i="1" dirty="0" smtClean="0"/>
              <a:t>J Bone Joint Surg Br </a:t>
            </a:r>
            <a:r>
              <a:rPr lang="es-MX" dirty="0" smtClean="0"/>
              <a:t>2007; 89(3):285-90.</a:t>
            </a:r>
          </a:p>
          <a:p>
            <a:pPr>
              <a:spcAft>
                <a:spcPts val="600"/>
              </a:spcAft>
            </a:pPr>
            <a:r>
              <a:rPr lang="es-MX" dirty="0" smtClean="0"/>
              <a:t>Vellucci R. Heterogeneity of chronic pain. </a:t>
            </a:r>
            <a:r>
              <a:rPr lang="es-MX" i="1" dirty="0" smtClean="0"/>
              <a:t>Clin Drug Investig </a:t>
            </a:r>
            <a:r>
              <a:rPr lang="es-MX" dirty="0" smtClean="0"/>
              <a:t>2012;32(Suppl 1):3-10.</a:t>
            </a:r>
          </a:p>
          <a:p>
            <a:pPr>
              <a:spcAft>
                <a:spcPts val="600"/>
              </a:spcAft>
            </a:pPr>
            <a:endParaRPr lang="es-MX" dirty="0" smtClean="0"/>
          </a:p>
          <a:p>
            <a:pPr>
              <a:spcAft>
                <a:spcPts val="600"/>
              </a:spcAft>
            </a:pPr>
            <a:endParaRPr lang="es-MX" dirty="0" smtClean="0"/>
          </a:p>
          <a:p>
            <a:pPr>
              <a:spcAft>
                <a:spcPts val="600"/>
              </a:spcAft>
            </a:pPr>
            <a:endParaRPr lang="es-MX" dirty="0" smtClean="0"/>
          </a:p>
          <a:p>
            <a:pPr>
              <a:spcAft>
                <a:spcPts val="600"/>
              </a:spcAft>
            </a:pPr>
            <a:endParaRPr lang="es-MX" dirty="0" smtClean="0"/>
          </a:p>
          <a:p>
            <a:pPr>
              <a:spcAft>
                <a:spcPts val="600"/>
              </a:spcAft>
            </a:pP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val="3528582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0864" y="4330005"/>
            <a:ext cx="5608320" cy="4156234"/>
          </a:xfrm>
        </p:spPr>
        <p:txBody>
          <a:bodyPr>
            <a:noAutofit/>
          </a:bodyPr>
          <a:lstStyle/>
          <a:p>
            <a:pPr>
              <a:spcAft>
                <a:spcPts val="600"/>
              </a:spcAft>
            </a:pPr>
            <a:r>
              <a:rPr lang="es-MX" b="1" dirty="0" smtClean="0"/>
              <a:t>Notas del Conferencista</a:t>
            </a:r>
          </a:p>
          <a:p>
            <a:pPr>
              <a:spcAft>
                <a:spcPts val="600"/>
              </a:spcAft>
            </a:pPr>
            <a:r>
              <a:rPr lang="es-MX" dirty="0" smtClean="0"/>
              <a:t>La revisión sistemática y el meta-análisis incluyeron 28 estudios de observación para suponer riesgos relativos  (RR) de complicaciones del tracto GI superior (UGIC, por sus siglas en inglés) asociadas con el uso de 16 AINEs diferentes.</a:t>
            </a:r>
          </a:p>
          <a:p>
            <a:pPr>
              <a:spcAft>
                <a:spcPts val="600"/>
              </a:spcAft>
            </a:pPr>
            <a:r>
              <a:rPr lang="es-MX" dirty="0" smtClean="0"/>
              <a:t>Usando modelos de efectos aleatorios, los RRs combinados estuvieron en el rango de 1.43 (IC 95% 0.65, 3.15) para aceclofenaco a 18.45 (IC 95% 10.99, 30.97) para azapropazona. El RR combinado fue menor de 2 para aceclofenaco, celecoxib e ibuprofeno; entre 2 y menos de 4 para rofecoxib, sulindaco, diclofenaco, meloxicam, nimesulida y ketoprofeno; entre 4 y menos de 5 para tenoxicam, naproxeno, indometacina y diflunisal; y mayor de 5 para piroxicam, ketorolaco y azapropazona.</a:t>
            </a:r>
          </a:p>
          <a:p>
            <a:pPr>
              <a:spcAft>
                <a:spcPts val="600"/>
              </a:spcAft>
            </a:pPr>
            <a:r>
              <a:rPr lang="es-MX" dirty="0" smtClean="0"/>
              <a:t>Este análisis confirmó la variabilidad en el riesgo de UGIC entre AINEs individuales como se usan en la práctica clínica.</a:t>
            </a:r>
          </a:p>
          <a:p>
            <a:pPr>
              <a:spcAft>
                <a:spcPts val="600"/>
              </a:spcAft>
            </a:pPr>
            <a:r>
              <a:rPr lang="es-MX" b="1" dirty="0" smtClean="0"/>
              <a:t>Referencia</a:t>
            </a:r>
          </a:p>
          <a:p>
            <a:pPr>
              <a:spcAft>
                <a:spcPts val="600"/>
              </a:spcAft>
              <a:defRPr/>
            </a:pPr>
            <a:r>
              <a:rPr lang="en-US" dirty="0" smtClean="0"/>
              <a:t>Castellsague J, Riera-Guardia N, Calingaert B, Varas-Lorenzo C, Fourrier-Reglat A, Nicotra F, Sturkenboom M, Perez-Gutthann S; Safety of Non-Steroidal Anti-Inflammatory Drugs (SOS) Project. Individual NSAIDs and upper gastrointestinal complications: a systematic review and meta-analysis of observational studies (the SOS project). </a:t>
            </a:r>
            <a:r>
              <a:rPr lang="en-US" i="1" dirty="0" smtClean="0"/>
              <a:t>Drug Saf. </a:t>
            </a:r>
            <a:r>
              <a:rPr lang="en-US" dirty="0" smtClean="0"/>
              <a:t>20121;35(12):1127-46. </a:t>
            </a:r>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11</a:t>
            </a:fld>
            <a:endParaRPr lang="en-CA"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xfrm>
            <a:off x="1196975"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noChangeArrowheads="1"/>
          </p:cNvSpPr>
          <p:nvPr>
            <p:ph type="body" idx="1"/>
          </p:nvPr>
        </p:nvSpPr>
        <p:spPr bwMode="auto">
          <a:xfrm>
            <a:off x="707533" y="4431927"/>
            <a:ext cx="5137714" cy="45785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82" tIns="44942" rIns="89882" bIns="44942"/>
          <a:lstStyle/>
          <a:p>
            <a:pPr>
              <a:spcAft>
                <a:spcPts val="600"/>
              </a:spcAft>
            </a:pPr>
            <a:r>
              <a:rPr lang="es-MX" sz="1100" b="1" dirty="0" smtClean="0"/>
              <a:t>Notas del Conferencista</a:t>
            </a:r>
          </a:p>
          <a:p>
            <a:pPr>
              <a:spcAft>
                <a:spcPts val="300"/>
              </a:spcAft>
            </a:pPr>
            <a:r>
              <a:rPr lang="es-MX" altLang="zh-CN" sz="1100" dirty="0" smtClean="0"/>
              <a:t>La mayoría de las droga antiinflamatorias han sido asociadas con efectos secundarios gastrointestinales (GI). El daño a la mucosa GI puede ir desde lesiones endoscópicas sin manifestaciones clínicas hasta complicaciones del GI superior graves que en algunos casos pueden ser fatales. Esta gráfica proporciona el riesgo relativo de una variedad de factores de complicaciones GI asociados con AINEne/coxibs. La hemorragia del GI superior previa es el factor de predicción más importante de hemorragia futura del tracto GI superior.</a:t>
            </a:r>
          </a:p>
          <a:p>
            <a:pPr>
              <a:spcAft>
                <a:spcPts val="300"/>
              </a:spcAft>
            </a:pPr>
            <a:endParaRPr lang="es-MX" altLang="zh-CN" sz="1100" dirty="0" smtClean="0"/>
          </a:p>
          <a:p>
            <a:pPr>
              <a:spcBef>
                <a:spcPct val="0"/>
              </a:spcBef>
              <a:spcAft>
                <a:spcPts val="300"/>
              </a:spcAft>
            </a:pPr>
            <a:r>
              <a:rPr lang="es-MX" altLang="zh-CN" sz="1100" b="1" dirty="0" smtClean="0"/>
              <a:t>Referencias</a:t>
            </a:r>
          </a:p>
          <a:p>
            <a:pPr>
              <a:spcBef>
                <a:spcPct val="0"/>
              </a:spcBef>
              <a:spcAft>
                <a:spcPts val="300"/>
              </a:spcAft>
            </a:pPr>
            <a:r>
              <a:rPr lang="en-CA" altLang="zh-CN" sz="1100" dirty="0" smtClean="0"/>
              <a:t>Bardou M, Barkun AN. Preventing the gastrointestinal adverse effects of nonsteroidal </a:t>
            </a:r>
            <a:br>
              <a:rPr lang="en-CA" altLang="zh-CN" sz="1100" dirty="0" smtClean="0"/>
            </a:br>
            <a:r>
              <a:rPr lang="en-CA" altLang="zh-CN" sz="1100" dirty="0" smtClean="0"/>
              <a:t>anti-inflammatory drugs: from risk factor identification to risk factor intervention. </a:t>
            </a:r>
            <a:br>
              <a:rPr lang="en-CA" altLang="zh-CN" sz="1100" dirty="0" smtClean="0"/>
            </a:br>
            <a:r>
              <a:rPr lang="en-CA" altLang="zh-CN" sz="1100" i="1" dirty="0" smtClean="0"/>
              <a:t>Joint Bone Spine </a:t>
            </a:r>
            <a:r>
              <a:rPr lang="en-CA" altLang="zh-CN" sz="1100" dirty="0" smtClean="0"/>
              <a:t>2010; 77(1):6-12. </a:t>
            </a:r>
          </a:p>
          <a:p>
            <a:pPr>
              <a:spcBef>
                <a:spcPct val="0"/>
              </a:spcBef>
              <a:spcAft>
                <a:spcPts val="300"/>
              </a:spcAft>
            </a:pPr>
            <a:r>
              <a:rPr lang="en-CA" altLang="zh-CN" sz="1100" dirty="0" smtClean="0"/>
              <a:t>Gabriel SE </a:t>
            </a:r>
            <a:r>
              <a:rPr lang="en-CA" altLang="zh-CN" sz="1100" i="1" dirty="0" smtClean="0"/>
              <a:t>et al. </a:t>
            </a:r>
            <a:r>
              <a:rPr lang="en-CA" altLang="zh-CN" sz="1100" dirty="0" smtClean="0"/>
              <a:t>Risk for serious gastrointestinal complications related to use of nonsteroidal anti-inflammatory drugs. A meta-analysis. </a:t>
            </a:r>
            <a:r>
              <a:rPr lang="en-CA" altLang="zh-CN" sz="1100" i="1" dirty="0" smtClean="0"/>
              <a:t>Ann Intern Med </a:t>
            </a:r>
            <a:r>
              <a:rPr lang="en-CA" altLang="zh-CN" sz="1100" dirty="0" smtClean="0"/>
              <a:t>1991; 115(10):787-96.</a:t>
            </a:r>
          </a:p>
          <a:p>
            <a:pPr>
              <a:spcBef>
                <a:spcPct val="0"/>
              </a:spcBef>
              <a:spcAft>
                <a:spcPts val="300"/>
              </a:spcAft>
            </a:pPr>
            <a:r>
              <a:rPr lang="en-CA" altLang="zh-CN" sz="1100" dirty="0" smtClean="0"/>
              <a:t>García Rodríguez LA, Hernández-Díaz S. The risk of upper gastrointestinal complications associated with nonsteroidal anti-inflammatory drugs, glucocorticoids, acetaminophen, and combinations of these agents. </a:t>
            </a:r>
            <a:r>
              <a:rPr lang="en-CA" altLang="zh-CN" sz="1100" i="1" dirty="0" smtClean="0"/>
              <a:t>Arthritis Res </a:t>
            </a:r>
            <a:r>
              <a:rPr lang="en-CA" altLang="zh-CN" sz="1100" dirty="0" smtClean="0"/>
              <a:t>2001; 3(2):98-101.</a:t>
            </a:r>
          </a:p>
          <a:p>
            <a:pPr>
              <a:spcBef>
                <a:spcPct val="0"/>
              </a:spcBef>
              <a:spcAft>
                <a:spcPts val="300"/>
              </a:spcAft>
            </a:pPr>
            <a:r>
              <a:rPr lang="en-CA" altLang="zh-CN" sz="1100" dirty="0" smtClean="0"/>
              <a:t>García Rodríguez LA, Jick H. Risk of upper gastrointestinal bleeding and perforation associated with individual non-steroidal anti-inflammatory drugs. </a:t>
            </a:r>
            <a:r>
              <a:rPr lang="en-CA" altLang="zh-CN" sz="1100" i="1" dirty="0" smtClean="0"/>
              <a:t>Lancet </a:t>
            </a:r>
            <a:r>
              <a:rPr lang="en-CA" altLang="zh-CN" sz="1100" dirty="0" smtClean="0"/>
              <a:t>1994; 343(8900):769-72.</a:t>
            </a:r>
          </a:p>
          <a:p>
            <a:pPr eaLnBrk="1" hangingPunct="1">
              <a:spcBef>
                <a:spcPct val="0"/>
              </a:spcBef>
              <a:spcAft>
                <a:spcPts val="300"/>
              </a:spcAft>
            </a:pPr>
            <a:endParaRPr lang="es-MX" altLang="zh-CN" sz="11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bwMode="auto">
          <a:xfrm>
            <a:off x="1196975" y="692150"/>
            <a:ext cx="4618038"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Rectangle 3"/>
          <p:cNvSpPr>
            <a:spLocks noGrp="1" noChangeArrowheads="1"/>
          </p:cNvSpPr>
          <p:nvPr>
            <p:ph type="body" idx="1"/>
          </p:nvPr>
        </p:nvSpPr>
        <p:spPr bwMode="auto">
          <a:xfrm>
            <a:off x="701040" y="4431928"/>
            <a:ext cx="5608320" cy="40025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82" tIns="44942" rIns="89882" bIns="44942"/>
          <a:lstStyle/>
          <a:p>
            <a:pPr>
              <a:spcAft>
                <a:spcPts val="600"/>
              </a:spcAft>
            </a:pPr>
            <a:r>
              <a:rPr lang="es-MX" b="1" dirty="0" smtClean="0"/>
              <a:t>Notas del Conferencista</a:t>
            </a:r>
          </a:p>
          <a:p>
            <a:pPr>
              <a:spcAft>
                <a:spcPts val="600"/>
              </a:spcAft>
            </a:pPr>
            <a:r>
              <a:rPr lang="es-MX" altLang="zh-CN" dirty="0" smtClean="0"/>
              <a:t>En 2006, La tercera Conferencia de Consenso Canadiense recomendó que todos los pacientes que toman ASA que reciben una prescripción de un coxib o un AINEne también deben recibir un PPI, independientemente de su nivel de riesgo gastrointestinal.</a:t>
            </a:r>
          </a:p>
          <a:p>
            <a:pPr>
              <a:spcAft>
                <a:spcPts val="600"/>
              </a:spcAft>
            </a:pPr>
            <a:r>
              <a:rPr lang="es-MX" altLang="zh-CN" dirty="0" smtClean="0"/>
              <a:t>Aunque esta recomendación demostró ser controversial, la justificación fue que ASA se prescribe a pacientes con comorbilidades que por sí mismas son factores de riesgo gastrointestinal.  Es importante mencionar que algunos pacientes pueden tomar ASA porque piensan que será benéfico sin tener necesariamente alguna comorbilidad.</a:t>
            </a:r>
          </a:p>
          <a:p>
            <a:pPr>
              <a:spcAft>
                <a:spcPts val="600"/>
              </a:spcAft>
            </a:pPr>
            <a:r>
              <a:rPr lang="es-MX" altLang="zh-CN" b="1" dirty="0" smtClean="0"/>
              <a:t>Referencia</a:t>
            </a:r>
          </a:p>
          <a:p>
            <a:pPr>
              <a:spcAft>
                <a:spcPts val="600"/>
              </a:spcAft>
            </a:pPr>
            <a:r>
              <a:rPr lang="en-CA" altLang="zh-CN" dirty="0" smtClean="0"/>
              <a:t>Tannenbaum H, Bombardier C, Davis P, Russell AS; Third Canadian Consensus Conference Group. An evidence-based approach to prescribing nonsteroidal antiinflammatory drugs. Third Canadian Consensus Conference. </a:t>
            </a:r>
            <a:r>
              <a:rPr lang="en-CA" altLang="zh-CN" i="1" dirty="0" smtClean="0"/>
              <a:t>J Rheumatol </a:t>
            </a:r>
            <a:r>
              <a:rPr lang="en-CA" altLang="zh-CN" dirty="0" smtClean="0"/>
              <a:t>2006; 33(1):140-57.</a:t>
            </a:r>
          </a:p>
          <a:p>
            <a:pPr>
              <a:spcAft>
                <a:spcPts val="600"/>
              </a:spcAft>
            </a:pPr>
            <a:endParaRPr lang="es-MX" altLang="zh-CN" dirty="0" smtClean="0"/>
          </a:p>
          <a:p>
            <a:pPr>
              <a:spcAft>
                <a:spcPts val="600"/>
              </a:spcAft>
            </a:pPr>
            <a:endParaRPr lang="es-MX" altLang="zh-CN" dirty="0" smtClean="0"/>
          </a:p>
          <a:p>
            <a:pPr>
              <a:spcAft>
                <a:spcPts val="600"/>
              </a:spcAft>
            </a:pPr>
            <a:endParaRPr lang="es-MX" altLang="zh-CN"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24A15105-A3D8-4389-959A-BED06B162D02}" type="slidenum">
              <a:rPr lang="en-CA" altLang="zh-CN">
                <a:solidFill>
                  <a:prstClr val="black"/>
                </a:solidFill>
                <a:latin typeface="Calibri" pitchFamily="34" charset="0"/>
              </a:rPr>
              <a:pPr eaLnBrk="1" hangingPunct="1"/>
              <a:t>14</a:t>
            </a:fld>
            <a:endParaRPr lang="en-CA" altLang="zh-CN" dirty="0">
              <a:solidFill>
                <a:prstClr val="black"/>
              </a:solidFill>
              <a:latin typeface="Calibri" pitchFamily="34" charset="0"/>
            </a:endParaRPr>
          </a:p>
        </p:txBody>
      </p:sp>
      <p:sp>
        <p:nvSpPr>
          <p:cNvPr id="152579" name="Rectangle 2"/>
          <p:cNvSpPr>
            <a:spLocks noGrp="1" noRot="1" noChangeAspect="1" noChangeArrowheads="1" noTextEdit="1"/>
          </p:cNvSpPr>
          <p:nvPr>
            <p:ph type="sldImg"/>
          </p:nvPr>
        </p:nvSpPr>
        <p:spPr bwMode="auto">
          <a:xfrm>
            <a:off x="1196975"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p:cNvSpPr>
            <a:spLocks noGrp="1" noChangeArrowheads="1"/>
          </p:cNvSpPr>
          <p:nvPr>
            <p:ph type="body" idx="1"/>
          </p:nvPr>
        </p:nvSpPr>
        <p:spPr bwMode="auto">
          <a:xfrm>
            <a:off x="408857" y="4364111"/>
            <a:ext cx="6408712" cy="46448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sz="1200" b="1" dirty="0" smtClean="0"/>
              <a:t>Notas del Conferencista</a:t>
            </a:r>
          </a:p>
          <a:p>
            <a:pPr>
              <a:spcAft>
                <a:spcPts val="600"/>
              </a:spcAft>
            </a:pPr>
            <a:r>
              <a:rPr lang="es-MX" altLang="zh-CN" dirty="0" smtClean="0"/>
              <a:t>El objetivo de este estudio fue analizar la evidencia disponible sobre la seguridad cardiovascular safety de los AINEne y coxibs. Se extrajeron datos de todos los estudios controlados aleatorizados a gran escala que compararon cualquier droga antiinflamatoria no-esteroidea (AINE) con otros AINEs o con un placebo. El resultado primario fue infarto del miocardio. Los resultados secundarios incluyeron accidente vascular cerebral, muerte por enfermedad cardiovascular, y muerte por cualquier causa. Los criterios de evaluación compuestos (combinados) fueron infarto del miocardio no-fatal, accidente vascular cerebral no-fatal , o muerte cardiovascular en comparación con el placebo.</a:t>
            </a:r>
          </a:p>
          <a:p>
            <a:pPr>
              <a:spcAft>
                <a:spcPts val="600"/>
              </a:spcAft>
            </a:pPr>
            <a:r>
              <a:rPr lang="es-MX" altLang="zh-CN" dirty="0" smtClean="0"/>
              <a:t>El análisis incluyó datos de 31 estudios (n = 116,429 pacientes ) con &gt;115,000 paciente-años. Los pacientes fueron asignados a naproxeno, ibuprofeno, diclofenaco, celecoxib, etoricoxib, rofecoxib, lumiracoxib o a un placebo. </a:t>
            </a:r>
          </a:p>
          <a:p>
            <a:pPr>
              <a:spcAft>
                <a:spcPts val="600"/>
              </a:spcAft>
            </a:pPr>
            <a:r>
              <a:rPr lang="es-MX" altLang="zh-CN" dirty="0" smtClean="0"/>
              <a:t>Todas las drogas estuvieron aparentemente asociadas con mayores riesgos del criterio de evaluación compuesto. Todos los AINEs excepto naproxeno tuvieron un razón de tasas estimada mayor de 1.3, que es el indicador aceptado generalmente de aumento clínicamente relevante en el riesgo. </a:t>
            </a:r>
          </a:p>
          <a:p>
            <a:pPr>
              <a:spcAft>
                <a:spcPts val="600"/>
              </a:spcAft>
            </a:pPr>
            <a:r>
              <a:rPr lang="es-MX" altLang="zh-CN" dirty="0" smtClean="0"/>
              <a:t>Los autores concluyeron que aunque la incertidumbre continúa, existe poca evidencia para sugerir que cualquiera de las drogas investigadas sea segura en términos cardiovasculares. Naproxeno pareció meno dañino. El riesgo cardiovascular debe tomarse en cuenta al prescribir cualquier AINE. </a:t>
            </a:r>
            <a:endParaRPr lang="es-MX" altLang="zh-CN" sz="1200" dirty="0" smtClean="0"/>
          </a:p>
          <a:p>
            <a:pPr>
              <a:spcAft>
                <a:spcPts val="600"/>
              </a:spcAft>
            </a:pPr>
            <a:r>
              <a:rPr lang="es-MX" altLang="zh-CN" sz="1200" b="1" dirty="0" smtClean="0"/>
              <a:t>Referencia</a:t>
            </a:r>
          </a:p>
          <a:p>
            <a:pPr>
              <a:spcAft>
                <a:spcPts val="600"/>
              </a:spcAft>
            </a:pPr>
            <a:r>
              <a:rPr lang="en-CA" altLang="zh-CN" dirty="0" smtClean="0"/>
              <a:t>Trelle S </a:t>
            </a:r>
            <a:r>
              <a:rPr lang="en-CA" altLang="zh-CN" i="1" dirty="0" smtClean="0"/>
              <a:t>et al. </a:t>
            </a:r>
            <a:r>
              <a:rPr lang="en-CA" altLang="zh-CN" dirty="0" smtClean="0"/>
              <a:t>Cardiovascular safety of non-steroidal anti-inflammatory drugs: network meta-analysis. </a:t>
            </a:r>
            <a:r>
              <a:rPr lang="en-CA" altLang="zh-CN" i="1" dirty="0" smtClean="0"/>
              <a:t>BMJ</a:t>
            </a:r>
            <a:r>
              <a:rPr lang="en-CA" altLang="zh-CN" dirty="0" smtClean="0"/>
              <a:t> 2011; 342:c7086.</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2832" y="4330005"/>
            <a:ext cx="6624736" cy="4231221"/>
          </a:xfrm>
        </p:spPr>
        <p:txBody>
          <a:bodyPr/>
          <a:lstStyle/>
          <a:p>
            <a:pPr>
              <a:spcAft>
                <a:spcPts val="300"/>
              </a:spcAft>
            </a:pPr>
            <a:r>
              <a:rPr lang="es-MX" sz="1100" b="1" dirty="0" smtClean="0"/>
              <a:t>Notas del Conferencista</a:t>
            </a:r>
          </a:p>
          <a:p>
            <a:pPr>
              <a:spcAft>
                <a:spcPts val="300"/>
              </a:spcAft>
            </a:pPr>
            <a:r>
              <a:rPr lang="es-MX" sz="1100" baseline="0" dirty="0" smtClean="0"/>
              <a:t>La literatura disponible indica que las prostaglandinas tienen</a:t>
            </a:r>
            <a:r>
              <a:rPr lang="es-MX" sz="1100" dirty="0" smtClean="0"/>
              <a:t> </a:t>
            </a:r>
            <a:r>
              <a:rPr lang="es-MX" sz="1100" baseline="0" dirty="0" smtClean="0"/>
              <a:t>roles fundamentales en múltiples pasos a lo largo de la cascada de cura de fracturas y remodelación. También se reconoce que los AINEs, </a:t>
            </a:r>
            <a:r>
              <a:rPr lang="es-MX" sz="1100" dirty="0" smtClean="0"/>
              <a:t>a través de sus acciones en la red de la prostaglandina</a:t>
            </a:r>
            <a:r>
              <a:rPr lang="es-MX" sz="1100" baseline="0" dirty="0" smtClean="0"/>
              <a:t>, pueden manejar efectivamente el dolor agudo y reducir la inflamación regional con menos efectos secundarios en comparación con los opioides.  </a:t>
            </a:r>
          </a:p>
          <a:p>
            <a:pPr>
              <a:spcAft>
                <a:spcPts val="300"/>
              </a:spcAft>
            </a:pPr>
            <a:r>
              <a:rPr lang="es-MX" sz="1100" baseline="0" dirty="0" smtClean="0"/>
              <a:t>Sin embargo, muchos profesionales clínicos han empezado</a:t>
            </a:r>
            <a:r>
              <a:rPr lang="es-MX" sz="1100" dirty="0" smtClean="0"/>
              <a:t> a dejar de usar </a:t>
            </a:r>
            <a:r>
              <a:rPr lang="es-MX" sz="1100" baseline="0" dirty="0" smtClean="0"/>
              <a:t>AINEs para manejar</a:t>
            </a:r>
            <a:r>
              <a:rPr lang="es-MX" sz="1100" dirty="0" smtClean="0"/>
              <a:t> el dolor </a:t>
            </a:r>
            <a:r>
              <a:rPr lang="es-MX" sz="1100" baseline="0" dirty="0" smtClean="0"/>
              <a:t>post-fractura.  Aunque no todas coinciden, las evidencias colectivas de estudios in vitro y principalmente </a:t>
            </a:r>
            <a:r>
              <a:rPr lang="es-MX" sz="1100" dirty="0" smtClean="0"/>
              <a:t>b</a:t>
            </a:r>
            <a:r>
              <a:rPr lang="es-MX" sz="1100" baseline="0" dirty="0" smtClean="0"/>
              <a:t>asados en roedores demuestran una fuerte tendencia</a:t>
            </a:r>
            <a:r>
              <a:rPr lang="es-MX" sz="1100" dirty="0" smtClean="0"/>
              <a:t> hacia el hecho de que los</a:t>
            </a:r>
            <a:r>
              <a:rPr lang="es-MX" sz="1100" baseline="0" dirty="0" smtClean="0"/>
              <a:t> AINEs retardan considerablemente el proceso intrínseco de cura de las fracturas y suprimen la unión y remodelación</a:t>
            </a:r>
            <a:r>
              <a:rPr lang="es-MX" sz="1100" dirty="0" smtClean="0"/>
              <a:t> bioquímica reparadora</a:t>
            </a:r>
            <a:r>
              <a:rPr lang="es-MX" sz="1100" baseline="0" dirty="0" smtClean="0"/>
              <a:t>.  Aunque un estudio clínico ha mostrado que la administración p</a:t>
            </a:r>
            <a:r>
              <a:rPr lang="es-MX" sz="1100" dirty="0" smtClean="0"/>
              <a:t>erioperatoria a corto-plazo de celecoxib, rofecoxib, o ketorolaco a dosis baja no tuvo efectos dañinos importantes en la falta de unión, no existen datos de estudios prospectivos, aleatorizados extensos que exploren el efecto del uso de AINE en la reparación de fracturas. </a:t>
            </a:r>
            <a:endParaRPr lang="es-MX" sz="1100" baseline="0" dirty="0" smtClean="0"/>
          </a:p>
          <a:p>
            <a:pPr>
              <a:spcAft>
                <a:spcPts val="300"/>
              </a:spcAft>
            </a:pPr>
            <a:r>
              <a:rPr lang="es-MX" sz="1100" baseline="0" dirty="0" smtClean="0"/>
              <a:t>En ausencia de evidencia clínica paralela sólida y convincente, sigue siendo controversial si los datos pre-clínicos reportados pueden ser o deben ser extrapolados</a:t>
            </a:r>
            <a:r>
              <a:rPr lang="es-MX" sz="1100" dirty="0" smtClean="0"/>
              <a:t> de forma confiable al padecimiento humano considerando la diferente fisiología, cumplimiento del </a:t>
            </a:r>
            <a:r>
              <a:rPr lang="es-MX" sz="1100" baseline="0" dirty="0" smtClean="0"/>
              <a:t>tratamiento y carga de comorbilidad.  Por lo tanto, a pesar de las inquietudes teóricas, la evidencia disponible</a:t>
            </a:r>
            <a:r>
              <a:rPr lang="es-MX" sz="1100" dirty="0" smtClean="0"/>
              <a:t> </a:t>
            </a:r>
            <a:r>
              <a:rPr lang="es-MX" sz="1100" baseline="0" dirty="0" smtClean="0"/>
              <a:t>sostiene que el uso a corto</a:t>
            </a:r>
            <a:r>
              <a:rPr lang="es-MX" sz="1100" dirty="0" smtClean="0"/>
              <a:t> plazo de los </a:t>
            </a:r>
            <a:r>
              <a:rPr lang="es-MX" sz="1100" baseline="0" dirty="0" smtClean="0"/>
              <a:t>AINEs es seguro para el control del dolor post-fractura.  Sin embargo, aun no existe un consenso claro con respecto al intervalo de seguridad “real” y a la duración durante la cual dicha terapia puede ser aplicada con confianza</a:t>
            </a:r>
            <a:r>
              <a:rPr lang="es-MX" sz="1100" dirty="0" smtClean="0"/>
              <a:t>. Además, no existen datos claros con respecto al uso de AINEs de larga-duración.</a:t>
            </a:r>
            <a:endParaRPr lang="es-MX" sz="1100" b="1" dirty="0" smtClean="0"/>
          </a:p>
          <a:p>
            <a:pPr>
              <a:spcAft>
                <a:spcPts val="300"/>
              </a:spcAft>
            </a:pPr>
            <a:r>
              <a:rPr lang="es-MX" sz="1050" b="1" dirty="0" smtClean="0"/>
              <a:t>Referencia</a:t>
            </a:r>
          </a:p>
          <a:p>
            <a:pPr>
              <a:spcAft>
                <a:spcPts val="300"/>
              </a:spcAft>
              <a:defRPr/>
            </a:pPr>
            <a:r>
              <a:rPr lang="en-US" sz="1050" dirty="0" smtClean="0"/>
              <a:t>Kurmis AP, Kurmis TP, O'Brien JX, Dalén T. The effect of nonsteroidal anti-inflammatory drug administration on acute phase fracture-healing: a review. J Bone Joint Surg Am. 2012 May 2;94(9):815-23. doi: 10.2106/JBJS.J.01743.</a:t>
            </a:r>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15</a:t>
            </a:fld>
            <a:endParaRPr lang="en-CA" dirty="0">
              <a:solidFill>
                <a:prstClr val="black"/>
              </a:solidFill>
            </a:endParaRPr>
          </a:p>
        </p:txBody>
      </p:sp>
    </p:spTree>
    <p:extLst>
      <p:ext uri="{BB962C8B-B14F-4D97-AF65-F5344CB8AC3E}">
        <p14:creationId xmlns:p14="http://schemas.microsoft.com/office/powerpoint/2010/main" val="3393641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0864" y="4387136"/>
            <a:ext cx="5828496" cy="4156234"/>
          </a:xfrm>
        </p:spPr>
        <p:txBody>
          <a:bodyPr/>
          <a:lstStyle/>
          <a:p>
            <a:pPr marL="0" marR="0" indent="0" algn="l" defTabSz="914400" rtl="0" eaLnBrk="1" fontAlgn="auto" latinLnBrk="0" hangingPunct="1">
              <a:spcBef>
                <a:spcPts val="0"/>
              </a:spcBef>
              <a:spcAft>
                <a:spcPts val="600"/>
              </a:spcAft>
              <a:buClrTx/>
              <a:buSzTx/>
              <a:buFontTx/>
              <a:buNone/>
              <a:tabLst/>
              <a:defRPr/>
            </a:pPr>
            <a:r>
              <a:rPr lang="es-MX" b="1" dirty="0" smtClean="0"/>
              <a:t>Notas del Conferencista</a:t>
            </a:r>
          </a:p>
          <a:p>
            <a:pPr rtl="0">
              <a:spcAft>
                <a:spcPts val="600"/>
              </a:spcAft>
            </a:pPr>
            <a:r>
              <a:rPr lang="es-MX" sz="1200" kern="1200" dirty="0" smtClean="0">
                <a:solidFill>
                  <a:schemeClr val="tx1"/>
                </a:solidFill>
                <a:latin typeface="+mn-lt"/>
                <a:ea typeface="+mn-ea"/>
                <a:cs typeface="+mn-cs"/>
              </a:rPr>
              <a:t>Sesenta y siete estudios fueron revisados para explorar el desarrollo del abuso/adicción y comportamientos aberrantes relacionados con la droga en pacientes con d</a:t>
            </a:r>
            <a:r>
              <a:rPr lang="es-MX" dirty="0" smtClean="0"/>
              <a:t>olor crónico no-maligno expuestos a la terapia analgésica crónica con opioides.</a:t>
            </a:r>
          </a:p>
          <a:p>
            <a:pPr rtl="0">
              <a:spcAft>
                <a:spcPts val="600"/>
              </a:spcAft>
            </a:pPr>
            <a:r>
              <a:rPr lang="es-MX" dirty="0" smtClean="0"/>
              <a:t>En estos </a:t>
            </a:r>
            <a:r>
              <a:rPr lang="es-MX" baseline="0" dirty="0" smtClean="0"/>
              <a:t>67 estudios, 24 fueron clasificados bajo el encabezado de abuso/adicción e incluyeron 2,507 pacientes con dolor crónico con una tasa de abuso/adicción calculada de</a:t>
            </a:r>
            <a:r>
              <a:rPr lang="es-MX" dirty="0" smtClean="0"/>
              <a:t> 3.27%. Análisis posteriores de este subgrupo revelaron que el porcentaje de abuso/adicción era de 0.19% cuando se incluía solamente a pacientes sin historia de abuso/adicción.</a:t>
            </a:r>
            <a:endParaRPr lang="es-MX" sz="1200" kern="1200" dirty="0" smtClean="0">
              <a:solidFill>
                <a:schemeClr val="tx1"/>
              </a:solidFill>
              <a:latin typeface="+mn-lt"/>
              <a:ea typeface="+mn-ea"/>
              <a:cs typeface="+mn-cs"/>
            </a:endParaRPr>
          </a:p>
          <a:p>
            <a:pPr rtl="0">
              <a:spcAft>
                <a:spcPts val="600"/>
              </a:spcAft>
            </a:pPr>
            <a:r>
              <a:rPr lang="es-MX" dirty="0" smtClean="0"/>
              <a:t>En conclusión,</a:t>
            </a:r>
            <a:r>
              <a:rPr lang="es-MX" baseline="0" dirty="0" smtClean="0"/>
              <a:t> la exposición</a:t>
            </a:r>
            <a:r>
              <a:rPr lang="es-MX" dirty="0" smtClean="0"/>
              <a:t> a la</a:t>
            </a:r>
            <a:r>
              <a:rPr lang="es-MX" baseline="0" dirty="0" smtClean="0"/>
              <a:t> terapia analgésica crónica con opioides </a:t>
            </a:r>
            <a:r>
              <a:rPr lang="es-MX" dirty="0" smtClean="0"/>
              <a:t>dará lugar a abuso/adicción en un porcentaje muy pequeño de pacientes y este porcentaje puede ser disminuido drásticamente preseleccionando a los pacientes con dolor crónico sin historia de abuso/adicción a drogas/alcohol.</a:t>
            </a:r>
            <a:endParaRPr lang="es-MX" sz="1200" kern="1200" dirty="0" smtClean="0">
              <a:solidFill>
                <a:schemeClr val="tx1"/>
              </a:solidFill>
              <a:latin typeface="+mn-lt"/>
              <a:ea typeface="+mn-ea"/>
              <a:cs typeface="+mn-cs"/>
            </a:endParaRPr>
          </a:p>
          <a:p>
            <a:pPr>
              <a:spcAft>
                <a:spcPts val="600"/>
              </a:spcAft>
            </a:pPr>
            <a:r>
              <a:rPr lang="es-MX" b="1" dirty="0" smtClean="0"/>
              <a:t>Referencia</a:t>
            </a:r>
          </a:p>
          <a:p>
            <a:pPr>
              <a:spcAft>
                <a:spcPts val="600"/>
              </a:spcAft>
              <a:defRPr/>
            </a:pPr>
            <a:r>
              <a:rPr lang="en-US" dirty="0" smtClean="0"/>
              <a:t>Fishbain DA, Cole B, Lewis J, Rosomoff HL, Rosomoff RS. What percentage of chronic nonmalignant pain patients exposed to chronic opioid analgesic therapy develop abuse/addiction and/or aberrant drug-related behaviors? A structured evidence-based review. Pain Med. 2008 May-Jun;9(4):444-59. doi: 10.1111/j.1526-4637.2007.00370.x.</a:t>
            </a:r>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16</a:t>
            </a:fld>
            <a:endParaRPr lang="en-CA" dirty="0">
              <a:solidFill>
                <a:prstClr val="black"/>
              </a:solidFill>
            </a:endParaRPr>
          </a:p>
        </p:txBody>
      </p:sp>
    </p:spTree>
    <p:extLst>
      <p:ext uri="{BB962C8B-B14F-4D97-AF65-F5344CB8AC3E}">
        <p14:creationId xmlns:p14="http://schemas.microsoft.com/office/powerpoint/2010/main" val="2546198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3" name="Rectangle 3"/>
          <p:cNvSpPr>
            <a:spLocks noGrp="1" noChangeArrowheads="1"/>
          </p:cNvSpPr>
          <p:nvPr>
            <p:ph type="body" idx="1"/>
          </p:nvPr>
        </p:nvSpPr>
        <p:spPr bwMode="auto">
          <a:xfrm>
            <a:off x="408856" y="4474021"/>
            <a:ext cx="5810840" cy="3955614"/>
          </a:xfrm>
          <a:solidFill>
            <a:srgbClr val="FFFFFF"/>
          </a:solidFill>
          <a:ln>
            <a:noFill/>
            <a:miter lim="800000"/>
            <a:headEnd/>
            <a:tailEnd/>
          </a:ln>
        </p:spPr>
        <p:txBody>
          <a:bodyPr/>
          <a:lstStyle/>
          <a:p>
            <a:pPr>
              <a:spcBef>
                <a:spcPct val="0"/>
              </a:spcBef>
              <a:spcAft>
                <a:spcPts val="600"/>
              </a:spcAft>
              <a:defRPr/>
            </a:pPr>
            <a:r>
              <a:rPr lang="es-MX" b="1" dirty="0" smtClean="0"/>
              <a:t>Notas del Conferencista</a:t>
            </a:r>
          </a:p>
          <a:p>
            <a:pPr>
              <a:spcBef>
                <a:spcPct val="0"/>
              </a:spcBef>
              <a:spcAft>
                <a:spcPts val="600"/>
              </a:spcAft>
              <a:defRPr/>
            </a:pPr>
            <a:r>
              <a:rPr lang="es-MX" dirty="0" smtClean="0"/>
              <a:t>El uso de opioides en el manejo del dolor puede ser asociado con una variedad de efectos adversos, como muestra esta slide. Los efectos secundarios gastrointestinales pueden incluir náusea, vómito y constipación, mientras que los efectos en el sistema nervioso central pueden incluir daño cognitivo, sedación, vahído, y mareo. Depresión respiratoria, hipotensión ortostática, desfallecimiento, urticaria, miosis, sudoración, y retención urinaria se encuentran entre otros efectos adversos potenciales de los opioides.</a:t>
            </a:r>
          </a:p>
          <a:p>
            <a:pPr>
              <a:spcBef>
                <a:spcPct val="0"/>
              </a:spcBef>
              <a:spcAft>
                <a:spcPts val="600"/>
              </a:spcAft>
              <a:defRPr/>
            </a:pPr>
            <a:r>
              <a:rPr lang="es-MX" b="1" dirty="0" smtClean="0"/>
              <a:t>Referencias</a:t>
            </a:r>
          </a:p>
          <a:p>
            <a:pPr>
              <a:spcBef>
                <a:spcPct val="0"/>
              </a:spcBef>
              <a:spcAft>
                <a:spcPts val="600"/>
              </a:spcAft>
              <a:defRPr/>
            </a:pPr>
            <a:r>
              <a:rPr lang="en-CA" dirty="0" smtClean="0"/>
              <a:t>Moreland LW, St Clair EW. The use of analgesics in the management of pain in rheumatic diseases. </a:t>
            </a:r>
            <a:r>
              <a:rPr lang="en-CA" i="1" dirty="0" smtClean="0"/>
              <a:t>Rheum Dis Clin North Am</a:t>
            </a:r>
            <a:r>
              <a:rPr lang="en-CA" dirty="0" smtClean="0"/>
              <a:t> 1999; 25(1):153-91.</a:t>
            </a:r>
          </a:p>
          <a:p>
            <a:pPr fontAlgn="base">
              <a:spcBef>
                <a:spcPct val="0"/>
              </a:spcBef>
              <a:spcAft>
                <a:spcPts val="600"/>
              </a:spcAft>
            </a:pPr>
            <a:r>
              <a:rPr lang="en-US" dirty="0" smtClean="0">
                <a:latin typeface="Calibri" pitchFamily="34" charset="0"/>
              </a:rPr>
              <a:t>Yaksh TL, Wallace MS. </a:t>
            </a:r>
            <a:r>
              <a:rPr lang="sv-SE" dirty="0" smtClean="0">
                <a:latin typeface="Calibri" pitchFamily="34" charset="0"/>
              </a:rPr>
              <a:t>In</a:t>
            </a:r>
            <a:r>
              <a:rPr lang="sv-SE" i="1" dirty="0" smtClean="0">
                <a:latin typeface="Calibri" pitchFamily="34" charset="0"/>
              </a:rPr>
              <a:t>: </a:t>
            </a:r>
            <a:r>
              <a:rPr lang="sv-SE" dirty="0" smtClean="0">
                <a:latin typeface="Calibri" pitchFamily="34" charset="0"/>
              </a:rPr>
              <a:t>Brunton L </a:t>
            </a:r>
            <a:r>
              <a:rPr lang="sv-SE" i="1" dirty="0" smtClean="0">
                <a:latin typeface="Calibri" pitchFamily="34" charset="0"/>
              </a:rPr>
              <a:t>et al </a:t>
            </a:r>
            <a:r>
              <a:rPr lang="sv-SE" dirty="0" smtClean="0">
                <a:latin typeface="Calibri" pitchFamily="34" charset="0"/>
              </a:rPr>
              <a:t>(eds). </a:t>
            </a:r>
            <a:r>
              <a:rPr lang="en-US" i="1" dirty="0" smtClean="0">
                <a:latin typeface="Calibri" pitchFamily="34" charset="0"/>
              </a:rPr>
              <a:t>Goodman and Gilman’s The Pharmacological Basis of Therapeutics</a:t>
            </a:r>
            <a:r>
              <a:rPr lang="en-US" dirty="0" smtClean="0">
                <a:latin typeface="Calibri" pitchFamily="34" charset="0"/>
              </a:rPr>
              <a:t>. 12</a:t>
            </a:r>
            <a:r>
              <a:rPr lang="en-US" baseline="30000" dirty="0" smtClean="0">
                <a:latin typeface="Calibri" pitchFamily="34" charset="0"/>
              </a:rPr>
              <a:t>th</a:t>
            </a:r>
            <a:r>
              <a:rPr lang="en-US" dirty="0" smtClean="0">
                <a:latin typeface="Calibri" pitchFamily="34" charset="0"/>
              </a:rPr>
              <a:t> ed. (online version). McGraw-Hill; </a:t>
            </a:r>
            <a:br>
              <a:rPr lang="en-US" dirty="0" smtClean="0">
                <a:latin typeface="Calibri" pitchFamily="34" charset="0"/>
              </a:rPr>
            </a:br>
            <a:r>
              <a:rPr lang="en-US" dirty="0" smtClean="0">
                <a:latin typeface="Calibri" pitchFamily="34" charset="0"/>
              </a:rPr>
              <a:t>New York, NY: 2010.</a:t>
            </a:r>
            <a:endParaRPr lang="en-US" dirty="0">
              <a:latin typeface="Calibri" pitchFamily="34" charset="0"/>
            </a:endParaRPr>
          </a:p>
        </p:txBody>
      </p:sp>
      <p:sp>
        <p:nvSpPr>
          <p:cNvPr id="195592" name="Rectangle 4"/>
          <p:cNvSpPr>
            <a:spLocks noChangeArrowheads="1"/>
          </p:cNvSpPr>
          <p:nvPr/>
        </p:nvSpPr>
        <p:spPr bwMode="black">
          <a:xfrm>
            <a:off x="168769" y="2648119"/>
            <a:ext cx="739987" cy="15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7575" eaLnBrk="0" fontAlgn="base" hangingPunct="0">
              <a:spcBef>
                <a:spcPct val="0"/>
              </a:spcBef>
              <a:spcAft>
                <a:spcPct val="0"/>
              </a:spcAft>
              <a:buClr>
                <a:srgbClr val="000000"/>
              </a:buClr>
              <a:buSzPct val="80000"/>
              <a:buFont typeface="Wingdings" pitchFamily="2" charset="2"/>
              <a:buNone/>
            </a:pPr>
            <a:endParaRPr lang="tr-TR" sz="1000" smtClean="0">
              <a:solidFill>
                <a:srgbClr val="000000"/>
              </a:solidFill>
              <a:latin typeface="Arial" pitchFamily="34" charset="0"/>
              <a:ea typeface="SimSun"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fld id="{FC34AD7C-96A2-48E1-8088-9A58F8A9E959}" type="slidenum">
              <a:rPr lang="en-GB" smtClean="0">
                <a:solidFill>
                  <a:prstClr val="black"/>
                </a:solidFill>
              </a:rPr>
              <a:pPr/>
              <a:t>18</a:t>
            </a:fld>
            <a:endParaRPr lang="en-GB" dirty="0">
              <a:solidFill>
                <a:prstClr val="black"/>
              </a:solidFill>
            </a:endParaRPr>
          </a:p>
        </p:txBody>
      </p:sp>
      <p:sp>
        <p:nvSpPr>
          <p:cNvPr id="131076" name="Rectangle 3"/>
          <p:cNvSpPr>
            <a:spLocks noGrp="1" noChangeArrowheads="1"/>
          </p:cNvSpPr>
          <p:nvPr>
            <p:ph type="body" idx="1"/>
          </p:nvPr>
        </p:nvSpPr>
        <p:spPr/>
        <p:txBody>
          <a:bodyPr/>
          <a:lstStyle/>
          <a:p>
            <a:pPr>
              <a:spcAft>
                <a:spcPts val="600"/>
              </a:spcAft>
            </a:pPr>
            <a:r>
              <a:rPr lang="es-MX" b="1" dirty="0" smtClean="0"/>
              <a:t>Notas del Conferencista</a:t>
            </a:r>
          </a:p>
          <a:p>
            <a:r>
              <a:rPr lang="es-MX" dirty="0" smtClean="0"/>
              <a:t>Se piensa que el principal efecto analgésico de los antidepresivos ocurre por medio del aumento de las cantidades de serotonina y noradrenalina disponibles en las hendiduras sinápticas a nivel espinal y supra-espinal, aumentando así los efectos inhibitorios de las vías modulatorias descendentes. </a:t>
            </a:r>
          </a:p>
          <a:p>
            <a:r>
              <a:rPr lang="es-MX" dirty="0" smtClean="0"/>
              <a:t>Es interesante mencionar que a concentraciones terapéuticas los antidepresivos tienen muy poco efecto analgésico en la nocicepción, lo cual sugiere que pueden ayudar a “normalizar” la función de un sistema de dolor alterado más que a inhibir la transmisión del dolor</a:t>
            </a:r>
            <a:endParaRPr lang="es-MX" b="1" dirty="0" smtClean="0"/>
          </a:p>
          <a:p>
            <a:pPr>
              <a:spcAft>
                <a:spcPts val="600"/>
              </a:spcAft>
            </a:pPr>
            <a:endParaRPr lang="es-MX" b="1" dirty="0" smtClean="0"/>
          </a:p>
          <a:p>
            <a:pPr>
              <a:spcAft>
                <a:spcPts val="600"/>
              </a:spcAft>
            </a:pPr>
            <a:r>
              <a:rPr lang="es-MX" b="1" dirty="0" smtClean="0"/>
              <a:t>Referencia</a:t>
            </a:r>
          </a:p>
          <a:p>
            <a:pPr>
              <a:spcAft>
                <a:spcPts val="600"/>
              </a:spcAft>
            </a:pPr>
            <a:r>
              <a:rPr lang="en-US" dirty="0" smtClean="0"/>
              <a:t>Verdu B </a:t>
            </a:r>
            <a:r>
              <a:rPr lang="en-US" i="1" dirty="0" smtClean="0"/>
              <a:t>et al. </a:t>
            </a:r>
            <a:r>
              <a:rPr lang="en-CA" dirty="0" smtClean="0"/>
              <a:t>Antidepressants for the treatment of chronic pain. </a:t>
            </a:r>
            <a:r>
              <a:rPr lang="en-US" i="1" dirty="0" smtClean="0"/>
              <a:t>Drugs</a:t>
            </a:r>
            <a:r>
              <a:rPr lang="en-US" dirty="0" smtClean="0"/>
              <a:t> 2008; 68(18):2611-2632.</a:t>
            </a:r>
          </a:p>
          <a:p>
            <a:pPr>
              <a:spcAft>
                <a:spcPts val="600"/>
              </a:spcAft>
            </a:pPr>
            <a:endParaRPr lang="es-MX" dirty="0" smtClean="0"/>
          </a:p>
        </p:txBody>
      </p:sp>
      <p:sp>
        <p:nvSpPr>
          <p:cNvPr id="4" name="Slide Image Placeholder 3"/>
          <p:cNvSpPr>
            <a:spLocks noGrp="1" noRot="1" noChangeAspect="1"/>
          </p:cNvSpPr>
          <p:nvPr>
            <p:ph type="sldImg"/>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CA" b="1" dirty="0" smtClean="0"/>
              <a:t>Notas del Conferencista</a:t>
            </a:r>
          </a:p>
          <a:p>
            <a:pPr>
              <a:spcAft>
                <a:spcPts val="600"/>
              </a:spcAft>
            </a:pPr>
            <a:r>
              <a:rPr lang="es-MX" dirty="0" smtClean="0"/>
              <a:t>También es importante evaluar a los pacientes que llegan con dolor para identificar señales de advertencia que indiquen un padecimiento grave subyacente. Dependiendo del padecimiento sospechado, los médicos deben iniciar las investigaciones apropiadas o referir al paciente con un especialista</a:t>
            </a:r>
            <a:r>
              <a:rPr lang="en-CA" dirty="0" smtClean="0"/>
              <a:t>.</a:t>
            </a:r>
          </a:p>
          <a:p>
            <a:pPr>
              <a:spcAft>
                <a:spcPts val="600"/>
              </a:spcAft>
            </a:pPr>
            <a:r>
              <a:rPr lang="en-CA" b="1" dirty="0" smtClean="0"/>
              <a:t>Referencia</a:t>
            </a:r>
          </a:p>
          <a:p>
            <a:pPr lvl="0">
              <a:spcAft>
                <a:spcPts val="600"/>
              </a:spcAft>
              <a:defRPr/>
            </a:pPr>
            <a:r>
              <a:rPr lang="en-CA" kern="0" dirty="0" smtClean="0"/>
              <a:t>Littlejohn GO. Musculoskeletal pain.  </a:t>
            </a:r>
            <a:r>
              <a:rPr lang="en-CA" i="1" kern="0" dirty="0" smtClean="0"/>
              <a:t>J R Coll Physicians Edinb </a:t>
            </a:r>
            <a:r>
              <a:rPr lang="en-CA" kern="0" dirty="0" smtClean="0"/>
              <a:t>2005; 35(4):340-4.</a:t>
            </a:r>
          </a:p>
          <a:p>
            <a:pPr>
              <a:spcAft>
                <a:spcPts val="600"/>
              </a:spcAft>
            </a:pPr>
            <a:endParaRPr lang="en-US" b="1"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19</a:t>
            </a:fld>
            <a:endParaRPr lang="en-CA" dirty="0">
              <a:solidFill>
                <a:prstClr val="black"/>
              </a:solidFill>
            </a:endParaRPr>
          </a:p>
        </p:txBody>
      </p:sp>
    </p:spTree>
    <p:extLst>
      <p:ext uri="{BB962C8B-B14F-4D97-AF65-F5344CB8AC3E}">
        <p14:creationId xmlns:p14="http://schemas.microsoft.com/office/powerpoint/2010/main" val="1858568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Conferencista</a:t>
            </a:r>
          </a:p>
          <a:p>
            <a:r>
              <a:rPr lang="es-MX" dirty="0" smtClean="0"/>
              <a:t>Por favor reconoce a los miembros del Comité de Desarrollo.</a:t>
            </a:r>
            <a:endParaRPr lang="es-MX" dirty="0"/>
          </a:p>
        </p:txBody>
      </p:sp>
      <p:sp>
        <p:nvSpPr>
          <p:cNvPr id="4" name="Slide Number Placeholder 3"/>
          <p:cNvSpPr>
            <a:spLocks noGrp="1"/>
          </p:cNvSpPr>
          <p:nvPr>
            <p:ph type="sldNum" sz="quarter" idx="10"/>
          </p:nvPr>
        </p:nvSpPr>
        <p:spPr/>
        <p:txBody>
          <a:bodyPr/>
          <a:lstStyle/>
          <a:p>
            <a:fld id="{8BCA9EC6-EB43-4B91-8739-FF238D89996B}" type="slidenum">
              <a:rPr lang="fr-CA" smtClean="0">
                <a:solidFill>
                  <a:prstClr val="black"/>
                </a:solidFill>
              </a:rPr>
              <a:pPr/>
              <a:t>2</a:t>
            </a:fld>
            <a:endParaRPr lang="fr-CA" dirty="0">
              <a:solidFill>
                <a:prstClr val="black"/>
              </a:solidFill>
            </a:endParaRPr>
          </a:p>
        </p:txBody>
      </p:sp>
    </p:spTree>
    <p:extLst>
      <p:ext uri="{BB962C8B-B14F-4D97-AF65-F5344CB8AC3E}">
        <p14:creationId xmlns:p14="http://schemas.microsoft.com/office/powerpoint/2010/main" val="2235457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También es importante evaluar a los pacientes que llegan con dolor para identificar señales de advertencia que indiquen un padecimiento grave subyacente. Dependiendo del padecimiento sospechado, los médicos deben iniciar las investigaciones apropiadas o referir al paciente con un especialista.</a:t>
            </a:r>
          </a:p>
          <a:p>
            <a:pPr>
              <a:spcAft>
                <a:spcPts val="600"/>
              </a:spcAft>
            </a:pPr>
            <a:r>
              <a:rPr lang="es-MX" dirty="0" smtClean="0"/>
              <a:t>Esta slide muestra señales de alarma que deben buscarse en </a:t>
            </a:r>
            <a:r>
              <a:rPr lang="es-MX" baseline="0" dirty="0" smtClean="0"/>
              <a:t>pacientes que presentan dolor músculo-esquelético.</a:t>
            </a:r>
            <a:endParaRPr lang="es-MX" dirty="0" smtClean="0"/>
          </a:p>
          <a:p>
            <a:pPr>
              <a:spcAft>
                <a:spcPts val="600"/>
              </a:spcAft>
            </a:pPr>
            <a:r>
              <a:rPr lang="es-MX" b="1" dirty="0" smtClean="0"/>
              <a:t>Referencia</a:t>
            </a:r>
          </a:p>
          <a:p>
            <a:pPr lvl="0">
              <a:spcAft>
                <a:spcPts val="600"/>
              </a:spcAft>
              <a:defRPr/>
            </a:pPr>
            <a:r>
              <a:rPr lang="en-CA" kern="0" dirty="0" smtClean="0"/>
              <a:t>Littlejohn GO. Musculoskeletal pain.  </a:t>
            </a:r>
            <a:r>
              <a:rPr lang="en-CA" i="1" kern="0" dirty="0" smtClean="0"/>
              <a:t>J R Coll Physicians Edinb </a:t>
            </a:r>
            <a:r>
              <a:rPr lang="en-CA" kern="0" dirty="0" smtClean="0"/>
              <a:t>2005; 35(4):340-4.</a:t>
            </a:r>
          </a:p>
          <a:p>
            <a:pPr>
              <a:spcAft>
                <a:spcPts val="600"/>
              </a:spcAft>
            </a:pPr>
            <a:endParaRPr lang="es-MX" b="1" dirty="0"/>
          </a:p>
        </p:txBody>
      </p:sp>
      <p:sp>
        <p:nvSpPr>
          <p:cNvPr id="4" name="Slide Number Placeholder 3"/>
          <p:cNvSpPr>
            <a:spLocks noGrp="1"/>
          </p:cNvSpPr>
          <p:nvPr>
            <p:ph type="sldNum" sz="quarter" idx="10"/>
          </p:nvPr>
        </p:nvSpPr>
        <p:spPr/>
        <p:txBody>
          <a:bodyPr/>
          <a:lstStyle/>
          <a:p>
            <a:fld id="{0DD54537-AD8B-40F0-ABB3-413710000A11}" type="slidenum">
              <a:rPr lang="en-CA" smtClean="0">
                <a:solidFill>
                  <a:prstClr val="black"/>
                </a:solidFill>
              </a:rPr>
              <a:pPr/>
              <a:t>20</a:t>
            </a:fld>
            <a:endParaRPr lang="en-CA" dirty="0">
              <a:solidFill>
                <a:prstClr val="black"/>
              </a:solidFill>
            </a:endParaRPr>
          </a:p>
        </p:txBody>
      </p:sp>
    </p:spTree>
    <p:extLst>
      <p:ext uri="{BB962C8B-B14F-4D97-AF65-F5344CB8AC3E}">
        <p14:creationId xmlns:p14="http://schemas.microsoft.com/office/powerpoint/2010/main" val="4035342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970160" y="8772788"/>
            <a:ext cx="3038604" cy="461804"/>
          </a:xfrm>
          <a:prstGeom prst="rect">
            <a:avLst/>
          </a:prstGeom>
          <a:noFill/>
          <a:ln w="9525">
            <a:noFill/>
            <a:miter lim="800000"/>
            <a:headEnd/>
            <a:tailEnd/>
          </a:ln>
        </p:spPr>
        <p:txBody>
          <a:bodyPr lIns="88431" tIns="44216" rIns="88431" bIns="44216" anchor="b"/>
          <a:lstStyle/>
          <a:p>
            <a:pPr algn="r" defTabSz="882650"/>
            <a:fld id="{94E89A5A-0155-47D6-9689-949F3E55279D}" type="slidenum">
              <a:rPr lang="en-GB" sz="1100">
                <a:solidFill>
                  <a:prstClr val="black"/>
                </a:solidFill>
                <a:ea typeface="Arial Unicode MS" pitchFamily="34" charset="-128"/>
                <a:cs typeface="Arial Unicode MS" pitchFamily="34" charset="-128"/>
              </a:rPr>
              <a:pPr algn="r" defTabSz="882650"/>
              <a:t>21</a:t>
            </a:fld>
            <a:endParaRPr lang="en-GB" sz="1100" dirty="0">
              <a:solidFill>
                <a:prstClr val="black"/>
              </a:solidFill>
              <a:ea typeface="Arial Unicode MS" pitchFamily="34" charset="-128"/>
              <a:cs typeface="Arial Unicode MS" pitchFamily="34" charset="-128"/>
            </a:endParaRPr>
          </a:p>
        </p:txBody>
      </p:sp>
      <p:sp>
        <p:nvSpPr>
          <p:cNvPr id="103428" name="Rectangle 3"/>
          <p:cNvSpPr>
            <a:spLocks noGrp="1" noChangeArrowheads="1"/>
          </p:cNvSpPr>
          <p:nvPr>
            <p:ph type="body" idx="1"/>
          </p:nvPr>
        </p:nvSpPr>
        <p:spPr>
          <a:xfrm>
            <a:off x="480864" y="4330005"/>
            <a:ext cx="6264696" cy="4231221"/>
          </a:xfrm>
        </p:spPr>
        <p:txBody>
          <a:bodyPr/>
          <a:lstStyle/>
          <a:p>
            <a:pPr>
              <a:spcAft>
                <a:spcPts val="600"/>
              </a:spcAft>
            </a:pPr>
            <a:r>
              <a:rPr lang="es-MX" b="1" dirty="0" smtClean="0"/>
              <a:t>Notas del Conferencista</a:t>
            </a:r>
          </a:p>
          <a:p>
            <a:pPr>
              <a:spcAft>
                <a:spcPts val="600"/>
              </a:spcAft>
            </a:pPr>
            <a:r>
              <a:rPr lang="es-MX" dirty="0" smtClean="0"/>
              <a:t>Confirmar la presencia de dolor neuropático incluye:</a:t>
            </a:r>
          </a:p>
          <a:p>
            <a:pPr marL="180975" lvl="1" indent="-180975">
              <a:spcAft>
                <a:spcPts val="300"/>
              </a:spcAft>
              <a:buFont typeface="Arial" pitchFamily="34" charset="0"/>
              <a:buChar char="•"/>
            </a:pPr>
            <a:r>
              <a:rPr lang="es-MX" dirty="0" smtClean="0"/>
              <a:t>La identificación de un grupo de descriptores verbales comunes que dan lugar a la sospecha de dolor neuropático</a:t>
            </a:r>
            <a:r>
              <a:rPr lang="es-MX" baseline="30000" dirty="0" smtClean="0"/>
              <a:t>1,2</a:t>
            </a:r>
          </a:p>
          <a:p>
            <a:pPr marL="180975" lvl="1" indent="-180975">
              <a:spcAft>
                <a:spcPts val="300"/>
              </a:spcAft>
              <a:buFont typeface="Arial" pitchFamily="34" charset="0"/>
              <a:buChar char="•"/>
            </a:pPr>
            <a:r>
              <a:rPr lang="es-MX" dirty="0" smtClean="0"/>
              <a:t>Encontrar anormalidades sensoriales (ya sea un déficit, como hipoestesia, o un exceso de función como hiperalgesia) en el área dolorosa soportando el origen neuropático del dolor, particularmente si el dolor y la anormalidad sensorial se encuentran en territorio neuroanatómico</a:t>
            </a:r>
            <a:r>
              <a:rPr lang="es-MX" baseline="30000" dirty="0" smtClean="0"/>
              <a:t>1,2</a:t>
            </a:r>
          </a:p>
          <a:p>
            <a:pPr marL="180975" lvl="1" indent="-180975">
              <a:spcAft>
                <a:spcPts val="600"/>
              </a:spcAft>
              <a:buFont typeface="Arial" pitchFamily="34" charset="0"/>
              <a:buChar char="•"/>
            </a:pPr>
            <a:r>
              <a:rPr lang="es-MX" dirty="0" smtClean="0"/>
              <a:t>Identificación de lesión/disfunción neurológica responsable</a:t>
            </a:r>
            <a:r>
              <a:rPr lang="es-MX" baseline="30000" dirty="0" smtClean="0"/>
              <a:t>2</a:t>
            </a:r>
          </a:p>
          <a:p>
            <a:pPr marL="0" lvl="1">
              <a:spcAft>
                <a:spcPts val="600"/>
              </a:spcAft>
            </a:pPr>
            <a:r>
              <a:rPr lang="es-MX" dirty="0" smtClean="0"/>
              <a:t>Si se diagnostica un síndrome de dolor neuropático, la causa subyacente debe ser tratada y se debe iniciar la terapia analgésica apropiada.</a:t>
            </a:r>
            <a:r>
              <a:rPr lang="es-MX" baseline="30000" dirty="0" smtClean="0"/>
              <a:t>1,2</a:t>
            </a:r>
          </a:p>
          <a:p>
            <a:pPr marL="0" lvl="1">
              <a:spcAft>
                <a:spcPts val="600"/>
              </a:spcAft>
            </a:pPr>
            <a:r>
              <a:rPr lang="es-MX" dirty="0" smtClean="0"/>
              <a:t>Ocasionalmente, las anormalidades sensoriales pueden no ser detectadas y/o  la lesión/disfunción del sistema nervioso puede no ser fácilmente identificada. Si aun se sospecha dolor neuropático se debe considerar referir al paciente con un especialista (y mientras tanto se debe iniciar el tratamiento apropiado para el dolor).</a:t>
            </a:r>
            <a:r>
              <a:rPr lang="es-MX" baseline="30000" dirty="0" smtClean="0"/>
              <a:t>2</a:t>
            </a:r>
          </a:p>
          <a:p>
            <a:pPr>
              <a:spcAft>
                <a:spcPts val="300"/>
              </a:spcAft>
            </a:pPr>
            <a:r>
              <a:rPr lang="es-MX" sz="1100" b="1" dirty="0" smtClean="0"/>
              <a:t>Referencias</a:t>
            </a:r>
            <a:endParaRPr lang="es-MX" sz="1100" dirty="0" smtClean="0"/>
          </a:p>
          <a:p>
            <a:pPr marL="228600" indent="-228600">
              <a:spcAft>
                <a:spcPts val="300"/>
              </a:spcAft>
              <a:buAutoNum type="arabicPeriod"/>
            </a:pPr>
            <a:r>
              <a:rPr lang="en-CA" sz="1100" dirty="0" smtClean="0"/>
              <a:t>Freynhagen R, Bennett MI. Diagnosis and management of neuropathic pain. </a:t>
            </a:r>
            <a:r>
              <a:rPr lang="en-CA" sz="1100" i="1" dirty="0" smtClean="0"/>
              <a:t>BMJ</a:t>
            </a:r>
            <a:r>
              <a:rPr lang="en-CA" sz="1100" dirty="0" smtClean="0"/>
              <a:t> 2009; 339:b3002.</a:t>
            </a:r>
          </a:p>
          <a:p>
            <a:pPr marL="228600" indent="-228600">
              <a:spcAft>
                <a:spcPts val="600"/>
              </a:spcAft>
              <a:buAutoNum type="arabicPeriod"/>
            </a:pPr>
            <a:r>
              <a:rPr lang="en-CA" sz="1100" dirty="0" smtClean="0"/>
              <a:t>Haanpää ML </a:t>
            </a:r>
            <a:r>
              <a:rPr lang="en-CA" sz="1100" i="1" dirty="0" smtClean="0"/>
              <a:t>et al. </a:t>
            </a:r>
            <a:r>
              <a:rPr lang="en-CA" sz="1100" dirty="0" smtClean="0"/>
              <a:t>Assessment of neuropathic pain in primary care. </a:t>
            </a:r>
            <a:r>
              <a:rPr lang="en-CA" sz="1100" i="1" dirty="0" smtClean="0"/>
              <a:t>Am J Med </a:t>
            </a:r>
            <a:r>
              <a:rPr lang="en-CA" sz="1100" dirty="0" smtClean="0"/>
              <a:t>2009; 122(10 Suppl):S13-21.</a:t>
            </a:r>
          </a:p>
          <a:p>
            <a:pPr>
              <a:spcAft>
                <a:spcPts val="600"/>
              </a:spcAft>
            </a:pPr>
            <a:endParaRPr lang="es-MX" dirty="0" smtClean="0"/>
          </a:p>
          <a:p>
            <a:pPr marL="228600" indent="-228600">
              <a:spcAft>
                <a:spcPts val="600"/>
              </a:spcAft>
              <a:buAutoNum type="arabicPeriod"/>
            </a:pPr>
            <a:endParaRPr lang="es-MX" dirty="0">
              <a:solidFill>
                <a:srgbClr val="002060"/>
              </a:solidFill>
              <a:cs typeface="Arial" pitchFamily="34" charset="0"/>
            </a:endParaRPr>
          </a:p>
        </p:txBody>
      </p:sp>
      <p:sp>
        <p:nvSpPr>
          <p:cNvPr id="3" name="Slide Image Placeholder 2"/>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Conferencista</a:t>
            </a:r>
          </a:p>
          <a:p>
            <a:r>
              <a:rPr lang="es-MX" dirty="0" smtClean="0"/>
              <a:t>Revisa los objetivos de aprendizaje de esta sesión. Pregunta a los participantes si tienen metas adicionales.</a:t>
            </a: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41570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a:t>
            </a:fld>
            <a:endParaRPr lang="en-CA"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Esta slide menciona algunas preguntas frecuentes sobre dolor en general</a:t>
            </a:r>
            <a:r>
              <a:rPr lang="es-MX" baseline="0" dirty="0" smtClean="0"/>
              <a:t>. Las respuestas a estas preguntas pueden encontrarse en las siguientes slides.</a:t>
            </a: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a:t>
            </a:fld>
            <a:endParaRPr lang="en-CA" dirty="0">
              <a:solidFill>
                <a:prstClr val="black"/>
              </a:solidFill>
            </a:endParaRPr>
          </a:p>
        </p:txBody>
      </p:sp>
    </p:spTree>
    <p:extLst>
      <p:ext uri="{BB962C8B-B14F-4D97-AF65-F5344CB8AC3E}">
        <p14:creationId xmlns:p14="http://schemas.microsoft.com/office/powerpoint/2010/main" val="2570810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0864" y="4257997"/>
            <a:ext cx="6264696" cy="4156234"/>
          </a:xfrm>
        </p:spPr>
        <p:txBody>
          <a:bodyPr/>
          <a:lstStyle/>
          <a:p>
            <a:pPr>
              <a:spcAft>
                <a:spcPts val="600"/>
              </a:spcAft>
            </a:pPr>
            <a:r>
              <a:rPr lang="es-MX" sz="1100" b="1" dirty="0" smtClean="0"/>
              <a:t>Notas del Conferencista</a:t>
            </a:r>
          </a:p>
          <a:p>
            <a:pPr>
              <a:spcAft>
                <a:spcPts val="600"/>
              </a:spcAft>
            </a:pPr>
            <a:r>
              <a:rPr lang="es-MX" sz="1100" dirty="0" smtClean="0"/>
              <a:t>Con el dolor nociceptivo, la región dolorosa se localiza típicamente en el sitio de la lesión y el dolor generalmente es descrito como pulsante, punzante o como presión. El dolor nociceptivo es usualmente de tiempo limitado y se resuelve cuando el tejido dañado sana (ej:  fractura de huesos, quemaduras, y hematomas). Aunque el dolor nociceptivo es generalmente auto-limitante puede ser crónico, como en la osteoartritis. El tratamiento con analgésicos convencionales es usualmente apropiado.</a:t>
            </a:r>
          </a:p>
          <a:p>
            <a:pPr>
              <a:spcAft>
                <a:spcPts val="600"/>
              </a:spcAft>
            </a:pPr>
            <a:r>
              <a:rPr lang="es-MX" sz="1100" dirty="0" smtClean="0"/>
              <a:t>El dolor neuropático se describe frecuentemente como dolor ‘punzante’, ‘como una descarga eléctrica’ o ‘quemante’, comúnmente asociado con ‘hormigueo’ y/o  ‘entumecimiento’. La región dolorosa puede no necesariamente ser la misma que el sitio de la lesión. El dolor ocurre en el territorio neurológico de la estructura afectada (nervio, raíz, médula espinal, cerebro). El dolor neuropático periférico, ocurre en el territorio del nervio o raíza nerviosa afectados. En el dolor neuropático central, se relaciona con el sitio de la lesión en la médula espinal o el cerebro. El dolor neuropático es casi siempre un padecimiento crónico y responde pobremente a los analgésicos convencionales.</a:t>
            </a:r>
          </a:p>
          <a:p>
            <a:pPr marL="0" lvl="1">
              <a:spcAft>
                <a:spcPts val="300"/>
              </a:spcAft>
            </a:pPr>
            <a:r>
              <a:rPr lang="en-US" sz="1000" dirty="0" smtClean="0"/>
              <a:t>Dray A. Neuropathic pain: emerging treatments. </a:t>
            </a:r>
            <a:r>
              <a:rPr lang="en-US" sz="1000" i="1" dirty="0" smtClean="0"/>
              <a:t>Br J Anaesth </a:t>
            </a:r>
            <a:r>
              <a:rPr lang="en-US" sz="1000" dirty="0" smtClean="0"/>
              <a:t>2008; 101(1):48-58.</a:t>
            </a:r>
          </a:p>
          <a:p>
            <a:pPr marL="0" lvl="1">
              <a:spcAft>
                <a:spcPts val="300"/>
              </a:spcAft>
            </a:pPr>
            <a:r>
              <a:rPr lang="en-US" sz="1000" dirty="0" smtClean="0"/>
              <a:t>Felson DT. </a:t>
            </a:r>
            <a:r>
              <a:rPr lang="en-CA" sz="1000" dirty="0" smtClean="0"/>
              <a:t>Developments in the clinical understanding of osteoarthritis. </a:t>
            </a:r>
            <a:r>
              <a:rPr lang="en-US" sz="1000" i="1" dirty="0" smtClean="0"/>
              <a:t>Arthritis Res Ther </a:t>
            </a:r>
            <a:r>
              <a:rPr lang="en-US" sz="1000" dirty="0" smtClean="0"/>
              <a:t>2009; 11(1):203.</a:t>
            </a:r>
          </a:p>
          <a:p>
            <a:pPr marL="0" lvl="1">
              <a:spcAft>
                <a:spcPts val="300"/>
              </a:spcAft>
            </a:pPr>
            <a:r>
              <a:rPr lang="en-US" sz="1000" dirty="0" smtClean="0"/>
              <a:t>International Association for the Study of Pain. </a:t>
            </a:r>
            <a:r>
              <a:rPr lang="en-US" sz="1000" i="1" dirty="0" smtClean="0"/>
              <a:t>IASP Taxonomy</a:t>
            </a:r>
            <a:r>
              <a:rPr lang="en-US" sz="1000" dirty="0" smtClean="0"/>
              <a:t>. Available at: </a:t>
            </a:r>
            <a:r>
              <a:rPr lang="en-US" sz="1000" dirty="0" smtClean="0">
                <a:hlinkClick r:id="rId3"/>
              </a:rPr>
              <a:t>http://www.iasp-pain.org/AM/Template.cfm?Section=Pain_Definitions</a:t>
            </a:r>
            <a:r>
              <a:rPr lang="en-US" sz="1000" dirty="0" smtClean="0"/>
              <a:t>. Accessed: July 15, 2013.</a:t>
            </a:r>
          </a:p>
          <a:p>
            <a:pPr marL="0" lvl="1">
              <a:spcAft>
                <a:spcPts val="300"/>
              </a:spcAft>
            </a:pPr>
            <a:r>
              <a:rPr lang="en-US" sz="1000" dirty="0" smtClean="0"/>
              <a:t>McMahon SB, Koltzenburg M (eds). </a:t>
            </a:r>
            <a:r>
              <a:rPr lang="en-US" sz="1000" i="1" dirty="0" smtClean="0"/>
              <a:t>Wall and Melzack’s Textbook of Pain. </a:t>
            </a:r>
            <a:r>
              <a:rPr lang="en-US" sz="1000" dirty="0" smtClean="0"/>
              <a:t>5th ed. Elsevier; London, UK: 2006.</a:t>
            </a:r>
          </a:p>
          <a:p>
            <a:pPr marL="0" lvl="1">
              <a:spcAft>
                <a:spcPts val="600"/>
              </a:spcAft>
            </a:pPr>
            <a:r>
              <a:rPr lang="en-US" sz="1000" dirty="0" smtClean="0"/>
              <a:t>Woolf CJ. </a:t>
            </a:r>
            <a:r>
              <a:rPr lang="en-CA" sz="1000" dirty="0" smtClean="0"/>
              <a:t>Central sensitization: implications for the diagnosis and treatment of pain. </a:t>
            </a:r>
            <a:r>
              <a:rPr lang="en-US" sz="1000" i="1" dirty="0" smtClean="0"/>
              <a:t>Pain</a:t>
            </a:r>
            <a:r>
              <a:rPr lang="en-US" sz="1000" dirty="0" smtClean="0"/>
              <a:t> 2011; </a:t>
            </a:r>
            <a:br>
              <a:rPr lang="en-US" sz="1000" dirty="0" smtClean="0"/>
            </a:br>
            <a:r>
              <a:rPr lang="en-US" sz="1000" dirty="0" smtClean="0"/>
              <a:t>152(3 Suppl):S2-15.</a:t>
            </a:r>
            <a:endParaRPr lang="en-US" sz="1000" dirty="0"/>
          </a:p>
        </p:txBody>
      </p:sp>
      <p:sp>
        <p:nvSpPr>
          <p:cNvPr id="4" name="Slide Number Placeholder 3"/>
          <p:cNvSpPr>
            <a:spLocks noGrp="1"/>
          </p:cNvSpPr>
          <p:nvPr>
            <p:ph type="sldNum" sz="quarter" idx="10"/>
          </p:nvPr>
        </p:nvSpPr>
        <p:spPr/>
        <p:txBody>
          <a:bodyPr/>
          <a:lstStyle/>
          <a:p>
            <a:fld id="{C3688213-33A5-40D6-90A0-AF4F9B3FAB42}" type="slidenum">
              <a:rPr lang="en-CA" smtClean="0">
                <a:solidFill>
                  <a:prstClr val="black"/>
                </a:solidFill>
              </a:rPr>
              <a:pPr/>
              <a:t>6</a:t>
            </a:fld>
            <a:endParaRPr lang="en-CA" dirty="0">
              <a:solidFill>
                <a:prstClr val="black"/>
              </a:solidFill>
            </a:endParaRPr>
          </a:p>
        </p:txBody>
      </p:sp>
    </p:spTree>
    <p:extLst>
      <p:ext uri="{BB962C8B-B14F-4D97-AF65-F5344CB8AC3E}">
        <p14:creationId xmlns:p14="http://schemas.microsoft.com/office/powerpoint/2010/main" val="230888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3"/>
          <p:cNvSpPr>
            <a:spLocks noGrp="1" noChangeArrowheads="1"/>
          </p:cNvSpPr>
          <p:nvPr>
            <p:ph type="body" idx="1"/>
          </p:nvPr>
        </p:nvSpPr>
        <p:spPr/>
        <p:txBody>
          <a:bodyPr/>
          <a:lstStyle/>
          <a:p>
            <a:pPr>
              <a:spcAft>
                <a:spcPts val="600"/>
              </a:spcAft>
            </a:pPr>
            <a:r>
              <a:rPr lang="es-MX" b="1" dirty="0" smtClean="0"/>
              <a:t>Notas del Conferencista</a:t>
            </a:r>
          </a:p>
          <a:p>
            <a:pPr>
              <a:spcAft>
                <a:spcPts val="600"/>
              </a:spcAft>
            </a:pPr>
            <a:r>
              <a:rPr lang="es-MX" dirty="0" smtClean="0"/>
              <a:t>Los descriptores verbales del dolor pueden ser pistas importantes sobre el mecanismo patofisiológico detrás del dolor. Por ejemplo, con el dolor neuropático, el dolor se describe generalmente como urente, con hormigueo, o como una descarga eléctrica. Las sensaciones de piquetes o entumecimiento también son mencionadas frecuentemente en los padecimiento de dolor neuropático.</a:t>
            </a:r>
          </a:p>
          <a:p>
            <a:pPr>
              <a:spcAft>
                <a:spcPts val="600"/>
              </a:spcAft>
            </a:pPr>
            <a:r>
              <a:rPr lang="es-MX" b="1" dirty="0" smtClean="0"/>
              <a:t>Referencias </a:t>
            </a:r>
          </a:p>
          <a:p>
            <a:pPr marL="0" lvl="2">
              <a:spcAft>
                <a:spcPts val="600"/>
              </a:spcAft>
            </a:pPr>
            <a:r>
              <a:rPr lang="es-MX" dirty="0" smtClean="0"/>
              <a:t>Baron R </a:t>
            </a:r>
            <a:r>
              <a:rPr lang="es-MX" i="1" dirty="0" smtClean="0"/>
              <a:t>et al. </a:t>
            </a:r>
            <a:r>
              <a:rPr lang="es-MX" dirty="0" smtClean="0"/>
              <a:t>Neuropathic pain: diagnosis, pathophysiological mechanisms, and treatment. </a:t>
            </a:r>
            <a:r>
              <a:rPr lang="es-MX" i="1" dirty="0" smtClean="0"/>
              <a:t>Lancet Neurol </a:t>
            </a:r>
            <a:r>
              <a:rPr lang="es-MX" dirty="0" smtClean="0"/>
              <a:t>2010; 9(8):807-19.</a:t>
            </a:r>
          </a:p>
          <a:p>
            <a:pPr>
              <a:spcAft>
                <a:spcPts val="600"/>
              </a:spcAft>
            </a:pPr>
            <a:r>
              <a:rPr lang="es-MX" dirty="0" smtClean="0"/>
              <a:t>Gilron I </a:t>
            </a:r>
            <a:r>
              <a:rPr lang="es-MX" i="1" dirty="0" smtClean="0"/>
              <a:t>et al. </a:t>
            </a:r>
            <a:r>
              <a:rPr lang="es-MX" dirty="0" smtClean="0"/>
              <a:t>Neuropathic pain: a practical guide for the clinician. </a:t>
            </a:r>
            <a:r>
              <a:rPr lang="es-MX" i="1" dirty="0" smtClean="0"/>
              <a:t>CMAJ</a:t>
            </a:r>
            <a:r>
              <a:rPr lang="es-MX" dirty="0" smtClean="0"/>
              <a:t> 2006; 175(3):265-75.</a:t>
            </a:r>
          </a:p>
          <a:p>
            <a:pPr>
              <a:spcAft>
                <a:spcPts val="600"/>
              </a:spcAft>
            </a:pPr>
            <a:endParaRPr lang="es-MX" dirty="0"/>
          </a:p>
        </p:txBody>
      </p:sp>
      <p:sp>
        <p:nvSpPr>
          <p:cNvPr id="75780" name="Rectangle 7"/>
          <p:cNvSpPr>
            <a:spLocks noGrp="1" noChangeArrowheads="1"/>
          </p:cNvSpPr>
          <p:nvPr>
            <p:ph type="sldNum" sz="quarter" idx="5"/>
          </p:nvPr>
        </p:nvSpPr>
        <p:spPr/>
        <p:txBody>
          <a:bodyPr/>
          <a:lstStyle/>
          <a:p>
            <a:fld id="{F91C4B29-D6E2-FA4F-B002-D831C95C6018}" type="slidenum">
              <a:rPr lang="en-GB" smtClean="0">
                <a:solidFill>
                  <a:prstClr val="black"/>
                </a:solidFill>
              </a:rPr>
              <a:pPr/>
              <a:t>7</a:t>
            </a:fld>
            <a:endParaRPr lang="en-GB" dirty="0">
              <a:solidFill>
                <a:prstClr val="black"/>
              </a:solidFill>
            </a:endParaRPr>
          </a:p>
        </p:txBody>
      </p:sp>
      <p:sp>
        <p:nvSpPr>
          <p:cNvPr id="4" name="Slide Image Placeholder 3"/>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5411242-6DB0-4571-8714-341962D27D1D}" type="slidenum">
              <a:rPr lang="en-GB" smtClean="0">
                <a:solidFill>
                  <a:prstClr val="black"/>
                </a:solidFill>
                <a:latin typeface="Arial" charset="0"/>
              </a:rPr>
              <a:pPr/>
              <a:t>8</a:t>
            </a:fld>
            <a:endParaRPr lang="en-GB" dirty="0" smtClean="0">
              <a:solidFill>
                <a:prstClr val="black"/>
              </a:solidFill>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a:spcAft>
                <a:spcPts val="600"/>
              </a:spcAft>
            </a:pPr>
            <a:r>
              <a:rPr lang="es-MX" b="1" dirty="0" smtClean="0"/>
              <a:t>Notas del Conferencista</a:t>
            </a:r>
          </a:p>
          <a:p>
            <a:r>
              <a:rPr lang="es-MX" dirty="0" smtClean="0"/>
              <a:t>El reporte de dolor de 2011 del Instituto de Medicina (IOM, por sus siglas en inglés) sugirió que un enfoque mente-cuerpo debería usarse al atender a los pacientes con dolor.</a:t>
            </a:r>
          </a:p>
          <a:p>
            <a:r>
              <a:rPr lang="es-MX" dirty="0" smtClean="0"/>
              <a:t>El enfoque biopsicosocial, que combina factores físicos y emocionales para evaluar y tratar dolor crónico, ofrece una perspectiva clínica muy valiosa. Esta perspectiva mente-cuerpo es actualmente aceptada generalmente por los investigadores de dolor y los profesionales clínicos la encuentran útil en varias disciplinas.</a:t>
            </a:r>
          </a:p>
          <a:p>
            <a:r>
              <a:rPr lang="es-MX" dirty="0" smtClean="0"/>
              <a:t>Esta slide animada menciona los componentes que podrían estar incluidos en dichos enfoque multimodal de la terapia del dolor</a:t>
            </a:r>
            <a:endParaRPr lang="es-MX" baseline="0" dirty="0" smtClean="0"/>
          </a:p>
          <a:p>
            <a:pPr>
              <a:spcAft>
                <a:spcPts val="600"/>
              </a:spcAft>
            </a:pPr>
            <a:r>
              <a:rPr lang="es-MX" b="1" baseline="0" dirty="0" smtClean="0"/>
              <a:t>Referencias</a:t>
            </a:r>
          </a:p>
          <a:p>
            <a:pPr>
              <a:spcAft>
                <a:spcPts val="600"/>
              </a:spcAft>
              <a:defRPr/>
            </a:pPr>
            <a:r>
              <a:rPr lang="en-CA" dirty="0" smtClean="0"/>
              <a:t>Gatchel RJ </a:t>
            </a:r>
            <a:r>
              <a:rPr lang="en-CA" i="1" dirty="0" smtClean="0"/>
              <a:t>et al. </a:t>
            </a:r>
            <a:r>
              <a:rPr lang="en-CA" dirty="0" smtClean="0"/>
              <a:t>The biopsychosocial approach to chronic pain: scientific advances and future directions. </a:t>
            </a:r>
            <a:r>
              <a:rPr lang="en-CA" i="1" dirty="0" smtClean="0"/>
              <a:t>Psychol Bull </a:t>
            </a:r>
            <a:r>
              <a:rPr lang="en-CA" dirty="0" smtClean="0"/>
              <a:t>2007; 133(4):581-624.</a:t>
            </a:r>
          </a:p>
          <a:p>
            <a:pPr>
              <a:spcAft>
                <a:spcPts val="600"/>
              </a:spcAft>
              <a:defRPr/>
            </a:pPr>
            <a:r>
              <a:rPr lang="en-CA" dirty="0" smtClean="0"/>
              <a:t>Institute of Medicine. </a:t>
            </a:r>
            <a:r>
              <a:rPr lang="en-CA" i="1" dirty="0" smtClean="0"/>
              <a:t>Relieving Pain in America: A Blueprint for Transforming Prevention, Care, Education, and Research.</a:t>
            </a:r>
            <a:r>
              <a:rPr lang="en-CA" dirty="0" smtClean="0"/>
              <a:t>; National Academies Press; </a:t>
            </a:r>
            <a:br>
              <a:rPr lang="en-CA" dirty="0" smtClean="0"/>
            </a:br>
            <a:r>
              <a:rPr lang="en-CA" dirty="0" smtClean="0"/>
              <a:t>Washington, DC: 2011. </a:t>
            </a:r>
          </a:p>
          <a:p>
            <a:pPr>
              <a:spcAft>
                <a:spcPts val="600"/>
              </a:spcAft>
            </a:pPr>
            <a:r>
              <a:rPr lang="en-CA" dirty="0" smtClean="0"/>
              <a:t>Mayo Foundation for Medical Education and Research. </a:t>
            </a:r>
            <a:r>
              <a:rPr lang="en-CA" i="1" dirty="0" smtClean="0"/>
              <a:t>Comprehensive Pain Rehabilitation Center Program Guide. </a:t>
            </a:r>
            <a:r>
              <a:rPr lang="en-CA" dirty="0" smtClean="0"/>
              <a:t>Mayo Clinic; Rochester, MN: 2006. </a:t>
            </a:r>
          </a:p>
          <a:p>
            <a:pPr>
              <a:spcAft>
                <a:spcPts val="600"/>
              </a:spcAft>
            </a:pPr>
            <a:endParaRPr lang="es-MX" dirty="0" smtClean="0"/>
          </a:p>
          <a:p>
            <a:pPr>
              <a:spcAft>
                <a:spcPts val="600"/>
              </a:spcAft>
            </a:pPr>
            <a:endParaRPr lang="es-MX" dirty="0" smtClean="0"/>
          </a:p>
          <a:p>
            <a:pPr eaLnBrk="1" hangingPunct="1">
              <a:spcAft>
                <a:spcPts val="600"/>
              </a:spcAft>
            </a:pPr>
            <a:endParaRPr lang="es-MX"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95388" y="692150"/>
            <a:ext cx="4619625" cy="3463925"/>
          </a:xfrm>
          <a:solidFill>
            <a:srgbClr val="FFFFFF"/>
          </a:solidFill>
          <a:ln/>
        </p:spPr>
      </p:sp>
      <p:sp>
        <p:nvSpPr>
          <p:cNvPr id="25603" name="Rectangle 3"/>
          <p:cNvSpPr>
            <a:spLocks noGrp="1" noChangeArrowheads="1"/>
          </p:cNvSpPr>
          <p:nvPr>
            <p:ph type="body" idx="1"/>
          </p:nvPr>
        </p:nvSpPr>
        <p:spPr>
          <a:xfrm>
            <a:off x="934720" y="4387323"/>
            <a:ext cx="5738831" cy="4155865"/>
          </a:xfrm>
          <a:solidFill>
            <a:srgbClr val="FFFFFF"/>
          </a:solidFill>
          <a:ln>
            <a:noFill/>
          </a:ln>
        </p:spPr>
        <p:txBody>
          <a:bodyPr/>
          <a:lstStyle/>
          <a:p>
            <a:pPr>
              <a:spcAft>
                <a:spcPts val="600"/>
              </a:spcAft>
            </a:pPr>
            <a:r>
              <a:rPr lang="es-MX" b="1" dirty="0" smtClean="0"/>
              <a:t>Notas del Conferencista</a:t>
            </a:r>
          </a:p>
          <a:p>
            <a:pPr>
              <a:spcAft>
                <a:spcPts val="600"/>
              </a:spcAft>
            </a:pPr>
            <a:r>
              <a:rPr lang="es-MX" dirty="0" smtClean="0"/>
              <a:t>El manejo óptimo del dolor que permite al paciente llevar una vida normal generalmente no se logra con un solo analgésico.</a:t>
            </a:r>
          </a:p>
          <a:p>
            <a:pPr>
              <a:spcAft>
                <a:spcPts val="600"/>
              </a:spcAft>
            </a:pPr>
            <a:r>
              <a:rPr lang="es-MX" dirty="0" smtClean="0"/>
              <a:t>El concepto de manejo multimodal o balanceado tiene que ver con la noción de que al combinar analgésicos que funcionan en distintas partes del circuito de la transmisión del dolor, el manejo del dolor puede mejorar con menores dosis del analgésico individual y por lo tanto producir menos efectos secundarios.</a:t>
            </a:r>
          </a:p>
          <a:p>
            <a:pPr>
              <a:spcAft>
                <a:spcPts val="600"/>
              </a:spcAft>
            </a:pPr>
            <a:r>
              <a:rPr lang="es-MX" b="1" dirty="0" smtClean="0"/>
              <a:t>Referencia</a:t>
            </a:r>
          </a:p>
          <a:p>
            <a:pPr>
              <a:spcAft>
                <a:spcPts val="600"/>
              </a:spcAft>
              <a:tabLst>
                <a:tab pos="0" algn="l"/>
              </a:tabLst>
            </a:pPr>
            <a:r>
              <a:rPr lang="en-US" dirty="0" smtClean="0"/>
              <a:t>Kehlet H, Dahl JB. The value of "multimodal" or "balanced analgesia" in postoperative pain treatment. </a:t>
            </a:r>
            <a:r>
              <a:rPr lang="en-US" i="1" dirty="0" smtClean="0"/>
              <a:t>Anesth Analg</a:t>
            </a:r>
            <a:r>
              <a:rPr lang="en-US" dirty="0" smtClean="0"/>
              <a:t> 1993;77(5):1048-56.</a:t>
            </a:r>
          </a:p>
          <a:p>
            <a:pPr marL="0" indent="0">
              <a:spcAft>
                <a:spcPts val="600"/>
              </a:spcAft>
            </a:pPr>
            <a:endParaRPr lang="es-MX" dirty="0" smtClean="0"/>
          </a:p>
          <a:p>
            <a:pPr marL="0" indent="0">
              <a:spcAft>
                <a:spcPts val="600"/>
              </a:spcAft>
            </a:pPr>
            <a:endParaRPr lang="es-MX"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52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307104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841266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033468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303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54228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6967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80138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447171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52284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4585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1012342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85451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32469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92490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89602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987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47045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95631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401723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443234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95614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1678107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74489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97659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69593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6824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61137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1056541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377861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8792775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7592936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94536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6689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81785387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4319"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96116932"/>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17399057"/>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tr/url?sa=i&amp;rct=j&amp;q=red+flag&amp;source=images&amp;cd=&amp;cad=rja&amp;docid=DYP8vG6XLj-wlM&amp;tbnid=FL6RBdIpQEUW1M:&amp;ved=0CAUQjRw&amp;url=http://credittechnologies.com/RedFlags.asp&amp;ei=qx_MUfuqE4iSiQfUj4HQBg&amp;bvm=bv.48340889,d.aGc&amp;psig=AFQjCNGGwuFAIh8HI5jtcvPV0w_3fSSr3Q&amp;ust=1372418302542851"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asp-pain.org/AM/Template.cfm?Section=Pain_Definition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35200" y="5704115"/>
            <a:ext cx="5019466" cy="892552"/>
          </a:xfrm>
          <a:prstGeom prst="rect">
            <a:avLst/>
          </a:prstGeom>
          <a:solidFill>
            <a:schemeClr val="tx1"/>
          </a:solidFill>
        </p:spPr>
        <p:txBody>
          <a:bodyPr wrap="square" rtlCol="0">
            <a:spAutoFit/>
          </a:bodyPr>
          <a:lstStyle/>
          <a:p>
            <a:r>
              <a:rPr lang="es-MX" sz="2600" b="1" dirty="0" smtClean="0">
                <a:solidFill>
                  <a:srgbClr val="D25852"/>
                </a:solidFill>
              </a:rPr>
              <a:t>Una Guía Práctica para Entender,</a:t>
            </a:r>
          </a:p>
          <a:p>
            <a:r>
              <a:rPr lang="es-MX" sz="2600" b="1" dirty="0" smtClean="0">
                <a:solidFill>
                  <a:srgbClr val="D25852"/>
                </a:solidFill>
              </a:rPr>
              <a:t>            Evaluar y Manejar el Dolor</a:t>
            </a:r>
            <a:endParaRPr lang="es-MX" sz="2600" b="1" dirty="0">
              <a:solidFill>
                <a:srgbClr val="D25852"/>
              </a:solidFill>
            </a:endParaRPr>
          </a:p>
        </p:txBody>
      </p:sp>
    </p:spTree>
    <p:extLst>
      <p:ext uri="{BB962C8B-B14F-4D97-AF65-F5344CB8AC3E}">
        <p14:creationId xmlns:p14="http://schemas.microsoft.com/office/powerpoint/2010/main" val="2668184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wn Arrow Callout 9"/>
          <p:cNvSpPr/>
          <p:nvPr/>
        </p:nvSpPr>
        <p:spPr bwMode="auto">
          <a:xfrm>
            <a:off x="198060" y="3933056"/>
            <a:ext cx="8750905" cy="1676509"/>
          </a:xfrm>
          <a:prstGeom prst="downArrowCallout">
            <a:avLst>
              <a:gd name="adj1" fmla="val 24120"/>
              <a:gd name="adj2" fmla="val 25000"/>
              <a:gd name="adj3" fmla="val 25000"/>
              <a:gd name="adj4" fmla="val 64977"/>
            </a:avLst>
          </a:prstGeom>
          <a:solidFill>
            <a:schemeClr val="accent3"/>
          </a:solidFill>
          <a:ln w="0" cap="flat" cmpd="sng" algn="ctr">
            <a:solidFill>
              <a:schemeClr val="accent2"/>
            </a:solid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marL="396875" indent="-285750">
              <a:spcBef>
                <a:spcPts val="600"/>
              </a:spcBef>
              <a:buFont typeface="Arial" pitchFamily="34" charset="0"/>
              <a:buChar char="•"/>
            </a:pPr>
            <a:r>
              <a:rPr lang="es-MX" sz="2400" dirty="0" smtClean="0">
                <a:solidFill>
                  <a:srgbClr val="FFFFFF"/>
                </a:solidFill>
              </a:rPr>
              <a:t>Las terapias que funcionarán mejor para un paciente particular tienden a depender de los mecanismos que contribuyen al dolor del paciente</a:t>
            </a:r>
            <a:endParaRPr lang="es-MX" sz="2400" dirty="0">
              <a:solidFill>
                <a:srgbClr val="FFFFFF"/>
              </a:solidFill>
            </a:endParaRPr>
          </a:p>
        </p:txBody>
      </p:sp>
      <p:sp>
        <p:nvSpPr>
          <p:cNvPr id="9" name="Down Arrow Callout 8"/>
          <p:cNvSpPr/>
          <p:nvPr/>
        </p:nvSpPr>
        <p:spPr bwMode="auto">
          <a:xfrm>
            <a:off x="224866" y="1627449"/>
            <a:ext cx="8743990" cy="2305607"/>
          </a:xfrm>
          <a:prstGeom prst="downArrowCallout">
            <a:avLst>
              <a:gd name="adj1" fmla="val 18891"/>
              <a:gd name="adj2" fmla="val 25000"/>
              <a:gd name="adj3" fmla="val 25000"/>
              <a:gd name="adj4" fmla="val 64978"/>
            </a:avLst>
          </a:prstGeom>
          <a:solidFill>
            <a:schemeClr val="accent1"/>
          </a:solidFill>
          <a:ln w="0" cap="flat" cmpd="sng" algn="ctr">
            <a:solidFill>
              <a:schemeClr val="accent1"/>
            </a:solid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marL="396875" indent="-285750">
              <a:spcBef>
                <a:spcPts val="600"/>
              </a:spcBef>
              <a:buFont typeface="Arial" pitchFamily="34" charset="0"/>
              <a:buChar char="•"/>
            </a:pPr>
            <a:r>
              <a:rPr lang="es-MX" sz="2400" dirty="0" smtClean="0">
                <a:solidFill>
                  <a:srgbClr val="FFFFFF"/>
                </a:solidFill>
              </a:rPr>
              <a:t>Los pacientes pueden tener diferentes mecanismos patofisiológicos que contribuyan a su dolor</a:t>
            </a:r>
            <a:endParaRPr lang="es-MX" dirty="0" smtClean="0">
              <a:solidFill>
                <a:srgbClr val="FFFFFF"/>
              </a:solidFill>
            </a:endParaRPr>
          </a:p>
          <a:p>
            <a:pPr marL="854075" lvl="1" indent="-285750">
              <a:spcBef>
                <a:spcPts val="600"/>
              </a:spcBef>
              <a:buFont typeface="Arial" pitchFamily="34" charset="0"/>
              <a:buChar char="•"/>
            </a:pPr>
            <a:r>
              <a:rPr lang="es-MX" dirty="0" smtClean="0">
                <a:solidFill>
                  <a:prstClr val="white"/>
                </a:solidFill>
              </a:rPr>
              <a:t>ej: el síndrome de dolor regional complejo tienen múltiples mecanismos potenciales, incluyendo inflamación y lesión del nervio – “estado de dolor mixto”</a:t>
            </a:r>
          </a:p>
        </p:txBody>
      </p:sp>
      <p:sp>
        <p:nvSpPr>
          <p:cNvPr id="2" name="Title 1"/>
          <p:cNvSpPr>
            <a:spLocks noGrp="1"/>
          </p:cNvSpPr>
          <p:nvPr>
            <p:ph type="title"/>
          </p:nvPr>
        </p:nvSpPr>
        <p:spPr>
          <a:xfrm>
            <a:off x="0" y="274638"/>
            <a:ext cx="9144000" cy="1143000"/>
          </a:xfrm>
        </p:spPr>
        <p:txBody>
          <a:bodyPr>
            <a:noAutofit/>
          </a:bodyPr>
          <a:lstStyle/>
          <a:p>
            <a:r>
              <a:rPr lang="es-MX" sz="3200" noProof="0" dirty="0" smtClean="0"/>
              <a:t>Pero… los Pacientes con Dolor Crónico de Solo un Tipo de Patofisiología del Dolor Pueden ser Raros </a:t>
            </a:r>
            <a:endParaRPr lang="es-MX" sz="3200" noProof="0" dirty="0"/>
          </a:p>
        </p:txBody>
      </p:sp>
      <p:sp>
        <p:nvSpPr>
          <p:cNvPr id="6" name="Rectangle 5"/>
          <p:cNvSpPr/>
          <p:nvPr/>
        </p:nvSpPr>
        <p:spPr>
          <a:xfrm>
            <a:off x="198060" y="5424899"/>
            <a:ext cx="8750905" cy="830997"/>
          </a:xfrm>
          <a:prstGeom prst="rect">
            <a:avLst/>
          </a:prstGeom>
          <a:solidFill>
            <a:schemeClr val="accent4"/>
          </a:solidFill>
          <a:ln>
            <a:noFill/>
          </a:ln>
          <a:effectLst/>
          <a:scene3d>
            <a:camera prst="orthographicFront">
              <a:rot lat="0" lon="0" rev="0"/>
            </a:camera>
            <a:lightRig rig="contrasting" dir="t">
              <a:rot lat="0" lon="0" rev="1500000"/>
            </a:lightRig>
          </a:scene3d>
          <a:sp3d prstMaterial="metal"/>
        </p:spPr>
        <p:txBody>
          <a:bodyPr wrap="square" anchor="ctr">
            <a:spAutoFit/>
          </a:bodyPr>
          <a:lstStyle/>
          <a:p>
            <a:pPr marL="285750" indent="-285750">
              <a:buFont typeface="Arial" pitchFamily="34" charset="0"/>
              <a:buChar char="•"/>
            </a:pPr>
            <a:r>
              <a:rPr lang="es-MX" sz="2400" dirty="0" smtClean="0">
                <a:solidFill>
                  <a:srgbClr val="FFFFFF"/>
                </a:solidFill>
              </a:rPr>
              <a:t>Los pacientes con dolor mixto pueden beneficiarse de la terapia combinada</a:t>
            </a:r>
          </a:p>
        </p:txBody>
      </p:sp>
      <p:sp>
        <p:nvSpPr>
          <p:cNvPr id="3" name="TextBox 2"/>
          <p:cNvSpPr txBox="1"/>
          <p:nvPr/>
        </p:nvSpPr>
        <p:spPr>
          <a:xfrm>
            <a:off x="170770" y="6525344"/>
            <a:ext cx="8865726" cy="246221"/>
          </a:xfrm>
          <a:prstGeom prst="rect">
            <a:avLst/>
          </a:prstGeom>
          <a:noFill/>
        </p:spPr>
        <p:txBody>
          <a:bodyPr wrap="square" rtlCol="0">
            <a:spAutoFit/>
          </a:bodyPr>
          <a:lstStyle/>
          <a:p>
            <a:r>
              <a:rPr lang="es-MX" sz="1000" dirty="0" smtClean="0">
                <a:solidFill>
                  <a:srgbClr val="002060"/>
                </a:solidFill>
                <a:cs typeface="Arial" pitchFamily="34" charset="0"/>
              </a:rPr>
              <a:t>Dowd GS </a:t>
            </a:r>
            <a:r>
              <a:rPr lang="es-MX" sz="1000" i="1" dirty="0" smtClean="0">
                <a:solidFill>
                  <a:srgbClr val="002060"/>
                </a:solidFill>
                <a:cs typeface="Arial" pitchFamily="34" charset="0"/>
              </a:rPr>
              <a:t>et al. J Bone Joint Surg Br </a:t>
            </a:r>
            <a:r>
              <a:rPr lang="es-MX" sz="1000" dirty="0" smtClean="0">
                <a:solidFill>
                  <a:srgbClr val="002060"/>
                </a:solidFill>
                <a:cs typeface="Arial" pitchFamily="34" charset="0"/>
              </a:rPr>
              <a:t>2007; 89(3):285-90; Vellucci R. </a:t>
            </a:r>
            <a:r>
              <a:rPr lang="es-MX" sz="1000" i="1" dirty="0" smtClean="0">
                <a:solidFill>
                  <a:srgbClr val="002060"/>
                </a:solidFill>
                <a:cs typeface="Arial" pitchFamily="34" charset="0"/>
              </a:rPr>
              <a:t>Clin Drug Investig</a:t>
            </a:r>
            <a:r>
              <a:rPr lang="es-MX" sz="1000" dirty="0" smtClean="0">
                <a:solidFill>
                  <a:srgbClr val="002060"/>
                </a:solidFill>
                <a:cs typeface="Arial" pitchFamily="34" charset="0"/>
              </a:rPr>
              <a:t> 2012; 32(Suppl 1):3-10.</a:t>
            </a:r>
            <a:endParaRPr lang="es-MX" sz="1000" dirty="0">
              <a:solidFill>
                <a:srgbClr val="002060"/>
              </a:solidFill>
              <a:cs typeface="Arial" pitchFamily="34" charset="0"/>
            </a:endParaRPr>
          </a:p>
        </p:txBody>
      </p:sp>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B260F65-6FD8-4EE7-8D04-454F72D71555}" type="slidenum">
              <a:rPr lang="es-MX" smtClean="0">
                <a:solidFill>
                  <a:prstClr val="black"/>
                </a:solidFill>
              </a:rPr>
              <a:pPr>
                <a:defRPr/>
              </a:pPr>
              <a:t>10</a:t>
            </a:fld>
            <a:endParaRPr lang="es-MX" dirty="0">
              <a:solidFill>
                <a:prstClr val="black"/>
              </a:solidFill>
            </a:endParaRPr>
          </a:p>
        </p:txBody>
      </p:sp>
    </p:spTree>
    <p:extLst>
      <p:ext uri="{BB962C8B-B14F-4D97-AF65-F5344CB8AC3E}">
        <p14:creationId xmlns:p14="http://schemas.microsoft.com/office/powerpoint/2010/main" val="286467679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smtClean="0"/>
              <a:t>¿Cuál es el riesgo gastrointestinal con los AINEne/coxibs?</a:t>
            </a:r>
            <a:endParaRPr lang="es-MX" noProof="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86836" y="1916832"/>
            <a:ext cx="6058359" cy="4248472"/>
          </a:xfrm>
        </p:spPr>
      </p:pic>
      <p:sp>
        <p:nvSpPr>
          <p:cNvPr id="6" name="Rectangle 5"/>
          <p:cNvSpPr/>
          <p:nvPr/>
        </p:nvSpPr>
        <p:spPr>
          <a:xfrm>
            <a:off x="539552" y="1475492"/>
            <a:ext cx="8352928" cy="369332"/>
          </a:xfrm>
          <a:prstGeom prst="rect">
            <a:avLst/>
          </a:prstGeom>
        </p:spPr>
        <p:txBody>
          <a:bodyPr wrap="square">
            <a:spAutoFit/>
          </a:bodyPr>
          <a:lstStyle/>
          <a:p>
            <a:pPr algn="ctr"/>
            <a:r>
              <a:rPr lang="es-MX" dirty="0" smtClean="0">
                <a:solidFill>
                  <a:srgbClr val="002060"/>
                </a:solidFill>
              </a:rPr>
              <a:t>Riesgos relativos combinados e IC del 95% de complicaciones gastrointestinales</a:t>
            </a:r>
            <a:endParaRPr lang="es-MX" dirty="0">
              <a:solidFill>
                <a:srgbClr val="002060"/>
              </a:solidFill>
            </a:endParaRPr>
          </a:p>
        </p:txBody>
      </p:sp>
      <p:sp>
        <p:nvSpPr>
          <p:cNvPr id="8" name="Rectangle 7"/>
          <p:cNvSpPr/>
          <p:nvPr/>
        </p:nvSpPr>
        <p:spPr>
          <a:xfrm>
            <a:off x="519300" y="6460413"/>
            <a:ext cx="3637534" cy="246221"/>
          </a:xfrm>
          <a:prstGeom prst="rect">
            <a:avLst/>
          </a:prstGeom>
        </p:spPr>
        <p:txBody>
          <a:bodyPr wrap="none">
            <a:spAutoFit/>
          </a:bodyPr>
          <a:lstStyle/>
          <a:p>
            <a:r>
              <a:rPr lang="da-DK" sz="1000" dirty="0" smtClean="0">
                <a:solidFill>
                  <a:srgbClr val="002060"/>
                </a:solidFill>
              </a:rPr>
              <a:t>Castellsague J et al. Drug </a:t>
            </a:r>
            <a:r>
              <a:rPr lang="da-DK" sz="1000" dirty="0">
                <a:solidFill>
                  <a:srgbClr val="002060"/>
                </a:solidFill>
              </a:rPr>
              <a:t>Saf. 2012 December; 35(12): 1127–1146. </a:t>
            </a:r>
            <a:endParaRPr lang="en-US" sz="1000" dirty="0">
              <a:solidFill>
                <a:srgbClr val="002060"/>
              </a:solidFill>
            </a:endParaRPr>
          </a:p>
        </p:txBody>
      </p:sp>
    </p:spTree>
    <p:extLst>
      <p:ext uri="{BB962C8B-B14F-4D97-AF65-F5344CB8AC3E}">
        <p14:creationId xmlns:p14="http://schemas.microsoft.com/office/powerpoint/2010/main" val="4293274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noChangeArrowheads="1"/>
          </p:cNvSpPr>
          <p:nvPr>
            <p:ph type="title"/>
          </p:nvPr>
        </p:nvSpPr>
        <p:spPr>
          <a:xfrm>
            <a:off x="457200" y="274638"/>
            <a:ext cx="8229600" cy="1143000"/>
          </a:xfrm>
        </p:spPr>
        <p:txBody>
          <a:bodyPr>
            <a:normAutofit/>
          </a:bodyPr>
          <a:lstStyle/>
          <a:p>
            <a:pPr eaLnBrk="1" hangingPunct="1"/>
            <a:r>
              <a:rPr lang="es-MX" altLang="zh-CN" sz="3200" dirty="0" smtClean="0"/>
              <a:t>Factores de Riesgo de Complicaciones Gastrointestinales Asociadas con AINEne/Coxibs</a:t>
            </a:r>
          </a:p>
        </p:txBody>
      </p:sp>
      <p:sp>
        <p:nvSpPr>
          <p:cNvPr id="19" name="Rectangle 39"/>
          <p:cNvSpPr>
            <a:spLocks noChangeArrowheads="1"/>
          </p:cNvSpPr>
          <p:nvPr/>
        </p:nvSpPr>
        <p:spPr bwMode="auto">
          <a:xfrm>
            <a:off x="1979712" y="5505450"/>
            <a:ext cx="69896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s-MX" altLang="zh-CN" b="1" dirty="0" smtClean="0">
                <a:solidFill>
                  <a:srgbClr val="002060"/>
                </a:solidFill>
              </a:rPr>
              <a:t>Razón de momios/riesgo relativo de complicaciones del úlcera</a:t>
            </a:r>
            <a:endParaRPr lang="es-MX" altLang="zh-CN" b="1" dirty="0">
              <a:solidFill>
                <a:srgbClr val="002060"/>
              </a:solidFill>
            </a:endParaRPr>
          </a:p>
        </p:txBody>
      </p:sp>
      <p:sp>
        <p:nvSpPr>
          <p:cNvPr id="20" name="Text Box 38"/>
          <p:cNvSpPr txBox="1">
            <a:spLocks noChangeArrowheads="1"/>
          </p:cNvSpPr>
          <p:nvPr/>
        </p:nvSpPr>
        <p:spPr bwMode="auto">
          <a:xfrm>
            <a:off x="168250" y="6021288"/>
            <a:ext cx="83752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ea typeface="SimSun" pitchFamily="2" charset="-122"/>
              </a:defRPr>
            </a:lvl1pPr>
            <a:lvl2pPr marL="11430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lvl="1" eaLnBrk="1" hangingPunct="1">
              <a:buClr>
                <a:srgbClr val="C6CD76"/>
              </a:buClr>
            </a:pPr>
            <a:r>
              <a:rPr lang="es-MX" altLang="zh-CN" sz="1200" b="1" dirty="0" smtClean="0">
                <a:solidFill>
                  <a:srgbClr val="002060"/>
                </a:solidFill>
                <a:latin typeface="Calibri" pitchFamily="34" charset="0"/>
              </a:rPr>
              <a:t>ASA = ácido acetil-salicílico; coxib = inhibidor específico de COX-2; GI = gastrointestinal; AINE= droga antiinflamatoria no-esteroidea;  AINEne= droga antiinflamatoria no-esteroidea no-específica; ISRS= inhibidor selectivo de recaptación de serotonina</a:t>
            </a:r>
          </a:p>
          <a:p>
            <a:pPr lvl="1" eaLnBrk="1" hangingPunct="1">
              <a:buClr>
                <a:srgbClr val="C6CD76"/>
              </a:buClr>
            </a:pPr>
            <a:r>
              <a:rPr lang="es-MX" altLang="zh-CN" sz="1000" dirty="0" smtClean="0">
                <a:solidFill>
                  <a:srgbClr val="002060"/>
                </a:solidFill>
                <a:latin typeface="Calibri" pitchFamily="34" charset="0"/>
              </a:rPr>
              <a:t>1</a:t>
            </a:r>
            <a:r>
              <a:rPr lang="en-CA" altLang="zh-CN" sz="1000" dirty="0" smtClean="0">
                <a:solidFill>
                  <a:srgbClr val="002060"/>
                </a:solidFill>
                <a:latin typeface="Calibri" pitchFamily="34" charset="0"/>
              </a:rPr>
              <a:t>Garcia Rodriguez LA, Jick H. </a:t>
            </a:r>
            <a:r>
              <a:rPr lang="en-CA" altLang="zh-CN" sz="1000" i="1" dirty="0" smtClean="0">
                <a:solidFill>
                  <a:srgbClr val="002060"/>
                </a:solidFill>
                <a:latin typeface="Calibri" pitchFamily="34" charset="0"/>
              </a:rPr>
              <a:t>Lancet </a:t>
            </a:r>
            <a:r>
              <a:rPr lang="en-CA" altLang="zh-CN" sz="1000" dirty="0" smtClean="0">
                <a:solidFill>
                  <a:srgbClr val="002060"/>
                </a:solidFill>
                <a:latin typeface="Calibri" pitchFamily="34" charset="0"/>
              </a:rPr>
              <a:t>1994; 343(8900):769-72; 2. Gabriel SE </a:t>
            </a:r>
            <a:r>
              <a:rPr lang="en-CA" altLang="zh-CN" sz="1000" i="1" dirty="0" smtClean="0">
                <a:solidFill>
                  <a:srgbClr val="002060"/>
                </a:solidFill>
                <a:latin typeface="Calibri" pitchFamily="34" charset="0"/>
              </a:rPr>
              <a:t>et al</a:t>
            </a:r>
            <a:r>
              <a:rPr lang="en-CA" altLang="zh-CN" sz="1000" dirty="0" smtClean="0">
                <a:solidFill>
                  <a:srgbClr val="002060"/>
                </a:solidFill>
                <a:latin typeface="Calibri" pitchFamily="34" charset="0"/>
              </a:rPr>
              <a:t>. </a:t>
            </a:r>
            <a:r>
              <a:rPr lang="en-CA" altLang="zh-CN" sz="1000" i="1" dirty="0" smtClean="0">
                <a:solidFill>
                  <a:srgbClr val="002060"/>
                </a:solidFill>
                <a:latin typeface="Calibri" pitchFamily="34" charset="0"/>
              </a:rPr>
              <a:t>Ann Intern Med </a:t>
            </a:r>
            <a:r>
              <a:rPr lang="en-CA" altLang="zh-CN" sz="1000" dirty="0" smtClean="0">
                <a:solidFill>
                  <a:srgbClr val="002060"/>
                </a:solidFill>
                <a:latin typeface="Calibri" pitchFamily="34" charset="0"/>
              </a:rPr>
              <a:t>1991; 115(10):787-96; </a:t>
            </a:r>
            <a:br>
              <a:rPr lang="en-CA" altLang="zh-CN" sz="1000" dirty="0" smtClean="0">
                <a:solidFill>
                  <a:srgbClr val="002060"/>
                </a:solidFill>
                <a:latin typeface="Calibri" pitchFamily="34" charset="0"/>
              </a:rPr>
            </a:br>
            <a:r>
              <a:rPr lang="en-CA" altLang="zh-CN" sz="1000" dirty="0" smtClean="0">
                <a:solidFill>
                  <a:srgbClr val="002060"/>
                </a:solidFill>
                <a:latin typeface="Calibri" pitchFamily="34" charset="0"/>
              </a:rPr>
              <a:t>3. </a:t>
            </a:r>
            <a:r>
              <a:rPr lang="fr-FR" altLang="zh-CN" sz="1000" dirty="0" smtClean="0">
                <a:solidFill>
                  <a:srgbClr val="002060"/>
                </a:solidFill>
                <a:latin typeface="Calibri" pitchFamily="34" charset="0"/>
              </a:rPr>
              <a:t>Bardou M. Barkun AN. </a:t>
            </a:r>
            <a:r>
              <a:rPr lang="fr-FR" altLang="zh-CN" sz="1000" i="1" dirty="0" smtClean="0">
                <a:solidFill>
                  <a:srgbClr val="002060"/>
                </a:solidFill>
                <a:latin typeface="Calibri" pitchFamily="34" charset="0"/>
              </a:rPr>
              <a:t>Joint Bone Spine </a:t>
            </a:r>
            <a:r>
              <a:rPr lang="fr-FR" altLang="zh-CN" sz="1000" dirty="0" smtClean="0">
                <a:solidFill>
                  <a:srgbClr val="002060"/>
                </a:solidFill>
                <a:latin typeface="Calibri" pitchFamily="34" charset="0"/>
              </a:rPr>
              <a:t>2010; 77(1):6-12; 4. Garcia </a:t>
            </a:r>
            <a:r>
              <a:rPr lang="da-DK" altLang="zh-CN" sz="1000" dirty="0" smtClean="0">
                <a:solidFill>
                  <a:srgbClr val="002060"/>
                </a:solidFill>
                <a:latin typeface="Calibri" pitchFamily="34" charset="0"/>
              </a:rPr>
              <a:t>Rodríguez LA, Hernández-Díaz S.</a:t>
            </a:r>
            <a:r>
              <a:rPr lang="da-DK" altLang="zh-CN" sz="1000" i="1" dirty="0" smtClean="0">
                <a:solidFill>
                  <a:srgbClr val="002060"/>
                </a:solidFill>
                <a:latin typeface="Calibri" pitchFamily="34" charset="0"/>
              </a:rPr>
              <a:t> Arthritis Res </a:t>
            </a:r>
            <a:r>
              <a:rPr lang="da-DK" altLang="zh-CN" sz="1000" dirty="0" smtClean="0">
                <a:solidFill>
                  <a:srgbClr val="002060"/>
                </a:solidFill>
                <a:latin typeface="Calibri" pitchFamily="34" charset="0"/>
              </a:rPr>
              <a:t>2001; 3(2):98-101.</a:t>
            </a:r>
            <a:endParaRPr lang="en-CA" altLang="zh-CN" sz="1000" dirty="0">
              <a:solidFill>
                <a:srgbClr val="002060"/>
              </a:solidFill>
              <a:latin typeface="Calibri" pitchFamily="34" charset="0"/>
            </a:endParaRPr>
          </a:p>
        </p:txBody>
      </p:sp>
      <p:sp>
        <p:nvSpPr>
          <p:cNvPr id="21" name="Slide Number Placeholder 9"/>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C396EB7D-51E6-4F71-A493-509CD8442BEC}" type="slidenum">
              <a:rPr lang="es-MX" smtClean="0">
                <a:solidFill>
                  <a:srgbClr val="000000"/>
                </a:solidFill>
              </a:rPr>
              <a:pPr eaLnBrk="1" hangingPunct="1"/>
              <a:t>12</a:t>
            </a:fld>
            <a:endParaRPr lang="es-MX" dirty="0" smtClean="0">
              <a:solidFill>
                <a:srgbClr val="000000"/>
              </a:solidFill>
            </a:endParaRPr>
          </a:p>
        </p:txBody>
      </p:sp>
      <p:graphicFrame>
        <p:nvGraphicFramePr>
          <p:cNvPr id="22" name="Chart 1"/>
          <p:cNvGraphicFramePr>
            <a:graphicFrameLocks/>
          </p:cNvGraphicFramePr>
          <p:nvPr/>
        </p:nvGraphicFramePr>
        <p:xfrm>
          <a:off x="292100" y="1358900"/>
          <a:ext cx="8739188" cy="4157663"/>
        </p:xfrm>
        <a:graphic>
          <a:graphicData uri="http://schemas.openxmlformats.org/presentationml/2006/ole">
            <mc:AlternateContent xmlns:mc="http://schemas.openxmlformats.org/markup-compatibility/2006">
              <mc:Choice xmlns:v="urn:schemas-microsoft-com:vml" Requires="v">
                <p:oleObj spid="_x0000_s3075" name="Worksheet" r:id="rId5" imgW="8743925" imgH="4162376" progId="Excel.Sheet.8">
                  <p:embed/>
                </p:oleObj>
              </mc:Choice>
              <mc:Fallback>
                <p:oleObj name="Worksheet" r:id="rId5" imgW="8743925" imgH="4162376" progId="Excel.Sheet.8">
                  <p:embed/>
                  <p:pic>
                    <p:nvPicPr>
                      <p:cNvPr id="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100" y="1358900"/>
                        <a:ext cx="8739188" cy="415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
          <p:cNvSpPr txBox="1">
            <a:spLocks noChangeArrowheads="1"/>
          </p:cNvSpPr>
          <p:nvPr/>
        </p:nvSpPr>
        <p:spPr bwMode="auto">
          <a:xfrm>
            <a:off x="3851275" y="16287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1</a:t>
            </a:r>
            <a:endParaRPr lang="es-MX" sz="1000" dirty="0">
              <a:solidFill>
                <a:prstClr val="black"/>
              </a:solidFill>
            </a:endParaRPr>
          </a:p>
        </p:txBody>
      </p:sp>
      <p:sp>
        <p:nvSpPr>
          <p:cNvPr id="24" name="TextBox 43"/>
          <p:cNvSpPr txBox="1">
            <a:spLocks noChangeArrowheads="1"/>
          </p:cNvSpPr>
          <p:nvPr/>
        </p:nvSpPr>
        <p:spPr bwMode="auto">
          <a:xfrm>
            <a:off x="3876675" y="1916113"/>
            <a:ext cx="2555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1</a:t>
            </a:r>
            <a:endParaRPr lang="es-MX" sz="1000" dirty="0">
              <a:solidFill>
                <a:prstClr val="black"/>
              </a:solidFill>
            </a:endParaRPr>
          </a:p>
        </p:txBody>
      </p:sp>
      <p:sp>
        <p:nvSpPr>
          <p:cNvPr id="25" name="TextBox 44"/>
          <p:cNvSpPr txBox="1">
            <a:spLocks noChangeArrowheads="1"/>
          </p:cNvSpPr>
          <p:nvPr/>
        </p:nvSpPr>
        <p:spPr bwMode="auto">
          <a:xfrm>
            <a:off x="3876675" y="22764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1</a:t>
            </a:r>
            <a:endParaRPr lang="es-MX" sz="1000" dirty="0">
              <a:solidFill>
                <a:prstClr val="black"/>
              </a:solidFill>
            </a:endParaRPr>
          </a:p>
        </p:txBody>
      </p:sp>
      <p:sp>
        <p:nvSpPr>
          <p:cNvPr id="26" name="TextBox 45"/>
          <p:cNvSpPr txBox="1">
            <a:spLocks noChangeArrowheads="1"/>
          </p:cNvSpPr>
          <p:nvPr/>
        </p:nvSpPr>
        <p:spPr bwMode="auto">
          <a:xfrm>
            <a:off x="3876675" y="296703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1</a:t>
            </a:r>
            <a:endParaRPr lang="es-MX" sz="1000" dirty="0">
              <a:solidFill>
                <a:prstClr val="black"/>
              </a:solidFill>
            </a:endParaRPr>
          </a:p>
        </p:txBody>
      </p:sp>
      <p:sp>
        <p:nvSpPr>
          <p:cNvPr id="27" name="TextBox 46"/>
          <p:cNvSpPr txBox="1">
            <a:spLocks noChangeArrowheads="1"/>
          </p:cNvSpPr>
          <p:nvPr/>
        </p:nvSpPr>
        <p:spPr bwMode="auto">
          <a:xfrm>
            <a:off x="3876675" y="426243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1</a:t>
            </a:r>
            <a:endParaRPr lang="es-MX" sz="1000" dirty="0">
              <a:solidFill>
                <a:prstClr val="black"/>
              </a:solidFill>
            </a:endParaRPr>
          </a:p>
        </p:txBody>
      </p:sp>
      <p:sp>
        <p:nvSpPr>
          <p:cNvPr id="28" name="TextBox 47"/>
          <p:cNvSpPr txBox="1">
            <a:spLocks noChangeArrowheads="1"/>
          </p:cNvSpPr>
          <p:nvPr/>
        </p:nvSpPr>
        <p:spPr bwMode="auto">
          <a:xfrm>
            <a:off x="3924300" y="263683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2</a:t>
            </a:r>
            <a:endParaRPr lang="es-MX" sz="1000" dirty="0">
              <a:solidFill>
                <a:prstClr val="black"/>
              </a:solidFill>
            </a:endParaRPr>
          </a:p>
        </p:txBody>
      </p:sp>
      <p:sp>
        <p:nvSpPr>
          <p:cNvPr id="29" name="TextBox 48"/>
          <p:cNvSpPr txBox="1">
            <a:spLocks noChangeArrowheads="1"/>
          </p:cNvSpPr>
          <p:nvPr/>
        </p:nvSpPr>
        <p:spPr bwMode="auto">
          <a:xfrm>
            <a:off x="3851275" y="32543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3</a:t>
            </a:r>
            <a:endParaRPr lang="es-MX" sz="1000" dirty="0">
              <a:solidFill>
                <a:prstClr val="black"/>
              </a:solidFill>
            </a:endParaRPr>
          </a:p>
        </p:txBody>
      </p:sp>
      <p:sp>
        <p:nvSpPr>
          <p:cNvPr id="30" name="TextBox 49"/>
          <p:cNvSpPr txBox="1">
            <a:spLocks noChangeArrowheads="1"/>
          </p:cNvSpPr>
          <p:nvPr/>
        </p:nvSpPr>
        <p:spPr bwMode="auto">
          <a:xfrm>
            <a:off x="3875088" y="3902075"/>
            <a:ext cx="2555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3</a:t>
            </a:r>
            <a:endParaRPr lang="es-MX" sz="1000" dirty="0">
              <a:solidFill>
                <a:prstClr val="black"/>
              </a:solidFill>
            </a:endParaRPr>
          </a:p>
        </p:txBody>
      </p:sp>
      <p:sp>
        <p:nvSpPr>
          <p:cNvPr id="31" name="TextBox 50"/>
          <p:cNvSpPr txBox="1">
            <a:spLocks noChangeArrowheads="1"/>
          </p:cNvSpPr>
          <p:nvPr/>
        </p:nvSpPr>
        <p:spPr bwMode="auto">
          <a:xfrm>
            <a:off x="3884613" y="4551363"/>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3</a:t>
            </a:r>
            <a:endParaRPr lang="es-MX" sz="1000" dirty="0">
              <a:solidFill>
                <a:prstClr val="black"/>
              </a:solidFill>
            </a:endParaRPr>
          </a:p>
        </p:txBody>
      </p:sp>
      <p:sp>
        <p:nvSpPr>
          <p:cNvPr id="32" name="TextBox 51"/>
          <p:cNvSpPr txBox="1">
            <a:spLocks noChangeArrowheads="1"/>
          </p:cNvSpPr>
          <p:nvPr/>
        </p:nvSpPr>
        <p:spPr bwMode="auto">
          <a:xfrm>
            <a:off x="3876675" y="357346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4</a:t>
            </a:r>
            <a:endParaRPr lang="es-MX" sz="1000" dirty="0">
              <a:solidFill>
                <a:prstClr val="black"/>
              </a:solidFill>
            </a:endParaRPr>
          </a:p>
        </p:txBody>
      </p:sp>
      <p:sp>
        <p:nvSpPr>
          <p:cNvPr id="33" name="32 CuadroTexto"/>
          <p:cNvSpPr txBox="1"/>
          <p:nvPr/>
        </p:nvSpPr>
        <p:spPr>
          <a:xfrm>
            <a:off x="0" y="1628800"/>
            <a:ext cx="4060855" cy="3272306"/>
          </a:xfrm>
          <a:prstGeom prst="rect">
            <a:avLst/>
          </a:prstGeom>
          <a:solidFill>
            <a:schemeClr val="tx1"/>
          </a:solidFill>
        </p:spPr>
        <p:txBody>
          <a:bodyPr wrap="none" rtlCol="0">
            <a:spAutoFit/>
          </a:bodyPr>
          <a:lstStyle/>
          <a:p>
            <a:pPr algn="r">
              <a:lnSpc>
                <a:spcPts val="2500"/>
              </a:lnSpc>
            </a:pPr>
            <a:r>
              <a:rPr lang="es-MX" sz="1600" dirty="0" smtClean="0">
                <a:solidFill>
                  <a:schemeClr val="bg1"/>
                </a:solidFill>
              </a:rPr>
              <a:t>Historia de sangrado /perforación GI</a:t>
            </a:r>
            <a:r>
              <a:rPr lang="es-MX" sz="1600" baseline="30000" dirty="0" smtClean="0">
                <a:solidFill>
                  <a:schemeClr val="bg1"/>
                </a:solidFill>
              </a:rPr>
              <a:t>1</a:t>
            </a:r>
          </a:p>
          <a:p>
            <a:pPr algn="r">
              <a:lnSpc>
                <a:spcPts val="2500"/>
              </a:lnSpc>
            </a:pPr>
            <a:r>
              <a:rPr lang="es-MX" sz="1600" dirty="0" smtClean="0">
                <a:solidFill>
                  <a:schemeClr val="bg1"/>
                </a:solidFill>
              </a:rPr>
              <a:t>Uso concomitante de anticoagulantes</a:t>
            </a:r>
            <a:r>
              <a:rPr lang="es-MX" sz="1600" baseline="30000" dirty="0" smtClean="0">
                <a:solidFill>
                  <a:schemeClr val="bg1"/>
                </a:solidFill>
              </a:rPr>
              <a:t>1</a:t>
            </a:r>
            <a:endParaRPr lang="es-MX" sz="1600" dirty="0" smtClean="0">
              <a:solidFill>
                <a:schemeClr val="bg1"/>
              </a:solidFill>
            </a:endParaRPr>
          </a:p>
          <a:p>
            <a:pPr algn="r">
              <a:lnSpc>
                <a:spcPts val="2500"/>
              </a:lnSpc>
            </a:pPr>
            <a:r>
              <a:rPr lang="es-MX" sz="1600" dirty="0" smtClean="0">
                <a:solidFill>
                  <a:schemeClr val="bg1"/>
                </a:solidFill>
              </a:rPr>
              <a:t>Historia de Úlcera péptica</a:t>
            </a:r>
            <a:r>
              <a:rPr lang="es-MX" sz="1600" baseline="30000" dirty="0" smtClean="0">
                <a:solidFill>
                  <a:schemeClr val="bg1"/>
                </a:solidFill>
              </a:rPr>
              <a:t>1</a:t>
            </a:r>
            <a:endParaRPr lang="es-MX" sz="1600" dirty="0" smtClean="0">
              <a:solidFill>
                <a:schemeClr val="bg1"/>
              </a:solidFill>
            </a:endParaRPr>
          </a:p>
          <a:p>
            <a:pPr algn="r">
              <a:lnSpc>
                <a:spcPts val="2500"/>
              </a:lnSpc>
            </a:pPr>
            <a:r>
              <a:rPr lang="es-MX" sz="1600" dirty="0" smtClean="0">
                <a:solidFill>
                  <a:schemeClr val="bg1"/>
                </a:solidFill>
              </a:rPr>
              <a:t>Edad ≥ 60 años</a:t>
            </a:r>
            <a:r>
              <a:rPr lang="es-MX" sz="1600" baseline="30000" dirty="0" smtClean="0">
                <a:solidFill>
                  <a:schemeClr val="bg1"/>
                </a:solidFill>
              </a:rPr>
              <a:t>2</a:t>
            </a:r>
            <a:endParaRPr lang="es-MX" sz="1600" dirty="0" smtClean="0">
              <a:solidFill>
                <a:schemeClr val="bg1"/>
              </a:solidFill>
            </a:endParaRPr>
          </a:p>
          <a:p>
            <a:pPr algn="r">
              <a:lnSpc>
                <a:spcPts val="2500"/>
              </a:lnSpc>
            </a:pPr>
            <a:r>
              <a:rPr lang="es-MX" sz="1600" dirty="0" smtClean="0">
                <a:solidFill>
                  <a:schemeClr val="bg1"/>
                </a:solidFill>
              </a:rPr>
              <a:t>Uso de uno o varios AINEs</a:t>
            </a:r>
            <a:r>
              <a:rPr lang="es-MX" sz="1600" baseline="30000" dirty="0" smtClean="0">
                <a:solidFill>
                  <a:schemeClr val="bg1"/>
                </a:solidFill>
              </a:rPr>
              <a:t>1</a:t>
            </a:r>
            <a:endParaRPr lang="es-MX" sz="1600" dirty="0" smtClean="0">
              <a:solidFill>
                <a:schemeClr val="bg1"/>
              </a:solidFill>
            </a:endParaRPr>
          </a:p>
          <a:p>
            <a:pPr algn="r">
              <a:lnSpc>
                <a:spcPts val="2500"/>
              </a:lnSpc>
            </a:pPr>
            <a:r>
              <a:rPr lang="es-MX" sz="1600" dirty="0" smtClean="0">
                <a:solidFill>
                  <a:schemeClr val="bg1"/>
                </a:solidFill>
              </a:rPr>
              <a:t>Infección por Helicobacter pylori</a:t>
            </a:r>
            <a:r>
              <a:rPr lang="es-MX" sz="1600" baseline="30000" dirty="0" smtClean="0">
                <a:solidFill>
                  <a:schemeClr val="bg1"/>
                </a:solidFill>
              </a:rPr>
              <a:t>3</a:t>
            </a:r>
            <a:endParaRPr lang="es-MX" sz="1600" dirty="0" smtClean="0">
              <a:solidFill>
                <a:schemeClr val="bg1"/>
              </a:solidFill>
            </a:endParaRPr>
          </a:p>
          <a:p>
            <a:pPr algn="r">
              <a:lnSpc>
                <a:spcPts val="2500"/>
              </a:lnSpc>
            </a:pPr>
            <a:r>
              <a:rPr lang="es-MX" sz="1600" dirty="0" smtClean="0">
                <a:solidFill>
                  <a:schemeClr val="bg1"/>
                </a:solidFill>
              </a:rPr>
              <a:t>Uso de ASA a dosis baja en los últimos 30 días</a:t>
            </a:r>
            <a:r>
              <a:rPr lang="es-MX" sz="1600" baseline="30000" dirty="0" smtClean="0">
                <a:solidFill>
                  <a:schemeClr val="bg1"/>
                </a:solidFill>
              </a:rPr>
              <a:t>4</a:t>
            </a:r>
            <a:endParaRPr lang="es-MX" sz="1600" dirty="0" smtClean="0">
              <a:solidFill>
                <a:schemeClr val="bg1"/>
              </a:solidFill>
            </a:endParaRPr>
          </a:p>
          <a:p>
            <a:pPr algn="r">
              <a:lnSpc>
                <a:spcPts val="2500"/>
              </a:lnSpc>
            </a:pPr>
            <a:r>
              <a:rPr lang="es-MX" sz="1600" dirty="0" smtClean="0">
                <a:solidFill>
                  <a:schemeClr val="bg1"/>
                </a:solidFill>
              </a:rPr>
              <a:t>Abuso de alcohol</a:t>
            </a:r>
            <a:r>
              <a:rPr lang="es-MX" sz="1600" baseline="30000" dirty="0" smtClean="0">
                <a:solidFill>
                  <a:schemeClr val="bg1"/>
                </a:solidFill>
              </a:rPr>
              <a:t>3</a:t>
            </a:r>
            <a:endParaRPr lang="es-MX" sz="1600" dirty="0" smtClean="0">
              <a:solidFill>
                <a:schemeClr val="bg1"/>
              </a:solidFill>
            </a:endParaRPr>
          </a:p>
          <a:p>
            <a:pPr algn="r">
              <a:lnSpc>
                <a:spcPts val="2500"/>
              </a:lnSpc>
            </a:pPr>
            <a:r>
              <a:rPr lang="es-MX" sz="1600" dirty="0" smtClean="0">
                <a:solidFill>
                  <a:schemeClr val="bg1"/>
                </a:solidFill>
              </a:rPr>
              <a:t>Uso concomitante de glucocorticoides</a:t>
            </a:r>
            <a:r>
              <a:rPr lang="es-MX" sz="1600" baseline="30000" dirty="0" smtClean="0">
                <a:solidFill>
                  <a:schemeClr val="bg1"/>
                </a:solidFill>
              </a:rPr>
              <a:t>1</a:t>
            </a:r>
            <a:endParaRPr lang="es-MX" sz="1600" dirty="0" smtClean="0">
              <a:solidFill>
                <a:schemeClr val="bg1"/>
              </a:solidFill>
            </a:endParaRPr>
          </a:p>
          <a:p>
            <a:pPr algn="r">
              <a:lnSpc>
                <a:spcPts val="2500"/>
              </a:lnSpc>
            </a:pPr>
            <a:r>
              <a:rPr lang="es-MX" sz="1600" dirty="0" smtClean="0">
                <a:solidFill>
                  <a:schemeClr val="bg1"/>
                </a:solidFill>
              </a:rPr>
              <a:t>Fumar</a:t>
            </a:r>
            <a:r>
              <a:rPr lang="es-MX" sz="1600" baseline="30000" dirty="0" smtClean="0">
                <a:solidFill>
                  <a:schemeClr val="bg1"/>
                </a:solidFill>
              </a:rPr>
              <a:t>3</a:t>
            </a:r>
            <a:endParaRPr lang="es-MX" sz="1600" dirty="0">
              <a:solidFill>
                <a:schemeClr val="bg1"/>
              </a:solidFill>
            </a:endParaRPr>
          </a:p>
        </p:txBody>
      </p:sp>
    </p:spTree>
    <p:extLst>
      <p:ext uri="{BB962C8B-B14F-4D97-AF65-F5344CB8AC3E}">
        <p14:creationId xmlns:p14="http://schemas.microsoft.com/office/powerpoint/2010/main" val="28287538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0" y="274638"/>
            <a:ext cx="9144000" cy="1143000"/>
          </a:xfrm>
        </p:spPr>
        <p:txBody>
          <a:bodyPr/>
          <a:lstStyle/>
          <a:p>
            <a:pPr eaLnBrk="1" hangingPunct="1"/>
            <a:r>
              <a:rPr lang="es-MX" altLang="zh-CN" sz="3200" dirty="0" smtClean="0"/>
              <a:t>Guías para el Uso de AINEne/Coxibs </a:t>
            </a:r>
            <a:br>
              <a:rPr lang="es-MX" altLang="zh-CN" sz="3200" dirty="0" smtClean="0"/>
            </a:br>
            <a:r>
              <a:rPr lang="es-MX" altLang="zh-CN" sz="3200" dirty="0" smtClean="0"/>
              <a:t>Con Base en el Riesgo Gastrointestinal y el Uso de ASA</a:t>
            </a:r>
          </a:p>
        </p:txBody>
      </p:sp>
      <p:graphicFrame>
        <p:nvGraphicFramePr>
          <p:cNvPr id="8" name="Group 26"/>
          <p:cNvGraphicFramePr>
            <a:graphicFrameLocks noGrp="1"/>
          </p:cNvGraphicFramePr>
          <p:nvPr/>
        </p:nvGraphicFramePr>
        <p:xfrm>
          <a:off x="900113" y="2205038"/>
          <a:ext cx="7413624" cy="2614880"/>
        </p:xfrm>
        <a:graphic>
          <a:graphicData uri="http://schemas.openxmlformats.org/drawingml/2006/table">
            <a:tbl>
              <a:tblPr/>
              <a:tblGrid>
                <a:gridCol w="1653858"/>
                <a:gridCol w="2879883"/>
                <a:gridCol w="2879883"/>
              </a:tblGrid>
              <a:tr h="475366">
                <a:tc>
                  <a:txBody>
                    <a:bodyPr/>
                    <a:lstStyle/>
                    <a:p>
                      <a:pPr marL="0" marR="0" lvl="0" indent="0" algn="ctr" defTabSz="914400" rtl="0" eaLnBrk="0" fontAlgn="base" latinLnBrk="0" hangingPunct="0">
                        <a:lnSpc>
                          <a:spcPct val="90000"/>
                        </a:lnSpc>
                        <a:spcBef>
                          <a:spcPct val="30000"/>
                        </a:spcBef>
                        <a:spcAft>
                          <a:spcPct val="0"/>
                        </a:spcAft>
                        <a:buClr>
                          <a:schemeClr val="folHlink"/>
                        </a:buClr>
                        <a:buSzTx/>
                        <a:buFont typeface="Wingdings" pitchFamily="2" charset="2"/>
                        <a:buNone/>
                        <a:tabLst/>
                      </a:pPr>
                      <a:endParaRPr kumimoji="0" lang="es-MX" altLang="zh-CN" sz="2800" b="0" i="0" u="none" strike="noStrike" cap="none" normalizeH="0" baseline="0" noProof="0" dirty="0" smtClean="0">
                        <a:ln>
                          <a:noFill/>
                        </a:ln>
                        <a:solidFill>
                          <a:srgbClr val="002060"/>
                        </a:solidFill>
                        <a:effectLst/>
                        <a:latin typeface="+mn-lt"/>
                        <a:ea typeface="宋体" pitchFamily="2" charset="-122"/>
                      </a:endParaRPr>
                    </a:p>
                  </a:txBody>
                  <a:tcPr marL="91436" marR="91436" marT="45682" marB="45682" anchor="ctr" horzOverflow="overflow">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800" b="1" i="0" u="none" strike="noStrike" cap="none" normalizeH="0" baseline="0" noProof="0" dirty="0" smtClean="0">
                          <a:ln>
                            <a:noFill/>
                          </a:ln>
                          <a:solidFill>
                            <a:schemeClr val="bg1"/>
                          </a:solidFill>
                          <a:effectLst/>
                          <a:latin typeface="+mn-lt"/>
                          <a:ea typeface="宋体" pitchFamily="2" charset="-122"/>
                        </a:rPr>
                        <a:t>Riesgo Gastrointestinal</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solidFill>
                  </a:tcPr>
                </a:tc>
                <a:tc hMerge="1">
                  <a:txBody>
                    <a:bodyPr/>
                    <a:lstStyle/>
                    <a:p>
                      <a:pPr marL="0" marR="0" lvl="0" indent="0" algn="ctr" defTabSz="914400" rtl="0" eaLnBrk="0" fontAlgn="base" latinLnBrk="0" hangingPunct="0">
                        <a:lnSpc>
                          <a:spcPct val="90000"/>
                        </a:lnSpc>
                        <a:spcBef>
                          <a:spcPct val="30000"/>
                        </a:spcBef>
                        <a:spcAft>
                          <a:spcPct val="0"/>
                        </a:spcAft>
                        <a:buClr>
                          <a:schemeClr val="folHlink"/>
                        </a:buClr>
                        <a:buSzTx/>
                        <a:buFont typeface="Wingdings" pitchFamily="2" charset="2"/>
                        <a:buNone/>
                        <a:tabLst/>
                      </a:pPr>
                      <a:endParaRPr kumimoji="0" lang="en-US" altLang="zh-CN" sz="2000" b="0" i="0" u="none" strike="noStrike" cap="none" normalizeH="0" baseline="0" dirty="0" smtClean="0">
                        <a:ln>
                          <a:noFill/>
                        </a:ln>
                        <a:solidFill>
                          <a:srgbClr val="002060"/>
                        </a:solidFill>
                        <a:effectLst/>
                        <a:latin typeface="Arial" pitchFamily="34" charset="0"/>
                        <a:ea typeface="宋体" pitchFamily="2" charset="-122"/>
                      </a:endParaRPr>
                    </a:p>
                  </a:txBody>
                  <a:tcPr marT="45706" marB="4570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20508">
                <a:tc>
                  <a:txBody>
                    <a:bodyPr/>
                    <a:lstStyle/>
                    <a:p>
                      <a:pPr marL="0" marR="0" lvl="0" indent="0" algn="ctr" defTabSz="914400" rtl="0" eaLnBrk="0" fontAlgn="base" latinLnBrk="0" hangingPunct="0">
                        <a:lnSpc>
                          <a:spcPct val="90000"/>
                        </a:lnSpc>
                        <a:spcBef>
                          <a:spcPct val="30000"/>
                        </a:spcBef>
                        <a:spcAft>
                          <a:spcPct val="0"/>
                        </a:spcAft>
                        <a:buClr>
                          <a:schemeClr val="folHlink"/>
                        </a:buClr>
                        <a:buSzTx/>
                        <a:buFont typeface="Wingdings" pitchFamily="2" charset="2"/>
                        <a:buNone/>
                        <a:tabLst/>
                      </a:pPr>
                      <a:endParaRPr kumimoji="0" lang="es-MX" altLang="zh-CN" sz="2400" b="0" i="0" u="none" strike="noStrike" cap="none" normalizeH="0" baseline="0" noProof="0" dirty="0" smtClean="0">
                        <a:ln>
                          <a:noFill/>
                        </a:ln>
                        <a:solidFill>
                          <a:srgbClr val="002060"/>
                        </a:solidFill>
                        <a:effectLst/>
                        <a:latin typeface="+mn-lt"/>
                        <a:ea typeface="宋体" pitchFamily="2" charset="-122"/>
                      </a:endParaRPr>
                    </a:p>
                  </a:txBody>
                  <a:tcPr marL="91436" marR="91436" marT="45682" marB="45682" anchor="ctr" horzOverflow="overflow">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1" i="0" u="none" strike="noStrike" cap="none" normalizeH="0" baseline="0" noProof="0" dirty="0" smtClean="0">
                          <a:ln>
                            <a:noFill/>
                          </a:ln>
                          <a:solidFill>
                            <a:schemeClr val="bg1"/>
                          </a:solidFill>
                          <a:effectLst/>
                          <a:latin typeface="+mn-lt"/>
                          <a:ea typeface="宋体" pitchFamily="2" charset="-122"/>
                        </a:rPr>
                        <a:t>No elevado</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1" i="0" u="none" strike="noStrike" cap="none" normalizeH="0" baseline="0" noProof="0" dirty="0" smtClean="0">
                          <a:ln>
                            <a:noFill/>
                          </a:ln>
                          <a:solidFill>
                            <a:schemeClr val="bg1"/>
                          </a:solidFill>
                          <a:effectLst/>
                          <a:latin typeface="+mn-lt"/>
                          <a:ea typeface="宋体" pitchFamily="2" charset="-122"/>
                        </a:rPr>
                        <a:t>elevado</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solidFill>
                  </a:tcPr>
                </a:tc>
              </a:tr>
              <a:tr h="859369">
                <a:tc>
                  <a:txBody>
                    <a:bodyPr/>
                    <a:lstStyle/>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cap="none" normalizeH="0" baseline="0" noProof="0" dirty="0" smtClean="0">
                          <a:ln>
                            <a:noFill/>
                          </a:ln>
                          <a:solidFill>
                            <a:srgbClr val="002060"/>
                          </a:solidFill>
                          <a:effectLst/>
                          <a:latin typeface="+mn-lt"/>
                          <a:ea typeface="宋体" pitchFamily="2" charset="-122"/>
                        </a:rPr>
                        <a:t>Sin ASA</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cap="none" normalizeH="0" baseline="0" noProof="0" dirty="0" smtClean="0">
                          <a:ln>
                            <a:noFill/>
                          </a:ln>
                          <a:solidFill>
                            <a:srgbClr val="002060"/>
                          </a:solidFill>
                          <a:effectLst/>
                          <a:latin typeface="+mn-lt"/>
                          <a:ea typeface="宋体" pitchFamily="2" charset="-122"/>
                        </a:rPr>
                        <a:t>AINEne solo</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cap="none" normalizeH="0" baseline="0" noProof="0" dirty="0" smtClean="0">
                          <a:ln>
                            <a:noFill/>
                          </a:ln>
                          <a:solidFill>
                            <a:srgbClr val="002060"/>
                          </a:solidFill>
                          <a:effectLst/>
                          <a:latin typeface="+mn-lt"/>
                          <a:ea typeface="宋体" pitchFamily="2" charset="-122"/>
                        </a:rPr>
                        <a:t>Coxib</a:t>
                      </a:r>
                    </a:p>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cap="none" normalizeH="0" baseline="0" noProof="0" dirty="0" smtClean="0">
                          <a:ln>
                            <a:noFill/>
                          </a:ln>
                          <a:solidFill>
                            <a:srgbClr val="002060"/>
                          </a:solidFill>
                          <a:effectLst/>
                          <a:latin typeface="+mn-lt"/>
                          <a:ea typeface="宋体" pitchFamily="2" charset="-122"/>
                        </a:rPr>
                        <a:t>AINEne+ PPI</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lumMod val="20000"/>
                        <a:lumOff val="80000"/>
                      </a:schemeClr>
                    </a:solidFill>
                  </a:tcPr>
                </a:tc>
              </a:tr>
              <a:tr h="859369">
                <a:tc>
                  <a:txBody>
                    <a:bodyPr/>
                    <a:lstStyle/>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cap="none" normalizeH="0" baseline="0" noProof="0" dirty="0" smtClean="0">
                          <a:ln>
                            <a:noFill/>
                          </a:ln>
                          <a:solidFill>
                            <a:srgbClr val="002060"/>
                          </a:solidFill>
                          <a:effectLst/>
                          <a:latin typeface="+mn-lt"/>
                          <a:ea typeface="宋体" pitchFamily="2" charset="-122"/>
                        </a:rPr>
                        <a:t>On ASA</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defRPr/>
                      </a:pPr>
                      <a:r>
                        <a:rPr kumimoji="0" lang="es-MX" altLang="zh-CN" sz="2400" b="0" i="0" u="none" strike="noStrike" kern="1200" cap="none" normalizeH="0" baseline="0" noProof="0" dirty="0" smtClean="0">
                          <a:ln>
                            <a:noFill/>
                          </a:ln>
                          <a:solidFill>
                            <a:srgbClr val="002060"/>
                          </a:solidFill>
                          <a:effectLst/>
                          <a:latin typeface="+mn-lt"/>
                          <a:ea typeface="宋体" pitchFamily="2" charset="-122"/>
                          <a:cs typeface="+mn-cs"/>
                        </a:rPr>
                        <a:t>Coxib </a:t>
                      </a:r>
                      <a:r>
                        <a:rPr kumimoji="0" lang="es-MX" altLang="zh-CN" sz="2400" b="0" i="0" u="none" strike="noStrike" cap="none" normalizeH="0" baseline="0" noProof="0" dirty="0" smtClean="0">
                          <a:ln>
                            <a:noFill/>
                          </a:ln>
                          <a:solidFill>
                            <a:srgbClr val="002060"/>
                          </a:solidFill>
                          <a:effectLst/>
                          <a:latin typeface="+mn-lt"/>
                          <a:ea typeface="宋体" pitchFamily="2" charset="-122"/>
                        </a:rPr>
                        <a:t>+ PPI</a:t>
                      </a:r>
                    </a:p>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cap="none" normalizeH="0" baseline="0" noProof="0" dirty="0" smtClean="0">
                          <a:ln>
                            <a:noFill/>
                          </a:ln>
                          <a:solidFill>
                            <a:srgbClr val="002060"/>
                          </a:solidFill>
                          <a:effectLst/>
                          <a:latin typeface="+mn-lt"/>
                          <a:ea typeface="宋体" pitchFamily="2" charset="-122"/>
                        </a:rPr>
                        <a:t>AINEne+ PPI</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defRPr/>
                      </a:pPr>
                      <a:r>
                        <a:rPr kumimoji="0" lang="es-MX" altLang="zh-CN" sz="2400" b="0" i="0" u="none" strike="noStrike" kern="1200" cap="none" normalizeH="0" baseline="0" noProof="0" dirty="0" smtClean="0">
                          <a:ln>
                            <a:noFill/>
                          </a:ln>
                          <a:solidFill>
                            <a:srgbClr val="002060"/>
                          </a:solidFill>
                          <a:effectLst/>
                          <a:latin typeface="+mn-lt"/>
                          <a:ea typeface="宋体" pitchFamily="2" charset="-122"/>
                          <a:cs typeface="+mn-cs"/>
                        </a:rPr>
                        <a:t>Coxib</a:t>
                      </a:r>
                      <a:r>
                        <a:rPr kumimoji="0" lang="es-MX" altLang="zh-CN" sz="2400" b="0" i="0" u="none" strike="noStrike" cap="none" normalizeH="0" baseline="0" noProof="0" dirty="0" smtClean="0">
                          <a:ln>
                            <a:noFill/>
                          </a:ln>
                          <a:solidFill>
                            <a:srgbClr val="002060"/>
                          </a:solidFill>
                          <a:effectLst/>
                          <a:latin typeface="+mn-lt"/>
                          <a:ea typeface="宋体" pitchFamily="2" charset="-122"/>
                        </a:rPr>
                        <a:t> + PPI</a:t>
                      </a:r>
                    </a:p>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cap="none" normalizeH="0" baseline="0" noProof="0" dirty="0" smtClean="0">
                          <a:ln>
                            <a:noFill/>
                          </a:ln>
                          <a:solidFill>
                            <a:srgbClr val="002060"/>
                          </a:solidFill>
                          <a:effectLst/>
                          <a:latin typeface="+mn-lt"/>
                          <a:ea typeface="宋体" pitchFamily="2" charset="-122"/>
                        </a:rPr>
                        <a:t>AINEne+ PPI</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lumMod val="40000"/>
                        <a:lumOff val="60000"/>
                      </a:schemeClr>
                    </a:solidFill>
                  </a:tcPr>
                </a:tc>
              </a:tr>
            </a:tbl>
          </a:graphicData>
        </a:graphic>
      </p:graphicFrame>
      <p:sp>
        <p:nvSpPr>
          <p:cNvPr id="9" name="Text Box 22"/>
          <p:cNvSpPr txBox="1">
            <a:spLocks noChangeArrowheads="1"/>
          </p:cNvSpPr>
          <p:nvPr/>
        </p:nvSpPr>
        <p:spPr bwMode="auto">
          <a:xfrm>
            <a:off x="179388" y="6165850"/>
            <a:ext cx="70564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fontAlgn="base" hangingPunct="1">
              <a:lnSpc>
                <a:spcPct val="80000"/>
              </a:lnSpc>
              <a:spcBef>
                <a:spcPct val="20000"/>
              </a:spcBef>
              <a:spcAft>
                <a:spcPct val="0"/>
              </a:spcAft>
            </a:pPr>
            <a:r>
              <a:rPr lang="es-MX" altLang="zh-CN" sz="1200" b="1" dirty="0" smtClean="0">
                <a:solidFill>
                  <a:srgbClr val="002060"/>
                </a:solidFill>
                <a:latin typeface="Calibri" pitchFamily="34" charset="0"/>
              </a:rPr>
              <a:t>ASA = ácido acetil-salicílico; c</a:t>
            </a:r>
            <a:r>
              <a:rPr lang="es-MX" sz="1200" b="1" dirty="0" smtClean="0">
                <a:solidFill>
                  <a:srgbClr val="002060"/>
                </a:solidFill>
                <a:latin typeface="Calibri" pitchFamily="34" charset="0"/>
              </a:rPr>
              <a:t>oxib = inhibidor específico de COX-2; </a:t>
            </a:r>
            <a:br>
              <a:rPr lang="es-MX" sz="1200" b="1" dirty="0" smtClean="0">
                <a:solidFill>
                  <a:srgbClr val="002060"/>
                </a:solidFill>
                <a:latin typeface="Calibri" pitchFamily="34" charset="0"/>
              </a:rPr>
            </a:br>
            <a:r>
              <a:rPr lang="es-MX" altLang="zh-CN" sz="1200" b="1" dirty="0" smtClean="0">
                <a:solidFill>
                  <a:srgbClr val="002060"/>
                </a:solidFill>
                <a:latin typeface="Calibri" pitchFamily="34" charset="0"/>
              </a:rPr>
              <a:t>AINEne= droga antiinflamatoria no-esteroidea no-específica; PPI = inhibidor de la bomba de protones</a:t>
            </a:r>
          </a:p>
          <a:p>
            <a:pPr eaLnBrk="1" fontAlgn="base" hangingPunct="1">
              <a:lnSpc>
                <a:spcPct val="80000"/>
              </a:lnSpc>
              <a:spcBef>
                <a:spcPct val="20000"/>
              </a:spcBef>
              <a:spcAft>
                <a:spcPct val="0"/>
              </a:spcAft>
            </a:pPr>
            <a:r>
              <a:rPr lang="es-MX" altLang="zh-CN" sz="1000" dirty="0" smtClean="0">
                <a:solidFill>
                  <a:srgbClr val="002060"/>
                </a:solidFill>
                <a:latin typeface="Calibri" pitchFamily="34" charset="0"/>
              </a:rPr>
              <a:t>Tannenbaum H </a:t>
            </a:r>
            <a:r>
              <a:rPr lang="es-MX" altLang="zh-CN" sz="1000" i="1" dirty="0" smtClean="0">
                <a:solidFill>
                  <a:srgbClr val="002060"/>
                </a:solidFill>
                <a:latin typeface="Calibri" pitchFamily="34" charset="0"/>
              </a:rPr>
              <a:t>et al</a:t>
            </a:r>
            <a:r>
              <a:rPr lang="es-MX" altLang="zh-CN" sz="1000" dirty="0" smtClean="0">
                <a:solidFill>
                  <a:srgbClr val="002060"/>
                </a:solidFill>
                <a:latin typeface="Calibri" pitchFamily="34" charset="0"/>
              </a:rPr>
              <a:t>. </a:t>
            </a:r>
            <a:r>
              <a:rPr lang="es-MX" altLang="zh-CN" sz="1000" i="1" dirty="0" smtClean="0">
                <a:solidFill>
                  <a:srgbClr val="002060"/>
                </a:solidFill>
                <a:latin typeface="Calibri" pitchFamily="34" charset="0"/>
              </a:rPr>
              <a:t>J Rheumatol </a:t>
            </a:r>
            <a:r>
              <a:rPr lang="es-MX" altLang="zh-CN" sz="1000" dirty="0" smtClean="0">
                <a:solidFill>
                  <a:srgbClr val="002060"/>
                </a:solidFill>
                <a:latin typeface="Calibri" pitchFamily="34" charset="0"/>
              </a:rPr>
              <a:t>2006; 33(1):140-57.</a:t>
            </a:r>
          </a:p>
        </p:txBody>
      </p:sp>
      <p:sp>
        <p:nvSpPr>
          <p:cNvPr id="10" name="Slide Number Placeholder 9"/>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E4043043-B94B-4654-BC4B-FCA85114B520}" type="slidenum">
              <a:rPr lang="es-MX" smtClean="0">
                <a:solidFill>
                  <a:srgbClr val="000000"/>
                </a:solidFill>
              </a:rPr>
              <a:pPr eaLnBrk="1" hangingPunct="1"/>
              <a:t>13</a:t>
            </a:fld>
            <a:endParaRPr lang="es-MX" dirty="0" smtClean="0">
              <a:solidFill>
                <a:srgbClr val="000000"/>
              </a:solidFill>
            </a:endParaRPr>
          </a:p>
        </p:txBody>
      </p:sp>
    </p:spTree>
    <p:extLst>
      <p:ext uri="{BB962C8B-B14F-4D97-AF65-F5344CB8AC3E}">
        <p14:creationId xmlns:p14="http://schemas.microsoft.com/office/powerpoint/2010/main" val="141873795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itle 2"/>
          <p:cNvSpPr>
            <a:spLocks noGrp="1"/>
          </p:cNvSpPr>
          <p:nvPr>
            <p:ph type="title"/>
          </p:nvPr>
        </p:nvSpPr>
        <p:spPr/>
        <p:txBody>
          <a:bodyPr>
            <a:normAutofit fontScale="90000"/>
          </a:bodyPr>
          <a:lstStyle/>
          <a:p>
            <a:r>
              <a:rPr lang="es-MX" noProof="0" dirty="0" smtClean="0"/>
              <a:t>¿Cuál es el riesgo cardiovascular con AINEne/coxibs?</a:t>
            </a:r>
          </a:p>
        </p:txBody>
      </p:sp>
      <p:sp>
        <p:nvSpPr>
          <p:cNvPr id="6" name="Text Box 2"/>
          <p:cNvSpPr txBox="1">
            <a:spLocks noChangeArrowheads="1"/>
          </p:cNvSpPr>
          <p:nvPr/>
        </p:nvSpPr>
        <p:spPr bwMode="auto">
          <a:xfrm>
            <a:off x="323528" y="6018094"/>
            <a:ext cx="7633022" cy="800219"/>
          </a:xfrm>
          <a:prstGeom prst="rect">
            <a:avLst/>
          </a:prstGeom>
          <a:noFill/>
          <a:ln>
            <a:noFill/>
          </a:ln>
          <a:extLst/>
        </p:spPr>
        <p:txBody>
          <a:bodyPr wrap="square" anchor="b">
            <a:spAutoFit/>
          </a:bodyPr>
          <a:lstStyle>
            <a:lvl1pPr marL="60325" indent="-60325"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marL="0" indent="0" fontAlgn="base">
              <a:spcBef>
                <a:spcPct val="0"/>
              </a:spcBef>
              <a:spcAft>
                <a:spcPct val="0"/>
              </a:spcAft>
              <a:defRPr/>
            </a:pPr>
            <a:r>
              <a:rPr lang="es-MX" sz="1200" b="1" dirty="0" smtClean="0">
                <a:solidFill>
                  <a:srgbClr val="002060"/>
                </a:solidFill>
                <a:latin typeface="Calibri"/>
              </a:rPr>
              <a:t>El Compuesto incluye infarto del miocardio no-fatal , accidente vascular cerebral no-fatal , o muerte cardiovascular en comparación con el placebo; tabla basada en un meta-análisis integral de 30 estudios y más de 100,000 pacientes  </a:t>
            </a:r>
          </a:p>
          <a:p>
            <a:pPr fontAlgn="base">
              <a:spcBef>
                <a:spcPct val="0"/>
              </a:spcBef>
              <a:spcAft>
                <a:spcPct val="0"/>
              </a:spcAft>
              <a:defRPr/>
            </a:pPr>
            <a:r>
              <a:rPr lang="es-MX" sz="1200" b="1" dirty="0" smtClean="0">
                <a:solidFill>
                  <a:srgbClr val="002060"/>
                </a:solidFill>
                <a:latin typeface="Calibri"/>
              </a:rPr>
              <a:t>Coxib = inhibidor de COX-2; AINEne= droga antiinflamatoria no-esteroidea no-específica</a:t>
            </a:r>
          </a:p>
          <a:p>
            <a:pPr fontAlgn="base">
              <a:spcBef>
                <a:spcPct val="0"/>
              </a:spcBef>
              <a:spcAft>
                <a:spcPct val="0"/>
              </a:spcAft>
              <a:defRPr/>
            </a:pPr>
            <a:r>
              <a:rPr lang="es-MX" altLang="zh-CN" sz="1000" dirty="0" smtClean="0">
                <a:solidFill>
                  <a:srgbClr val="002060"/>
                </a:solidFill>
                <a:latin typeface="Calibri"/>
                <a:cs typeface="Arial" pitchFamily="34" charset="0"/>
              </a:rPr>
              <a:t>Trelle S </a:t>
            </a:r>
            <a:r>
              <a:rPr lang="es-MX" altLang="zh-CN" sz="1000" i="1" dirty="0" smtClean="0">
                <a:solidFill>
                  <a:srgbClr val="002060"/>
                </a:solidFill>
                <a:latin typeface="Calibri"/>
                <a:cs typeface="Arial" pitchFamily="34" charset="0"/>
              </a:rPr>
              <a:t>et al. BMJ</a:t>
            </a:r>
            <a:r>
              <a:rPr lang="es-MX" altLang="zh-CN" sz="1000" dirty="0" smtClean="0">
                <a:solidFill>
                  <a:srgbClr val="002060"/>
                </a:solidFill>
                <a:latin typeface="Calibri"/>
                <a:cs typeface="Arial" pitchFamily="34" charset="0"/>
              </a:rPr>
              <a:t> 2011; 342:c7086.</a:t>
            </a:r>
          </a:p>
        </p:txBody>
      </p:sp>
      <p:sp>
        <p:nvSpPr>
          <p:cNvPr id="7" name="Slide Number Placeholder 9"/>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C2E45B45-C1A8-4251-A403-5828BBBDB56C}" type="slidenum">
              <a:rPr lang="en-CA" smtClean="0">
                <a:solidFill>
                  <a:srgbClr val="000000"/>
                </a:solidFill>
              </a:rPr>
              <a:pPr eaLnBrk="1" hangingPunct="1"/>
              <a:t>14</a:t>
            </a:fld>
            <a:endParaRPr lang="en-CA" dirty="0" smtClean="0">
              <a:solidFill>
                <a:srgbClr val="000000"/>
              </a:solidFill>
            </a:endParaRPr>
          </a:p>
        </p:txBody>
      </p:sp>
      <p:graphicFrame>
        <p:nvGraphicFramePr>
          <p:cNvPr id="8" name="Chart 2"/>
          <p:cNvGraphicFramePr/>
          <p:nvPr>
            <p:extLst>
              <p:ext uri="{D42A27DB-BD31-4B8C-83A1-F6EECF244321}">
                <p14:modId xmlns:p14="http://schemas.microsoft.com/office/powerpoint/2010/main" val="369163718"/>
              </p:ext>
            </p:extLst>
          </p:nvPr>
        </p:nvGraphicFramePr>
        <p:xfrm>
          <a:off x="467544" y="1916832"/>
          <a:ext cx="8352928"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534090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smtClean="0"/>
              <a:t>Interfieren los AINEne/coxibs con la curación ósea?</a:t>
            </a:r>
            <a:endParaRPr lang="es-MX" noProof="0" dirty="0"/>
          </a:p>
        </p:txBody>
      </p:sp>
      <p:sp>
        <p:nvSpPr>
          <p:cNvPr id="3" name="Content Placeholder 2"/>
          <p:cNvSpPr>
            <a:spLocks noGrp="1"/>
          </p:cNvSpPr>
          <p:nvPr>
            <p:ph idx="1"/>
          </p:nvPr>
        </p:nvSpPr>
        <p:spPr/>
        <p:txBody>
          <a:bodyPr>
            <a:normAutofit fontScale="92500"/>
          </a:bodyPr>
          <a:lstStyle/>
          <a:p>
            <a:r>
              <a:rPr lang="es-MX" noProof="0" dirty="0" smtClean="0"/>
              <a:t>Algunos estudios en animales e </a:t>
            </a:r>
            <a:r>
              <a:rPr lang="es-MX" i="1" noProof="0" dirty="0" smtClean="0"/>
              <a:t>in vitro </a:t>
            </a:r>
            <a:r>
              <a:rPr lang="es-MX" noProof="0" dirty="0" smtClean="0"/>
              <a:t>sugieren que los AINEne pueden retrasar la curación ósea, aunque los resultados con contradictorios</a:t>
            </a:r>
          </a:p>
          <a:p>
            <a:r>
              <a:rPr lang="es-MX" noProof="0" dirty="0" smtClean="0"/>
              <a:t>Sin embargo, la experiencia clínica y la mayoría de los estudios </a:t>
            </a:r>
            <a:r>
              <a:rPr lang="es-MX" i="1" noProof="0" dirty="0" smtClean="0"/>
              <a:t>in vivo </a:t>
            </a:r>
            <a:r>
              <a:rPr lang="es-MX" noProof="0" dirty="0" smtClean="0"/>
              <a:t>no soportan esto</a:t>
            </a:r>
          </a:p>
          <a:p>
            <a:r>
              <a:rPr lang="es-MX" noProof="0" dirty="0" smtClean="0"/>
              <a:t>El balance de las </a:t>
            </a:r>
            <a:r>
              <a:rPr lang="es-MX" dirty="0" smtClean="0"/>
              <a:t>e</a:t>
            </a:r>
            <a:r>
              <a:rPr lang="es-MX" noProof="0" dirty="0" smtClean="0"/>
              <a:t>videncias sugiere que el uso de AINEne/coxib por periodos cortos es seguro y efectivo para el control del dolor post-fractura</a:t>
            </a:r>
            <a:endParaRPr lang="es-MX" noProof="0" dirty="0"/>
          </a:p>
        </p:txBody>
      </p:sp>
      <p:sp>
        <p:nvSpPr>
          <p:cNvPr id="5" name="Rectangle 4"/>
          <p:cNvSpPr/>
          <p:nvPr/>
        </p:nvSpPr>
        <p:spPr>
          <a:xfrm>
            <a:off x="683568" y="6093296"/>
            <a:ext cx="6697667" cy="400110"/>
          </a:xfrm>
          <a:prstGeom prst="rect">
            <a:avLst/>
          </a:prstGeom>
        </p:spPr>
        <p:txBody>
          <a:bodyPr wrap="none">
            <a:spAutoFit/>
          </a:bodyPr>
          <a:lstStyle/>
          <a:p>
            <a:endParaRPr lang="en-CA" sz="1000" dirty="0">
              <a:solidFill>
                <a:srgbClr val="002060"/>
              </a:solidFill>
            </a:endParaRPr>
          </a:p>
          <a:p>
            <a:r>
              <a:rPr lang="en-CA" sz="1000" dirty="0" smtClean="0">
                <a:solidFill>
                  <a:srgbClr val="002060"/>
                </a:solidFill>
              </a:rPr>
              <a:t>Kurmis AP et al. J </a:t>
            </a:r>
            <a:r>
              <a:rPr lang="en-CA" sz="1000" dirty="0">
                <a:solidFill>
                  <a:srgbClr val="002060"/>
                </a:solidFill>
              </a:rPr>
              <a:t>Bone Joint Surg Am. 2012 May 2;94(9):815-23. </a:t>
            </a:r>
            <a:r>
              <a:rPr lang="en-US" sz="1000" dirty="0" smtClean="0">
                <a:solidFill>
                  <a:srgbClr val="002060"/>
                </a:solidFill>
              </a:rPr>
              <a:t>Pountos I et al. ScientificWorldJournal. 2012; 2012: 606404. </a:t>
            </a:r>
            <a:endParaRPr lang="en-US" sz="1000" dirty="0">
              <a:solidFill>
                <a:srgbClr val="002060"/>
              </a:solidFill>
            </a:endParaRPr>
          </a:p>
        </p:txBody>
      </p:sp>
    </p:spTree>
    <p:extLst>
      <p:ext uri="{BB962C8B-B14F-4D97-AF65-F5344CB8AC3E}">
        <p14:creationId xmlns:p14="http://schemas.microsoft.com/office/powerpoint/2010/main" val="1941393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smtClean="0"/>
              <a:t>¿Cuál es el riesgo de adicción con los opioides?</a:t>
            </a:r>
            <a:endParaRPr lang="es-MX" noProof="0" dirty="0"/>
          </a:p>
        </p:txBody>
      </p:sp>
      <p:sp>
        <p:nvSpPr>
          <p:cNvPr id="3" name="Content Placeholder 2"/>
          <p:cNvSpPr>
            <a:spLocks noGrp="1"/>
          </p:cNvSpPr>
          <p:nvPr>
            <p:ph idx="1"/>
          </p:nvPr>
        </p:nvSpPr>
        <p:spPr/>
        <p:txBody>
          <a:bodyPr/>
          <a:lstStyle/>
          <a:p>
            <a:r>
              <a:rPr lang="es-MX" noProof="0" dirty="0" smtClean="0"/>
              <a:t>Una revisión de 24 estudios (incluyendo 2,507 pacientes con dolor crónico) indicó que existe un riesgo de 3.3% de desarrollar </a:t>
            </a:r>
            <a:r>
              <a:rPr lang="es-MX" dirty="0" smtClean="0"/>
              <a:t>una adicción a los </a:t>
            </a:r>
            <a:r>
              <a:rPr lang="es-MX" noProof="0" dirty="0" smtClean="0"/>
              <a:t>opioides por prescripción</a:t>
            </a:r>
            <a:endParaRPr lang="es-MX" noProof="0" dirty="0"/>
          </a:p>
        </p:txBody>
      </p:sp>
      <p:sp>
        <p:nvSpPr>
          <p:cNvPr id="4" name="Rectangle 3"/>
          <p:cNvSpPr/>
          <p:nvPr/>
        </p:nvSpPr>
        <p:spPr>
          <a:xfrm>
            <a:off x="450921" y="6165304"/>
            <a:ext cx="8676456" cy="369332"/>
          </a:xfrm>
          <a:prstGeom prst="rect">
            <a:avLst/>
          </a:prstGeom>
        </p:spPr>
        <p:txBody>
          <a:bodyPr wrap="square">
            <a:spAutoFit/>
          </a:bodyPr>
          <a:lstStyle/>
          <a:p>
            <a:r>
              <a:rPr lang="en-CA" dirty="0">
                <a:solidFill>
                  <a:srgbClr val="002060"/>
                </a:solidFill>
              </a:rPr>
              <a:t>Fishbain DA, </a:t>
            </a:r>
            <a:r>
              <a:rPr lang="en-CA" dirty="0" smtClean="0">
                <a:solidFill>
                  <a:srgbClr val="002060"/>
                </a:solidFill>
              </a:rPr>
              <a:t>et </a:t>
            </a:r>
            <a:r>
              <a:rPr lang="en-CA" dirty="0">
                <a:solidFill>
                  <a:srgbClr val="002060"/>
                </a:solidFill>
              </a:rPr>
              <a:t>al. </a:t>
            </a:r>
            <a:r>
              <a:rPr lang="en-CA" dirty="0" smtClean="0">
                <a:solidFill>
                  <a:srgbClr val="002060"/>
                </a:solidFill>
              </a:rPr>
              <a:t>Pain Med</a:t>
            </a:r>
            <a:r>
              <a:rPr lang="en-CA" dirty="0">
                <a:solidFill>
                  <a:srgbClr val="002060"/>
                </a:solidFill>
              </a:rPr>
              <a:t>. 2008;9(4):444-59.</a:t>
            </a:r>
            <a:endParaRPr lang="en-US" dirty="0">
              <a:solidFill>
                <a:srgbClr val="002060"/>
              </a:solidFill>
            </a:endParaRPr>
          </a:p>
        </p:txBody>
      </p:sp>
    </p:spTree>
    <p:extLst>
      <p:ext uri="{BB962C8B-B14F-4D97-AF65-F5344CB8AC3E}">
        <p14:creationId xmlns:p14="http://schemas.microsoft.com/office/powerpoint/2010/main" val="2898606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normAutofit fontScale="90000"/>
          </a:bodyPr>
          <a:lstStyle/>
          <a:p>
            <a:pPr eaLnBrk="1" hangingPunct="1"/>
            <a:r>
              <a:rPr lang="es-MX" noProof="0" dirty="0" smtClean="0"/>
              <a:t>¿Qué efectos secundarios debemos esperar con los opioides?</a:t>
            </a:r>
          </a:p>
        </p:txBody>
      </p:sp>
      <p:graphicFrame>
        <p:nvGraphicFramePr>
          <p:cNvPr id="11" name="Content Placeholder 10"/>
          <p:cNvGraphicFramePr>
            <a:graphicFrameLocks noGrp="1"/>
          </p:cNvGraphicFramePr>
          <p:nvPr>
            <p:ph sz="quarter" idx="1"/>
          </p:nvPr>
        </p:nvGraphicFramePr>
        <p:xfrm>
          <a:off x="395288" y="1773238"/>
          <a:ext cx="8442325" cy="4032249"/>
        </p:xfrm>
        <a:graphic>
          <a:graphicData uri="http://schemas.openxmlformats.org/drawingml/2006/table">
            <a:tbl>
              <a:tblPr firstRow="1" bandRow="1">
                <a:tableStyleId>{5C22544A-7EE6-4342-B048-85BDC9FD1C3A}</a:tableStyleId>
              </a:tblPr>
              <a:tblGrid>
                <a:gridCol w="2011853"/>
                <a:gridCol w="6430472"/>
              </a:tblGrid>
              <a:tr h="648040">
                <a:tc>
                  <a:txBody>
                    <a:bodyPr/>
                    <a:lstStyle/>
                    <a:p>
                      <a:pPr lvl="0" algn="ctr"/>
                      <a:r>
                        <a:rPr lang="es-MX" sz="2400" noProof="0" dirty="0" smtClean="0">
                          <a:effectLst>
                            <a:outerShdw blurRad="38100" dist="38100" dir="2700000" algn="tl">
                              <a:srgbClr val="000000">
                                <a:alpha val="43137"/>
                              </a:srgbClr>
                            </a:outerShdw>
                          </a:effectLst>
                          <a:latin typeface="+mj-lt"/>
                        </a:rPr>
                        <a:t>  </a:t>
                      </a:r>
                      <a:r>
                        <a:rPr lang="es-MX" sz="2400" noProof="0" dirty="0" smtClean="0">
                          <a:effectLst/>
                          <a:latin typeface="+mj-lt"/>
                        </a:rPr>
                        <a:t>Sistema</a:t>
                      </a:r>
                      <a:endParaRPr lang="es-MX" sz="2400" noProof="0" dirty="0">
                        <a:effectLst/>
                        <a:latin typeface="+mj-lt"/>
                      </a:endParaRPr>
                    </a:p>
                  </a:txBody>
                  <a:tcPr marL="91437" marR="91437" marT="45723" marB="45723" anchor="ctr"/>
                </a:tc>
                <a:tc>
                  <a:txBody>
                    <a:bodyPr/>
                    <a:lstStyle/>
                    <a:p>
                      <a:pPr algn="ctr"/>
                      <a:r>
                        <a:rPr lang="es-MX" sz="2400" noProof="0" dirty="0" smtClean="0">
                          <a:effectLst/>
                          <a:latin typeface="+mj-lt"/>
                        </a:rPr>
                        <a:t>Efectos adversos</a:t>
                      </a:r>
                      <a:endParaRPr lang="es-MX" sz="2400" noProof="0" dirty="0">
                        <a:effectLst/>
                        <a:latin typeface="+mj-lt"/>
                      </a:endParaRPr>
                    </a:p>
                  </a:txBody>
                  <a:tcPr marL="91437" marR="91437" marT="45723" marB="45723" anchor="ctr"/>
                </a:tc>
              </a:tr>
              <a:tr h="648040">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Gastrointestinal</a:t>
                      </a:r>
                    </a:p>
                  </a:txBody>
                  <a:tcPr marL="91437" marR="91437" marT="45723" marB="45723"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Náusea, vómito, constipación</a:t>
                      </a:r>
                    </a:p>
                  </a:txBody>
                  <a:tcPr marL="91437" marR="91437" marT="45723" marB="45723" anchor="ctr" horzOverflow="overflow">
                    <a:solidFill>
                      <a:schemeClr val="accent1">
                        <a:lumMod val="20000"/>
                        <a:lumOff val="80000"/>
                      </a:schemeClr>
                    </a:solidFill>
                  </a:tcPr>
                </a:tc>
              </a:tr>
              <a:tr h="792049">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SNC</a:t>
                      </a:r>
                    </a:p>
                  </a:txBody>
                  <a:tcPr marL="91437" marR="91437" marT="45723" marB="45723" anchor="ctr" horzOverflow="overflow">
                    <a:solidFill>
                      <a:schemeClr val="accent1">
                        <a:lumMod val="60000"/>
                        <a:lumOff val="40000"/>
                      </a:schemeClr>
                    </a:solidFill>
                  </a:tcPr>
                </a:tc>
                <a:tc>
                  <a:txBody>
                    <a:bodyPr/>
                    <a:lstStyle/>
                    <a:p>
                      <a:pPr marL="0" marR="0" lvl="0" indent="0" algn="l" defTabSz="914400" rtl="0" eaLnBrk="1" fontAlgn="base" latinLnBrk="0" hangingPunct="1">
                        <a:lnSpc>
                          <a:spcPct val="120000"/>
                        </a:lnSpc>
                        <a:spcBef>
                          <a:spcPts val="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Daño cognitivo, sedación, vahído, mareo</a:t>
                      </a:r>
                    </a:p>
                  </a:txBody>
                  <a:tcPr marL="91437" marR="91437" marT="45723" marB="45723" anchor="ctr" horzOverflow="overflow">
                    <a:solidFill>
                      <a:schemeClr val="accent1">
                        <a:lumMod val="60000"/>
                        <a:lumOff val="40000"/>
                      </a:schemeClr>
                    </a:solidFill>
                  </a:tcPr>
                </a:tc>
              </a:tr>
              <a:tr h="648040">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Respiratorio</a:t>
                      </a:r>
                    </a:p>
                  </a:txBody>
                  <a:tcPr marL="91437" marR="91437" marT="45723" marB="45723"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Depresión respiratoria</a:t>
                      </a:r>
                    </a:p>
                  </a:txBody>
                  <a:tcPr marL="91437" marR="91437" marT="45723" marB="45723" anchor="ctr" horzOverflow="overflow">
                    <a:solidFill>
                      <a:schemeClr val="accent1">
                        <a:lumMod val="20000"/>
                        <a:lumOff val="80000"/>
                      </a:schemeClr>
                    </a:solidFill>
                  </a:tcPr>
                </a:tc>
              </a:tr>
              <a:tr h="648040">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Cardiovascular</a:t>
                      </a:r>
                    </a:p>
                  </a:txBody>
                  <a:tcPr marL="91437" marR="91437" marT="45723" marB="45723" anchor="ctr" horzOverflow="overflow">
                    <a:solidFill>
                      <a:srgbClr val="5AA9F5"/>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Hipotensión ortostática, desfallecimiento</a:t>
                      </a:r>
                    </a:p>
                  </a:txBody>
                  <a:tcPr marL="91437" marR="91437" marT="45723" marB="45723" anchor="ctr" horzOverflow="overflow">
                    <a:solidFill>
                      <a:srgbClr val="5AA9F5"/>
                    </a:solidFill>
                  </a:tcPr>
                </a:tc>
              </a:tr>
              <a:tr h="648040">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Otro</a:t>
                      </a:r>
                    </a:p>
                  </a:txBody>
                  <a:tcPr marL="91437" marR="91437" marT="45723" marB="45723"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12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Urticaria, miosis, sudoración, retención urinaria</a:t>
                      </a:r>
                    </a:p>
                  </a:txBody>
                  <a:tcPr marL="91437" marR="91437" marT="45723" marB="45723" anchor="ctr" horzOverflow="overflow">
                    <a:solidFill>
                      <a:schemeClr val="accent1">
                        <a:lumMod val="20000"/>
                        <a:lumOff val="80000"/>
                      </a:schemeClr>
                    </a:solidFill>
                  </a:tcPr>
                </a:tc>
              </a:tr>
            </a:tbl>
          </a:graphicData>
        </a:graphic>
      </p:graphicFrame>
      <p:sp>
        <p:nvSpPr>
          <p:cNvPr id="152602" name="Text Box 4"/>
          <p:cNvSpPr txBox="1">
            <a:spLocks noChangeArrowheads="1"/>
          </p:cNvSpPr>
          <p:nvPr/>
        </p:nvSpPr>
        <p:spPr bwMode="auto">
          <a:xfrm>
            <a:off x="395288" y="6021388"/>
            <a:ext cx="61928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0" rIns="0" bIns="0">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fontAlgn="base" hangingPunct="1">
              <a:spcBef>
                <a:spcPct val="0"/>
              </a:spcBef>
              <a:spcAft>
                <a:spcPct val="0"/>
              </a:spcAft>
            </a:pPr>
            <a:r>
              <a:rPr lang="es-MX" sz="1200" b="1" dirty="0" smtClean="0">
                <a:solidFill>
                  <a:srgbClr val="002060"/>
                </a:solidFill>
                <a:latin typeface="Calibri" pitchFamily="34" charset="0"/>
              </a:rPr>
              <a:t>SNC= sistema nervioso central</a:t>
            </a:r>
          </a:p>
          <a:p>
            <a:pPr eaLnBrk="1" fontAlgn="base" hangingPunct="1">
              <a:spcBef>
                <a:spcPct val="0"/>
              </a:spcBef>
              <a:spcAft>
                <a:spcPct val="0"/>
              </a:spcAft>
            </a:pPr>
            <a:r>
              <a:rPr lang="en-US" sz="1000" dirty="0" smtClean="0">
                <a:solidFill>
                  <a:srgbClr val="002060"/>
                </a:solidFill>
                <a:latin typeface="Calibri" pitchFamily="34" charset="0"/>
              </a:rPr>
              <a:t>Moreland LW, St Clair EW. </a:t>
            </a:r>
            <a:r>
              <a:rPr lang="en-US" sz="1000" i="1" dirty="0" smtClean="0">
                <a:solidFill>
                  <a:srgbClr val="002060"/>
                </a:solidFill>
                <a:latin typeface="Calibri" pitchFamily="34" charset="0"/>
              </a:rPr>
              <a:t>Rheum Dis Clin North Am</a:t>
            </a:r>
            <a:r>
              <a:rPr lang="en-US" sz="1000" dirty="0" smtClean="0">
                <a:solidFill>
                  <a:srgbClr val="002060"/>
                </a:solidFill>
                <a:latin typeface="Calibri" pitchFamily="34" charset="0"/>
              </a:rPr>
              <a:t> 1999; 25(1):153-91; Yaksh TL, Wallace MS. </a:t>
            </a:r>
          </a:p>
          <a:p>
            <a:pPr eaLnBrk="1" fontAlgn="base" hangingPunct="1">
              <a:spcBef>
                <a:spcPct val="0"/>
              </a:spcBef>
              <a:spcAft>
                <a:spcPct val="0"/>
              </a:spcAft>
            </a:pPr>
            <a:r>
              <a:rPr lang="sv-SE" sz="1000" dirty="0" smtClean="0">
                <a:solidFill>
                  <a:srgbClr val="002060"/>
                </a:solidFill>
                <a:latin typeface="Calibri" pitchFamily="34" charset="0"/>
              </a:rPr>
              <a:t>In</a:t>
            </a:r>
            <a:r>
              <a:rPr lang="sv-SE" sz="1000" i="1" dirty="0" smtClean="0">
                <a:solidFill>
                  <a:srgbClr val="002060"/>
                </a:solidFill>
                <a:latin typeface="Calibri" pitchFamily="34" charset="0"/>
              </a:rPr>
              <a:t>: </a:t>
            </a:r>
            <a:r>
              <a:rPr lang="sv-SE" sz="1000" dirty="0" smtClean="0">
                <a:solidFill>
                  <a:srgbClr val="002060"/>
                </a:solidFill>
                <a:latin typeface="Calibri" pitchFamily="34" charset="0"/>
              </a:rPr>
              <a:t>Brunton L </a:t>
            </a:r>
            <a:r>
              <a:rPr lang="sv-SE" sz="1000" i="1" dirty="0" smtClean="0">
                <a:solidFill>
                  <a:srgbClr val="002060"/>
                </a:solidFill>
                <a:latin typeface="Calibri" pitchFamily="34" charset="0"/>
              </a:rPr>
              <a:t>et al </a:t>
            </a:r>
            <a:r>
              <a:rPr lang="sv-SE" sz="1000" dirty="0" smtClean="0">
                <a:solidFill>
                  <a:srgbClr val="002060"/>
                </a:solidFill>
                <a:latin typeface="Calibri" pitchFamily="34" charset="0"/>
              </a:rPr>
              <a:t>(eds.). </a:t>
            </a:r>
            <a:r>
              <a:rPr lang="en-US" sz="1000" i="1" dirty="0" smtClean="0">
                <a:solidFill>
                  <a:srgbClr val="002060"/>
                </a:solidFill>
                <a:latin typeface="Calibri" pitchFamily="34" charset="0"/>
              </a:rPr>
              <a:t>Goodman and Gilman’s The Pharmacological Basis of Therapeutics</a:t>
            </a:r>
            <a:r>
              <a:rPr lang="en-US" sz="1000" dirty="0" smtClean="0">
                <a:solidFill>
                  <a:srgbClr val="002060"/>
                </a:solidFill>
                <a:latin typeface="Calibri" pitchFamily="34" charset="0"/>
              </a:rPr>
              <a:t>. 12</a:t>
            </a:r>
            <a:r>
              <a:rPr lang="en-US" sz="1000" baseline="30000" dirty="0" smtClean="0">
                <a:solidFill>
                  <a:srgbClr val="002060"/>
                </a:solidFill>
                <a:latin typeface="Calibri" pitchFamily="34" charset="0"/>
              </a:rPr>
              <a:t>th</a:t>
            </a:r>
            <a:r>
              <a:rPr lang="en-US" sz="1000" dirty="0" smtClean="0">
                <a:solidFill>
                  <a:srgbClr val="002060"/>
                </a:solidFill>
                <a:latin typeface="Calibri" pitchFamily="34" charset="0"/>
              </a:rPr>
              <a:t> ed. (online version). McGraw-Hill; New York, NY: 2010.</a:t>
            </a:r>
          </a:p>
        </p:txBody>
      </p:sp>
      <p:sp>
        <p:nvSpPr>
          <p:cNvPr id="152603"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D7AC6BFE-1181-4252-B253-4D415030E2D1}" type="slidenum">
              <a:rPr lang="en-CA" smtClean="0">
                <a:solidFill>
                  <a:srgbClr val="000000"/>
                </a:solidFill>
              </a:rPr>
              <a:pPr eaLnBrk="1" hangingPunct="1"/>
              <a:t>17</a:t>
            </a:fld>
            <a:endParaRPr lang="en-CA" dirty="0" smtClean="0">
              <a:solidFill>
                <a:srgbClr val="000000"/>
              </a:solidFill>
            </a:endParaRPr>
          </a:p>
        </p:txBody>
      </p:sp>
    </p:spTree>
    <p:extLst>
      <p:ext uri="{BB962C8B-B14F-4D97-AF65-F5344CB8AC3E}">
        <p14:creationId xmlns:p14="http://schemas.microsoft.com/office/powerpoint/2010/main" val="174164129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58750" y="1636713"/>
            <a:ext cx="8826500" cy="4398962"/>
          </a:xfrm>
          <a:prstGeom prst="rect">
            <a:avLst/>
          </a:prstGeom>
          <a:solidFill>
            <a:srgbClr val="002570"/>
          </a:solidFill>
          <a:ln>
            <a:solidFill>
              <a:schemeClr val="bg2">
                <a:lumMod val="90000"/>
                <a:lumOff val="1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dirty="0">
              <a:solidFill>
                <a:prstClr val="white"/>
              </a:solidFill>
            </a:endParaRPr>
          </a:p>
        </p:txBody>
      </p:sp>
      <p:pic>
        <p:nvPicPr>
          <p:cNvPr id="59" name="Picture 50" descr="head and shoulders"/>
          <p:cNvPicPr>
            <a:picLocks noChangeAspect="1" noChangeArrowheads="1"/>
          </p:cNvPicPr>
          <p:nvPr/>
        </p:nvPicPr>
        <p:blipFill>
          <a:blip r:embed="rId3" cstate="print"/>
          <a:srcRect l="3940" t="5711" r="8307" b="9053"/>
          <a:stretch>
            <a:fillRect/>
          </a:stretch>
        </p:blipFill>
        <p:spPr bwMode="auto">
          <a:xfrm>
            <a:off x="5330103" y="1710928"/>
            <a:ext cx="3481387" cy="2870200"/>
          </a:xfrm>
          <a:prstGeom prst="rect">
            <a:avLst/>
          </a:prstGeom>
          <a:noFill/>
          <a:ln w="9525">
            <a:noFill/>
            <a:miter lim="800000"/>
            <a:headEnd/>
            <a:tailEnd/>
          </a:ln>
        </p:spPr>
      </p:pic>
      <p:pic>
        <p:nvPicPr>
          <p:cNvPr id="48130" name="Picture 98" descr="Revision_07"/>
          <p:cNvPicPr>
            <a:picLocks noChangeAspect="1" noChangeArrowheads="1"/>
          </p:cNvPicPr>
          <p:nvPr/>
        </p:nvPicPr>
        <p:blipFill>
          <a:blip r:embed="rId4" cstate="print"/>
          <a:srcRect l="882" t="25748" r="882" b="7559"/>
          <a:stretch>
            <a:fillRect/>
          </a:stretch>
        </p:blipFill>
        <p:spPr bwMode="auto">
          <a:xfrm>
            <a:off x="1397000" y="5026025"/>
            <a:ext cx="6791325" cy="1012825"/>
          </a:xfrm>
          <a:prstGeom prst="rect">
            <a:avLst/>
          </a:prstGeom>
          <a:noFill/>
          <a:ln w="9525">
            <a:noFill/>
            <a:miter lim="800000"/>
            <a:headEnd/>
            <a:tailEnd/>
          </a:ln>
        </p:spPr>
      </p:pic>
      <p:sp>
        <p:nvSpPr>
          <p:cNvPr id="48132" name="Rectangle 28"/>
          <p:cNvSpPr>
            <a:spLocks noGrp="1" noChangeArrowheads="1"/>
          </p:cNvSpPr>
          <p:nvPr>
            <p:ph type="title"/>
          </p:nvPr>
        </p:nvSpPr>
        <p:spPr>
          <a:noFill/>
        </p:spPr>
        <p:txBody>
          <a:bodyPr>
            <a:normAutofit fontScale="90000"/>
          </a:bodyPr>
          <a:lstStyle/>
          <a:p>
            <a:r>
              <a:rPr lang="es-MX" noProof="0" dirty="0" smtClean="0"/>
              <a:t>¿Por qué se deben usar antidepresivos para tratar el dolor?</a:t>
            </a:r>
          </a:p>
        </p:txBody>
      </p:sp>
      <p:sp>
        <p:nvSpPr>
          <p:cNvPr id="48168" name="Text Box 33"/>
          <p:cNvSpPr txBox="1">
            <a:spLocks noChangeArrowheads="1"/>
          </p:cNvSpPr>
          <p:nvPr/>
        </p:nvSpPr>
        <p:spPr bwMode="auto">
          <a:xfrm>
            <a:off x="561975" y="4441825"/>
            <a:ext cx="1447832" cy="307777"/>
          </a:xfrm>
          <a:prstGeom prst="rect">
            <a:avLst/>
          </a:prstGeom>
          <a:noFill/>
          <a:ln w="9525">
            <a:noFill/>
            <a:miter lim="800000"/>
            <a:headEnd/>
            <a:tailEnd/>
          </a:ln>
        </p:spPr>
        <p:txBody>
          <a:bodyPr wrap="none">
            <a:spAutoFit/>
          </a:bodyPr>
          <a:lstStyle/>
          <a:p>
            <a:r>
              <a:rPr lang="es-MX" sz="1400" b="1" dirty="0" smtClean="0">
                <a:solidFill>
                  <a:prstClr val="white"/>
                </a:solidFill>
              </a:rPr>
              <a:t>Lesión del nervio</a:t>
            </a:r>
            <a:endParaRPr lang="es-MX" sz="1400" b="1" dirty="0">
              <a:solidFill>
                <a:prstClr val="white"/>
              </a:solidFill>
            </a:endParaRPr>
          </a:p>
        </p:txBody>
      </p:sp>
      <p:sp>
        <p:nvSpPr>
          <p:cNvPr id="48136" name="Text Box 81"/>
          <p:cNvSpPr txBox="1">
            <a:spLocks noChangeArrowheads="1"/>
          </p:cNvSpPr>
          <p:nvPr/>
        </p:nvSpPr>
        <p:spPr bwMode="auto">
          <a:xfrm>
            <a:off x="6525637" y="5780088"/>
            <a:ext cx="1329210" cy="307777"/>
          </a:xfrm>
          <a:prstGeom prst="rect">
            <a:avLst/>
          </a:prstGeom>
          <a:noFill/>
          <a:ln w="9525">
            <a:noFill/>
            <a:miter lim="800000"/>
            <a:headEnd/>
            <a:tailEnd/>
          </a:ln>
        </p:spPr>
        <p:txBody>
          <a:bodyPr wrap="none">
            <a:spAutoFit/>
          </a:bodyPr>
          <a:lstStyle/>
          <a:p>
            <a:r>
              <a:rPr lang="es-MX" sz="1400" b="1" dirty="0" smtClean="0">
                <a:solidFill>
                  <a:prstClr val="white"/>
                </a:solidFill>
              </a:rPr>
              <a:t>Médula espinal</a:t>
            </a:r>
            <a:endParaRPr lang="es-MX" sz="1400" b="1" dirty="0">
              <a:solidFill>
                <a:prstClr val="white"/>
              </a:solidFill>
            </a:endParaRPr>
          </a:p>
        </p:txBody>
      </p:sp>
      <p:sp>
        <p:nvSpPr>
          <p:cNvPr id="48137" name="Text Box 89"/>
          <p:cNvSpPr txBox="1">
            <a:spLocks noChangeArrowheads="1"/>
          </p:cNvSpPr>
          <p:nvPr/>
        </p:nvSpPr>
        <p:spPr bwMode="auto">
          <a:xfrm>
            <a:off x="2849563" y="5702300"/>
            <a:ext cx="2401887" cy="307777"/>
          </a:xfrm>
          <a:prstGeom prst="rect">
            <a:avLst/>
          </a:prstGeom>
          <a:noFill/>
          <a:ln w="9525">
            <a:noFill/>
            <a:miter lim="800000"/>
            <a:headEnd/>
            <a:tailEnd/>
          </a:ln>
        </p:spPr>
        <p:txBody>
          <a:bodyPr>
            <a:spAutoFit/>
          </a:bodyPr>
          <a:lstStyle/>
          <a:p>
            <a:pPr algn="ctr"/>
            <a:r>
              <a:rPr lang="es-MX" sz="1400" b="1" dirty="0" smtClean="0">
                <a:solidFill>
                  <a:prstClr val="white"/>
                </a:solidFill>
              </a:rPr>
              <a:t>Fibra aferente nociceptiva</a:t>
            </a:r>
            <a:endParaRPr lang="es-MX" sz="1400" b="1" dirty="0">
              <a:solidFill>
                <a:prstClr val="white"/>
              </a:solidFill>
            </a:endParaRPr>
          </a:p>
        </p:txBody>
      </p:sp>
      <p:pic>
        <p:nvPicPr>
          <p:cNvPr id="2180196" name="Picture 100" descr="pain"/>
          <p:cNvPicPr>
            <a:picLocks noChangeAspect="1" noChangeArrowheads="1"/>
          </p:cNvPicPr>
          <p:nvPr/>
        </p:nvPicPr>
        <p:blipFill>
          <a:blip r:embed="rId5" cstate="print"/>
          <a:srcRect/>
          <a:stretch>
            <a:fillRect/>
          </a:stretch>
        </p:blipFill>
        <p:spPr bwMode="auto">
          <a:xfrm>
            <a:off x="1609725" y="5313363"/>
            <a:ext cx="119063" cy="114300"/>
          </a:xfrm>
          <a:prstGeom prst="rect">
            <a:avLst/>
          </a:prstGeom>
          <a:noFill/>
          <a:ln w="9525">
            <a:noFill/>
            <a:miter lim="800000"/>
            <a:headEnd/>
            <a:tailEnd/>
          </a:ln>
        </p:spPr>
      </p:pic>
      <p:pic>
        <p:nvPicPr>
          <p:cNvPr id="2180198" name="Picture 102" descr="pain"/>
          <p:cNvPicPr>
            <a:picLocks noChangeAspect="1" noChangeArrowheads="1"/>
          </p:cNvPicPr>
          <p:nvPr/>
        </p:nvPicPr>
        <p:blipFill>
          <a:blip r:embed="rId5" cstate="print"/>
          <a:srcRect/>
          <a:stretch>
            <a:fillRect/>
          </a:stretch>
        </p:blipFill>
        <p:spPr bwMode="auto">
          <a:xfrm>
            <a:off x="2136775" y="5334000"/>
            <a:ext cx="119063" cy="114300"/>
          </a:xfrm>
          <a:prstGeom prst="rect">
            <a:avLst/>
          </a:prstGeom>
          <a:noFill/>
          <a:ln w="9525">
            <a:noFill/>
            <a:miter lim="800000"/>
            <a:headEnd/>
            <a:tailEnd/>
          </a:ln>
        </p:spPr>
      </p:pic>
      <p:pic>
        <p:nvPicPr>
          <p:cNvPr id="2180199" name="Picture 103" descr="pain"/>
          <p:cNvPicPr>
            <a:picLocks noChangeAspect="1" noChangeArrowheads="1"/>
          </p:cNvPicPr>
          <p:nvPr/>
        </p:nvPicPr>
        <p:blipFill>
          <a:blip r:embed="rId5" cstate="print"/>
          <a:srcRect/>
          <a:stretch>
            <a:fillRect/>
          </a:stretch>
        </p:blipFill>
        <p:spPr bwMode="auto">
          <a:xfrm>
            <a:off x="1681163" y="5881688"/>
            <a:ext cx="119062" cy="114300"/>
          </a:xfrm>
          <a:prstGeom prst="rect">
            <a:avLst/>
          </a:prstGeom>
          <a:noFill/>
          <a:ln w="9525">
            <a:noFill/>
            <a:miter lim="800000"/>
            <a:headEnd/>
            <a:tailEnd/>
          </a:ln>
        </p:spPr>
      </p:pic>
      <p:pic>
        <p:nvPicPr>
          <p:cNvPr id="2180200" name="Picture 104" descr="pain"/>
          <p:cNvPicPr>
            <a:picLocks noChangeAspect="1" noChangeArrowheads="1"/>
          </p:cNvPicPr>
          <p:nvPr/>
        </p:nvPicPr>
        <p:blipFill>
          <a:blip r:embed="rId5" cstate="print"/>
          <a:srcRect/>
          <a:stretch>
            <a:fillRect/>
          </a:stretch>
        </p:blipFill>
        <p:spPr bwMode="auto">
          <a:xfrm>
            <a:off x="1419225" y="5126038"/>
            <a:ext cx="119063" cy="114300"/>
          </a:xfrm>
          <a:prstGeom prst="rect">
            <a:avLst/>
          </a:prstGeom>
          <a:noFill/>
          <a:ln w="9525">
            <a:noFill/>
            <a:miter lim="800000"/>
            <a:headEnd/>
            <a:tailEnd/>
          </a:ln>
        </p:spPr>
      </p:pic>
      <p:pic>
        <p:nvPicPr>
          <p:cNvPr id="2180201" name="Picture 105" descr="pain"/>
          <p:cNvPicPr>
            <a:picLocks noChangeAspect="1" noChangeArrowheads="1"/>
          </p:cNvPicPr>
          <p:nvPr/>
        </p:nvPicPr>
        <p:blipFill>
          <a:blip r:embed="rId5" cstate="print"/>
          <a:srcRect/>
          <a:stretch>
            <a:fillRect/>
          </a:stretch>
        </p:blipFill>
        <p:spPr bwMode="auto">
          <a:xfrm>
            <a:off x="2038350" y="5407025"/>
            <a:ext cx="119063" cy="114300"/>
          </a:xfrm>
          <a:prstGeom prst="rect">
            <a:avLst/>
          </a:prstGeom>
          <a:noFill/>
          <a:ln w="9525">
            <a:noFill/>
            <a:miter lim="800000"/>
            <a:headEnd/>
            <a:tailEnd/>
          </a:ln>
        </p:spPr>
      </p:pic>
      <p:pic>
        <p:nvPicPr>
          <p:cNvPr id="2180202" name="Picture 106" descr="pain"/>
          <p:cNvPicPr>
            <a:picLocks noChangeAspect="1" noChangeArrowheads="1"/>
          </p:cNvPicPr>
          <p:nvPr/>
        </p:nvPicPr>
        <p:blipFill>
          <a:blip r:embed="rId5" cstate="print"/>
          <a:srcRect/>
          <a:stretch>
            <a:fillRect/>
          </a:stretch>
        </p:blipFill>
        <p:spPr bwMode="auto">
          <a:xfrm>
            <a:off x="1528763" y="5627688"/>
            <a:ext cx="119062" cy="114300"/>
          </a:xfrm>
          <a:prstGeom prst="rect">
            <a:avLst/>
          </a:prstGeom>
          <a:noFill/>
          <a:ln w="9525">
            <a:noFill/>
            <a:miter lim="800000"/>
            <a:headEnd/>
            <a:tailEnd/>
          </a:ln>
        </p:spPr>
      </p:pic>
      <p:pic>
        <p:nvPicPr>
          <p:cNvPr id="2180203" name="Picture 107" descr="pain"/>
          <p:cNvPicPr>
            <a:picLocks noChangeAspect="1" noChangeArrowheads="1"/>
          </p:cNvPicPr>
          <p:nvPr/>
        </p:nvPicPr>
        <p:blipFill>
          <a:blip r:embed="rId5" cstate="print"/>
          <a:srcRect/>
          <a:stretch>
            <a:fillRect/>
          </a:stretch>
        </p:blipFill>
        <p:spPr bwMode="auto">
          <a:xfrm>
            <a:off x="1597025" y="5483225"/>
            <a:ext cx="119063" cy="114300"/>
          </a:xfrm>
          <a:prstGeom prst="rect">
            <a:avLst/>
          </a:prstGeom>
          <a:noFill/>
          <a:ln w="9525">
            <a:noFill/>
            <a:miter lim="800000"/>
            <a:headEnd/>
            <a:tailEnd/>
          </a:ln>
        </p:spPr>
      </p:pic>
      <p:pic>
        <p:nvPicPr>
          <p:cNvPr id="2180204" name="Picture 108" descr="pain"/>
          <p:cNvPicPr>
            <a:picLocks noChangeAspect="1" noChangeArrowheads="1"/>
          </p:cNvPicPr>
          <p:nvPr/>
        </p:nvPicPr>
        <p:blipFill>
          <a:blip r:embed="rId5" cstate="print"/>
          <a:srcRect/>
          <a:stretch>
            <a:fillRect/>
          </a:stretch>
        </p:blipFill>
        <p:spPr bwMode="auto">
          <a:xfrm>
            <a:off x="2193925" y="5403850"/>
            <a:ext cx="119063" cy="114300"/>
          </a:xfrm>
          <a:prstGeom prst="rect">
            <a:avLst/>
          </a:prstGeom>
          <a:noFill/>
          <a:ln w="9525">
            <a:noFill/>
            <a:miter lim="800000"/>
            <a:headEnd/>
            <a:tailEnd/>
          </a:ln>
        </p:spPr>
      </p:pic>
      <p:pic>
        <p:nvPicPr>
          <p:cNvPr id="2180205" name="Picture 109" descr="pain"/>
          <p:cNvPicPr>
            <a:picLocks noChangeAspect="1" noChangeArrowheads="1"/>
          </p:cNvPicPr>
          <p:nvPr/>
        </p:nvPicPr>
        <p:blipFill>
          <a:blip r:embed="rId5" cstate="print"/>
          <a:srcRect/>
          <a:stretch>
            <a:fillRect/>
          </a:stretch>
        </p:blipFill>
        <p:spPr bwMode="auto">
          <a:xfrm>
            <a:off x="1860550" y="5392738"/>
            <a:ext cx="119063" cy="114300"/>
          </a:xfrm>
          <a:prstGeom prst="rect">
            <a:avLst/>
          </a:prstGeom>
          <a:noFill/>
          <a:ln w="9525">
            <a:noFill/>
            <a:miter lim="800000"/>
            <a:headEnd/>
            <a:tailEnd/>
          </a:ln>
        </p:spPr>
      </p:pic>
      <p:pic>
        <p:nvPicPr>
          <p:cNvPr id="2180207" name="Picture 111" descr="pain"/>
          <p:cNvPicPr>
            <a:picLocks noChangeAspect="1" noChangeArrowheads="1"/>
          </p:cNvPicPr>
          <p:nvPr/>
        </p:nvPicPr>
        <p:blipFill>
          <a:blip r:embed="rId5" cstate="print"/>
          <a:srcRect/>
          <a:stretch>
            <a:fillRect/>
          </a:stretch>
        </p:blipFill>
        <p:spPr bwMode="auto">
          <a:xfrm>
            <a:off x="1636713" y="5665788"/>
            <a:ext cx="119062" cy="114300"/>
          </a:xfrm>
          <a:prstGeom prst="rect">
            <a:avLst/>
          </a:prstGeom>
          <a:noFill/>
          <a:ln w="9525">
            <a:noFill/>
            <a:miter lim="800000"/>
            <a:headEnd/>
            <a:tailEnd/>
          </a:ln>
        </p:spPr>
      </p:pic>
      <p:sp>
        <p:nvSpPr>
          <p:cNvPr id="48150" name="Oval 115"/>
          <p:cNvSpPr>
            <a:spLocks noChangeArrowheads="1"/>
          </p:cNvSpPr>
          <p:nvPr/>
        </p:nvSpPr>
        <p:spPr bwMode="auto">
          <a:xfrm>
            <a:off x="6205538" y="53086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48151" name="Freeform 116"/>
          <p:cNvSpPr>
            <a:spLocks/>
          </p:cNvSpPr>
          <p:nvPr/>
        </p:nvSpPr>
        <p:spPr bwMode="auto">
          <a:xfrm>
            <a:off x="6265863" y="5287963"/>
            <a:ext cx="457200" cy="58737"/>
          </a:xfrm>
          <a:custGeom>
            <a:avLst/>
            <a:gdLst>
              <a:gd name="T0" fmla="*/ 0 w 288"/>
              <a:gd name="T1" fmla="*/ 37 h 37"/>
              <a:gd name="T2" fmla="*/ 49 w 288"/>
              <a:gd name="T3" fmla="*/ 16 h 37"/>
              <a:gd name="T4" fmla="*/ 117 w 288"/>
              <a:gd name="T5" fmla="*/ 2 h 37"/>
              <a:gd name="T6" fmla="*/ 199 w 288"/>
              <a:gd name="T7" fmla="*/ 5 h 37"/>
              <a:gd name="T8" fmla="*/ 288 w 288"/>
              <a:gd name="T9" fmla="*/ 29 h 37"/>
              <a:gd name="T10" fmla="*/ 0 60000 65536"/>
              <a:gd name="T11" fmla="*/ 0 60000 65536"/>
              <a:gd name="T12" fmla="*/ 0 60000 65536"/>
              <a:gd name="T13" fmla="*/ 0 60000 65536"/>
              <a:gd name="T14" fmla="*/ 0 60000 65536"/>
              <a:gd name="T15" fmla="*/ 0 w 288"/>
              <a:gd name="T16" fmla="*/ 0 h 37"/>
              <a:gd name="T17" fmla="*/ 288 w 288"/>
              <a:gd name="T18" fmla="*/ 37 h 37"/>
            </a:gdLst>
            <a:ahLst/>
            <a:cxnLst>
              <a:cxn ang="T10">
                <a:pos x="T0" y="T1"/>
              </a:cxn>
              <a:cxn ang="T11">
                <a:pos x="T2" y="T3"/>
              </a:cxn>
              <a:cxn ang="T12">
                <a:pos x="T4" y="T5"/>
              </a:cxn>
              <a:cxn ang="T13">
                <a:pos x="T6" y="T7"/>
              </a:cxn>
              <a:cxn ang="T14">
                <a:pos x="T8" y="T9"/>
              </a:cxn>
            </a:cxnLst>
            <a:rect l="T15" t="T16" r="T17" b="T18"/>
            <a:pathLst>
              <a:path w="288" h="37">
                <a:moveTo>
                  <a:pt x="0" y="37"/>
                </a:moveTo>
                <a:cubicBezTo>
                  <a:pt x="15" y="29"/>
                  <a:pt x="30" y="22"/>
                  <a:pt x="49" y="16"/>
                </a:cubicBezTo>
                <a:cubicBezTo>
                  <a:pt x="68" y="10"/>
                  <a:pt x="92" y="4"/>
                  <a:pt x="117" y="2"/>
                </a:cubicBezTo>
                <a:cubicBezTo>
                  <a:pt x="142" y="0"/>
                  <a:pt x="171" y="1"/>
                  <a:pt x="199" y="5"/>
                </a:cubicBezTo>
                <a:cubicBezTo>
                  <a:pt x="227" y="9"/>
                  <a:pt x="273" y="25"/>
                  <a:pt x="288" y="29"/>
                </a:cubicBezTo>
              </a:path>
            </a:pathLst>
          </a:custGeom>
          <a:noFill/>
          <a:ln w="19050" cmpd="sng">
            <a:solidFill>
              <a:srgbClr val="FF0000"/>
            </a:solidFill>
            <a:round/>
            <a:headEnd/>
            <a:tailEnd/>
          </a:ln>
        </p:spPr>
        <p:txBody>
          <a:bodyPr/>
          <a:lstStyle/>
          <a:p>
            <a:endParaRPr lang="es-MX" dirty="0">
              <a:solidFill>
                <a:prstClr val="white"/>
              </a:solidFill>
            </a:endParaRPr>
          </a:p>
        </p:txBody>
      </p:sp>
      <p:sp>
        <p:nvSpPr>
          <p:cNvPr id="48152" name="AutoShape 117"/>
          <p:cNvSpPr>
            <a:spLocks noChangeArrowheads="1"/>
          </p:cNvSpPr>
          <p:nvPr/>
        </p:nvSpPr>
        <p:spPr bwMode="auto">
          <a:xfrm>
            <a:off x="6745288" y="5253038"/>
            <a:ext cx="131762" cy="111125"/>
          </a:xfrm>
          <a:custGeom>
            <a:avLst/>
            <a:gdLst>
              <a:gd name="T0" fmla="*/ 65881 w 21600"/>
              <a:gd name="T1" fmla="*/ 0 h 21600"/>
              <a:gd name="T2" fmla="*/ 8052 w 21600"/>
              <a:gd name="T3" fmla="*/ 39228 h 21600"/>
              <a:gd name="T4" fmla="*/ 65881 w 21600"/>
              <a:gd name="T5" fmla="*/ 8267 h 21600"/>
              <a:gd name="T6" fmla="*/ 123710 w 21600"/>
              <a:gd name="T7" fmla="*/ 39228 h 21600"/>
              <a:gd name="T8" fmla="*/ 0 60000 65536"/>
              <a:gd name="T9" fmla="*/ 0 60000 65536"/>
              <a:gd name="T10" fmla="*/ 0 60000 65536"/>
              <a:gd name="T11" fmla="*/ 0 60000 65536"/>
              <a:gd name="T12" fmla="*/ 21 w 21600"/>
              <a:gd name="T13" fmla="*/ 0 h 21600"/>
              <a:gd name="T14" fmla="*/ 21579 w 21600"/>
              <a:gd name="T15" fmla="*/ 10221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p:spPr>
        <p:txBody>
          <a:bodyPr wrap="none" anchor="ctr"/>
          <a:lstStyle/>
          <a:p>
            <a:endParaRPr lang="es-MX" dirty="0">
              <a:solidFill>
                <a:prstClr val="white"/>
              </a:solidFill>
            </a:endParaRPr>
          </a:p>
        </p:txBody>
      </p:sp>
      <p:sp>
        <p:nvSpPr>
          <p:cNvPr id="48153" name="Oval 118"/>
          <p:cNvSpPr>
            <a:spLocks noChangeArrowheads="1"/>
          </p:cNvSpPr>
          <p:nvPr/>
        </p:nvSpPr>
        <p:spPr bwMode="auto">
          <a:xfrm>
            <a:off x="6765925" y="5299075"/>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48154" name="Line 120"/>
          <p:cNvSpPr>
            <a:spLocks noChangeShapeType="1"/>
          </p:cNvSpPr>
          <p:nvPr/>
        </p:nvSpPr>
        <p:spPr bwMode="auto">
          <a:xfrm flipV="1">
            <a:off x="7243763" y="2890838"/>
            <a:ext cx="0" cy="2447925"/>
          </a:xfrm>
          <a:prstGeom prst="line">
            <a:avLst/>
          </a:prstGeom>
          <a:noFill/>
          <a:ln w="19050">
            <a:solidFill>
              <a:srgbClr val="FF0000"/>
            </a:solidFill>
            <a:round/>
            <a:headEnd/>
            <a:tailEnd/>
          </a:ln>
        </p:spPr>
        <p:txBody>
          <a:bodyPr/>
          <a:lstStyle/>
          <a:p>
            <a:endParaRPr lang="es-MX" dirty="0">
              <a:solidFill>
                <a:prstClr val="white"/>
              </a:solidFill>
            </a:endParaRPr>
          </a:p>
        </p:txBody>
      </p:sp>
      <p:sp>
        <p:nvSpPr>
          <p:cNvPr id="48155" name="Line 121"/>
          <p:cNvSpPr>
            <a:spLocks noChangeShapeType="1"/>
          </p:cNvSpPr>
          <p:nvPr/>
        </p:nvSpPr>
        <p:spPr bwMode="auto">
          <a:xfrm flipV="1">
            <a:off x="6811963" y="2890838"/>
            <a:ext cx="0" cy="2376487"/>
          </a:xfrm>
          <a:prstGeom prst="line">
            <a:avLst/>
          </a:prstGeom>
          <a:noFill/>
          <a:ln w="19050">
            <a:solidFill>
              <a:srgbClr val="00FF00"/>
            </a:solidFill>
            <a:round/>
            <a:headEnd/>
            <a:tailEnd/>
          </a:ln>
        </p:spPr>
        <p:txBody>
          <a:bodyPr/>
          <a:lstStyle/>
          <a:p>
            <a:endParaRPr lang="es-MX" dirty="0">
              <a:solidFill>
                <a:prstClr val="white"/>
              </a:solidFill>
            </a:endParaRPr>
          </a:p>
        </p:txBody>
      </p:sp>
      <p:sp>
        <p:nvSpPr>
          <p:cNvPr id="48156" name="Freeform 122"/>
          <p:cNvSpPr>
            <a:spLocks/>
          </p:cNvSpPr>
          <p:nvPr/>
        </p:nvSpPr>
        <p:spPr bwMode="auto">
          <a:xfrm>
            <a:off x="6813550" y="5327650"/>
            <a:ext cx="430213" cy="176213"/>
          </a:xfrm>
          <a:custGeom>
            <a:avLst/>
            <a:gdLst>
              <a:gd name="T0" fmla="*/ 0 w 271"/>
              <a:gd name="T1" fmla="*/ 27 h 111"/>
              <a:gd name="T2" fmla="*/ 36 w 271"/>
              <a:gd name="T3" fmla="*/ 90 h 111"/>
              <a:gd name="T4" fmla="*/ 85 w 271"/>
              <a:gd name="T5" fmla="*/ 109 h 111"/>
              <a:gd name="T6" fmla="*/ 156 w 271"/>
              <a:gd name="T7" fmla="*/ 102 h 111"/>
              <a:gd name="T8" fmla="*/ 222 w 271"/>
              <a:gd name="T9" fmla="*/ 72 h 111"/>
              <a:gd name="T10" fmla="*/ 259 w 271"/>
              <a:gd name="T11" fmla="*/ 36 h 111"/>
              <a:gd name="T12" fmla="*/ 271 w 271"/>
              <a:gd name="T13" fmla="*/ 0 h 111"/>
              <a:gd name="T14" fmla="*/ 0 60000 65536"/>
              <a:gd name="T15" fmla="*/ 0 60000 65536"/>
              <a:gd name="T16" fmla="*/ 0 60000 65536"/>
              <a:gd name="T17" fmla="*/ 0 60000 65536"/>
              <a:gd name="T18" fmla="*/ 0 60000 65536"/>
              <a:gd name="T19" fmla="*/ 0 60000 65536"/>
              <a:gd name="T20" fmla="*/ 0 60000 65536"/>
              <a:gd name="T21" fmla="*/ 0 w 271"/>
              <a:gd name="T22" fmla="*/ 0 h 111"/>
              <a:gd name="T23" fmla="*/ 271 w 271"/>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111">
                <a:moveTo>
                  <a:pt x="0" y="27"/>
                </a:moveTo>
                <a:cubicBezTo>
                  <a:pt x="6" y="37"/>
                  <a:pt x="22" y="76"/>
                  <a:pt x="36" y="90"/>
                </a:cubicBezTo>
                <a:cubicBezTo>
                  <a:pt x="50" y="104"/>
                  <a:pt x="65" y="107"/>
                  <a:pt x="85" y="109"/>
                </a:cubicBezTo>
                <a:cubicBezTo>
                  <a:pt x="105" y="111"/>
                  <a:pt x="133" y="108"/>
                  <a:pt x="156" y="102"/>
                </a:cubicBezTo>
                <a:cubicBezTo>
                  <a:pt x="179" y="96"/>
                  <a:pt x="205" y="83"/>
                  <a:pt x="222" y="72"/>
                </a:cubicBezTo>
                <a:cubicBezTo>
                  <a:pt x="239" y="61"/>
                  <a:pt x="251" y="48"/>
                  <a:pt x="259" y="36"/>
                </a:cubicBezTo>
                <a:cubicBezTo>
                  <a:pt x="267" y="24"/>
                  <a:pt x="269" y="7"/>
                  <a:pt x="271" y="0"/>
                </a:cubicBezTo>
              </a:path>
            </a:pathLst>
          </a:custGeom>
          <a:noFill/>
          <a:ln w="19050" cmpd="sng">
            <a:solidFill>
              <a:srgbClr val="FF0000"/>
            </a:solidFill>
            <a:round/>
            <a:headEnd/>
            <a:tailEnd/>
          </a:ln>
        </p:spPr>
        <p:txBody>
          <a:bodyPr/>
          <a:lstStyle/>
          <a:p>
            <a:endParaRPr lang="es-MX" dirty="0">
              <a:solidFill>
                <a:prstClr val="white"/>
              </a:solidFill>
            </a:endParaRPr>
          </a:p>
        </p:txBody>
      </p:sp>
      <p:sp>
        <p:nvSpPr>
          <p:cNvPr id="2180220" name="Oval 124"/>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2180221" name="Oval 125"/>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2180222" name="Oval 126"/>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2180223" name="Oval 127"/>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2180224" name="Oval 128"/>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2180225" name="Oval 129"/>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pic>
        <p:nvPicPr>
          <p:cNvPr id="2180226" name="Picture 130" descr="pain"/>
          <p:cNvPicPr>
            <a:picLocks noChangeAspect="1" noChangeArrowheads="1"/>
          </p:cNvPicPr>
          <p:nvPr/>
        </p:nvPicPr>
        <p:blipFill>
          <a:blip r:embed="rId6" cstate="print"/>
          <a:srcRect/>
          <a:stretch>
            <a:fillRect/>
          </a:stretch>
        </p:blipFill>
        <p:spPr bwMode="auto">
          <a:xfrm>
            <a:off x="6248400" y="1898650"/>
            <a:ext cx="1436688" cy="1144588"/>
          </a:xfrm>
          <a:prstGeom prst="rect">
            <a:avLst/>
          </a:prstGeom>
          <a:noFill/>
          <a:ln w="9525">
            <a:noFill/>
            <a:miter lim="800000"/>
            <a:headEnd/>
            <a:tailEnd/>
          </a:ln>
        </p:spPr>
      </p:pic>
      <p:sp>
        <p:nvSpPr>
          <p:cNvPr id="2180228" name="Oval 132"/>
          <p:cNvSpPr>
            <a:spLocks noChangeArrowheads="1"/>
          </p:cNvSpPr>
          <p:nvPr/>
        </p:nvSpPr>
        <p:spPr bwMode="auto">
          <a:xfrm>
            <a:off x="6767513" y="2851150"/>
            <a:ext cx="88900" cy="88900"/>
          </a:xfrm>
          <a:prstGeom prst="ellipse">
            <a:avLst/>
          </a:prstGeom>
          <a:solidFill>
            <a:srgbClr val="00FF00"/>
          </a:solidFill>
          <a:ln w="9525">
            <a:noFill/>
            <a:round/>
            <a:headEnd/>
            <a:tailEnd/>
          </a:ln>
        </p:spPr>
        <p:txBody>
          <a:bodyPr wrap="none" anchor="ctr"/>
          <a:lstStyle/>
          <a:p>
            <a:endParaRPr lang="es-MX" dirty="0">
              <a:solidFill>
                <a:prstClr val="white"/>
              </a:solidFill>
            </a:endParaRPr>
          </a:p>
        </p:txBody>
      </p:sp>
      <p:sp>
        <p:nvSpPr>
          <p:cNvPr id="2180229" name="Oval 133"/>
          <p:cNvSpPr>
            <a:spLocks noChangeArrowheads="1"/>
          </p:cNvSpPr>
          <p:nvPr/>
        </p:nvSpPr>
        <p:spPr bwMode="auto">
          <a:xfrm>
            <a:off x="6764338" y="2851150"/>
            <a:ext cx="88900" cy="88900"/>
          </a:xfrm>
          <a:prstGeom prst="ellipse">
            <a:avLst/>
          </a:prstGeom>
          <a:solidFill>
            <a:srgbClr val="00FF00"/>
          </a:solidFill>
          <a:ln w="9525">
            <a:noFill/>
            <a:round/>
            <a:headEnd/>
            <a:tailEnd/>
          </a:ln>
        </p:spPr>
        <p:txBody>
          <a:bodyPr wrap="none" anchor="ctr"/>
          <a:lstStyle/>
          <a:p>
            <a:endParaRPr lang="es-MX" dirty="0">
              <a:solidFill>
                <a:prstClr val="white"/>
              </a:solidFill>
            </a:endParaRPr>
          </a:p>
        </p:txBody>
      </p:sp>
      <p:sp>
        <p:nvSpPr>
          <p:cNvPr id="48167" name="AutoShape 119"/>
          <p:cNvSpPr>
            <a:spLocks noChangeArrowheads="1"/>
          </p:cNvSpPr>
          <p:nvPr/>
        </p:nvSpPr>
        <p:spPr bwMode="auto">
          <a:xfrm rot="-5400000">
            <a:off x="6712745" y="5285581"/>
            <a:ext cx="131762" cy="111125"/>
          </a:xfrm>
          <a:custGeom>
            <a:avLst/>
            <a:gdLst>
              <a:gd name="T0" fmla="*/ 65881 w 21600"/>
              <a:gd name="T1" fmla="*/ 0 h 21600"/>
              <a:gd name="T2" fmla="*/ 7900 w 21600"/>
              <a:gd name="T3" fmla="*/ 39979 h 21600"/>
              <a:gd name="T4" fmla="*/ 65881 w 21600"/>
              <a:gd name="T5" fmla="*/ 8489 h 21600"/>
              <a:gd name="T6" fmla="*/ 123862 w 21600"/>
              <a:gd name="T7" fmla="*/ 39979 h 21600"/>
              <a:gd name="T8" fmla="*/ 0 60000 65536"/>
              <a:gd name="T9" fmla="*/ 0 60000 65536"/>
              <a:gd name="T10" fmla="*/ 0 60000 65536"/>
              <a:gd name="T11" fmla="*/ 0 60000 65536"/>
              <a:gd name="T12" fmla="*/ 12 w 21600"/>
              <a:gd name="T13" fmla="*/ 0 h 21600"/>
              <a:gd name="T14" fmla="*/ 21588 w 21600"/>
              <a:gd name="T15" fmla="*/ 1037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p:spPr>
        <p:txBody>
          <a:bodyPr wrap="none" anchor="ctr"/>
          <a:lstStyle/>
          <a:p>
            <a:endParaRPr lang="es-MX" dirty="0">
              <a:solidFill>
                <a:prstClr val="white"/>
              </a:solidFill>
            </a:endParaRPr>
          </a:p>
        </p:txBody>
      </p:sp>
      <p:sp>
        <p:nvSpPr>
          <p:cNvPr id="46" name="Text Box 53"/>
          <p:cNvSpPr txBox="1">
            <a:spLocks noChangeArrowheads="1"/>
          </p:cNvSpPr>
          <p:nvPr/>
        </p:nvSpPr>
        <p:spPr bwMode="auto">
          <a:xfrm>
            <a:off x="45468" y="6529384"/>
            <a:ext cx="62923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s-MX" sz="1000" dirty="0" smtClean="0">
                <a:solidFill>
                  <a:srgbClr val="002060"/>
                </a:solidFill>
                <a:latin typeface="Calibri"/>
                <a:cs typeface="Arial" pitchFamily="34" charset="0"/>
              </a:rPr>
              <a:t>Verdu B </a:t>
            </a:r>
            <a:r>
              <a:rPr lang="es-MX" sz="1000" i="1" dirty="0" smtClean="0">
                <a:solidFill>
                  <a:srgbClr val="002060"/>
                </a:solidFill>
                <a:latin typeface="Calibri"/>
                <a:cs typeface="Arial" pitchFamily="34" charset="0"/>
              </a:rPr>
              <a:t>et al. Drugs </a:t>
            </a:r>
            <a:r>
              <a:rPr lang="es-MX" sz="1000" dirty="0" smtClean="0">
                <a:solidFill>
                  <a:srgbClr val="002060"/>
                </a:solidFill>
                <a:latin typeface="Calibri"/>
                <a:cs typeface="Arial" pitchFamily="34" charset="0"/>
              </a:rPr>
              <a:t>2008; 68(18):2611-2632.</a:t>
            </a:r>
            <a:endParaRPr lang="es-MX" sz="1000" dirty="0">
              <a:solidFill>
                <a:srgbClr val="002060"/>
              </a:solidFill>
              <a:latin typeface="Calibri"/>
              <a:cs typeface="Arial" pitchFamily="34" charset="0"/>
            </a:endParaRPr>
          </a:p>
        </p:txBody>
      </p:sp>
      <p:sp>
        <p:nvSpPr>
          <p:cNvPr id="48" name="Text Box 25"/>
          <p:cNvSpPr txBox="1">
            <a:spLocks noChangeArrowheads="1"/>
          </p:cNvSpPr>
          <p:nvPr/>
        </p:nvSpPr>
        <p:spPr bwMode="auto">
          <a:xfrm>
            <a:off x="5076056" y="3921372"/>
            <a:ext cx="1745432" cy="646331"/>
          </a:xfrm>
          <a:prstGeom prst="rect">
            <a:avLst/>
          </a:prstGeom>
          <a:noFill/>
          <a:ln w="9525">
            <a:noFill/>
            <a:miter lim="800000"/>
            <a:headEnd/>
            <a:tailEnd/>
          </a:ln>
          <a:effectLst/>
        </p:spPr>
        <p:txBody>
          <a:bodyPr wrap="square">
            <a:spAutoFit/>
          </a:bodyPr>
          <a:lstStyle/>
          <a:p>
            <a:pPr algn="r" eaLnBrk="0" hangingPunct="0">
              <a:defRPr/>
            </a:pPr>
            <a:r>
              <a:rPr lang="es-MX" b="1" dirty="0" smtClean="0">
                <a:solidFill>
                  <a:srgbClr val="FF99CC"/>
                </a:solidFill>
              </a:rPr>
              <a:t>Modulación descendente</a:t>
            </a:r>
            <a:endParaRPr lang="es-MX" b="1" dirty="0">
              <a:solidFill>
                <a:srgbClr val="FF99CC"/>
              </a:solidFill>
            </a:endParaRPr>
          </a:p>
        </p:txBody>
      </p:sp>
      <p:sp>
        <p:nvSpPr>
          <p:cNvPr id="49" name="Text Box 26"/>
          <p:cNvSpPr txBox="1">
            <a:spLocks noChangeArrowheads="1"/>
          </p:cNvSpPr>
          <p:nvPr/>
        </p:nvSpPr>
        <p:spPr bwMode="auto">
          <a:xfrm>
            <a:off x="7446783" y="3717902"/>
            <a:ext cx="1697217" cy="646331"/>
          </a:xfrm>
          <a:prstGeom prst="rect">
            <a:avLst/>
          </a:prstGeom>
          <a:noFill/>
          <a:ln w="9525">
            <a:noFill/>
            <a:miter lim="800000"/>
            <a:headEnd/>
            <a:tailEnd/>
          </a:ln>
          <a:effectLst/>
        </p:spPr>
        <p:txBody>
          <a:bodyPr wrap="square">
            <a:spAutoFit/>
          </a:bodyPr>
          <a:lstStyle/>
          <a:p>
            <a:pPr eaLnBrk="0" hangingPunct="0">
              <a:defRPr/>
            </a:pPr>
            <a:r>
              <a:rPr lang="es-MX" b="1" dirty="0" smtClean="0">
                <a:solidFill>
                  <a:srgbClr val="FF99CC"/>
                </a:solidFill>
              </a:rPr>
              <a:t>Estímulo ascendente</a:t>
            </a:r>
            <a:endParaRPr lang="es-MX" b="1" dirty="0">
              <a:solidFill>
                <a:srgbClr val="FF99CC"/>
              </a:solidFill>
            </a:endParaRPr>
          </a:p>
        </p:txBody>
      </p:sp>
      <p:sp>
        <p:nvSpPr>
          <p:cNvPr id="50"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pic>
        <p:nvPicPr>
          <p:cNvPr id="51" name="Picture 67" descr="pain"/>
          <p:cNvPicPr>
            <a:picLocks noChangeAspect="1" noChangeArrowheads="1"/>
          </p:cNvPicPr>
          <p:nvPr/>
        </p:nvPicPr>
        <p:blipFill>
          <a:blip r:embed="rId6" cstate="print"/>
          <a:srcRect/>
          <a:stretch>
            <a:fillRect/>
          </a:stretch>
        </p:blipFill>
        <p:spPr bwMode="auto">
          <a:xfrm>
            <a:off x="6248400" y="1685925"/>
            <a:ext cx="1436688" cy="1144588"/>
          </a:xfrm>
          <a:prstGeom prst="rect">
            <a:avLst/>
          </a:prstGeom>
          <a:noFill/>
          <a:ln w="9525">
            <a:noFill/>
            <a:miter lim="800000"/>
            <a:headEnd/>
            <a:tailEnd/>
          </a:ln>
        </p:spPr>
      </p:pic>
      <p:sp>
        <p:nvSpPr>
          <p:cNvPr id="52"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 </a:t>
            </a:r>
            <a:endParaRPr lang="es-MX" sz="1400" b="1" dirty="0">
              <a:solidFill>
                <a:srgbClr val="FFFFFF"/>
              </a:solidFill>
            </a:endParaRPr>
          </a:p>
        </p:txBody>
      </p:sp>
      <p:sp>
        <p:nvSpPr>
          <p:cNvPr id="53" name="TextBox 52"/>
          <p:cNvSpPr txBox="1"/>
          <p:nvPr/>
        </p:nvSpPr>
        <p:spPr>
          <a:xfrm>
            <a:off x="1699781" y="4255869"/>
            <a:ext cx="1440160" cy="646331"/>
          </a:xfrm>
          <a:prstGeom prst="rect">
            <a:avLst/>
          </a:prstGeom>
          <a:noFill/>
        </p:spPr>
        <p:txBody>
          <a:bodyPr wrap="square" rtlCol="0">
            <a:spAutoFit/>
          </a:bodyPr>
          <a:lstStyle/>
          <a:p>
            <a:pPr algn="ctr"/>
            <a:r>
              <a:rPr lang="es-MX" b="1" dirty="0" smtClean="0">
                <a:solidFill>
                  <a:srgbClr val="FF99CC"/>
                </a:solidFill>
              </a:rPr>
              <a:t>Descarga ectópica</a:t>
            </a:r>
            <a:endParaRPr lang="es-MX" b="1" dirty="0">
              <a:solidFill>
                <a:srgbClr val="FF99CC"/>
              </a:solidFill>
            </a:endParaRPr>
          </a:p>
        </p:txBody>
      </p:sp>
      <p:sp>
        <p:nvSpPr>
          <p:cNvPr id="54" name="TextBox 53"/>
          <p:cNvSpPr txBox="1"/>
          <p:nvPr/>
        </p:nvSpPr>
        <p:spPr>
          <a:xfrm>
            <a:off x="3275856" y="4437112"/>
            <a:ext cx="1506488" cy="369332"/>
          </a:xfrm>
          <a:prstGeom prst="rect">
            <a:avLst/>
          </a:prstGeom>
          <a:noFill/>
        </p:spPr>
        <p:txBody>
          <a:bodyPr wrap="square" rtlCol="0">
            <a:spAutoFit/>
          </a:bodyPr>
          <a:lstStyle/>
          <a:p>
            <a:r>
              <a:rPr lang="es-MX" b="1" dirty="0" smtClean="0">
                <a:solidFill>
                  <a:srgbClr val="FF99CC"/>
                </a:solidFill>
              </a:rPr>
              <a:t>Transmisión</a:t>
            </a:r>
            <a:endParaRPr lang="es-MX" b="1" dirty="0">
              <a:solidFill>
                <a:srgbClr val="FF99CC"/>
              </a:solidFill>
            </a:endParaRPr>
          </a:p>
        </p:txBody>
      </p:sp>
      <p:sp>
        <p:nvSpPr>
          <p:cNvPr id="56" name="Freeform 55"/>
          <p:cNvSpPr/>
          <p:nvPr/>
        </p:nvSpPr>
        <p:spPr>
          <a:xfrm>
            <a:off x="7236296" y="3861048"/>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57" name="Freeform 56"/>
          <p:cNvSpPr/>
          <p:nvPr/>
        </p:nvSpPr>
        <p:spPr>
          <a:xfrm>
            <a:off x="7524328" y="2132856"/>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58" name="Text Box 26"/>
          <p:cNvSpPr txBox="1">
            <a:spLocks noChangeArrowheads="1"/>
          </p:cNvSpPr>
          <p:nvPr/>
        </p:nvSpPr>
        <p:spPr bwMode="auto">
          <a:xfrm>
            <a:off x="7595964" y="2507347"/>
            <a:ext cx="1232453" cy="369332"/>
          </a:xfrm>
          <a:prstGeom prst="rect">
            <a:avLst/>
          </a:prstGeom>
          <a:noFill/>
          <a:ln w="9525">
            <a:noFill/>
            <a:miter lim="800000"/>
            <a:headEnd/>
            <a:tailEnd/>
          </a:ln>
          <a:effectLst/>
        </p:spPr>
        <p:txBody>
          <a:bodyPr wrap="none">
            <a:spAutoFit/>
          </a:bodyPr>
          <a:lstStyle/>
          <a:p>
            <a:pPr eaLnBrk="0" hangingPunct="0">
              <a:defRPr/>
            </a:pPr>
            <a:r>
              <a:rPr lang="es-MX" b="1" dirty="0" smtClean="0">
                <a:solidFill>
                  <a:srgbClr val="FF99CC"/>
                </a:solidFill>
              </a:rPr>
              <a:t>Percepción</a:t>
            </a:r>
            <a:endParaRPr lang="es-MX" b="1" dirty="0">
              <a:solidFill>
                <a:srgbClr val="FF99CC"/>
              </a:solidFill>
            </a:endParaRPr>
          </a:p>
        </p:txBody>
      </p:sp>
      <p:sp>
        <p:nvSpPr>
          <p:cNvPr id="60" name="Freeform 59"/>
          <p:cNvSpPr/>
          <p:nvPr/>
        </p:nvSpPr>
        <p:spPr>
          <a:xfrm>
            <a:off x="3419872" y="4797152"/>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61" name="Freeform 221"/>
          <p:cNvSpPr>
            <a:spLocks/>
          </p:cNvSpPr>
          <p:nvPr/>
        </p:nvSpPr>
        <p:spPr bwMode="blackWhite">
          <a:xfrm>
            <a:off x="2091890" y="4833887"/>
            <a:ext cx="529172" cy="384275"/>
          </a:xfrm>
          <a:custGeom>
            <a:avLst/>
            <a:gdLst>
              <a:gd name="T0" fmla="*/ 1169750943 w 920"/>
              <a:gd name="T1" fmla="*/ 1031923333 h 603"/>
              <a:gd name="T2" fmla="*/ 1169750943 w 920"/>
              <a:gd name="T3" fmla="*/ 1031923333 h 603"/>
              <a:gd name="T4" fmla="*/ 1169750943 w 920"/>
              <a:gd name="T5" fmla="*/ 0 h 603"/>
              <a:gd name="T6" fmla="*/ 1169750943 w 920"/>
              <a:gd name="T7" fmla="*/ 1031923333 h 603"/>
              <a:gd name="T8" fmla="*/ 1169750943 w 920"/>
              <a:gd name="T9" fmla="*/ 1031923333 h 603"/>
              <a:gd name="T10" fmla="*/ 1169750943 w 920"/>
              <a:gd name="T11" fmla="*/ 1031923333 h 603"/>
              <a:gd name="T12" fmla="*/ 1169750943 w 920"/>
              <a:gd name="T13" fmla="*/ 1031923333 h 603"/>
              <a:gd name="T14" fmla="*/ 1169750943 w 920"/>
              <a:gd name="T15" fmla="*/ 1031923333 h 603"/>
              <a:gd name="T16" fmla="*/ 1169750943 w 920"/>
              <a:gd name="T17" fmla="*/ 1031923333 h 603"/>
              <a:gd name="T18" fmla="*/ 1169750943 w 920"/>
              <a:gd name="T19" fmla="*/ 1031923333 h 603"/>
              <a:gd name="T20" fmla="*/ 1169750943 w 920"/>
              <a:gd name="T21" fmla="*/ 1031923333 h 603"/>
              <a:gd name="T22" fmla="*/ 1169750943 w 920"/>
              <a:gd name="T23" fmla="*/ 1031923333 h 603"/>
              <a:gd name="T24" fmla="*/ 1169750943 w 920"/>
              <a:gd name="T25" fmla="*/ 1031923333 h 603"/>
              <a:gd name="T26" fmla="*/ 1169750943 w 920"/>
              <a:gd name="T27" fmla="*/ 1031923333 h 603"/>
              <a:gd name="T28" fmla="*/ 0 w 920"/>
              <a:gd name="T29" fmla="*/ 1031923333 h 603"/>
              <a:gd name="T30" fmla="*/ 1169750943 w 920"/>
              <a:gd name="T31" fmla="*/ 1031923333 h 603"/>
              <a:gd name="T32" fmla="*/ 1169750943 w 920"/>
              <a:gd name="T33" fmla="*/ 1031923333 h 603"/>
              <a:gd name="T34" fmla="*/ 1169750943 w 920"/>
              <a:gd name="T35" fmla="*/ 1031923333 h 603"/>
              <a:gd name="T36" fmla="*/ 1169750943 w 920"/>
              <a:gd name="T37" fmla="*/ 1031923333 h 6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0"/>
              <a:gd name="T58" fmla="*/ 0 h 603"/>
              <a:gd name="T59" fmla="*/ 920 w 920"/>
              <a:gd name="T60" fmla="*/ 603 h 6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0" h="603">
                <a:moveTo>
                  <a:pt x="400" y="11"/>
                </a:moveTo>
                <a:lnTo>
                  <a:pt x="519" y="141"/>
                </a:lnTo>
                <a:lnTo>
                  <a:pt x="717" y="0"/>
                </a:lnTo>
                <a:lnTo>
                  <a:pt x="656" y="170"/>
                </a:lnTo>
                <a:lnTo>
                  <a:pt x="920" y="127"/>
                </a:lnTo>
                <a:lnTo>
                  <a:pt x="709" y="259"/>
                </a:lnTo>
                <a:lnTo>
                  <a:pt x="914" y="331"/>
                </a:lnTo>
                <a:lnTo>
                  <a:pt x="652" y="364"/>
                </a:lnTo>
                <a:lnTo>
                  <a:pt x="702" y="520"/>
                </a:lnTo>
                <a:lnTo>
                  <a:pt x="509" y="436"/>
                </a:lnTo>
                <a:lnTo>
                  <a:pt x="383" y="603"/>
                </a:lnTo>
                <a:lnTo>
                  <a:pt x="352" y="442"/>
                </a:lnTo>
                <a:lnTo>
                  <a:pt x="106" y="541"/>
                </a:lnTo>
                <a:lnTo>
                  <a:pt x="250" y="378"/>
                </a:lnTo>
                <a:lnTo>
                  <a:pt x="0" y="364"/>
                </a:lnTo>
                <a:lnTo>
                  <a:pt x="253" y="277"/>
                </a:lnTo>
                <a:lnTo>
                  <a:pt x="117" y="155"/>
                </a:lnTo>
                <a:lnTo>
                  <a:pt x="358" y="181"/>
                </a:lnTo>
                <a:lnTo>
                  <a:pt x="400" y="11"/>
                </a:lnTo>
                <a:close/>
              </a:path>
            </a:pathLst>
          </a:custGeom>
          <a:solidFill>
            <a:schemeClr val="accent2"/>
          </a:solidFill>
          <a:ln w="12700">
            <a:noFill/>
            <a:miter lim="800000"/>
            <a:headEnd/>
            <a:tailEnd/>
          </a:ln>
        </p:spPr>
        <p:txBody>
          <a:bodyPr/>
          <a:lstStyle/>
          <a:p>
            <a:endParaRPr lang="es-MX" sz="2000" dirty="0">
              <a:solidFill>
                <a:prstClr val="white"/>
              </a:solidFill>
              <a:cs typeface="Arial" charset="0"/>
            </a:endParaRPr>
          </a:p>
        </p:txBody>
      </p:sp>
      <p:cxnSp>
        <p:nvCxnSpPr>
          <p:cNvPr id="5" name="Straight Connector 4"/>
          <p:cNvCxnSpPr/>
          <p:nvPr/>
        </p:nvCxnSpPr>
        <p:spPr>
          <a:xfrm>
            <a:off x="1609725" y="4621778"/>
            <a:ext cx="746751" cy="6955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 Box 25"/>
          <p:cNvSpPr txBox="1">
            <a:spLocks noChangeArrowheads="1"/>
          </p:cNvSpPr>
          <p:nvPr/>
        </p:nvSpPr>
        <p:spPr bwMode="auto">
          <a:xfrm>
            <a:off x="5292080" y="4621778"/>
            <a:ext cx="1448359" cy="646331"/>
          </a:xfrm>
          <a:prstGeom prst="rect">
            <a:avLst/>
          </a:prstGeom>
          <a:noFill/>
          <a:ln w="9525">
            <a:noFill/>
            <a:miter lim="800000"/>
            <a:headEnd/>
            <a:tailEnd/>
          </a:ln>
          <a:effectLst/>
        </p:spPr>
        <p:txBody>
          <a:bodyPr wrap="square">
            <a:spAutoFit/>
          </a:bodyPr>
          <a:lstStyle/>
          <a:p>
            <a:pPr algn="r" eaLnBrk="0" hangingPunct="0">
              <a:defRPr/>
            </a:pPr>
            <a:r>
              <a:rPr lang="es-MX" b="1" dirty="0" smtClean="0">
                <a:solidFill>
                  <a:srgbClr val="FF99CC"/>
                </a:solidFill>
              </a:rPr>
              <a:t>Activación célula glial</a:t>
            </a:r>
            <a:endParaRPr lang="es-MX" b="1" dirty="0">
              <a:solidFill>
                <a:srgbClr val="FF99CC"/>
              </a:solidFill>
            </a:endParaRPr>
          </a:p>
        </p:txBody>
      </p:sp>
      <p:cxnSp>
        <p:nvCxnSpPr>
          <p:cNvPr id="72" name="Straight Arrow Connector 71"/>
          <p:cNvCxnSpPr/>
          <p:nvPr/>
        </p:nvCxnSpPr>
        <p:spPr>
          <a:xfrm>
            <a:off x="3604610" y="2812862"/>
            <a:ext cx="1923447" cy="1108510"/>
          </a:xfrm>
          <a:prstGeom prst="straightConnector1">
            <a:avLst/>
          </a:prstGeom>
          <a:ln w="3810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79425" y="1889532"/>
            <a:ext cx="3467125" cy="1200329"/>
          </a:xfrm>
          <a:prstGeom prst="rect">
            <a:avLst/>
          </a:prstGeom>
          <a:noFill/>
        </p:spPr>
        <p:txBody>
          <a:bodyPr wrap="square" rtlCol="0">
            <a:spAutoFit/>
          </a:bodyPr>
          <a:lstStyle/>
          <a:p>
            <a:pPr algn="ctr"/>
            <a:r>
              <a:rPr lang="es-MX" dirty="0" smtClean="0">
                <a:solidFill>
                  <a:prstClr val="white"/>
                </a:solidFill>
              </a:rPr>
              <a:t>La inhibición de la recaptación de serotonina y norepinefrina aumenta la modulación descendente</a:t>
            </a:r>
            <a:endParaRPr lang="es-MX" dirty="0">
              <a:solidFill>
                <a:prstClr val="white"/>
              </a:solidFill>
            </a:endParaRPr>
          </a:p>
        </p:txBody>
      </p:sp>
      <p:sp>
        <p:nvSpPr>
          <p:cNvPr id="62"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18</a:t>
            </a:fld>
            <a:endParaRPr lang="es-MX" dirty="0">
              <a:solidFill>
                <a:prstClr val="black"/>
              </a:solidFill>
            </a:endParaRPr>
          </a:p>
        </p:txBody>
      </p:sp>
      <p:sp>
        <p:nvSpPr>
          <p:cNvPr id="64" name="TextBox 63"/>
          <p:cNvSpPr txBox="1"/>
          <p:nvPr/>
        </p:nvSpPr>
        <p:spPr>
          <a:xfrm>
            <a:off x="7164288" y="1772816"/>
            <a:ext cx="1643162" cy="307777"/>
          </a:xfrm>
          <a:prstGeom prst="rect">
            <a:avLst/>
          </a:prstGeom>
          <a:noFill/>
        </p:spPr>
        <p:txBody>
          <a:bodyPr wrap="square" rtlCol="0">
            <a:spAutoFit/>
          </a:bodyPr>
          <a:lstStyle/>
          <a:p>
            <a:r>
              <a:rPr lang="es-MX" sz="1400" b="1" dirty="0" smtClean="0">
                <a:solidFill>
                  <a:prstClr val="white"/>
                </a:solidFill>
              </a:rPr>
              <a:t>Cerebro</a:t>
            </a:r>
            <a:endParaRPr lang="es-MX" sz="1400" b="1" dirty="0">
              <a:solidFill>
                <a:prstClr val="white"/>
              </a:solidFill>
            </a:endParaRPr>
          </a:p>
        </p:txBody>
      </p:sp>
    </p:spTree>
    <p:extLst>
      <p:ext uri="{BB962C8B-B14F-4D97-AF65-F5344CB8AC3E}">
        <p14:creationId xmlns:p14="http://schemas.microsoft.com/office/powerpoint/2010/main" val="33336837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180196"/>
                                        </p:tgtEl>
                                        <p:attrNameLst>
                                          <p:attrName>style.visibility</p:attrName>
                                        </p:attrNameLst>
                                      </p:cBhvr>
                                      <p:to>
                                        <p:strVal val="visible"/>
                                      </p:to>
                                    </p:set>
                                    <p:anim calcmode="lin" valueType="num">
                                      <p:cBhvr>
                                        <p:cTn id="7" dur="200" fill="hold"/>
                                        <p:tgtEl>
                                          <p:spTgt spid="2180196"/>
                                        </p:tgtEl>
                                        <p:attrNameLst>
                                          <p:attrName>ppt_w</p:attrName>
                                        </p:attrNameLst>
                                      </p:cBhvr>
                                      <p:tavLst>
                                        <p:tav tm="0">
                                          <p:val>
                                            <p:fltVal val="0"/>
                                          </p:val>
                                        </p:tav>
                                        <p:tav tm="100000">
                                          <p:val>
                                            <p:strVal val="#ppt_w"/>
                                          </p:val>
                                        </p:tav>
                                      </p:tavLst>
                                    </p:anim>
                                    <p:anim calcmode="lin" valueType="num">
                                      <p:cBhvr>
                                        <p:cTn id="8" dur="200" fill="hold"/>
                                        <p:tgtEl>
                                          <p:spTgt spid="2180196"/>
                                        </p:tgtEl>
                                        <p:attrNameLst>
                                          <p:attrName>ppt_h</p:attrName>
                                        </p:attrNameLst>
                                      </p:cBhvr>
                                      <p:tavLst>
                                        <p:tav tm="0">
                                          <p:val>
                                            <p:fltVal val="0"/>
                                          </p:val>
                                        </p:tav>
                                        <p:tav tm="100000">
                                          <p:val>
                                            <p:strVal val="#ppt_h"/>
                                          </p:val>
                                        </p:tav>
                                      </p:tavLst>
                                    </p:anim>
                                    <p:animEffect transition="in" filter="fade">
                                      <p:cBhvr>
                                        <p:cTn id="9" dur="200"/>
                                        <p:tgtEl>
                                          <p:spTgt spid="2180196"/>
                                        </p:tgtEl>
                                      </p:cBhvr>
                                    </p:animEffect>
                                  </p:childTnLst>
                                </p:cTn>
                              </p:par>
                            </p:childTnLst>
                          </p:cTn>
                        </p:par>
                        <p:par>
                          <p:cTn id="10" fill="hold">
                            <p:stCondLst>
                              <p:cond delay="200"/>
                            </p:stCondLst>
                            <p:childTnLst>
                              <p:par>
                                <p:cTn id="11" presetID="10" presetClass="exit" presetSubtype="0" fill="hold" nodeType="afterEffect">
                                  <p:stCondLst>
                                    <p:cond delay="0"/>
                                  </p:stCondLst>
                                  <p:childTnLst>
                                    <p:animEffect transition="out" filter="fade">
                                      <p:cBhvr>
                                        <p:cTn id="12" dur="200"/>
                                        <p:tgtEl>
                                          <p:spTgt spid="2180196"/>
                                        </p:tgtEl>
                                      </p:cBhvr>
                                    </p:animEffect>
                                    <p:set>
                                      <p:cBhvr>
                                        <p:cTn id="13" dur="1" fill="hold">
                                          <p:stCondLst>
                                            <p:cond delay="199"/>
                                          </p:stCondLst>
                                        </p:cTn>
                                        <p:tgtEl>
                                          <p:spTgt spid="2180196"/>
                                        </p:tgtEl>
                                        <p:attrNameLst>
                                          <p:attrName>style.visibility</p:attrName>
                                        </p:attrNameLst>
                                      </p:cBhvr>
                                      <p:to>
                                        <p:strVal val="hidden"/>
                                      </p:to>
                                    </p:set>
                                  </p:childTnLst>
                                </p:cTn>
                              </p:par>
                            </p:childTnLst>
                          </p:cTn>
                        </p:par>
                        <p:par>
                          <p:cTn id="14" fill="hold">
                            <p:stCondLst>
                              <p:cond delay="400"/>
                            </p:stCondLst>
                            <p:childTnLst>
                              <p:par>
                                <p:cTn id="15" presetID="53" presetClass="entr" presetSubtype="0" fill="hold" nodeType="afterEffect">
                                  <p:stCondLst>
                                    <p:cond delay="0"/>
                                  </p:stCondLst>
                                  <p:childTnLst>
                                    <p:set>
                                      <p:cBhvr>
                                        <p:cTn id="16" dur="1" fill="hold">
                                          <p:stCondLst>
                                            <p:cond delay="0"/>
                                          </p:stCondLst>
                                        </p:cTn>
                                        <p:tgtEl>
                                          <p:spTgt spid="2180198"/>
                                        </p:tgtEl>
                                        <p:attrNameLst>
                                          <p:attrName>style.visibility</p:attrName>
                                        </p:attrNameLst>
                                      </p:cBhvr>
                                      <p:to>
                                        <p:strVal val="visible"/>
                                      </p:to>
                                    </p:set>
                                    <p:anim calcmode="lin" valueType="num">
                                      <p:cBhvr>
                                        <p:cTn id="17" dur="200" fill="hold"/>
                                        <p:tgtEl>
                                          <p:spTgt spid="2180198"/>
                                        </p:tgtEl>
                                        <p:attrNameLst>
                                          <p:attrName>ppt_w</p:attrName>
                                        </p:attrNameLst>
                                      </p:cBhvr>
                                      <p:tavLst>
                                        <p:tav tm="0">
                                          <p:val>
                                            <p:fltVal val="0"/>
                                          </p:val>
                                        </p:tav>
                                        <p:tav tm="100000">
                                          <p:val>
                                            <p:strVal val="#ppt_w"/>
                                          </p:val>
                                        </p:tav>
                                      </p:tavLst>
                                    </p:anim>
                                    <p:anim calcmode="lin" valueType="num">
                                      <p:cBhvr>
                                        <p:cTn id="18" dur="200" fill="hold"/>
                                        <p:tgtEl>
                                          <p:spTgt spid="2180198"/>
                                        </p:tgtEl>
                                        <p:attrNameLst>
                                          <p:attrName>ppt_h</p:attrName>
                                        </p:attrNameLst>
                                      </p:cBhvr>
                                      <p:tavLst>
                                        <p:tav tm="0">
                                          <p:val>
                                            <p:fltVal val="0"/>
                                          </p:val>
                                        </p:tav>
                                        <p:tav tm="100000">
                                          <p:val>
                                            <p:strVal val="#ppt_h"/>
                                          </p:val>
                                        </p:tav>
                                      </p:tavLst>
                                    </p:anim>
                                    <p:animEffect transition="in" filter="fade">
                                      <p:cBhvr>
                                        <p:cTn id="19" dur="200"/>
                                        <p:tgtEl>
                                          <p:spTgt spid="2180198"/>
                                        </p:tgtEl>
                                      </p:cBhvr>
                                    </p:animEffect>
                                  </p:childTnLst>
                                </p:cTn>
                              </p:par>
                            </p:childTnLst>
                          </p:cTn>
                        </p:par>
                        <p:par>
                          <p:cTn id="20" fill="hold">
                            <p:stCondLst>
                              <p:cond delay="600"/>
                            </p:stCondLst>
                            <p:childTnLst>
                              <p:par>
                                <p:cTn id="21" presetID="10" presetClass="exit" presetSubtype="0" fill="hold" nodeType="afterEffect">
                                  <p:stCondLst>
                                    <p:cond delay="0"/>
                                  </p:stCondLst>
                                  <p:childTnLst>
                                    <p:animEffect transition="out" filter="fade">
                                      <p:cBhvr>
                                        <p:cTn id="22" dur="200"/>
                                        <p:tgtEl>
                                          <p:spTgt spid="2180198"/>
                                        </p:tgtEl>
                                      </p:cBhvr>
                                    </p:animEffect>
                                    <p:set>
                                      <p:cBhvr>
                                        <p:cTn id="23" dur="1" fill="hold">
                                          <p:stCondLst>
                                            <p:cond delay="199"/>
                                          </p:stCondLst>
                                        </p:cTn>
                                        <p:tgtEl>
                                          <p:spTgt spid="2180198"/>
                                        </p:tgtEl>
                                        <p:attrNameLst>
                                          <p:attrName>style.visibility</p:attrName>
                                        </p:attrNameLst>
                                      </p:cBhvr>
                                      <p:to>
                                        <p:strVal val="hidden"/>
                                      </p:to>
                                    </p:set>
                                  </p:childTnLst>
                                </p:cTn>
                              </p:par>
                            </p:childTnLst>
                          </p:cTn>
                        </p:par>
                        <p:par>
                          <p:cTn id="24" fill="hold">
                            <p:stCondLst>
                              <p:cond delay="800"/>
                            </p:stCondLst>
                            <p:childTnLst>
                              <p:par>
                                <p:cTn id="25" presetID="53" presetClass="entr" presetSubtype="0" fill="hold" nodeType="afterEffect">
                                  <p:stCondLst>
                                    <p:cond delay="0"/>
                                  </p:stCondLst>
                                  <p:childTnLst>
                                    <p:set>
                                      <p:cBhvr>
                                        <p:cTn id="26" dur="1" fill="hold">
                                          <p:stCondLst>
                                            <p:cond delay="0"/>
                                          </p:stCondLst>
                                        </p:cTn>
                                        <p:tgtEl>
                                          <p:spTgt spid="2180199"/>
                                        </p:tgtEl>
                                        <p:attrNameLst>
                                          <p:attrName>style.visibility</p:attrName>
                                        </p:attrNameLst>
                                      </p:cBhvr>
                                      <p:to>
                                        <p:strVal val="visible"/>
                                      </p:to>
                                    </p:set>
                                    <p:anim calcmode="lin" valueType="num">
                                      <p:cBhvr>
                                        <p:cTn id="27" dur="200" fill="hold"/>
                                        <p:tgtEl>
                                          <p:spTgt spid="2180199"/>
                                        </p:tgtEl>
                                        <p:attrNameLst>
                                          <p:attrName>ppt_w</p:attrName>
                                        </p:attrNameLst>
                                      </p:cBhvr>
                                      <p:tavLst>
                                        <p:tav tm="0">
                                          <p:val>
                                            <p:fltVal val="0"/>
                                          </p:val>
                                        </p:tav>
                                        <p:tav tm="100000">
                                          <p:val>
                                            <p:strVal val="#ppt_w"/>
                                          </p:val>
                                        </p:tav>
                                      </p:tavLst>
                                    </p:anim>
                                    <p:anim calcmode="lin" valueType="num">
                                      <p:cBhvr>
                                        <p:cTn id="28" dur="200" fill="hold"/>
                                        <p:tgtEl>
                                          <p:spTgt spid="2180199"/>
                                        </p:tgtEl>
                                        <p:attrNameLst>
                                          <p:attrName>ppt_h</p:attrName>
                                        </p:attrNameLst>
                                      </p:cBhvr>
                                      <p:tavLst>
                                        <p:tav tm="0">
                                          <p:val>
                                            <p:fltVal val="0"/>
                                          </p:val>
                                        </p:tav>
                                        <p:tav tm="100000">
                                          <p:val>
                                            <p:strVal val="#ppt_h"/>
                                          </p:val>
                                        </p:tav>
                                      </p:tavLst>
                                    </p:anim>
                                    <p:animEffect transition="in" filter="fade">
                                      <p:cBhvr>
                                        <p:cTn id="29" dur="200"/>
                                        <p:tgtEl>
                                          <p:spTgt spid="2180199"/>
                                        </p:tgtEl>
                                      </p:cBhvr>
                                    </p:animEffect>
                                  </p:childTnLst>
                                </p:cTn>
                              </p:par>
                            </p:childTnLst>
                          </p:cTn>
                        </p:par>
                        <p:par>
                          <p:cTn id="30" fill="hold">
                            <p:stCondLst>
                              <p:cond delay="1000"/>
                            </p:stCondLst>
                            <p:childTnLst>
                              <p:par>
                                <p:cTn id="31" presetID="10" presetClass="exit" presetSubtype="0" fill="hold" nodeType="afterEffect">
                                  <p:stCondLst>
                                    <p:cond delay="0"/>
                                  </p:stCondLst>
                                  <p:childTnLst>
                                    <p:animEffect transition="out" filter="fade">
                                      <p:cBhvr>
                                        <p:cTn id="32" dur="200"/>
                                        <p:tgtEl>
                                          <p:spTgt spid="2180199"/>
                                        </p:tgtEl>
                                      </p:cBhvr>
                                    </p:animEffect>
                                    <p:set>
                                      <p:cBhvr>
                                        <p:cTn id="33" dur="1" fill="hold">
                                          <p:stCondLst>
                                            <p:cond delay="199"/>
                                          </p:stCondLst>
                                        </p:cTn>
                                        <p:tgtEl>
                                          <p:spTgt spid="2180199"/>
                                        </p:tgtEl>
                                        <p:attrNameLst>
                                          <p:attrName>style.visibility</p:attrName>
                                        </p:attrNameLst>
                                      </p:cBhvr>
                                      <p:to>
                                        <p:strVal val="hidden"/>
                                      </p:to>
                                    </p:set>
                                  </p:childTnLst>
                                </p:cTn>
                              </p:par>
                            </p:childTnLst>
                          </p:cTn>
                        </p:par>
                        <p:par>
                          <p:cTn id="34" fill="hold">
                            <p:stCondLst>
                              <p:cond delay="1200"/>
                            </p:stCondLst>
                            <p:childTnLst>
                              <p:par>
                                <p:cTn id="35" presetID="53" presetClass="entr" presetSubtype="0" fill="hold" nodeType="afterEffect">
                                  <p:stCondLst>
                                    <p:cond delay="0"/>
                                  </p:stCondLst>
                                  <p:childTnLst>
                                    <p:set>
                                      <p:cBhvr>
                                        <p:cTn id="36" dur="1" fill="hold">
                                          <p:stCondLst>
                                            <p:cond delay="0"/>
                                          </p:stCondLst>
                                        </p:cTn>
                                        <p:tgtEl>
                                          <p:spTgt spid="2180200"/>
                                        </p:tgtEl>
                                        <p:attrNameLst>
                                          <p:attrName>style.visibility</p:attrName>
                                        </p:attrNameLst>
                                      </p:cBhvr>
                                      <p:to>
                                        <p:strVal val="visible"/>
                                      </p:to>
                                    </p:set>
                                    <p:anim calcmode="lin" valueType="num">
                                      <p:cBhvr>
                                        <p:cTn id="37" dur="200" fill="hold"/>
                                        <p:tgtEl>
                                          <p:spTgt spid="2180200"/>
                                        </p:tgtEl>
                                        <p:attrNameLst>
                                          <p:attrName>ppt_w</p:attrName>
                                        </p:attrNameLst>
                                      </p:cBhvr>
                                      <p:tavLst>
                                        <p:tav tm="0">
                                          <p:val>
                                            <p:fltVal val="0"/>
                                          </p:val>
                                        </p:tav>
                                        <p:tav tm="100000">
                                          <p:val>
                                            <p:strVal val="#ppt_w"/>
                                          </p:val>
                                        </p:tav>
                                      </p:tavLst>
                                    </p:anim>
                                    <p:anim calcmode="lin" valueType="num">
                                      <p:cBhvr>
                                        <p:cTn id="38" dur="200" fill="hold"/>
                                        <p:tgtEl>
                                          <p:spTgt spid="2180200"/>
                                        </p:tgtEl>
                                        <p:attrNameLst>
                                          <p:attrName>ppt_h</p:attrName>
                                        </p:attrNameLst>
                                      </p:cBhvr>
                                      <p:tavLst>
                                        <p:tav tm="0">
                                          <p:val>
                                            <p:fltVal val="0"/>
                                          </p:val>
                                        </p:tav>
                                        <p:tav tm="100000">
                                          <p:val>
                                            <p:strVal val="#ppt_h"/>
                                          </p:val>
                                        </p:tav>
                                      </p:tavLst>
                                    </p:anim>
                                    <p:animEffect transition="in" filter="fade">
                                      <p:cBhvr>
                                        <p:cTn id="39" dur="200"/>
                                        <p:tgtEl>
                                          <p:spTgt spid="2180200"/>
                                        </p:tgtEl>
                                      </p:cBhvr>
                                    </p:animEffect>
                                  </p:childTnLst>
                                </p:cTn>
                              </p:par>
                            </p:childTnLst>
                          </p:cTn>
                        </p:par>
                        <p:par>
                          <p:cTn id="40" fill="hold">
                            <p:stCondLst>
                              <p:cond delay="1400"/>
                            </p:stCondLst>
                            <p:childTnLst>
                              <p:par>
                                <p:cTn id="41" presetID="10" presetClass="exit" presetSubtype="0" fill="hold" nodeType="afterEffect">
                                  <p:stCondLst>
                                    <p:cond delay="0"/>
                                  </p:stCondLst>
                                  <p:childTnLst>
                                    <p:animEffect transition="out" filter="fade">
                                      <p:cBhvr>
                                        <p:cTn id="42" dur="200"/>
                                        <p:tgtEl>
                                          <p:spTgt spid="2180200"/>
                                        </p:tgtEl>
                                      </p:cBhvr>
                                    </p:animEffect>
                                    <p:set>
                                      <p:cBhvr>
                                        <p:cTn id="43" dur="1" fill="hold">
                                          <p:stCondLst>
                                            <p:cond delay="199"/>
                                          </p:stCondLst>
                                        </p:cTn>
                                        <p:tgtEl>
                                          <p:spTgt spid="2180200"/>
                                        </p:tgtEl>
                                        <p:attrNameLst>
                                          <p:attrName>style.visibility</p:attrName>
                                        </p:attrNameLst>
                                      </p:cBhvr>
                                      <p:to>
                                        <p:strVal val="hidden"/>
                                      </p:to>
                                    </p:set>
                                  </p:childTnLst>
                                </p:cTn>
                              </p:par>
                            </p:childTnLst>
                          </p:cTn>
                        </p:par>
                        <p:par>
                          <p:cTn id="44" fill="hold">
                            <p:stCondLst>
                              <p:cond delay="1600"/>
                            </p:stCondLst>
                            <p:childTnLst>
                              <p:par>
                                <p:cTn id="45" presetID="53" presetClass="entr" presetSubtype="0" fill="hold" nodeType="afterEffect">
                                  <p:stCondLst>
                                    <p:cond delay="0"/>
                                  </p:stCondLst>
                                  <p:childTnLst>
                                    <p:set>
                                      <p:cBhvr>
                                        <p:cTn id="46" dur="1" fill="hold">
                                          <p:stCondLst>
                                            <p:cond delay="0"/>
                                          </p:stCondLst>
                                        </p:cTn>
                                        <p:tgtEl>
                                          <p:spTgt spid="2180201"/>
                                        </p:tgtEl>
                                        <p:attrNameLst>
                                          <p:attrName>style.visibility</p:attrName>
                                        </p:attrNameLst>
                                      </p:cBhvr>
                                      <p:to>
                                        <p:strVal val="visible"/>
                                      </p:to>
                                    </p:set>
                                    <p:anim calcmode="lin" valueType="num">
                                      <p:cBhvr>
                                        <p:cTn id="47" dur="200" fill="hold"/>
                                        <p:tgtEl>
                                          <p:spTgt spid="2180201"/>
                                        </p:tgtEl>
                                        <p:attrNameLst>
                                          <p:attrName>ppt_w</p:attrName>
                                        </p:attrNameLst>
                                      </p:cBhvr>
                                      <p:tavLst>
                                        <p:tav tm="0">
                                          <p:val>
                                            <p:fltVal val="0"/>
                                          </p:val>
                                        </p:tav>
                                        <p:tav tm="100000">
                                          <p:val>
                                            <p:strVal val="#ppt_w"/>
                                          </p:val>
                                        </p:tav>
                                      </p:tavLst>
                                    </p:anim>
                                    <p:anim calcmode="lin" valueType="num">
                                      <p:cBhvr>
                                        <p:cTn id="48" dur="200" fill="hold"/>
                                        <p:tgtEl>
                                          <p:spTgt spid="2180201"/>
                                        </p:tgtEl>
                                        <p:attrNameLst>
                                          <p:attrName>ppt_h</p:attrName>
                                        </p:attrNameLst>
                                      </p:cBhvr>
                                      <p:tavLst>
                                        <p:tav tm="0">
                                          <p:val>
                                            <p:fltVal val="0"/>
                                          </p:val>
                                        </p:tav>
                                        <p:tav tm="100000">
                                          <p:val>
                                            <p:strVal val="#ppt_h"/>
                                          </p:val>
                                        </p:tav>
                                      </p:tavLst>
                                    </p:anim>
                                    <p:animEffect transition="in" filter="fade">
                                      <p:cBhvr>
                                        <p:cTn id="49" dur="200"/>
                                        <p:tgtEl>
                                          <p:spTgt spid="2180201"/>
                                        </p:tgtEl>
                                      </p:cBhvr>
                                    </p:animEffect>
                                  </p:childTnLst>
                                </p:cTn>
                              </p:par>
                            </p:childTnLst>
                          </p:cTn>
                        </p:par>
                        <p:par>
                          <p:cTn id="50" fill="hold">
                            <p:stCondLst>
                              <p:cond delay="1800"/>
                            </p:stCondLst>
                            <p:childTnLst>
                              <p:par>
                                <p:cTn id="51" presetID="10" presetClass="exit" presetSubtype="0" fill="hold" nodeType="afterEffect">
                                  <p:stCondLst>
                                    <p:cond delay="0"/>
                                  </p:stCondLst>
                                  <p:childTnLst>
                                    <p:animEffect transition="out" filter="fade">
                                      <p:cBhvr>
                                        <p:cTn id="52" dur="200"/>
                                        <p:tgtEl>
                                          <p:spTgt spid="2180201"/>
                                        </p:tgtEl>
                                      </p:cBhvr>
                                    </p:animEffect>
                                    <p:set>
                                      <p:cBhvr>
                                        <p:cTn id="53" dur="1" fill="hold">
                                          <p:stCondLst>
                                            <p:cond delay="199"/>
                                          </p:stCondLst>
                                        </p:cTn>
                                        <p:tgtEl>
                                          <p:spTgt spid="2180201"/>
                                        </p:tgtEl>
                                        <p:attrNameLst>
                                          <p:attrName>style.visibility</p:attrName>
                                        </p:attrNameLst>
                                      </p:cBhvr>
                                      <p:to>
                                        <p:strVal val="hidden"/>
                                      </p:to>
                                    </p:set>
                                  </p:childTnLst>
                                </p:cTn>
                              </p:par>
                            </p:childTnLst>
                          </p:cTn>
                        </p:par>
                        <p:par>
                          <p:cTn id="54" fill="hold">
                            <p:stCondLst>
                              <p:cond delay="2000"/>
                            </p:stCondLst>
                            <p:childTnLst>
                              <p:par>
                                <p:cTn id="55" presetID="53" presetClass="entr" presetSubtype="0" fill="hold" nodeType="afterEffect">
                                  <p:stCondLst>
                                    <p:cond delay="0"/>
                                  </p:stCondLst>
                                  <p:childTnLst>
                                    <p:set>
                                      <p:cBhvr>
                                        <p:cTn id="56" dur="1" fill="hold">
                                          <p:stCondLst>
                                            <p:cond delay="0"/>
                                          </p:stCondLst>
                                        </p:cTn>
                                        <p:tgtEl>
                                          <p:spTgt spid="2180202"/>
                                        </p:tgtEl>
                                        <p:attrNameLst>
                                          <p:attrName>style.visibility</p:attrName>
                                        </p:attrNameLst>
                                      </p:cBhvr>
                                      <p:to>
                                        <p:strVal val="visible"/>
                                      </p:to>
                                    </p:set>
                                    <p:anim calcmode="lin" valueType="num">
                                      <p:cBhvr>
                                        <p:cTn id="57" dur="200" fill="hold"/>
                                        <p:tgtEl>
                                          <p:spTgt spid="2180202"/>
                                        </p:tgtEl>
                                        <p:attrNameLst>
                                          <p:attrName>ppt_w</p:attrName>
                                        </p:attrNameLst>
                                      </p:cBhvr>
                                      <p:tavLst>
                                        <p:tav tm="0">
                                          <p:val>
                                            <p:fltVal val="0"/>
                                          </p:val>
                                        </p:tav>
                                        <p:tav tm="100000">
                                          <p:val>
                                            <p:strVal val="#ppt_w"/>
                                          </p:val>
                                        </p:tav>
                                      </p:tavLst>
                                    </p:anim>
                                    <p:anim calcmode="lin" valueType="num">
                                      <p:cBhvr>
                                        <p:cTn id="58" dur="200" fill="hold"/>
                                        <p:tgtEl>
                                          <p:spTgt spid="2180202"/>
                                        </p:tgtEl>
                                        <p:attrNameLst>
                                          <p:attrName>ppt_h</p:attrName>
                                        </p:attrNameLst>
                                      </p:cBhvr>
                                      <p:tavLst>
                                        <p:tav tm="0">
                                          <p:val>
                                            <p:fltVal val="0"/>
                                          </p:val>
                                        </p:tav>
                                        <p:tav tm="100000">
                                          <p:val>
                                            <p:strVal val="#ppt_h"/>
                                          </p:val>
                                        </p:tav>
                                      </p:tavLst>
                                    </p:anim>
                                    <p:animEffect transition="in" filter="fade">
                                      <p:cBhvr>
                                        <p:cTn id="59" dur="200"/>
                                        <p:tgtEl>
                                          <p:spTgt spid="2180202"/>
                                        </p:tgtEl>
                                      </p:cBhvr>
                                    </p:animEffect>
                                  </p:childTnLst>
                                </p:cTn>
                              </p:par>
                            </p:childTnLst>
                          </p:cTn>
                        </p:par>
                        <p:par>
                          <p:cTn id="60" fill="hold">
                            <p:stCondLst>
                              <p:cond delay="2200"/>
                            </p:stCondLst>
                            <p:childTnLst>
                              <p:par>
                                <p:cTn id="61" presetID="10" presetClass="exit" presetSubtype="0" fill="hold" nodeType="afterEffect">
                                  <p:stCondLst>
                                    <p:cond delay="0"/>
                                  </p:stCondLst>
                                  <p:childTnLst>
                                    <p:animEffect transition="out" filter="fade">
                                      <p:cBhvr>
                                        <p:cTn id="62" dur="200"/>
                                        <p:tgtEl>
                                          <p:spTgt spid="2180202"/>
                                        </p:tgtEl>
                                      </p:cBhvr>
                                    </p:animEffect>
                                    <p:set>
                                      <p:cBhvr>
                                        <p:cTn id="63" dur="1" fill="hold">
                                          <p:stCondLst>
                                            <p:cond delay="199"/>
                                          </p:stCondLst>
                                        </p:cTn>
                                        <p:tgtEl>
                                          <p:spTgt spid="2180202"/>
                                        </p:tgtEl>
                                        <p:attrNameLst>
                                          <p:attrName>style.visibility</p:attrName>
                                        </p:attrNameLst>
                                      </p:cBhvr>
                                      <p:to>
                                        <p:strVal val="hidden"/>
                                      </p:to>
                                    </p:set>
                                  </p:childTnLst>
                                </p:cTn>
                              </p:par>
                            </p:childTnLst>
                          </p:cTn>
                        </p:par>
                        <p:par>
                          <p:cTn id="64" fill="hold">
                            <p:stCondLst>
                              <p:cond delay="2400"/>
                            </p:stCondLst>
                            <p:childTnLst>
                              <p:par>
                                <p:cTn id="65" presetID="53" presetClass="entr" presetSubtype="0" fill="hold" nodeType="afterEffect">
                                  <p:stCondLst>
                                    <p:cond delay="0"/>
                                  </p:stCondLst>
                                  <p:childTnLst>
                                    <p:set>
                                      <p:cBhvr>
                                        <p:cTn id="66" dur="1" fill="hold">
                                          <p:stCondLst>
                                            <p:cond delay="0"/>
                                          </p:stCondLst>
                                        </p:cTn>
                                        <p:tgtEl>
                                          <p:spTgt spid="2180203"/>
                                        </p:tgtEl>
                                        <p:attrNameLst>
                                          <p:attrName>style.visibility</p:attrName>
                                        </p:attrNameLst>
                                      </p:cBhvr>
                                      <p:to>
                                        <p:strVal val="visible"/>
                                      </p:to>
                                    </p:set>
                                    <p:anim calcmode="lin" valueType="num">
                                      <p:cBhvr>
                                        <p:cTn id="67" dur="200" fill="hold"/>
                                        <p:tgtEl>
                                          <p:spTgt spid="2180203"/>
                                        </p:tgtEl>
                                        <p:attrNameLst>
                                          <p:attrName>ppt_w</p:attrName>
                                        </p:attrNameLst>
                                      </p:cBhvr>
                                      <p:tavLst>
                                        <p:tav tm="0">
                                          <p:val>
                                            <p:fltVal val="0"/>
                                          </p:val>
                                        </p:tav>
                                        <p:tav tm="100000">
                                          <p:val>
                                            <p:strVal val="#ppt_w"/>
                                          </p:val>
                                        </p:tav>
                                      </p:tavLst>
                                    </p:anim>
                                    <p:anim calcmode="lin" valueType="num">
                                      <p:cBhvr>
                                        <p:cTn id="68" dur="200" fill="hold"/>
                                        <p:tgtEl>
                                          <p:spTgt spid="2180203"/>
                                        </p:tgtEl>
                                        <p:attrNameLst>
                                          <p:attrName>ppt_h</p:attrName>
                                        </p:attrNameLst>
                                      </p:cBhvr>
                                      <p:tavLst>
                                        <p:tav tm="0">
                                          <p:val>
                                            <p:fltVal val="0"/>
                                          </p:val>
                                        </p:tav>
                                        <p:tav tm="100000">
                                          <p:val>
                                            <p:strVal val="#ppt_h"/>
                                          </p:val>
                                        </p:tav>
                                      </p:tavLst>
                                    </p:anim>
                                    <p:animEffect transition="in" filter="fade">
                                      <p:cBhvr>
                                        <p:cTn id="69" dur="200"/>
                                        <p:tgtEl>
                                          <p:spTgt spid="2180203"/>
                                        </p:tgtEl>
                                      </p:cBhvr>
                                    </p:animEffect>
                                  </p:childTnLst>
                                </p:cTn>
                              </p:par>
                            </p:childTnLst>
                          </p:cTn>
                        </p:par>
                        <p:par>
                          <p:cTn id="70" fill="hold">
                            <p:stCondLst>
                              <p:cond delay="2600"/>
                            </p:stCondLst>
                            <p:childTnLst>
                              <p:par>
                                <p:cTn id="71" presetID="10" presetClass="exit" presetSubtype="0" fill="hold" nodeType="afterEffect">
                                  <p:stCondLst>
                                    <p:cond delay="0"/>
                                  </p:stCondLst>
                                  <p:childTnLst>
                                    <p:animEffect transition="out" filter="fade">
                                      <p:cBhvr>
                                        <p:cTn id="72" dur="200"/>
                                        <p:tgtEl>
                                          <p:spTgt spid="2180203"/>
                                        </p:tgtEl>
                                      </p:cBhvr>
                                    </p:animEffect>
                                    <p:set>
                                      <p:cBhvr>
                                        <p:cTn id="73" dur="1" fill="hold">
                                          <p:stCondLst>
                                            <p:cond delay="199"/>
                                          </p:stCondLst>
                                        </p:cTn>
                                        <p:tgtEl>
                                          <p:spTgt spid="2180203"/>
                                        </p:tgtEl>
                                        <p:attrNameLst>
                                          <p:attrName>style.visibility</p:attrName>
                                        </p:attrNameLst>
                                      </p:cBhvr>
                                      <p:to>
                                        <p:strVal val="hidden"/>
                                      </p:to>
                                    </p:set>
                                  </p:childTnLst>
                                </p:cTn>
                              </p:par>
                            </p:childTnLst>
                          </p:cTn>
                        </p:par>
                        <p:par>
                          <p:cTn id="74" fill="hold">
                            <p:stCondLst>
                              <p:cond delay="2800"/>
                            </p:stCondLst>
                            <p:childTnLst>
                              <p:par>
                                <p:cTn id="75" presetID="53" presetClass="entr" presetSubtype="0" fill="hold" nodeType="afterEffect">
                                  <p:stCondLst>
                                    <p:cond delay="0"/>
                                  </p:stCondLst>
                                  <p:childTnLst>
                                    <p:set>
                                      <p:cBhvr>
                                        <p:cTn id="76" dur="1" fill="hold">
                                          <p:stCondLst>
                                            <p:cond delay="0"/>
                                          </p:stCondLst>
                                        </p:cTn>
                                        <p:tgtEl>
                                          <p:spTgt spid="2180207"/>
                                        </p:tgtEl>
                                        <p:attrNameLst>
                                          <p:attrName>style.visibility</p:attrName>
                                        </p:attrNameLst>
                                      </p:cBhvr>
                                      <p:to>
                                        <p:strVal val="visible"/>
                                      </p:to>
                                    </p:set>
                                    <p:anim calcmode="lin" valueType="num">
                                      <p:cBhvr>
                                        <p:cTn id="77" dur="200" fill="hold"/>
                                        <p:tgtEl>
                                          <p:spTgt spid="2180207"/>
                                        </p:tgtEl>
                                        <p:attrNameLst>
                                          <p:attrName>ppt_w</p:attrName>
                                        </p:attrNameLst>
                                      </p:cBhvr>
                                      <p:tavLst>
                                        <p:tav tm="0">
                                          <p:val>
                                            <p:fltVal val="0"/>
                                          </p:val>
                                        </p:tav>
                                        <p:tav tm="100000">
                                          <p:val>
                                            <p:strVal val="#ppt_w"/>
                                          </p:val>
                                        </p:tav>
                                      </p:tavLst>
                                    </p:anim>
                                    <p:anim calcmode="lin" valueType="num">
                                      <p:cBhvr>
                                        <p:cTn id="78" dur="200" fill="hold"/>
                                        <p:tgtEl>
                                          <p:spTgt spid="2180207"/>
                                        </p:tgtEl>
                                        <p:attrNameLst>
                                          <p:attrName>ppt_h</p:attrName>
                                        </p:attrNameLst>
                                      </p:cBhvr>
                                      <p:tavLst>
                                        <p:tav tm="0">
                                          <p:val>
                                            <p:fltVal val="0"/>
                                          </p:val>
                                        </p:tav>
                                        <p:tav tm="100000">
                                          <p:val>
                                            <p:strVal val="#ppt_h"/>
                                          </p:val>
                                        </p:tav>
                                      </p:tavLst>
                                    </p:anim>
                                    <p:animEffect transition="in" filter="fade">
                                      <p:cBhvr>
                                        <p:cTn id="79" dur="200"/>
                                        <p:tgtEl>
                                          <p:spTgt spid="2180207"/>
                                        </p:tgtEl>
                                      </p:cBhvr>
                                    </p:animEffect>
                                  </p:childTnLst>
                                </p:cTn>
                              </p:par>
                            </p:childTnLst>
                          </p:cTn>
                        </p:par>
                        <p:par>
                          <p:cTn id="80" fill="hold">
                            <p:stCondLst>
                              <p:cond delay="3000"/>
                            </p:stCondLst>
                            <p:childTnLst>
                              <p:par>
                                <p:cTn id="81" presetID="10" presetClass="exit" presetSubtype="0" fill="hold" nodeType="afterEffect">
                                  <p:stCondLst>
                                    <p:cond delay="0"/>
                                  </p:stCondLst>
                                  <p:childTnLst>
                                    <p:animEffect transition="out" filter="fade">
                                      <p:cBhvr>
                                        <p:cTn id="82" dur="200"/>
                                        <p:tgtEl>
                                          <p:spTgt spid="2180207"/>
                                        </p:tgtEl>
                                      </p:cBhvr>
                                    </p:animEffect>
                                    <p:set>
                                      <p:cBhvr>
                                        <p:cTn id="83" dur="1" fill="hold">
                                          <p:stCondLst>
                                            <p:cond delay="199"/>
                                          </p:stCondLst>
                                        </p:cTn>
                                        <p:tgtEl>
                                          <p:spTgt spid="2180207"/>
                                        </p:tgtEl>
                                        <p:attrNameLst>
                                          <p:attrName>style.visibility</p:attrName>
                                        </p:attrNameLst>
                                      </p:cBhvr>
                                      <p:to>
                                        <p:strVal val="hidden"/>
                                      </p:to>
                                    </p:set>
                                  </p:childTnLst>
                                </p:cTn>
                              </p:par>
                            </p:childTnLst>
                          </p:cTn>
                        </p:par>
                        <p:par>
                          <p:cTn id="84" fill="hold">
                            <p:stCondLst>
                              <p:cond delay="3200"/>
                            </p:stCondLst>
                            <p:childTnLst>
                              <p:par>
                                <p:cTn id="85" presetID="53" presetClass="entr" presetSubtype="0" fill="hold" nodeType="afterEffect">
                                  <p:stCondLst>
                                    <p:cond delay="0"/>
                                  </p:stCondLst>
                                  <p:childTnLst>
                                    <p:set>
                                      <p:cBhvr>
                                        <p:cTn id="86" dur="1" fill="hold">
                                          <p:stCondLst>
                                            <p:cond delay="0"/>
                                          </p:stCondLst>
                                        </p:cTn>
                                        <p:tgtEl>
                                          <p:spTgt spid="2180204"/>
                                        </p:tgtEl>
                                        <p:attrNameLst>
                                          <p:attrName>style.visibility</p:attrName>
                                        </p:attrNameLst>
                                      </p:cBhvr>
                                      <p:to>
                                        <p:strVal val="visible"/>
                                      </p:to>
                                    </p:set>
                                    <p:anim calcmode="lin" valueType="num">
                                      <p:cBhvr>
                                        <p:cTn id="87" dur="200" fill="hold"/>
                                        <p:tgtEl>
                                          <p:spTgt spid="2180204"/>
                                        </p:tgtEl>
                                        <p:attrNameLst>
                                          <p:attrName>ppt_w</p:attrName>
                                        </p:attrNameLst>
                                      </p:cBhvr>
                                      <p:tavLst>
                                        <p:tav tm="0">
                                          <p:val>
                                            <p:fltVal val="0"/>
                                          </p:val>
                                        </p:tav>
                                        <p:tav tm="100000">
                                          <p:val>
                                            <p:strVal val="#ppt_w"/>
                                          </p:val>
                                        </p:tav>
                                      </p:tavLst>
                                    </p:anim>
                                    <p:anim calcmode="lin" valueType="num">
                                      <p:cBhvr>
                                        <p:cTn id="88" dur="200" fill="hold"/>
                                        <p:tgtEl>
                                          <p:spTgt spid="2180204"/>
                                        </p:tgtEl>
                                        <p:attrNameLst>
                                          <p:attrName>ppt_h</p:attrName>
                                        </p:attrNameLst>
                                      </p:cBhvr>
                                      <p:tavLst>
                                        <p:tav tm="0">
                                          <p:val>
                                            <p:fltVal val="0"/>
                                          </p:val>
                                        </p:tav>
                                        <p:tav tm="100000">
                                          <p:val>
                                            <p:strVal val="#ppt_h"/>
                                          </p:val>
                                        </p:tav>
                                      </p:tavLst>
                                    </p:anim>
                                    <p:animEffect transition="in" filter="fade">
                                      <p:cBhvr>
                                        <p:cTn id="89" dur="200"/>
                                        <p:tgtEl>
                                          <p:spTgt spid="2180204"/>
                                        </p:tgtEl>
                                      </p:cBhvr>
                                    </p:animEffect>
                                  </p:childTnLst>
                                </p:cTn>
                              </p:par>
                            </p:childTnLst>
                          </p:cTn>
                        </p:par>
                        <p:par>
                          <p:cTn id="90" fill="hold">
                            <p:stCondLst>
                              <p:cond delay="3400"/>
                            </p:stCondLst>
                            <p:childTnLst>
                              <p:par>
                                <p:cTn id="91" presetID="10" presetClass="exit" presetSubtype="0" fill="hold" nodeType="afterEffect">
                                  <p:stCondLst>
                                    <p:cond delay="0"/>
                                  </p:stCondLst>
                                  <p:childTnLst>
                                    <p:animEffect transition="out" filter="fade">
                                      <p:cBhvr>
                                        <p:cTn id="92" dur="200"/>
                                        <p:tgtEl>
                                          <p:spTgt spid="2180204"/>
                                        </p:tgtEl>
                                      </p:cBhvr>
                                    </p:animEffect>
                                    <p:set>
                                      <p:cBhvr>
                                        <p:cTn id="93" dur="1" fill="hold">
                                          <p:stCondLst>
                                            <p:cond delay="199"/>
                                          </p:stCondLst>
                                        </p:cTn>
                                        <p:tgtEl>
                                          <p:spTgt spid="2180204"/>
                                        </p:tgtEl>
                                        <p:attrNameLst>
                                          <p:attrName>style.visibility</p:attrName>
                                        </p:attrNameLst>
                                      </p:cBhvr>
                                      <p:to>
                                        <p:strVal val="hidden"/>
                                      </p:to>
                                    </p:set>
                                  </p:childTnLst>
                                </p:cTn>
                              </p:par>
                            </p:childTnLst>
                          </p:cTn>
                        </p:par>
                        <p:par>
                          <p:cTn id="94" fill="hold">
                            <p:stCondLst>
                              <p:cond delay="3600"/>
                            </p:stCondLst>
                            <p:childTnLst>
                              <p:par>
                                <p:cTn id="95" presetID="53" presetClass="entr" presetSubtype="0" fill="hold" nodeType="afterEffect">
                                  <p:stCondLst>
                                    <p:cond delay="0"/>
                                  </p:stCondLst>
                                  <p:childTnLst>
                                    <p:set>
                                      <p:cBhvr>
                                        <p:cTn id="96" dur="1" fill="hold">
                                          <p:stCondLst>
                                            <p:cond delay="0"/>
                                          </p:stCondLst>
                                        </p:cTn>
                                        <p:tgtEl>
                                          <p:spTgt spid="2180205"/>
                                        </p:tgtEl>
                                        <p:attrNameLst>
                                          <p:attrName>style.visibility</p:attrName>
                                        </p:attrNameLst>
                                      </p:cBhvr>
                                      <p:to>
                                        <p:strVal val="visible"/>
                                      </p:to>
                                    </p:set>
                                    <p:anim calcmode="lin" valueType="num">
                                      <p:cBhvr>
                                        <p:cTn id="97" dur="200" fill="hold"/>
                                        <p:tgtEl>
                                          <p:spTgt spid="2180205"/>
                                        </p:tgtEl>
                                        <p:attrNameLst>
                                          <p:attrName>ppt_w</p:attrName>
                                        </p:attrNameLst>
                                      </p:cBhvr>
                                      <p:tavLst>
                                        <p:tav tm="0">
                                          <p:val>
                                            <p:fltVal val="0"/>
                                          </p:val>
                                        </p:tav>
                                        <p:tav tm="100000">
                                          <p:val>
                                            <p:strVal val="#ppt_w"/>
                                          </p:val>
                                        </p:tav>
                                      </p:tavLst>
                                    </p:anim>
                                    <p:anim calcmode="lin" valueType="num">
                                      <p:cBhvr>
                                        <p:cTn id="98" dur="200" fill="hold"/>
                                        <p:tgtEl>
                                          <p:spTgt spid="2180205"/>
                                        </p:tgtEl>
                                        <p:attrNameLst>
                                          <p:attrName>ppt_h</p:attrName>
                                        </p:attrNameLst>
                                      </p:cBhvr>
                                      <p:tavLst>
                                        <p:tav tm="0">
                                          <p:val>
                                            <p:fltVal val="0"/>
                                          </p:val>
                                        </p:tav>
                                        <p:tav tm="100000">
                                          <p:val>
                                            <p:strVal val="#ppt_h"/>
                                          </p:val>
                                        </p:tav>
                                      </p:tavLst>
                                    </p:anim>
                                    <p:animEffect transition="in" filter="fade">
                                      <p:cBhvr>
                                        <p:cTn id="99" dur="200"/>
                                        <p:tgtEl>
                                          <p:spTgt spid="2180205"/>
                                        </p:tgtEl>
                                      </p:cBhvr>
                                    </p:animEffect>
                                  </p:childTnLst>
                                </p:cTn>
                              </p:par>
                            </p:childTnLst>
                          </p:cTn>
                        </p:par>
                        <p:par>
                          <p:cTn id="100" fill="hold">
                            <p:stCondLst>
                              <p:cond delay="3800"/>
                            </p:stCondLst>
                            <p:childTnLst>
                              <p:par>
                                <p:cTn id="101" presetID="10" presetClass="exit" presetSubtype="0" fill="hold" nodeType="afterEffect">
                                  <p:stCondLst>
                                    <p:cond delay="0"/>
                                  </p:stCondLst>
                                  <p:childTnLst>
                                    <p:animEffect transition="out" filter="fade">
                                      <p:cBhvr>
                                        <p:cTn id="102" dur="200"/>
                                        <p:tgtEl>
                                          <p:spTgt spid="2180205"/>
                                        </p:tgtEl>
                                      </p:cBhvr>
                                    </p:animEffect>
                                    <p:set>
                                      <p:cBhvr>
                                        <p:cTn id="103" dur="1" fill="hold">
                                          <p:stCondLst>
                                            <p:cond delay="199"/>
                                          </p:stCondLst>
                                        </p:cTn>
                                        <p:tgtEl>
                                          <p:spTgt spid="2180205"/>
                                        </p:tgtEl>
                                        <p:attrNameLst>
                                          <p:attrName>style.visibility</p:attrName>
                                        </p:attrNameLst>
                                      </p:cBhvr>
                                      <p:to>
                                        <p:strVal val="hidden"/>
                                      </p:to>
                                    </p:set>
                                  </p:childTnLst>
                                </p:cTn>
                              </p:par>
                            </p:childTnLst>
                          </p:cTn>
                        </p:par>
                        <p:par>
                          <p:cTn id="104" fill="hold">
                            <p:stCondLst>
                              <p:cond delay="4000"/>
                            </p:stCondLst>
                            <p:childTnLst>
                              <p:par>
                                <p:cTn id="105" presetID="53" presetClass="entr" presetSubtype="0" fill="hold" grpId="0" nodeType="afterEffect">
                                  <p:stCondLst>
                                    <p:cond delay="0"/>
                                  </p:stCondLst>
                                  <p:childTnLst>
                                    <p:set>
                                      <p:cBhvr>
                                        <p:cTn id="106" dur="1" fill="hold">
                                          <p:stCondLst>
                                            <p:cond delay="0"/>
                                          </p:stCondLst>
                                        </p:cTn>
                                        <p:tgtEl>
                                          <p:spTgt spid="2180220"/>
                                        </p:tgtEl>
                                        <p:attrNameLst>
                                          <p:attrName>style.visibility</p:attrName>
                                        </p:attrNameLst>
                                      </p:cBhvr>
                                      <p:to>
                                        <p:strVal val="visible"/>
                                      </p:to>
                                    </p:set>
                                    <p:anim calcmode="lin" valueType="num">
                                      <p:cBhvr>
                                        <p:cTn id="107" dur="200" fill="hold"/>
                                        <p:tgtEl>
                                          <p:spTgt spid="2180220"/>
                                        </p:tgtEl>
                                        <p:attrNameLst>
                                          <p:attrName>ppt_w</p:attrName>
                                        </p:attrNameLst>
                                      </p:cBhvr>
                                      <p:tavLst>
                                        <p:tav tm="0">
                                          <p:val>
                                            <p:fltVal val="0"/>
                                          </p:val>
                                        </p:tav>
                                        <p:tav tm="100000">
                                          <p:val>
                                            <p:strVal val="#ppt_w"/>
                                          </p:val>
                                        </p:tav>
                                      </p:tavLst>
                                    </p:anim>
                                    <p:anim calcmode="lin" valueType="num">
                                      <p:cBhvr>
                                        <p:cTn id="108" dur="200" fill="hold"/>
                                        <p:tgtEl>
                                          <p:spTgt spid="2180220"/>
                                        </p:tgtEl>
                                        <p:attrNameLst>
                                          <p:attrName>ppt_h</p:attrName>
                                        </p:attrNameLst>
                                      </p:cBhvr>
                                      <p:tavLst>
                                        <p:tav tm="0">
                                          <p:val>
                                            <p:fltVal val="0"/>
                                          </p:val>
                                        </p:tav>
                                        <p:tav tm="100000">
                                          <p:val>
                                            <p:strVal val="#ppt_h"/>
                                          </p:val>
                                        </p:tav>
                                      </p:tavLst>
                                    </p:anim>
                                    <p:animEffect transition="in" filter="fade">
                                      <p:cBhvr>
                                        <p:cTn id="109" dur="200"/>
                                        <p:tgtEl>
                                          <p:spTgt spid="2180220"/>
                                        </p:tgtEl>
                                      </p:cBhvr>
                                    </p:animEffect>
                                  </p:childTnLst>
                                </p:cTn>
                              </p:par>
                            </p:childTnLst>
                          </p:cTn>
                        </p:par>
                        <p:par>
                          <p:cTn id="110" fill="hold">
                            <p:stCondLst>
                              <p:cond delay="4200"/>
                            </p:stCondLst>
                            <p:childTnLst>
                              <p:par>
                                <p:cTn id="111" presetID="0" presetClass="path" presetSubtype="0" accel="50000" decel="50000" fill="hold" grpId="1" nodeType="afterEffect">
                                  <p:stCondLst>
                                    <p:cond delay="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39 0.00556 0.47986 0.00903 C 0.48333 0.0125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12" dur="2000" fill="hold"/>
                                        <p:tgtEl>
                                          <p:spTgt spid="2180220"/>
                                        </p:tgtEl>
                                        <p:attrNameLst>
                                          <p:attrName>ppt_x</p:attrName>
                                          <p:attrName>ppt_y</p:attrName>
                                        </p:attrNameLst>
                                      </p:cBhvr>
                                      <p:rCtr x="261" y="-176"/>
                                    </p:animMotion>
                                  </p:childTnLst>
                                </p:cTn>
                              </p:par>
                              <p:par>
                                <p:cTn id="113" presetID="53" presetClass="entr" presetSubtype="0" fill="hold" grpId="0" nodeType="withEffect">
                                  <p:stCondLst>
                                    <p:cond delay="300"/>
                                  </p:stCondLst>
                                  <p:childTnLst>
                                    <p:set>
                                      <p:cBhvr>
                                        <p:cTn id="114" dur="1" fill="hold">
                                          <p:stCondLst>
                                            <p:cond delay="0"/>
                                          </p:stCondLst>
                                        </p:cTn>
                                        <p:tgtEl>
                                          <p:spTgt spid="2180221"/>
                                        </p:tgtEl>
                                        <p:attrNameLst>
                                          <p:attrName>style.visibility</p:attrName>
                                        </p:attrNameLst>
                                      </p:cBhvr>
                                      <p:to>
                                        <p:strVal val="visible"/>
                                      </p:to>
                                    </p:set>
                                    <p:anim calcmode="lin" valueType="num">
                                      <p:cBhvr>
                                        <p:cTn id="115" dur="50" fill="hold"/>
                                        <p:tgtEl>
                                          <p:spTgt spid="2180221"/>
                                        </p:tgtEl>
                                        <p:attrNameLst>
                                          <p:attrName>ppt_w</p:attrName>
                                        </p:attrNameLst>
                                      </p:cBhvr>
                                      <p:tavLst>
                                        <p:tav tm="0">
                                          <p:val>
                                            <p:fltVal val="0"/>
                                          </p:val>
                                        </p:tav>
                                        <p:tav tm="100000">
                                          <p:val>
                                            <p:strVal val="#ppt_w"/>
                                          </p:val>
                                        </p:tav>
                                      </p:tavLst>
                                    </p:anim>
                                    <p:anim calcmode="lin" valueType="num">
                                      <p:cBhvr>
                                        <p:cTn id="116" dur="50" fill="hold"/>
                                        <p:tgtEl>
                                          <p:spTgt spid="2180221"/>
                                        </p:tgtEl>
                                        <p:attrNameLst>
                                          <p:attrName>ppt_h</p:attrName>
                                        </p:attrNameLst>
                                      </p:cBhvr>
                                      <p:tavLst>
                                        <p:tav tm="0">
                                          <p:val>
                                            <p:fltVal val="0"/>
                                          </p:val>
                                        </p:tav>
                                        <p:tav tm="100000">
                                          <p:val>
                                            <p:strVal val="#ppt_h"/>
                                          </p:val>
                                        </p:tav>
                                      </p:tavLst>
                                    </p:anim>
                                    <p:animEffect transition="in" filter="fade">
                                      <p:cBhvr>
                                        <p:cTn id="117" dur="50"/>
                                        <p:tgtEl>
                                          <p:spTgt spid="2180221"/>
                                        </p:tgtEl>
                                      </p:cBhvr>
                                    </p:animEffect>
                                  </p:childTnLst>
                                </p:cTn>
                              </p:par>
                              <p:par>
                                <p:cTn id="118" presetID="0" presetClass="path" presetSubtype="0" accel="50000" decel="50000" fill="hold" grpId="1" nodeType="withEffect">
                                  <p:stCondLst>
                                    <p:cond delay="3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79 0.48021 0.00926 C 0.48368 0.01273 0.48767 0.01435 0.49236 0.01412 C 0.49705 0.01389 0.50365 0.01204 0.50833 0.00857 C 0.51302 0.0051 0.51823 0.00255 0.52031 -0.00694 C 0.5224 -0.01643 0.52101 -0.02615 0.52101 -0.04907 C 0.52101 -0.07199 0.52083 -0.09143 0.52083 -0.14421 C 0.52083 -0.19699 0.52101 -0.31967 0.52101 -0.36597 " pathEditMode="relative" rAng="0" ptsTypes="aaaaaaaaaaaaaaaaaaaaaaa">
                                      <p:cBhvr>
                                        <p:cTn id="119" dur="2000" fill="hold"/>
                                        <p:tgtEl>
                                          <p:spTgt spid="2180221"/>
                                        </p:tgtEl>
                                        <p:attrNameLst>
                                          <p:attrName>ppt_x</p:attrName>
                                          <p:attrName>ppt_y</p:attrName>
                                        </p:attrNameLst>
                                      </p:cBhvr>
                                      <p:rCtr x="261" y="-176"/>
                                    </p:animMotion>
                                  </p:childTnLst>
                                </p:cTn>
                              </p:par>
                              <p:par>
                                <p:cTn id="120" presetID="53" presetClass="entr" presetSubtype="0" fill="hold" grpId="0" nodeType="withEffect">
                                  <p:stCondLst>
                                    <p:cond delay="600"/>
                                  </p:stCondLst>
                                  <p:childTnLst>
                                    <p:set>
                                      <p:cBhvr>
                                        <p:cTn id="121" dur="1" fill="hold">
                                          <p:stCondLst>
                                            <p:cond delay="0"/>
                                          </p:stCondLst>
                                        </p:cTn>
                                        <p:tgtEl>
                                          <p:spTgt spid="2180222"/>
                                        </p:tgtEl>
                                        <p:attrNameLst>
                                          <p:attrName>style.visibility</p:attrName>
                                        </p:attrNameLst>
                                      </p:cBhvr>
                                      <p:to>
                                        <p:strVal val="visible"/>
                                      </p:to>
                                    </p:set>
                                    <p:anim calcmode="lin" valueType="num">
                                      <p:cBhvr>
                                        <p:cTn id="122" dur="50" fill="hold"/>
                                        <p:tgtEl>
                                          <p:spTgt spid="2180222"/>
                                        </p:tgtEl>
                                        <p:attrNameLst>
                                          <p:attrName>ppt_w</p:attrName>
                                        </p:attrNameLst>
                                      </p:cBhvr>
                                      <p:tavLst>
                                        <p:tav tm="0">
                                          <p:val>
                                            <p:fltVal val="0"/>
                                          </p:val>
                                        </p:tav>
                                        <p:tav tm="100000">
                                          <p:val>
                                            <p:strVal val="#ppt_w"/>
                                          </p:val>
                                        </p:tav>
                                      </p:tavLst>
                                    </p:anim>
                                    <p:anim calcmode="lin" valueType="num">
                                      <p:cBhvr>
                                        <p:cTn id="123" dur="50" fill="hold"/>
                                        <p:tgtEl>
                                          <p:spTgt spid="2180222"/>
                                        </p:tgtEl>
                                        <p:attrNameLst>
                                          <p:attrName>ppt_h</p:attrName>
                                        </p:attrNameLst>
                                      </p:cBhvr>
                                      <p:tavLst>
                                        <p:tav tm="0">
                                          <p:val>
                                            <p:fltVal val="0"/>
                                          </p:val>
                                        </p:tav>
                                        <p:tav tm="100000">
                                          <p:val>
                                            <p:strVal val="#ppt_h"/>
                                          </p:val>
                                        </p:tav>
                                      </p:tavLst>
                                    </p:anim>
                                    <p:animEffect transition="in" filter="fade">
                                      <p:cBhvr>
                                        <p:cTn id="124" dur="50"/>
                                        <p:tgtEl>
                                          <p:spTgt spid="2180222"/>
                                        </p:tgtEl>
                                      </p:cBhvr>
                                    </p:animEffect>
                                  </p:childTnLst>
                                </p:cTn>
                              </p:par>
                              <p:par>
                                <p:cTn id="125" presetID="0" presetClass="path" presetSubtype="0" accel="50000" decel="50000" fill="hold" grpId="1" nodeType="withEffect">
                                  <p:stCondLst>
                                    <p:cond delay="6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75 -0.01018 0.47135 -0.00694 C 0.47396 -0.0037 0.47622 0.0051 0.47969 0.00857 C 0.48316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26" dur="2000" fill="hold"/>
                                        <p:tgtEl>
                                          <p:spTgt spid="2180222"/>
                                        </p:tgtEl>
                                        <p:attrNameLst>
                                          <p:attrName>ppt_x</p:attrName>
                                          <p:attrName>ppt_y</p:attrName>
                                        </p:attrNameLst>
                                      </p:cBhvr>
                                      <p:rCtr x="261" y="-176"/>
                                    </p:animMotion>
                                  </p:childTnLst>
                                </p:cTn>
                              </p:par>
                              <p:par>
                                <p:cTn id="127" presetID="53" presetClass="entr" presetSubtype="0" fill="hold" grpId="0" nodeType="withEffect">
                                  <p:stCondLst>
                                    <p:cond delay="900"/>
                                  </p:stCondLst>
                                  <p:childTnLst>
                                    <p:set>
                                      <p:cBhvr>
                                        <p:cTn id="128" dur="1" fill="hold">
                                          <p:stCondLst>
                                            <p:cond delay="0"/>
                                          </p:stCondLst>
                                        </p:cTn>
                                        <p:tgtEl>
                                          <p:spTgt spid="2180223"/>
                                        </p:tgtEl>
                                        <p:attrNameLst>
                                          <p:attrName>style.visibility</p:attrName>
                                        </p:attrNameLst>
                                      </p:cBhvr>
                                      <p:to>
                                        <p:strVal val="visible"/>
                                      </p:to>
                                    </p:set>
                                    <p:anim calcmode="lin" valueType="num">
                                      <p:cBhvr>
                                        <p:cTn id="129" dur="50" fill="hold"/>
                                        <p:tgtEl>
                                          <p:spTgt spid="2180223"/>
                                        </p:tgtEl>
                                        <p:attrNameLst>
                                          <p:attrName>ppt_w</p:attrName>
                                        </p:attrNameLst>
                                      </p:cBhvr>
                                      <p:tavLst>
                                        <p:tav tm="0">
                                          <p:val>
                                            <p:fltVal val="0"/>
                                          </p:val>
                                        </p:tav>
                                        <p:tav tm="100000">
                                          <p:val>
                                            <p:strVal val="#ppt_w"/>
                                          </p:val>
                                        </p:tav>
                                      </p:tavLst>
                                    </p:anim>
                                    <p:anim calcmode="lin" valueType="num">
                                      <p:cBhvr>
                                        <p:cTn id="130" dur="50" fill="hold"/>
                                        <p:tgtEl>
                                          <p:spTgt spid="2180223"/>
                                        </p:tgtEl>
                                        <p:attrNameLst>
                                          <p:attrName>ppt_h</p:attrName>
                                        </p:attrNameLst>
                                      </p:cBhvr>
                                      <p:tavLst>
                                        <p:tav tm="0">
                                          <p:val>
                                            <p:fltVal val="0"/>
                                          </p:val>
                                        </p:tav>
                                        <p:tav tm="100000">
                                          <p:val>
                                            <p:strVal val="#ppt_h"/>
                                          </p:val>
                                        </p:tav>
                                      </p:tavLst>
                                    </p:anim>
                                    <p:animEffect transition="in" filter="fade">
                                      <p:cBhvr>
                                        <p:cTn id="131" dur="50"/>
                                        <p:tgtEl>
                                          <p:spTgt spid="2180223"/>
                                        </p:tgtEl>
                                      </p:cBhvr>
                                    </p:animEffect>
                                  </p:childTnLst>
                                </p:cTn>
                              </p:par>
                              <p:par>
                                <p:cTn id="132" presetID="0" presetClass="path" presetSubtype="0" accel="50000" decel="50000" fill="hold" grpId="1" nodeType="withEffect">
                                  <p:stCondLst>
                                    <p:cond delay="9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1 0.48021 0.00857 C 0.48368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33" dur="2000" fill="hold"/>
                                        <p:tgtEl>
                                          <p:spTgt spid="2180223"/>
                                        </p:tgtEl>
                                        <p:attrNameLst>
                                          <p:attrName>ppt_x</p:attrName>
                                          <p:attrName>ppt_y</p:attrName>
                                        </p:attrNameLst>
                                      </p:cBhvr>
                                      <p:rCtr x="261" y="-176"/>
                                    </p:animMotion>
                                  </p:childTnLst>
                                </p:cTn>
                              </p:par>
                              <p:par>
                                <p:cTn id="134" presetID="53" presetClass="entr" presetSubtype="0" fill="hold" grpId="0" nodeType="withEffect">
                                  <p:stCondLst>
                                    <p:cond delay="1200"/>
                                  </p:stCondLst>
                                  <p:childTnLst>
                                    <p:set>
                                      <p:cBhvr>
                                        <p:cTn id="135" dur="1" fill="hold">
                                          <p:stCondLst>
                                            <p:cond delay="0"/>
                                          </p:stCondLst>
                                        </p:cTn>
                                        <p:tgtEl>
                                          <p:spTgt spid="2180224"/>
                                        </p:tgtEl>
                                        <p:attrNameLst>
                                          <p:attrName>style.visibility</p:attrName>
                                        </p:attrNameLst>
                                      </p:cBhvr>
                                      <p:to>
                                        <p:strVal val="visible"/>
                                      </p:to>
                                    </p:set>
                                    <p:anim calcmode="lin" valueType="num">
                                      <p:cBhvr>
                                        <p:cTn id="136" dur="50" fill="hold"/>
                                        <p:tgtEl>
                                          <p:spTgt spid="2180224"/>
                                        </p:tgtEl>
                                        <p:attrNameLst>
                                          <p:attrName>ppt_w</p:attrName>
                                        </p:attrNameLst>
                                      </p:cBhvr>
                                      <p:tavLst>
                                        <p:tav tm="0">
                                          <p:val>
                                            <p:fltVal val="0"/>
                                          </p:val>
                                        </p:tav>
                                        <p:tav tm="100000">
                                          <p:val>
                                            <p:strVal val="#ppt_w"/>
                                          </p:val>
                                        </p:tav>
                                      </p:tavLst>
                                    </p:anim>
                                    <p:anim calcmode="lin" valueType="num">
                                      <p:cBhvr>
                                        <p:cTn id="137" dur="50" fill="hold"/>
                                        <p:tgtEl>
                                          <p:spTgt spid="2180224"/>
                                        </p:tgtEl>
                                        <p:attrNameLst>
                                          <p:attrName>ppt_h</p:attrName>
                                        </p:attrNameLst>
                                      </p:cBhvr>
                                      <p:tavLst>
                                        <p:tav tm="0">
                                          <p:val>
                                            <p:fltVal val="0"/>
                                          </p:val>
                                        </p:tav>
                                        <p:tav tm="100000">
                                          <p:val>
                                            <p:strVal val="#ppt_h"/>
                                          </p:val>
                                        </p:tav>
                                      </p:tavLst>
                                    </p:anim>
                                    <p:animEffect transition="in" filter="fade">
                                      <p:cBhvr>
                                        <p:cTn id="138" dur="50"/>
                                        <p:tgtEl>
                                          <p:spTgt spid="2180224"/>
                                        </p:tgtEl>
                                      </p:cBhvr>
                                    </p:animEffect>
                                  </p:childTnLst>
                                </p:cTn>
                              </p:par>
                              <p:par>
                                <p:cTn id="139" presetID="0" presetClass="path" presetSubtype="0" accel="50000" decel="50000" fill="hold" grpId="1" nodeType="withEffect">
                                  <p:stCondLst>
                                    <p:cond delay="12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83 -0.00185 0.47656 0.00093 C 0.4783 0.00371 0.47882 0.00834 0.48142 0.01042 C 0.48403 0.0125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0" dur="2000" fill="hold"/>
                                        <p:tgtEl>
                                          <p:spTgt spid="2180224"/>
                                        </p:tgtEl>
                                        <p:attrNameLst>
                                          <p:attrName>ppt_x</p:attrName>
                                          <p:attrName>ppt_y</p:attrName>
                                        </p:attrNameLst>
                                      </p:cBhvr>
                                      <p:rCtr x="261" y="-176"/>
                                    </p:animMotion>
                                  </p:childTnLst>
                                </p:cTn>
                              </p:par>
                              <p:par>
                                <p:cTn id="141" presetID="53" presetClass="entr" presetSubtype="0" fill="hold" grpId="0" nodeType="withEffect">
                                  <p:stCondLst>
                                    <p:cond delay="1500"/>
                                  </p:stCondLst>
                                  <p:childTnLst>
                                    <p:set>
                                      <p:cBhvr>
                                        <p:cTn id="142" dur="1" fill="hold">
                                          <p:stCondLst>
                                            <p:cond delay="0"/>
                                          </p:stCondLst>
                                        </p:cTn>
                                        <p:tgtEl>
                                          <p:spTgt spid="2180225"/>
                                        </p:tgtEl>
                                        <p:attrNameLst>
                                          <p:attrName>style.visibility</p:attrName>
                                        </p:attrNameLst>
                                      </p:cBhvr>
                                      <p:to>
                                        <p:strVal val="visible"/>
                                      </p:to>
                                    </p:set>
                                    <p:anim calcmode="lin" valueType="num">
                                      <p:cBhvr>
                                        <p:cTn id="143" dur="50" fill="hold"/>
                                        <p:tgtEl>
                                          <p:spTgt spid="2180225"/>
                                        </p:tgtEl>
                                        <p:attrNameLst>
                                          <p:attrName>ppt_w</p:attrName>
                                        </p:attrNameLst>
                                      </p:cBhvr>
                                      <p:tavLst>
                                        <p:tav tm="0">
                                          <p:val>
                                            <p:fltVal val="0"/>
                                          </p:val>
                                        </p:tav>
                                        <p:tav tm="100000">
                                          <p:val>
                                            <p:strVal val="#ppt_w"/>
                                          </p:val>
                                        </p:tav>
                                      </p:tavLst>
                                    </p:anim>
                                    <p:anim calcmode="lin" valueType="num">
                                      <p:cBhvr>
                                        <p:cTn id="144" dur="50" fill="hold"/>
                                        <p:tgtEl>
                                          <p:spTgt spid="2180225"/>
                                        </p:tgtEl>
                                        <p:attrNameLst>
                                          <p:attrName>ppt_h</p:attrName>
                                        </p:attrNameLst>
                                      </p:cBhvr>
                                      <p:tavLst>
                                        <p:tav tm="0">
                                          <p:val>
                                            <p:fltVal val="0"/>
                                          </p:val>
                                        </p:tav>
                                        <p:tav tm="100000">
                                          <p:val>
                                            <p:strVal val="#ppt_h"/>
                                          </p:val>
                                        </p:tav>
                                      </p:tavLst>
                                    </p:anim>
                                    <p:animEffect transition="in" filter="fade">
                                      <p:cBhvr>
                                        <p:cTn id="145" dur="50"/>
                                        <p:tgtEl>
                                          <p:spTgt spid="2180225"/>
                                        </p:tgtEl>
                                      </p:cBhvr>
                                    </p:animEffect>
                                  </p:childTnLst>
                                </p:cTn>
                              </p:par>
                              <p:par>
                                <p:cTn id="146" presetID="0" presetClass="path" presetSubtype="0" accel="50000" decel="50000" fill="hold" grpId="1" nodeType="withEffect">
                                  <p:stCondLst>
                                    <p:cond delay="15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48 -0.00208 0.47604 0.00093 C 0.4776 0.00394 0.47813 0.00857 0.4809 0.01065 C 0.48368 0.01273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7" dur="2000" fill="hold"/>
                                        <p:tgtEl>
                                          <p:spTgt spid="2180225"/>
                                        </p:tgtEl>
                                        <p:attrNameLst>
                                          <p:attrName>ppt_x</p:attrName>
                                          <p:attrName>ppt_y</p:attrName>
                                        </p:attrNameLst>
                                      </p:cBhvr>
                                      <p:rCtr x="261" y="-176"/>
                                    </p:animMotion>
                                  </p:childTnLst>
                                </p:cTn>
                              </p:par>
                            </p:childTnLst>
                          </p:cTn>
                        </p:par>
                        <p:par>
                          <p:cTn id="148" fill="hold">
                            <p:stCondLst>
                              <p:cond delay="7700"/>
                            </p:stCondLst>
                            <p:childTnLst>
                              <p:par>
                                <p:cTn id="149" presetID="10" presetClass="entr" presetSubtype="0" fill="hold" nodeType="afterEffect">
                                  <p:stCondLst>
                                    <p:cond delay="0"/>
                                  </p:stCondLst>
                                  <p:childTnLst>
                                    <p:set>
                                      <p:cBhvr>
                                        <p:cTn id="150" dur="1" fill="hold">
                                          <p:stCondLst>
                                            <p:cond delay="0"/>
                                          </p:stCondLst>
                                        </p:cTn>
                                        <p:tgtEl>
                                          <p:spTgt spid="2180226"/>
                                        </p:tgtEl>
                                        <p:attrNameLst>
                                          <p:attrName>style.visibility</p:attrName>
                                        </p:attrNameLst>
                                      </p:cBhvr>
                                      <p:to>
                                        <p:strVal val="visible"/>
                                      </p:to>
                                    </p:set>
                                    <p:animEffect transition="in" filter="fade">
                                      <p:cBhvr>
                                        <p:cTn id="151" dur="500"/>
                                        <p:tgtEl>
                                          <p:spTgt spid="2180226"/>
                                        </p:tgtEl>
                                      </p:cBhvr>
                                    </p:animEffect>
                                  </p:childTnLst>
                                </p:cTn>
                              </p:par>
                            </p:childTnLst>
                          </p:cTn>
                        </p:par>
                        <p:par>
                          <p:cTn id="152" fill="hold">
                            <p:stCondLst>
                              <p:cond delay="8200"/>
                            </p:stCondLst>
                            <p:childTnLst>
                              <p:par>
                                <p:cTn id="153" presetID="10" presetClass="exit" presetSubtype="0" fill="hold" nodeType="afterEffect">
                                  <p:stCondLst>
                                    <p:cond delay="0"/>
                                  </p:stCondLst>
                                  <p:childTnLst>
                                    <p:animEffect transition="out" filter="fade">
                                      <p:cBhvr>
                                        <p:cTn id="154" dur="500"/>
                                        <p:tgtEl>
                                          <p:spTgt spid="2180226"/>
                                        </p:tgtEl>
                                      </p:cBhvr>
                                    </p:animEffect>
                                    <p:set>
                                      <p:cBhvr>
                                        <p:cTn id="155" dur="1" fill="hold">
                                          <p:stCondLst>
                                            <p:cond delay="499"/>
                                          </p:stCondLst>
                                        </p:cTn>
                                        <p:tgtEl>
                                          <p:spTgt spid="2180226"/>
                                        </p:tgtEl>
                                        <p:attrNameLst>
                                          <p:attrName>style.visibility</p:attrName>
                                        </p:attrNameLst>
                                      </p:cBhvr>
                                      <p:to>
                                        <p:strVal val="hidden"/>
                                      </p:to>
                                    </p:set>
                                  </p:childTnLst>
                                </p:cTn>
                              </p:par>
                            </p:childTnLst>
                          </p:cTn>
                        </p:par>
                        <p:par>
                          <p:cTn id="156" fill="hold">
                            <p:stCondLst>
                              <p:cond delay="8700"/>
                            </p:stCondLst>
                            <p:childTnLst>
                              <p:par>
                                <p:cTn id="157" presetID="10" presetClass="entr" presetSubtype="0" fill="hold" nodeType="afterEffect">
                                  <p:stCondLst>
                                    <p:cond delay="0"/>
                                  </p:stCondLst>
                                  <p:childTnLst>
                                    <p:set>
                                      <p:cBhvr>
                                        <p:cTn id="158" dur="1" fill="hold">
                                          <p:stCondLst>
                                            <p:cond delay="0"/>
                                          </p:stCondLst>
                                        </p:cTn>
                                        <p:tgtEl>
                                          <p:spTgt spid="2180226"/>
                                        </p:tgtEl>
                                        <p:attrNameLst>
                                          <p:attrName>style.visibility</p:attrName>
                                        </p:attrNameLst>
                                      </p:cBhvr>
                                      <p:to>
                                        <p:strVal val="visible"/>
                                      </p:to>
                                    </p:set>
                                    <p:animEffect transition="in" filter="fade">
                                      <p:cBhvr>
                                        <p:cTn id="159" dur="500"/>
                                        <p:tgtEl>
                                          <p:spTgt spid="2180226"/>
                                        </p:tgtEl>
                                      </p:cBhvr>
                                    </p:animEffect>
                                  </p:childTnLst>
                                </p:cTn>
                              </p:par>
                            </p:childTnLst>
                          </p:cTn>
                        </p:par>
                        <p:par>
                          <p:cTn id="160" fill="hold">
                            <p:stCondLst>
                              <p:cond delay="9200"/>
                            </p:stCondLst>
                            <p:childTnLst>
                              <p:par>
                                <p:cTn id="161" presetID="10" presetClass="exit" presetSubtype="0" fill="hold" nodeType="afterEffect">
                                  <p:stCondLst>
                                    <p:cond delay="0"/>
                                  </p:stCondLst>
                                  <p:childTnLst>
                                    <p:animEffect transition="out" filter="fade">
                                      <p:cBhvr>
                                        <p:cTn id="162" dur="500"/>
                                        <p:tgtEl>
                                          <p:spTgt spid="2180226"/>
                                        </p:tgtEl>
                                      </p:cBhvr>
                                    </p:animEffect>
                                    <p:set>
                                      <p:cBhvr>
                                        <p:cTn id="163" dur="1" fill="hold">
                                          <p:stCondLst>
                                            <p:cond delay="499"/>
                                          </p:stCondLst>
                                        </p:cTn>
                                        <p:tgtEl>
                                          <p:spTgt spid="2180226"/>
                                        </p:tgtEl>
                                        <p:attrNameLst>
                                          <p:attrName>style.visibility</p:attrName>
                                        </p:attrNameLst>
                                      </p:cBhvr>
                                      <p:to>
                                        <p:strVal val="hidden"/>
                                      </p:to>
                                    </p:set>
                                  </p:childTnLst>
                                </p:cTn>
                              </p:par>
                            </p:childTnLst>
                          </p:cTn>
                        </p:par>
                        <p:par>
                          <p:cTn id="164" fill="hold">
                            <p:stCondLst>
                              <p:cond delay="9700"/>
                            </p:stCondLst>
                            <p:childTnLst>
                              <p:par>
                                <p:cTn id="165" presetID="10" presetClass="entr" presetSubtype="0" fill="hold" nodeType="afterEffect">
                                  <p:stCondLst>
                                    <p:cond delay="0"/>
                                  </p:stCondLst>
                                  <p:childTnLst>
                                    <p:set>
                                      <p:cBhvr>
                                        <p:cTn id="166" dur="1" fill="hold">
                                          <p:stCondLst>
                                            <p:cond delay="0"/>
                                          </p:stCondLst>
                                        </p:cTn>
                                        <p:tgtEl>
                                          <p:spTgt spid="2180226"/>
                                        </p:tgtEl>
                                        <p:attrNameLst>
                                          <p:attrName>style.visibility</p:attrName>
                                        </p:attrNameLst>
                                      </p:cBhvr>
                                      <p:to>
                                        <p:strVal val="visible"/>
                                      </p:to>
                                    </p:set>
                                    <p:animEffect transition="in" filter="fade">
                                      <p:cBhvr>
                                        <p:cTn id="167" dur="500"/>
                                        <p:tgtEl>
                                          <p:spTgt spid="2180226"/>
                                        </p:tgtEl>
                                      </p:cBhvr>
                                    </p:animEffect>
                                  </p:childTnLst>
                                </p:cTn>
                              </p:par>
                            </p:childTnLst>
                          </p:cTn>
                        </p:par>
                        <p:par>
                          <p:cTn id="168" fill="hold">
                            <p:stCondLst>
                              <p:cond delay="10200"/>
                            </p:stCondLst>
                            <p:childTnLst>
                              <p:par>
                                <p:cTn id="169" presetID="53" presetClass="entr" presetSubtype="0" fill="hold" grpId="0" nodeType="afterEffect">
                                  <p:stCondLst>
                                    <p:cond delay="500"/>
                                  </p:stCondLst>
                                  <p:childTnLst>
                                    <p:set>
                                      <p:cBhvr>
                                        <p:cTn id="170" dur="1" fill="hold">
                                          <p:stCondLst>
                                            <p:cond delay="0"/>
                                          </p:stCondLst>
                                        </p:cTn>
                                        <p:tgtEl>
                                          <p:spTgt spid="2180228"/>
                                        </p:tgtEl>
                                        <p:attrNameLst>
                                          <p:attrName>style.visibility</p:attrName>
                                        </p:attrNameLst>
                                      </p:cBhvr>
                                      <p:to>
                                        <p:strVal val="visible"/>
                                      </p:to>
                                    </p:set>
                                    <p:anim calcmode="lin" valueType="num">
                                      <p:cBhvr>
                                        <p:cTn id="171" dur="200" fill="hold"/>
                                        <p:tgtEl>
                                          <p:spTgt spid="2180228"/>
                                        </p:tgtEl>
                                        <p:attrNameLst>
                                          <p:attrName>ppt_w</p:attrName>
                                        </p:attrNameLst>
                                      </p:cBhvr>
                                      <p:tavLst>
                                        <p:tav tm="0">
                                          <p:val>
                                            <p:fltVal val="0"/>
                                          </p:val>
                                        </p:tav>
                                        <p:tav tm="100000">
                                          <p:val>
                                            <p:strVal val="#ppt_w"/>
                                          </p:val>
                                        </p:tav>
                                      </p:tavLst>
                                    </p:anim>
                                    <p:anim calcmode="lin" valueType="num">
                                      <p:cBhvr>
                                        <p:cTn id="172" dur="200" fill="hold"/>
                                        <p:tgtEl>
                                          <p:spTgt spid="2180228"/>
                                        </p:tgtEl>
                                        <p:attrNameLst>
                                          <p:attrName>ppt_h</p:attrName>
                                        </p:attrNameLst>
                                      </p:cBhvr>
                                      <p:tavLst>
                                        <p:tav tm="0">
                                          <p:val>
                                            <p:fltVal val="0"/>
                                          </p:val>
                                        </p:tav>
                                        <p:tav tm="100000">
                                          <p:val>
                                            <p:strVal val="#ppt_h"/>
                                          </p:val>
                                        </p:tav>
                                      </p:tavLst>
                                    </p:anim>
                                    <p:animEffect transition="in" filter="fade">
                                      <p:cBhvr>
                                        <p:cTn id="173" dur="200"/>
                                        <p:tgtEl>
                                          <p:spTgt spid="2180228"/>
                                        </p:tgtEl>
                                      </p:cBhvr>
                                    </p:animEffect>
                                  </p:childTnLst>
                                </p:cTn>
                              </p:par>
                            </p:childTnLst>
                          </p:cTn>
                        </p:par>
                        <p:par>
                          <p:cTn id="174" fill="hold">
                            <p:stCondLst>
                              <p:cond delay="10900"/>
                            </p:stCondLst>
                            <p:childTnLst>
                              <p:par>
                                <p:cTn id="175" presetID="42" presetClass="path" presetSubtype="0" accel="50000" decel="50000" fill="hold" grpId="1" nodeType="afterEffect">
                                  <p:stCondLst>
                                    <p:cond delay="0"/>
                                  </p:stCondLst>
                                  <p:childTnLst>
                                    <p:animMotion origin="layout" path="M 4.72222E-6 -2.22222E-6 L 4.72222E-6 0.33797 " pathEditMode="relative" rAng="0" ptsTypes="AA">
                                      <p:cBhvr>
                                        <p:cTn id="176" dur="1000" fill="hold"/>
                                        <p:tgtEl>
                                          <p:spTgt spid="2180228"/>
                                        </p:tgtEl>
                                        <p:attrNameLst>
                                          <p:attrName>ppt_x</p:attrName>
                                          <p:attrName>ppt_y</p:attrName>
                                        </p:attrNameLst>
                                      </p:cBhvr>
                                      <p:rCtr x="0" y="169"/>
                                    </p:animMotion>
                                  </p:childTnLst>
                                </p:cTn>
                              </p:par>
                              <p:par>
                                <p:cTn id="177" presetID="53" presetClass="entr" presetSubtype="0" fill="hold" grpId="0" nodeType="withEffect">
                                  <p:stCondLst>
                                    <p:cond delay="200"/>
                                  </p:stCondLst>
                                  <p:childTnLst>
                                    <p:set>
                                      <p:cBhvr>
                                        <p:cTn id="178" dur="1" fill="hold">
                                          <p:stCondLst>
                                            <p:cond delay="0"/>
                                          </p:stCondLst>
                                        </p:cTn>
                                        <p:tgtEl>
                                          <p:spTgt spid="2180229"/>
                                        </p:tgtEl>
                                        <p:attrNameLst>
                                          <p:attrName>style.visibility</p:attrName>
                                        </p:attrNameLst>
                                      </p:cBhvr>
                                      <p:to>
                                        <p:strVal val="visible"/>
                                      </p:to>
                                    </p:set>
                                    <p:anim calcmode="lin" valueType="num">
                                      <p:cBhvr>
                                        <p:cTn id="179" dur="200" fill="hold"/>
                                        <p:tgtEl>
                                          <p:spTgt spid="2180229"/>
                                        </p:tgtEl>
                                        <p:attrNameLst>
                                          <p:attrName>ppt_w</p:attrName>
                                        </p:attrNameLst>
                                      </p:cBhvr>
                                      <p:tavLst>
                                        <p:tav tm="0">
                                          <p:val>
                                            <p:fltVal val="0"/>
                                          </p:val>
                                        </p:tav>
                                        <p:tav tm="100000">
                                          <p:val>
                                            <p:strVal val="#ppt_w"/>
                                          </p:val>
                                        </p:tav>
                                      </p:tavLst>
                                    </p:anim>
                                    <p:anim calcmode="lin" valueType="num">
                                      <p:cBhvr>
                                        <p:cTn id="180" dur="200" fill="hold"/>
                                        <p:tgtEl>
                                          <p:spTgt spid="2180229"/>
                                        </p:tgtEl>
                                        <p:attrNameLst>
                                          <p:attrName>ppt_h</p:attrName>
                                        </p:attrNameLst>
                                      </p:cBhvr>
                                      <p:tavLst>
                                        <p:tav tm="0">
                                          <p:val>
                                            <p:fltVal val="0"/>
                                          </p:val>
                                        </p:tav>
                                        <p:tav tm="100000">
                                          <p:val>
                                            <p:strVal val="#ppt_h"/>
                                          </p:val>
                                        </p:tav>
                                      </p:tavLst>
                                    </p:anim>
                                    <p:animEffect transition="in" filter="fade">
                                      <p:cBhvr>
                                        <p:cTn id="181" dur="200"/>
                                        <p:tgtEl>
                                          <p:spTgt spid="2180229"/>
                                        </p:tgtEl>
                                      </p:cBhvr>
                                    </p:animEffect>
                                  </p:childTnLst>
                                </p:cTn>
                              </p:par>
                              <p:par>
                                <p:cTn id="182" presetID="42" presetClass="path" presetSubtype="0" accel="50000" decel="50000" fill="hold" grpId="1" nodeType="withEffect">
                                  <p:stCondLst>
                                    <p:cond delay="200"/>
                                  </p:stCondLst>
                                  <p:childTnLst>
                                    <p:animMotion origin="layout" path="M 4.72222E-6 -2.22222E-6 L 4.72222E-6 0.33797 " pathEditMode="relative" rAng="0" ptsTypes="AA">
                                      <p:cBhvr>
                                        <p:cTn id="183" dur="1000" fill="hold"/>
                                        <p:tgtEl>
                                          <p:spTgt spid="2180229"/>
                                        </p:tgtEl>
                                        <p:attrNameLst>
                                          <p:attrName>ppt_x</p:attrName>
                                          <p:attrName>ppt_y</p:attrName>
                                        </p:attrNameLst>
                                      </p:cBhvr>
                                      <p:rCtr x="0" y="169"/>
                                    </p:animMotion>
                                  </p:childTnLst>
                                </p:cTn>
                              </p:par>
                              <p:par>
                                <p:cTn id="184" presetID="53" presetClass="entr" presetSubtype="0" fill="hold" grpId="0" nodeType="withEffect">
                                  <p:stCondLst>
                                    <p:cond delay="300"/>
                                  </p:stCondLst>
                                  <p:childTnLst>
                                    <p:set>
                                      <p:cBhvr>
                                        <p:cTn id="185" dur="1" fill="hold">
                                          <p:stCondLst>
                                            <p:cond delay="0"/>
                                          </p:stCondLst>
                                        </p:cTn>
                                        <p:tgtEl>
                                          <p:spTgt spid="50"/>
                                        </p:tgtEl>
                                        <p:attrNameLst>
                                          <p:attrName>style.visibility</p:attrName>
                                        </p:attrNameLst>
                                      </p:cBhvr>
                                      <p:to>
                                        <p:strVal val="visible"/>
                                      </p:to>
                                    </p:set>
                                    <p:anim calcmode="lin" valueType="num">
                                      <p:cBhvr>
                                        <p:cTn id="186" dur="200" fill="hold"/>
                                        <p:tgtEl>
                                          <p:spTgt spid="50"/>
                                        </p:tgtEl>
                                        <p:attrNameLst>
                                          <p:attrName>ppt_w</p:attrName>
                                        </p:attrNameLst>
                                      </p:cBhvr>
                                      <p:tavLst>
                                        <p:tav tm="0">
                                          <p:val>
                                            <p:fltVal val="0"/>
                                          </p:val>
                                        </p:tav>
                                        <p:tav tm="100000">
                                          <p:val>
                                            <p:strVal val="#ppt_w"/>
                                          </p:val>
                                        </p:tav>
                                      </p:tavLst>
                                    </p:anim>
                                    <p:anim calcmode="lin" valueType="num">
                                      <p:cBhvr>
                                        <p:cTn id="187" dur="200" fill="hold"/>
                                        <p:tgtEl>
                                          <p:spTgt spid="50"/>
                                        </p:tgtEl>
                                        <p:attrNameLst>
                                          <p:attrName>ppt_h</p:attrName>
                                        </p:attrNameLst>
                                      </p:cBhvr>
                                      <p:tavLst>
                                        <p:tav tm="0">
                                          <p:val>
                                            <p:fltVal val="0"/>
                                          </p:val>
                                        </p:tav>
                                        <p:tav tm="100000">
                                          <p:val>
                                            <p:strVal val="#ppt_h"/>
                                          </p:val>
                                        </p:tav>
                                      </p:tavLst>
                                    </p:anim>
                                    <p:animEffect transition="in" filter="fade">
                                      <p:cBhvr>
                                        <p:cTn id="188" dur="200"/>
                                        <p:tgtEl>
                                          <p:spTgt spid="50"/>
                                        </p:tgtEl>
                                      </p:cBhvr>
                                    </p:animEffect>
                                  </p:childTnLst>
                                </p:cTn>
                              </p:par>
                              <p:par>
                                <p:cTn id="189"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0" dur="2000" fill="hold"/>
                                        <p:tgtEl>
                                          <p:spTgt spid="50"/>
                                        </p:tgtEl>
                                        <p:attrNameLst>
                                          <p:attrName>ppt_x</p:attrName>
                                          <p:attrName>ppt_y</p:attrName>
                                        </p:attrNameLst>
                                      </p:cBhvr>
                                      <p:rCtr x="31200" y="-12700"/>
                                    </p:animMotion>
                                  </p:childTnLst>
                                </p:cTn>
                              </p:par>
                              <p:par>
                                <p:cTn id="191" presetID="10" presetClass="entr" presetSubtype="0" fill="hold" grpId="0" nodeType="withEffect">
                                  <p:stCondLst>
                                    <p:cond delay="1000"/>
                                  </p:stCondLst>
                                  <p:childTnLst>
                                    <p:set>
                                      <p:cBhvr>
                                        <p:cTn id="192" dur="1" fill="hold">
                                          <p:stCondLst>
                                            <p:cond delay="0"/>
                                          </p:stCondLst>
                                        </p:cTn>
                                        <p:tgtEl>
                                          <p:spTgt spid="49"/>
                                        </p:tgtEl>
                                        <p:attrNameLst>
                                          <p:attrName>style.visibility</p:attrName>
                                        </p:attrNameLst>
                                      </p:cBhvr>
                                      <p:to>
                                        <p:strVal val="visible"/>
                                      </p:to>
                                    </p:set>
                                    <p:animEffect transition="in" filter="fade">
                                      <p:cBhvr>
                                        <p:cTn id="193" dur="200"/>
                                        <p:tgtEl>
                                          <p:spTgt spid="49"/>
                                        </p:tgtEl>
                                      </p:cBhvr>
                                    </p:animEffect>
                                  </p:childTnLst>
                                </p:cTn>
                              </p:par>
                            </p:childTnLst>
                          </p:cTn>
                        </p:par>
                        <p:par>
                          <p:cTn id="194" fill="hold">
                            <p:stCondLst>
                              <p:cond delay="13200"/>
                            </p:stCondLst>
                            <p:childTnLst>
                              <p:par>
                                <p:cTn id="195" presetID="10" presetClass="entr" presetSubtype="0" fill="hold" nodeType="afterEffect">
                                  <p:stCondLst>
                                    <p:cond delay="0"/>
                                  </p:stCondLst>
                                  <p:childTnLst>
                                    <p:set>
                                      <p:cBhvr>
                                        <p:cTn id="196" dur="1" fill="hold">
                                          <p:stCondLst>
                                            <p:cond delay="0"/>
                                          </p:stCondLst>
                                        </p:cTn>
                                        <p:tgtEl>
                                          <p:spTgt spid="51"/>
                                        </p:tgtEl>
                                        <p:attrNameLst>
                                          <p:attrName>style.visibility</p:attrName>
                                        </p:attrNameLst>
                                      </p:cBhvr>
                                      <p:to>
                                        <p:strVal val="visible"/>
                                      </p:to>
                                    </p:set>
                                    <p:animEffect transition="in" filter="fade">
                                      <p:cBhvr>
                                        <p:cTn id="197" dur="500"/>
                                        <p:tgtEl>
                                          <p:spTgt spid="51"/>
                                        </p:tgtEl>
                                      </p:cBhvr>
                                    </p:animEffect>
                                  </p:childTnLst>
                                </p:cTn>
                              </p:par>
                            </p:childTnLst>
                          </p:cTn>
                        </p:par>
                        <p:par>
                          <p:cTn id="198" fill="hold">
                            <p:stCondLst>
                              <p:cond delay="13700"/>
                            </p:stCondLst>
                            <p:childTnLst>
                              <p:par>
                                <p:cTn id="199" presetID="10" presetClass="exit" presetSubtype="0" fill="hold" nodeType="afterEffect">
                                  <p:stCondLst>
                                    <p:cond delay="0"/>
                                  </p:stCondLst>
                                  <p:childTnLst>
                                    <p:animEffect transition="out" filter="fade">
                                      <p:cBhvr>
                                        <p:cTn id="200" dur="500"/>
                                        <p:tgtEl>
                                          <p:spTgt spid="51"/>
                                        </p:tgtEl>
                                      </p:cBhvr>
                                    </p:animEffect>
                                    <p:set>
                                      <p:cBhvr>
                                        <p:cTn id="201" dur="1" fill="hold">
                                          <p:stCondLst>
                                            <p:cond delay="499"/>
                                          </p:stCondLst>
                                        </p:cTn>
                                        <p:tgtEl>
                                          <p:spTgt spid="51"/>
                                        </p:tgtEl>
                                        <p:attrNameLst>
                                          <p:attrName>style.visibility</p:attrName>
                                        </p:attrNameLst>
                                      </p:cBhvr>
                                      <p:to>
                                        <p:strVal val="hidden"/>
                                      </p:to>
                                    </p:set>
                                  </p:childTnLst>
                                </p:cTn>
                              </p:par>
                            </p:childTnLst>
                          </p:cTn>
                        </p:par>
                        <p:par>
                          <p:cTn id="202" fill="hold">
                            <p:stCondLst>
                              <p:cond delay="14200"/>
                            </p:stCondLst>
                            <p:childTnLst>
                              <p:par>
                                <p:cTn id="203" presetID="10" presetClass="entr" presetSubtype="0" fill="hold" nodeType="afterEffect">
                                  <p:stCondLst>
                                    <p:cond delay="0"/>
                                  </p:stCondLst>
                                  <p:childTnLst>
                                    <p:set>
                                      <p:cBhvr>
                                        <p:cTn id="204" dur="1" fill="hold">
                                          <p:stCondLst>
                                            <p:cond delay="0"/>
                                          </p:stCondLst>
                                        </p:cTn>
                                        <p:tgtEl>
                                          <p:spTgt spid="51"/>
                                        </p:tgtEl>
                                        <p:attrNameLst>
                                          <p:attrName>style.visibility</p:attrName>
                                        </p:attrNameLst>
                                      </p:cBhvr>
                                      <p:to>
                                        <p:strVal val="visible"/>
                                      </p:to>
                                    </p:set>
                                    <p:animEffect transition="in" filter="fade">
                                      <p:cBhvr>
                                        <p:cTn id="205" dur="500"/>
                                        <p:tgtEl>
                                          <p:spTgt spid="51"/>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2"/>
                                        </p:tgtEl>
                                        <p:attrNameLst>
                                          <p:attrName>style.visibility</p:attrName>
                                        </p:attrNameLst>
                                      </p:cBhvr>
                                      <p:to>
                                        <p:strVal val="visible"/>
                                      </p:to>
                                    </p:set>
                                    <p:animEffect transition="in" filter="fade">
                                      <p:cBhvr>
                                        <p:cTn id="208" dur="500"/>
                                        <p:tgtEl>
                                          <p:spTgt spid="52"/>
                                        </p:tgtEl>
                                      </p:cBhvr>
                                    </p:animEffect>
                                  </p:childTnLst>
                                </p:cTn>
                              </p:par>
                              <p:par>
                                <p:cTn id="209" presetID="10" presetClass="entr" presetSubtype="0" fill="hold" grpId="0" nodeType="withEffect">
                                  <p:stCondLst>
                                    <p:cond delay="400"/>
                                  </p:stCondLst>
                                  <p:childTnLst>
                                    <p:set>
                                      <p:cBhvr>
                                        <p:cTn id="210" dur="1" fill="hold">
                                          <p:stCondLst>
                                            <p:cond delay="0"/>
                                          </p:stCondLst>
                                        </p:cTn>
                                        <p:tgtEl>
                                          <p:spTgt spid="48"/>
                                        </p:tgtEl>
                                        <p:attrNameLst>
                                          <p:attrName>style.visibility</p:attrName>
                                        </p:attrNameLst>
                                      </p:cBhvr>
                                      <p:to>
                                        <p:strVal val="visible"/>
                                      </p:to>
                                    </p:set>
                                    <p:animEffect transition="in" filter="fade">
                                      <p:cBhvr>
                                        <p:cTn id="211" dur="200"/>
                                        <p:tgtEl>
                                          <p:spTgt spid="48"/>
                                        </p:tgtEl>
                                      </p:cBhvr>
                                    </p:animEffect>
                                  </p:childTnLst>
                                </p:cTn>
                              </p:par>
                              <p:par>
                                <p:cTn id="212" presetID="10" presetClass="entr" presetSubtype="0" fill="hold" grpId="0" nodeType="withEffect">
                                  <p:stCondLst>
                                    <p:cond delay="1000"/>
                                  </p:stCondLst>
                                  <p:childTnLst>
                                    <p:set>
                                      <p:cBhvr>
                                        <p:cTn id="213" dur="1" fill="hold">
                                          <p:stCondLst>
                                            <p:cond delay="0"/>
                                          </p:stCondLst>
                                        </p:cTn>
                                        <p:tgtEl>
                                          <p:spTgt spid="58"/>
                                        </p:tgtEl>
                                        <p:attrNameLst>
                                          <p:attrName>style.visibility</p:attrName>
                                        </p:attrNameLst>
                                      </p:cBhvr>
                                      <p:to>
                                        <p:strVal val="visible"/>
                                      </p:to>
                                    </p:set>
                                    <p:animEffect transition="in" filter="fade">
                                      <p:cBhvr>
                                        <p:cTn id="214" dur="200"/>
                                        <p:tgtEl>
                                          <p:spTgt spid="58"/>
                                        </p:tgtEl>
                                      </p:cBhvr>
                                    </p:animEffect>
                                  </p:childTnLst>
                                </p:cTn>
                              </p:par>
                              <p:par>
                                <p:cTn id="215" presetID="10" presetClass="entr" presetSubtype="0" fill="hold" grpId="0" nodeType="withEffect">
                                  <p:stCondLst>
                                    <p:cond delay="400"/>
                                  </p:stCondLst>
                                  <p:childTnLst>
                                    <p:set>
                                      <p:cBhvr>
                                        <p:cTn id="216" dur="1" fill="hold">
                                          <p:stCondLst>
                                            <p:cond delay="0"/>
                                          </p:stCondLst>
                                        </p:cTn>
                                        <p:tgtEl>
                                          <p:spTgt spid="69"/>
                                        </p:tgtEl>
                                        <p:attrNameLst>
                                          <p:attrName>style.visibility</p:attrName>
                                        </p:attrNameLst>
                                      </p:cBhvr>
                                      <p:to>
                                        <p:strVal val="visible"/>
                                      </p:to>
                                    </p:set>
                                    <p:animEffect transition="in" filter="fade">
                                      <p:cBhvr>
                                        <p:cTn id="217" dur="2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0220" grpId="0" animBg="1"/>
      <p:bldP spid="2180220" grpId="1" animBg="1"/>
      <p:bldP spid="2180221" grpId="0" animBg="1"/>
      <p:bldP spid="2180221" grpId="1" animBg="1"/>
      <p:bldP spid="2180222" grpId="0" animBg="1"/>
      <p:bldP spid="2180222" grpId="1" animBg="1"/>
      <p:bldP spid="2180223" grpId="0" animBg="1"/>
      <p:bldP spid="2180223" grpId="1" animBg="1"/>
      <p:bldP spid="2180224" grpId="0" animBg="1"/>
      <p:bldP spid="2180224" grpId="1" animBg="1"/>
      <p:bldP spid="2180225" grpId="0" animBg="1"/>
      <p:bldP spid="2180225" grpId="1" animBg="1"/>
      <p:bldP spid="2180228" grpId="0" animBg="1"/>
      <p:bldP spid="2180228" grpId="1" animBg="1"/>
      <p:bldP spid="2180229" grpId="0" animBg="1"/>
      <p:bldP spid="2180229" grpId="1" animBg="1"/>
      <p:bldP spid="48" grpId="0"/>
      <p:bldP spid="49" grpId="0"/>
      <p:bldP spid="50" grpId="0" animBg="1"/>
      <p:bldP spid="50" grpId="1" animBg="1"/>
      <p:bldP spid="52" grpId="0"/>
      <p:bldP spid="58"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903B8EED-60FF-4798-B00A-5F8F0039E366}" type="slidenum">
              <a:rPr lang="es-MX" smtClean="0">
                <a:solidFill>
                  <a:prstClr val="black"/>
                </a:solidFill>
              </a:rPr>
              <a:pPr/>
              <a:t>19</a:t>
            </a:fld>
            <a:endParaRPr lang="es-MX" dirty="0">
              <a:solidFill>
                <a:prstClr val="black"/>
              </a:solidFill>
            </a:endParaRPr>
          </a:p>
        </p:txBody>
      </p:sp>
      <p:sp>
        <p:nvSpPr>
          <p:cNvPr id="216066" name="AutoShape 2" descr="data:image/jpeg;base64,/9j/4AAQSkZJRgABAQAAAQABAAD/2wCEAAkGBxQSEhQUEhEVFRQXFBUSEhIUFBQUFhQSFBQWFhYUFBUYHCggGBolHBQUITEhJSksLi4uFx8zODMsNygtLiwBCgoKDg0OGhAQGiwkICQsLCwsLDQsLCwsLCw3LCwsNC8sLCwsNywsLCwsLCwsLCwsLCwsLCwsLCwsLCwsLCwsLP/AABEIANYAxwMBIgACEQEDEQH/xAAcAAEAAgIDAQAAAAAAAAAAAAAAAwQHCAIFBgH/xABGEAACAQIDBAcEBQgIBwAAAAABAgADEQQFIQcSMUEGEyJRYXGBCBQykSMzcqHBQlJTYoKisfAVFyRzo8LR4yVDVGNkg5L/xAAaAQEAAwEBAQAAAAAAAAAAAAAAAwQFAgEG/8QALhEAAgIBAgQDCAIDAAAAAAAAAAECAwQRMQUhQWESI1ETIjJxgaHR8BSxM0KR/9oADAMBAAIRAxEAPwDOMREAREQBERAEREAREQBERAEr4/FLSptUYgBRckmw8LnztLE83tExQp5fiCeaFRrbU8ORnMnpFs6itZJGFMx6Z4zEVWf3l6faJVabWVR3KdDa0mwXTbHU23hinYk6h7MpNraqfT5TzQNpMZnubN+NNemmiMv9G9qiVCExdPqz2QtVLlSSbHeQi6W01uRx4WmQcDjqdZA9KorqeDKQR5HuPhNXxLuW5nVw7b9Gq1NuZUkXte1+R4nQ986jlSjvzIbOGRlzrehs3Ew5le1XEILVqSVeOtzTb5i4+71narta/wDC/wAf/bk/8uopvhmT0j90ZOiYz/rZH/Rf4/8Atw+1YkdnCC/jWv8AwSHmU+v2YXDMp/6fdfkyZExU+0+ueFCkPMufxlDE7QsWy1G30RERqjbqA2Cjhr3mw9Zz/Nrb0Wp2+E5EYuUkkl3Mg4Tp1l9SrUpDGUlqU3am61G6vtJYNYtYEXNr+B7omANjXRwY7MCaiq1Kkj1KqkKAS4KKN21rXa/huxLOr6GdobRRETo8PJ9Jumq4KstOpRZgw3gykDThpc9rW+mlvGS4Hp7gqnGsEP5tQFfv4GdFtjwN6NGsPyHKHycf6qPnMQVZTsvnCehs42DVfSp80zZ6hiEcbyOrDkVYMPmJLNXsLjKlJt6k7IxsSyEqTbhvEfFbXj3md9gdo2Oo2ArBwFCBag3uHO/EnxJnUclPdFezh047PU2DiYSTbLigADhqLMLXbecX79BwPDnOxobadO3gjvdy1Bb7xeS+2iV3iWroZciYl/rmPLAA939p4j0pHXw++fH2xOb2wSr3Xqlvn2BPHfBHUcK6W0fujLcTC1Tavi2FglBTrqFb00LGUa+0HHOPr937CKv4SKWZBdGWK+E5EvRfUzvMe7Y86VMH1Kspeq6qyhhdUF23mF7gXW3mZjqvn2JqfHiKp/bIHyE6TNX7I14m58fOQvMc+SWhbjwh1Lxylt00KCywDK6SVeEjZYiSATkDOC859EjZZgSrJlMgWTIJE0W4El5LTMiAkizkniSjXQceXjLW0fC+45dTot9fimFRxqClGlY7v/0y38/Ce32adFA9sVWGgP0KEaEj/mHwvw8pi/azjzmGc9XSF91qeCpW13m3zrx/PqMPSXcajVqb+n5PneLZ/ifsa9lv8zKXs/5GaGXtWYWbEVC4vcfRJ2E0PeesNxxDLEyFk2XrhqFKgnw06a0xy+EAXtPk0kYBdiInoPJbUQP6PqXNu1Tt57wsJglzM/7RMOHy+vcfCA481YETX5zM7K/yL5H0HCn5LXc+StWIlgyrVMiiWLNyvUnxDPrmfFM7ICzTMm3j3ytTk84kWKtydDJVkCGTrK7NKvYsoZ1+anVR5y9TnXZo3aHl/rOqviOcuXlFdeMnpyuknQSdoy4khM+rOM5KZwy1AlWTLIFMnQyKRagSTuOjGTti8QlIfCdXPcg46/d6zppl/ZRk3V0DXYdqqbL4U14fM3+6e1V+0mo/uhDn5PsKXJbvkj0XSLMUwGBq1bWWjSO6o5kCygeZtMA7D8oOLzXr6va6gNXYmxvVckKbW72ZtOBAnuPaKzrcw1HCqe1VfrGHPq6fDyuxHyM7D2f8k6jL2rEdrEVSw4/VU+wvhxFQ3HEMJsrc+OZk+IidnIiIgHQ9O3IwGJI/Rn7yBNd3E2G6fH/h+J/u/wARNenEzcp+Yvkb3CV5Un3I2laoJaYStVNpwixYVnnwTkTPizshJ6UnlenLNpHIsV7nOnJlkSCTqJAzSrJ6c6nHn6Q+g+U7emJ0mIN3bzndO7Is5+4kfFk9KQiT0hJmZ8TmJyUTjOSyORZgSIJMokSSUSGRbiX8my9sRXpUl4uwU+A4sfQXM2IwmHWmioosqqFA8ALTF+yDKd6pUxBGiDq0P6zatbyFvnPedNM191wGKrggNToVChOo6wqRT0+0Vmhhw0i5/v7qfO8Xv9paoLZf2a67T8ybMs5NOlrZ6eCo25kOV5m1y7tNmcpwC4ehSopbdpotMWFhZQBe3Ka77CMiOKzE4mpcrhwapJFw1apcLckEX1ZuRuAeU2TlxIyWIiJ0eCIiAec2hvbL8R9kD5sJr+wmddqVW2AcfnOg/evMFOJl5T1t07H0PC15Dfc4SpW4y8ZTrjWcxZLYVXE4rOdScVnZAWKcsGVqfGWpxIs1bnOmJOokNMSwpkDNGsmThPPsbknxJ/n5zv2aynyP8J0AH8/z6SWrZlbPlziiWmZYpyCkssU52ypE+2nJRBnJZGyzA5rJVF9OciWeq2fZMMVi1DC6Jao/cd06A+tpFo29ES2WKuDm+hl7ojk/umFp0vyvici+rtqeP86THftFZ51eFo4VW7VZy7j/ALVP15sV87HumXZrFtNxv9JZ11Ka/S0sFSN9Pj3eI5b7tr4+E20lFKKPj3JybkzKuwXIvd8tFVhZ8S5rcLEUgAtMXvqNGbl9ZblMkSDAYRaNNKSCyoiovAaKLDhpyk87RwIiIAiIgGOtsmKtSoU+9mqeiLu2/f8AumIy09ztWzEVcZuDhSQJe9wWbtHTlxA9J4V5j3S8Vjfc+owYeHHX/TgZVrS0ZUqiexPLCCpOAE5OZxA1khAyxRlnelekNZYEjkWKianJlkKSZJAzRrPuKP0beVp0qztsefoz5idUqyer4Slmv30uxIplqmZWTjLKCdMrxPpM5pOE+rI2W4EomYNkGWbmHeueNRt1fspof3r/ACmHpsP0Nwxp4HDqwsRSUkDXU6/jJcWGs9fQpcVtcaVFdWRdPM8OBwGIxCi7LTIpixI6xuyha35IJF5g7YDk5r5i2Ie7CghfeO9rVq3QXPM2L8fOer9o3PQtGhg1btVG6+oNDaml1S44i7E2P6hndbA8jOHy41XWz4ioaoPPqQoWmDr9tv25pdT54yXEROjwREQBI8RWCKzMbKoLE9wAuZJPHbTs6FHCmkCOsrDdAvqEv2m/iJHbPwQciWmt2WKC6sw9mmONetUqtxdi9ja4vwXTuFh6Trmk5kDNMVH2Mo+GKiuhxJlSrrzlljKtSWIlCzcruZ8WcnnETsgLNMyYSCiZYnEizXuSoJYQSvTkyGV2aFexHmTdkDx/gJ1qmdhmAJ3FVSxJ0VQSSdNABxMtp0QxxCkYSqQ3wlV3+V9dy+762litPwmdmTirXq/Q6lTLNMy3iujWLoi9XC1lH5xpsQOHEgaDXnKS6ceRsfAjQg91p6yOEk9jmZzAnELPokbLUC3gqBqOiL8TsqL9pjYffabLUqYVQo0AAAHcALCa/dA6YfMMMrC462/qiM4PzSZi2gZ57ll+IrggOKZWlf8ASv2U87E3t4S1hrRNmPxaWtkY9jXraDjjmmdlKZuGrU8HRN9LB9y97aDeZj63mz+X4RaNKnSQWVEVF4cFAA4acprxsAyXr8wfEMCVoIzBjvfW1LqNeF90vofwmx8vIymIiJ6eCIiAJhHaVmArY193UIq0vC63Jt3asZmPNsYKNGpVP5CM2veBoPnNdq7kkljckkk95OpPqTKWZPRKPqbfBaVKcrH02KryB5YeV3Ez4m5YR3lerLAletJ4mfZuVnhZyak1r7pt32/GcQpFtD4SQgJ6d5ODIKXGWbeMjmizWSUzJlMgSTLK7NGsybsn6N03JxdRQxUmnRBHwm3bfzswHkTMqTyezCju5fS/WZ2+bG09ZNfGXlo+QzpuWRN9xPJdKOgOGxd2VRRrE361FHaP668/u9Z62JLKKluVozlF6pmvPSbodicET1i71K4C1lsVJJIAPNW8D38Z0IFps/icOtRWR1DKwsykXBB5ETEXT3oAaANbDBmo6l6fE0+dxzKfwlC+hxWq2NjEz/E1GZ12ydAcwXwp1D8gB+Mse0fnlkw+DU6sTiKoF/hF0pgjgQT1h46dX4z5seP9uOo+pY+eo4TwfT3FNmedvTQ33q6YOlxAAVhT142G8WNx4m0mxV7j+ZV4k/P+iMw7B8h92y1arCz4lzWOgv1YG7TFwdRYFv8A2GZHkGBwq0qaU0+FEVF4cFFhe2l9JPLZniIiAIiIB4vanjdzChAdajhf2R2jf5ffMP1ZkbaMtTE4unQooXKJewB4uRqT3WUa+Mt9H9myCz4pi5/RDRf2jxMzbq5228uh9JhZFOLjJzfN68upjDL8sq4ht2jSeo2l90EgX4FjwA0PGeyynZVWexr1FpD80dtrW58r8Ocyxg8FTpC1OmqDnugC9u+0sSWvDiviepn5HFbbPh5I8LgtlmDTdLtVqEDUFgqltNbKLjy3ufOd7geh2Co/Bhk82u5434sTO9iWVVBdDPldZLeTKD5Nhze9CnroeyNROtzXoVg8QpV6IHZ3QU7JXhqvK+g5T0MTpwi+hypyWzMV5psfS5OGrleNkqAkDuG9qT6zy+O2b5hTtu0BVuNTSqU7Lw0PWMp+V+Ez5EiePBlmvOuhszA2D2c5g/GiKfi9RP8AKTO6wGyrEEjratNBcXAu5K37XdraZficLEh1J5cVyGtFovoQYHCLRppTpiyIoVRx0Hjzk8RLKWi0Rmt6iIiegT4RfjPsQDFXT7KBlSVsfhW3AUan1Wllq1dFZAdN29ju+HjaeE9nvJOux7Yhgd3D0yVPat1tQFBqNL7u/oe/wnoPaP6QEe74JDxHvNYWOouUpC97cVqEi3JZ6nYPkXu2Wiqws+Jc1idL9WBu0xcHUWBb9syOMFFvTqdzslPTXoZHiIkhwIiIAiIgEFHCIjMyqAzG7NzPrJ4iBqIiIAiIgCIiAIiIAiIgCIiAIiIAiJ5faZnnueW4mqG3XNM0qRF7ipU7CkEDQi9/SGDXbpdi2zXOXFMhhVxCYeibi24GFNW3lGq8766TarAYRaNNKSfCiKi8OCgAXt5TXf2fMj67HtiGF1w9MlTZrCrUug1Gl93f0Pf4TY+eARET0CIiAIiIAiIgCIiAIiIAiIgCIiAIiIAiIgCIiAJgr2jukALYfBIw7N8RWA5E9mmpse7fJBHNTM6mam51iGzjOT1ZLLXxK0qZs7WoBgoe1gwUIC50FhfugGcdiHR8YXLUcrariD17nnu2tTXgDYKL2N9XbvmQZHh6IRFRRZVUKoveyqLDU+AkkAREQBERAEREAREQBERAEREAREQBERAEREAREQBERAPJbVc590yvEuDZ3Q0EIvcNV7FxYgggEkHkQJiP2dsk63GVcSy3FCnuqTY2qVbgEa3B3VfUd5l72j893quHwanRFOIqgbp7b3WmDzBChzbmKiz3uxHJPdsrpsfjrscQ/kwCoBpoNxVNtdS08B76IiegREQBERAEREAREQBERAEREAREQBERAEREAREQBPjsACSbAC5PcBPs8TtjzoYXKsR2gGrL7ugutz1uj2B49je4QDAGbYts5ze6BrYjEJTpg3YpRuFBIHABQWI5azbDC0FpoqILKihFHGyqLAX8hNdfZ6yTrce+II7NCmbf3lS6j90PNj54j0RET08EREAREQBERAEREAREQBERAEREAREQBERAEREATyW0LoMma06aPXqUurLMoSxQsQBd1I1IANjy3j3xEA4bMuhgyvD1KRqCo71mdqgG7pYKq28APmTPYRE8Wx6xERPTwREQBERAEREA/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pic>
        <p:nvPicPr>
          <p:cNvPr id="216068" name="Picture 4" descr="http://credittechnologies.com/images/Red_flag.png">
            <a:hlinkClick r:id="rId3"/>
          </p:cNvPr>
          <p:cNvPicPr>
            <a:picLocks noChangeAspect="1" noChangeArrowheads="1"/>
          </p:cNvPicPr>
          <p:nvPr/>
        </p:nvPicPr>
        <p:blipFill>
          <a:blip r:embed="rId4" cstate="print"/>
          <a:srcRect/>
          <a:stretch>
            <a:fillRect/>
          </a:stretch>
        </p:blipFill>
        <p:spPr bwMode="auto">
          <a:xfrm>
            <a:off x="6664771" y="1772816"/>
            <a:ext cx="2371725" cy="2552700"/>
          </a:xfrm>
          <a:prstGeom prst="rect">
            <a:avLst/>
          </a:prstGeom>
          <a:noFill/>
        </p:spPr>
      </p:pic>
      <p:sp>
        <p:nvSpPr>
          <p:cNvPr id="7" name="Title 4"/>
          <p:cNvSpPr txBox="1">
            <a:spLocks/>
          </p:cNvSpPr>
          <p:nvPr/>
        </p:nvSpPr>
        <p:spPr>
          <a:xfrm>
            <a:off x="477452" y="1700808"/>
            <a:ext cx="6120680" cy="252028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4000" dirty="0" smtClean="0">
                <a:solidFill>
                  <a:prstClr val="white"/>
                </a:solidFill>
              </a:rPr>
              <a:t>¡Evalúe la presencia de señales de advertencia en los pacientes  que llegan con dolor! </a:t>
            </a:r>
            <a:endParaRPr lang="es-MX" sz="4000" dirty="0">
              <a:solidFill>
                <a:prstClr val="white"/>
              </a:solidFill>
            </a:endParaRPr>
          </a:p>
        </p:txBody>
      </p:sp>
      <p:sp>
        <p:nvSpPr>
          <p:cNvPr id="9" name="Title 4"/>
          <p:cNvSpPr txBox="1">
            <a:spLocks/>
          </p:cNvSpPr>
          <p:nvPr/>
        </p:nvSpPr>
        <p:spPr>
          <a:xfrm>
            <a:off x="573572" y="4941168"/>
            <a:ext cx="8462924" cy="11521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4000" dirty="0" smtClean="0">
                <a:solidFill>
                  <a:prstClr val="white"/>
                </a:solidFill>
              </a:rPr>
              <a:t>Inicie investigaciones/manejo apropiado o refiera a un especialista</a:t>
            </a:r>
            <a:endParaRPr lang="es-MX" sz="4000" dirty="0">
              <a:solidFill>
                <a:prstClr val="white"/>
              </a:solidFill>
            </a:endParaRPr>
          </a:p>
        </p:txBody>
      </p:sp>
      <p:sp>
        <p:nvSpPr>
          <p:cNvPr id="3" name="Down Arrow 2"/>
          <p:cNvSpPr/>
          <p:nvPr/>
        </p:nvSpPr>
        <p:spPr>
          <a:xfrm>
            <a:off x="3059832" y="4325516"/>
            <a:ext cx="792088" cy="471636"/>
          </a:xfrm>
          <a:prstGeom prst="downArrow">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C03932"/>
              </a:solidFill>
            </a:endParaRPr>
          </a:p>
        </p:txBody>
      </p:sp>
      <p:sp>
        <p:nvSpPr>
          <p:cNvPr id="12" name="Rectangle 11"/>
          <p:cNvSpPr/>
          <p:nvPr/>
        </p:nvSpPr>
        <p:spPr>
          <a:xfrm>
            <a:off x="323528" y="6357208"/>
            <a:ext cx="3318537" cy="253916"/>
          </a:xfrm>
          <a:prstGeom prst="rect">
            <a:avLst/>
          </a:prstGeom>
        </p:spPr>
        <p:txBody>
          <a:bodyPr wrap="none">
            <a:spAutoFit/>
          </a:bodyPr>
          <a:lstStyle/>
          <a:p>
            <a:pPr>
              <a:defRPr/>
            </a:pPr>
            <a:r>
              <a:rPr lang="es-MX" sz="1050" kern="0" dirty="0" smtClean="0">
                <a:solidFill>
                  <a:srgbClr val="002060"/>
                </a:solidFill>
              </a:rPr>
              <a:t>Littlejohn GO. J </a:t>
            </a:r>
            <a:r>
              <a:rPr lang="es-MX" sz="1050" i="1" kern="0" dirty="0" smtClean="0">
                <a:solidFill>
                  <a:srgbClr val="002060"/>
                </a:solidFill>
              </a:rPr>
              <a:t>R Coll Physicians Edinb </a:t>
            </a:r>
            <a:r>
              <a:rPr lang="es-MX" sz="1050" kern="0" dirty="0" smtClean="0">
                <a:solidFill>
                  <a:srgbClr val="002060"/>
                </a:solidFill>
              </a:rPr>
              <a:t>2005; 35(4):340-4.</a:t>
            </a:r>
          </a:p>
        </p:txBody>
      </p:sp>
      <p:sp>
        <p:nvSpPr>
          <p:cNvPr id="13" name="Rectangle 11"/>
          <p:cNvSpPr>
            <a:spLocks noGrp="1"/>
          </p:cNvSpPr>
          <p:nvPr>
            <p:ph type="title" idx="4294967295"/>
          </p:nvPr>
        </p:nvSpPr>
        <p:spPr>
          <a:xfrm>
            <a:off x="0" y="274638"/>
            <a:ext cx="9144000" cy="1143000"/>
          </a:xfrm>
          <a:noFill/>
        </p:spPr>
        <p:txBody>
          <a:bodyPr>
            <a:normAutofit fontScale="90000"/>
          </a:bodyPr>
          <a:lstStyle/>
          <a:p>
            <a:r>
              <a:rPr lang="es-MX" noProof="0" dirty="0" smtClean="0"/>
              <a:t>¿Cuándo debo referir a los pacientes  a un especialista en dolor o clínica de dolor?</a:t>
            </a:r>
            <a:endParaRPr lang="es-MX" noProof="0" dirty="0" smtClean="0">
              <a:effectLst/>
            </a:endParaRPr>
          </a:p>
        </p:txBody>
      </p:sp>
    </p:spTree>
    <p:extLst>
      <p:ext uri="{BB962C8B-B14F-4D97-AF65-F5344CB8AC3E}">
        <p14:creationId xmlns:p14="http://schemas.microsoft.com/office/powerpoint/2010/main" val="669539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329694"/>
            <a:ext cx="8229600" cy="1143000"/>
          </a:xfrm>
        </p:spPr>
        <p:txBody>
          <a:bodyPr>
            <a:normAutofit/>
          </a:bodyPr>
          <a:lstStyle/>
          <a:p>
            <a:pPr>
              <a:lnSpc>
                <a:spcPct val="85000"/>
              </a:lnSpc>
            </a:pPr>
            <a:r>
              <a:rPr lang="es-MX" dirty="0" smtClean="0"/>
              <a:t>Comité de Desarrollo</a:t>
            </a:r>
            <a:endParaRPr lang="es-MX" dirty="0"/>
          </a:p>
        </p:txBody>
      </p:sp>
      <p:sp>
        <p:nvSpPr>
          <p:cNvPr id="10" name="Rectangle 3"/>
          <p:cNvSpPr/>
          <p:nvPr/>
        </p:nvSpPr>
        <p:spPr>
          <a:xfrm>
            <a:off x="395536" y="1443255"/>
            <a:ext cx="2880320" cy="5293757"/>
          </a:xfrm>
          <a:prstGeom prst="rect">
            <a:avLst/>
          </a:prstGeom>
        </p:spPr>
        <p:txBody>
          <a:bodyPr wrap="square">
            <a:spAutoFit/>
          </a:bodyPr>
          <a:lstStyle/>
          <a:p>
            <a:r>
              <a:rPr lang="es-MX" sz="1600" b="1" dirty="0" smtClean="0">
                <a:solidFill>
                  <a:schemeClr val="bg1"/>
                </a:solidFill>
              </a:rPr>
              <a:t>Mario H. Cardiel, MD, MSc</a:t>
            </a:r>
          </a:p>
          <a:p>
            <a:r>
              <a:rPr lang="es-MX" sz="1600" dirty="0" smtClean="0">
                <a:solidFill>
                  <a:schemeClr val="accent1">
                    <a:lumMod val="75000"/>
                  </a:schemeClr>
                </a:solidFill>
              </a:rPr>
              <a:t>Reumatólogo</a:t>
            </a:r>
          </a:p>
          <a:p>
            <a:r>
              <a:rPr lang="es-MX" sz="1600" dirty="0" smtClean="0">
                <a:solidFill>
                  <a:schemeClr val="accent1">
                    <a:lumMod val="75000"/>
                  </a:schemeClr>
                </a:solidFill>
              </a:rPr>
              <a:t>Morelia, México</a:t>
            </a:r>
          </a:p>
          <a:p>
            <a:r>
              <a:rPr lang="es-MX" sz="1600" dirty="0" smtClean="0"/>
              <a:t> </a:t>
            </a:r>
            <a:endParaRPr lang="es-MX" sz="2400" dirty="0" smtClean="0"/>
          </a:p>
          <a:p>
            <a:r>
              <a:rPr lang="es-MX" sz="1600" b="1" dirty="0" smtClean="0">
                <a:solidFill>
                  <a:schemeClr val="bg1"/>
                </a:solidFill>
              </a:rPr>
              <a:t>Nemanja Damjanov, MD, PhD</a:t>
            </a:r>
          </a:p>
          <a:p>
            <a:r>
              <a:rPr lang="es-MX" sz="1600" dirty="0" smtClean="0">
                <a:solidFill>
                  <a:schemeClr val="accent1">
                    <a:lumMod val="75000"/>
                  </a:schemeClr>
                </a:solidFill>
              </a:rPr>
              <a:t>Reumatólogo</a:t>
            </a:r>
          </a:p>
          <a:p>
            <a:r>
              <a:rPr lang="es-MX" sz="1600" dirty="0" smtClean="0">
                <a:solidFill>
                  <a:schemeClr val="accent1">
                    <a:lumMod val="75000"/>
                  </a:schemeClr>
                </a:solidFill>
              </a:rPr>
              <a:t>Belgrado, Serbia</a:t>
            </a:r>
          </a:p>
          <a:p>
            <a:r>
              <a:rPr lang="es-MX" sz="1600" dirty="0" smtClean="0"/>
              <a:t> </a:t>
            </a:r>
            <a:endParaRPr lang="es-MX" sz="1600" dirty="0" smtClean="0">
              <a:solidFill>
                <a:schemeClr val="accent1">
                  <a:lumMod val="75000"/>
                </a:schemeClr>
              </a:solidFill>
            </a:endParaRPr>
          </a:p>
          <a:p>
            <a:r>
              <a:rPr lang="es-MX" sz="1600" b="1" dirty="0" smtClean="0">
                <a:solidFill>
                  <a:schemeClr val="bg1"/>
                </a:solidFill>
              </a:rPr>
              <a:t>Andrei Danilov, MD, DSc</a:t>
            </a:r>
          </a:p>
          <a:p>
            <a:r>
              <a:rPr lang="es-MX" sz="1600" dirty="0" smtClean="0">
                <a:solidFill>
                  <a:schemeClr val="accent1">
                    <a:lumMod val="75000"/>
                  </a:schemeClr>
                </a:solidFill>
              </a:rPr>
              <a:t>Neurólogo</a:t>
            </a:r>
          </a:p>
          <a:p>
            <a:r>
              <a:rPr lang="es-MX" sz="1600" dirty="0" smtClean="0">
                <a:solidFill>
                  <a:schemeClr val="accent1">
                    <a:lumMod val="75000"/>
                  </a:schemeClr>
                </a:solidFill>
              </a:rPr>
              <a:t>Moscú, Rusia</a:t>
            </a:r>
          </a:p>
          <a:p>
            <a:r>
              <a:rPr lang="es-MX" sz="1600" dirty="0" smtClean="0"/>
              <a:t> </a:t>
            </a:r>
          </a:p>
          <a:p>
            <a:r>
              <a:rPr lang="es-MX" sz="1600" b="1" dirty="0" smtClean="0">
                <a:solidFill>
                  <a:schemeClr val="bg1"/>
                </a:solidFill>
              </a:rPr>
              <a:t>Smail Daoudi, MD</a:t>
            </a:r>
          </a:p>
          <a:p>
            <a:r>
              <a:rPr lang="es-MX" sz="1600" dirty="0" smtClean="0">
                <a:solidFill>
                  <a:schemeClr val="accent1">
                    <a:lumMod val="75000"/>
                  </a:schemeClr>
                </a:solidFill>
              </a:rPr>
              <a:t>Neurólogo</a:t>
            </a:r>
          </a:p>
          <a:p>
            <a:r>
              <a:rPr lang="es-MX" sz="1600" dirty="0" smtClean="0">
                <a:solidFill>
                  <a:schemeClr val="accent1">
                    <a:lumMod val="75000"/>
                  </a:schemeClr>
                </a:solidFill>
              </a:rPr>
              <a:t>Tizi Ouzou, Algeria</a:t>
            </a:r>
          </a:p>
          <a:p>
            <a:endParaRPr lang="es-MX" sz="1600" dirty="0" smtClean="0"/>
          </a:p>
          <a:p>
            <a:r>
              <a:rPr lang="es-MX" sz="1600" b="1" dirty="0" smtClean="0">
                <a:solidFill>
                  <a:schemeClr val="bg1"/>
                </a:solidFill>
              </a:rPr>
              <a:t>João Batista S. Garcia, MD, PhD</a:t>
            </a:r>
          </a:p>
          <a:p>
            <a:r>
              <a:rPr lang="es-MX" sz="1600" dirty="0" smtClean="0">
                <a:solidFill>
                  <a:schemeClr val="accent1">
                    <a:lumMod val="75000"/>
                  </a:schemeClr>
                </a:solidFill>
              </a:rPr>
              <a:t>Anestesiólogo</a:t>
            </a:r>
          </a:p>
          <a:p>
            <a:r>
              <a:rPr lang="es-MX" sz="1600" dirty="0" smtClean="0">
                <a:solidFill>
                  <a:schemeClr val="accent1">
                    <a:lumMod val="75000"/>
                  </a:schemeClr>
                </a:solidFill>
              </a:rPr>
              <a:t>São Luis, Brasil</a:t>
            </a:r>
          </a:p>
          <a:p>
            <a:endParaRPr lang="es-MX" sz="1700" dirty="0" smtClean="0"/>
          </a:p>
          <a:p>
            <a:r>
              <a:rPr lang="es-MX" sz="1700" dirty="0" smtClean="0"/>
              <a:t> </a:t>
            </a:r>
            <a:endParaRPr lang="es-MX" sz="1700" dirty="0"/>
          </a:p>
        </p:txBody>
      </p:sp>
      <p:sp>
        <p:nvSpPr>
          <p:cNvPr id="11" name="Rectangle 4"/>
          <p:cNvSpPr/>
          <p:nvPr/>
        </p:nvSpPr>
        <p:spPr>
          <a:xfrm>
            <a:off x="3275856" y="1443255"/>
            <a:ext cx="2805577" cy="5016758"/>
          </a:xfrm>
          <a:prstGeom prst="rect">
            <a:avLst/>
          </a:prstGeom>
        </p:spPr>
        <p:txBody>
          <a:bodyPr wrap="square">
            <a:spAutoFit/>
          </a:bodyPr>
          <a:lstStyle/>
          <a:p>
            <a:r>
              <a:rPr lang="es-MX" sz="1600" b="1" dirty="0" smtClean="0">
                <a:solidFill>
                  <a:schemeClr val="bg1"/>
                </a:solidFill>
              </a:rPr>
              <a:t>Yuzhou Guan, MD</a:t>
            </a:r>
          </a:p>
          <a:p>
            <a:r>
              <a:rPr lang="es-MX" sz="1600" dirty="0" smtClean="0">
                <a:solidFill>
                  <a:schemeClr val="accent1">
                    <a:lumMod val="75000"/>
                  </a:schemeClr>
                </a:solidFill>
              </a:rPr>
              <a:t>Neurólogo</a:t>
            </a:r>
          </a:p>
          <a:p>
            <a:r>
              <a:rPr lang="es-MX" sz="1600" dirty="0" smtClean="0">
                <a:solidFill>
                  <a:schemeClr val="accent1">
                    <a:lumMod val="75000"/>
                  </a:schemeClr>
                </a:solidFill>
              </a:rPr>
              <a:t>Beijing, China</a:t>
            </a:r>
          </a:p>
          <a:p>
            <a:endParaRPr lang="es-MX" sz="1600" b="1" dirty="0" smtClean="0">
              <a:solidFill>
                <a:schemeClr val="bg1"/>
              </a:solidFill>
            </a:endParaRPr>
          </a:p>
          <a:p>
            <a:r>
              <a:rPr lang="es-MX" sz="1600" b="1" dirty="0" smtClean="0">
                <a:solidFill>
                  <a:schemeClr val="bg1"/>
                </a:solidFill>
              </a:rPr>
              <a:t>Jianhao Lin, MD</a:t>
            </a:r>
          </a:p>
          <a:p>
            <a:r>
              <a:rPr lang="es-MX" sz="1600" dirty="0" smtClean="0">
                <a:solidFill>
                  <a:schemeClr val="accent1">
                    <a:lumMod val="75000"/>
                  </a:schemeClr>
                </a:solidFill>
              </a:rPr>
              <a:t>Ortopedista</a:t>
            </a:r>
          </a:p>
          <a:p>
            <a:r>
              <a:rPr lang="es-MX" sz="1600" dirty="0" smtClean="0">
                <a:solidFill>
                  <a:schemeClr val="accent1">
                    <a:lumMod val="75000"/>
                  </a:schemeClr>
                </a:solidFill>
              </a:rPr>
              <a:t>Beijing, China</a:t>
            </a:r>
          </a:p>
          <a:p>
            <a:r>
              <a:rPr lang="es-MX" sz="1600" dirty="0" smtClean="0">
                <a:solidFill>
                  <a:schemeClr val="accent1">
                    <a:lumMod val="75000"/>
                  </a:schemeClr>
                </a:solidFill>
              </a:rPr>
              <a:t> </a:t>
            </a:r>
          </a:p>
          <a:p>
            <a:r>
              <a:rPr lang="es-MX" sz="1600" b="1" dirty="0" smtClean="0">
                <a:solidFill>
                  <a:schemeClr val="bg1"/>
                </a:solidFill>
              </a:rPr>
              <a:t>Supranee Niruthisard, MD</a:t>
            </a:r>
          </a:p>
          <a:p>
            <a:r>
              <a:rPr lang="es-MX" sz="1600" dirty="0" smtClean="0">
                <a:solidFill>
                  <a:schemeClr val="accent1">
                    <a:lumMod val="75000"/>
                  </a:schemeClr>
                </a:solidFill>
              </a:rPr>
              <a:t>Especialista en Dolor</a:t>
            </a:r>
          </a:p>
          <a:p>
            <a:r>
              <a:rPr lang="es-MX" sz="1600" dirty="0" smtClean="0">
                <a:solidFill>
                  <a:schemeClr val="accent1">
                    <a:lumMod val="75000"/>
                  </a:schemeClr>
                </a:solidFill>
              </a:rPr>
              <a:t>Bangkok, Tailandia</a:t>
            </a:r>
          </a:p>
          <a:p>
            <a:r>
              <a:rPr lang="es-MX" sz="1600" dirty="0" smtClean="0"/>
              <a:t> </a:t>
            </a:r>
          </a:p>
          <a:p>
            <a:r>
              <a:rPr lang="es-MX" sz="1600" b="1" dirty="0" smtClean="0">
                <a:solidFill>
                  <a:schemeClr val="bg1"/>
                </a:solidFill>
              </a:rPr>
              <a:t>Germán Ochoa, MD</a:t>
            </a:r>
          </a:p>
          <a:p>
            <a:r>
              <a:rPr lang="es-MX" sz="1600" dirty="0" smtClean="0">
                <a:solidFill>
                  <a:schemeClr val="accent1">
                    <a:lumMod val="75000"/>
                  </a:schemeClr>
                </a:solidFill>
              </a:rPr>
              <a:t>Ortopedista</a:t>
            </a:r>
          </a:p>
          <a:p>
            <a:r>
              <a:rPr lang="es-MX" sz="1600" dirty="0" smtClean="0">
                <a:solidFill>
                  <a:schemeClr val="accent1">
                    <a:lumMod val="75000"/>
                  </a:schemeClr>
                </a:solidFill>
              </a:rPr>
              <a:t>Bogotá, Colombia</a:t>
            </a:r>
          </a:p>
          <a:p>
            <a:endParaRPr lang="es-MX" sz="1600" dirty="0" smtClean="0"/>
          </a:p>
          <a:p>
            <a:r>
              <a:rPr lang="es-MX" sz="1600" b="1" dirty="0" smtClean="0">
                <a:solidFill>
                  <a:schemeClr val="bg1"/>
                </a:solidFill>
              </a:rPr>
              <a:t>Milton Raff, MD, BSc</a:t>
            </a:r>
          </a:p>
          <a:p>
            <a:r>
              <a:rPr lang="es-MX" sz="1600" dirty="0" smtClean="0">
                <a:solidFill>
                  <a:schemeClr val="accent1">
                    <a:lumMod val="75000"/>
                  </a:schemeClr>
                </a:solidFill>
              </a:rPr>
              <a:t>Anestesista Consultor</a:t>
            </a:r>
          </a:p>
          <a:p>
            <a:r>
              <a:rPr lang="es-MX" sz="1600" dirty="0" smtClean="0">
                <a:solidFill>
                  <a:schemeClr val="accent1">
                    <a:lumMod val="75000"/>
                  </a:schemeClr>
                </a:solidFill>
              </a:rPr>
              <a:t>Cape Town, Sudáfrica</a:t>
            </a:r>
          </a:p>
          <a:p>
            <a:r>
              <a:rPr lang="es-MX" sz="1600" dirty="0" smtClean="0"/>
              <a:t> </a:t>
            </a:r>
            <a:endParaRPr lang="es-MX" sz="1600" dirty="0"/>
          </a:p>
        </p:txBody>
      </p:sp>
      <p:sp>
        <p:nvSpPr>
          <p:cNvPr id="12" name="Rectangle 5"/>
          <p:cNvSpPr/>
          <p:nvPr/>
        </p:nvSpPr>
        <p:spPr>
          <a:xfrm>
            <a:off x="6009425" y="1447611"/>
            <a:ext cx="2955063" cy="5801588"/>
          </a:xfrm>
          <a:prstGeom prst="rect">
            <a:avLst/>
          </a:prstGeom>
        </p:spPr>
        <p:txBody>
          <a:bodyPr wrap="square">
            <a:spAutoFit/>
          </a:bodyPr>
          <a:lstStyle/>
          <a:p>
            <a:r>
              <a:rPr lang="es-MX" sz="1600" b="1" dirty="0" smtClean="0">
                <a:solidFill>
                  <a:schemeClr val="bg1"/>
                </a:solidFill>
              </a:rPr>
              <a:t>Raymond L. Rosales, MD, PhD</a:t>
            </a:r>
          </a:p>
          <a:p>
            <a:r>
              <a:rPr lang="es-MX" sz="1600" dirty="0" smtClean="0">
                <a:solidFill>
                  <a:schemeClr val="accent1">
                    <a:lumMod val="75000"/>
                  </a:schemeClr>
                </a:solidFill>
              </a:rPr>
              <a:t>Neurólogo</a:t>
            </a:r>
          </a:p>
          <a:p>
            <a:r>
              <a:rPr lang="es-MX" sz="1600" dirty="0" smtClean="0">
                <a:solidFill>
                  <a:schemeClr val="accent1">
                    <a:lumMod val="75000"/>
                  </a:schemeClr>
                </a:solidFill>
              </a:rPr>
              <a:t>Manila, Filipinas</a:t>
            </a:r>
          </a:p>
          <a:p>
            <a:endParaRPr lang="es-MX" sz="1700" dirty="0" smtClean="0"/>
          </a:p>
          <a:p>
            <a:r>
              <a:rPr lang="es-MX" sz="1600" b="1" dirty="0" smtClean="0">
                <a:solidFill>
                  <a:schemeClr val="bg1"/>
                </a:solidFill>
              </a:rPr>
              <a:t>Jose Antonio San Juan, MD</a:t>
            </a:r>
          </a:p>
          <a:p>
            <a:r>
              <a:rPr lang="es-MX" sz="1600" dirty="0" smtClean="0">
                <a:solidFill>
                  <a:schemeClr val="accent1">
                    <a:lumMod val="75000"/>
                  </a:schemeClr>
                </a:solidFill>
              </a:rPr>
              <a:t>Cirujano Ortopédico</a:t>
            </a:r>
          </a:p>
          <a:p>
            <a:r>
              <a:rPr lang="es-MX" sz="1600" dirty="0" smtClean="0">
                <a:solidFill>
                  <a:schemeClr val="accent1">
                    <a:lumMod val="75000"/>
                  </a:schemeClr>
                </a:solidFill>
              </a:rPr>
              <a:t>Cebu City, Filipinas</a:t>
            </a:r>
          </a:p>
          <a:p>
            <a:r>
              <a:rPr lang="es-MX" sz="1600" dirty="0" smtClean="0"/>
              <a:t> </a:t>
            </a:r>
          </a:p>
          <a:p>
            <a:r>
              <a:rPr lang="es-MX" sz="1600" b="1" dirty="0" smtClean="0">
                <a:solidFill>
                  <a:schemeClr val="bg1"/>
                </a:solidFill>
              </a:rPr>
              <a:t>Ammar Salti, MD</a:t>
            </a:r>
          </a:p>
          <a:p>
            <a:r>
              <a:rPr lang="es-MX" sz="1600" dirty="0" smtClean="0">
                <a:solidFill>
                  <a:schemeClr val="accent1">
                    <a:lumMod val="75000"/>
                  </a:schemeClr>
                </a:solidFill>
              </a:rPr>
              <a:t>Anestesista Consultor</a:t>
            </a:r>
          </a:p>
          <a:p>
            <a:r>
              <a:rPr lang="es-MX" sz="1600" dirty="0" smtClean="0">
                <a:solidFill>
                  <a:schemeClr val="accent1">
                    <a:lumMod val="75000"/>
                  </a:schemeClr>
                </a:solidFill>
              </a:rPr>
              <a:t>Abu Dhabi, Emiratos Árabes Unidos</a:t>
            </a:r>
          </a:p>
          <a:p>
            <a:endParaRPr lang="es-MX" sz="1600" dirty="0" smtClean="0"/>
          </a:p>
          <a:p>
            <a:r>
              <a:rPr lang="es-MX" sz="1600" b="1" dirty="0" smtClean="0">
                <a:solidFill>
                  <a:schemeClr val="bg1"/>
                </a:solidFill>
              </a:rPr>
              <a:t>Xinping Tian, MD</a:t>
            </a:r>
          </a:p>
          <a:p>
            <a:r>
              <a:rPr lang="es-MX" sz="1600" dirty="0" smtClean="0">
                <a:solidFill>
                  <a:schemeClr val="accent1">
                    <a:lumMod val="75000"/>
                  </a:schemeClr>
                </a:solidFill>
              </a:rPr>
              <a:t>Reumatólogo</a:t>
            </a:r>
          </a:p>
          <a:p>
            <a:r>
              <a:rPr lang="es-MX" sz="1600" dirty="0" smtClean="0">
                <a:solidFill>
                  <a:schemeClr val="accent1">
                    <a:lumMod val="75000"/>
                  </a:schemeClr>
                </a:solidFill>
              </a:rPr>
              <a:t>Beijing, China</a:t>
            </a:r>
          </a:p>
          <a:p>
            <a:r>
              <a:rPr lang="es-MX" sz="1600" dirty="0" smtClean="0"/>
              <a:t> </a:t>
            </a:r>
          </a:p>
          <a:p>
            <a:r>
              <a:rPr lang="es-MX" sz="1600" b="1" dirty="0" smtClean="0">
                <a:solidFill>
                  <a:schemeClr val="bg1"/>
                </a:solidFill>
              </a:rPr>
              <a:t>Işin Ünal-Çevik, MD, PhD</a:t>
            </a:r>
          </a:p>
          <a:p>
            <a:pPr>
              <a:defRPr/>
            </a:pPr>
            <a:r>
              <a:rPr lang="es-MX" sz="1600" dirty="0" smtClean="0">
                <a:solidFill>
                  <a:srgbClr val="0C6FCF">
                    <a:lumMod val="75000"/>
                  </a:srgbClr>
                </a:solidFill>
                <a:ea typeface="SimSun" pitchFamily="2" charset="-122"/>
              </a:rPr>
              <a:t>Neurólogo, Neurocientífico y Especialistas en Dolor</a:t>
            </a:r>
          </a:p>
          <a:p>
            <a:r>
              <a:rPr lang="es-MX" sz="1600" dirty="0" smtClean="0">
                <a:solidFill>
                  <a:schemeClr val="accent1">
                    <a:lumMod val="75000"/>
                  </a:schemeClr>
                </a:solidFill>
              </a:rPr>
              <a:t>Ankara, Turquía </a:t>
            </a:r>
          </a:p>
          <a:p>
            <a:endParaRPr lang="es-MX" sz="1700" dirty="0" smtClean="0"/>
          </a:p>
          <a:p>
            <a:r>
              <a:rPr lang="es-MX" sz="1700" dirty="0" smtClean="0"/>
              <a:t> </a:t>
            </a:r>
            <a:endParaRPr lang="es-MX" sz="1700" dirty="0"/>
          </a:p>
        </p:txBody>
      </p:sp>
      <p:sp>
        <p:nvSpPr>
          <p:cNvPr id="13" name="TextBox 2"/>
          <p:cNvSpPr txBox="1"/>
          <p:nvPr/>
        </p:nvSpPr>
        <p:spPr>
          <a:xfrm>
            <a:off x="2502109" y="6502089"/>
            <a:ext cx="4425442" cy="369332"/>
          </a:xfrm>
          <a:prstGeom prst="rect">
            <a:avLst/>
          </a:prstGeom>
          <a:noFill/>
        </p:spPr>
        <p:txBody>
          <a:bodyPr wrap="none" rtlCol="0">
            <a:spAutoFit/>
          </a:bodyPr>
          <a:lstStyle/>
          <a:p>
            <a:r>
              <a:rPr lang="es-MX" dirty="0" smtClean="0">
                <a:solidFill>
                  <a:schemeClr val="bg2"/>
                </a:solidFill>
              </a:rPr>
              <a:t>Este programa fue patrocinado por Pfizer Inc.</a:t>
            </a:r>
            <a:endParaRPr lang="es-MX" dirty="0">
              <a:solidFill>
                <a:schemeClr val="bg2"/>
              </a:solidFill>
            </a:endParaRPr>
          </a:p>
        </p:txBody>
      </p:sp>
      <p:sp>
        <p:nvSpPr>
          <p:cNvPr id="14" name="Slide Number Placeholder 3"/>
          <p:cNvSpPr>
            <a:spLocks noGrp="1"/>
          </p:cNvSpPr>
          <p:nvPr>
            <p:ph type="sldNum" sz="quarter" idx="12"/>
          </p:nvPr>
        </p:nvSpPr>
        <p:spPr>
          <a:xfrm>
            <a:off x="6758880" y="6448251"/>
            <a:ext cx="2133600" cy="365125"/>
          </a:xfrm>
        </p:spPr>
        <p:txBody>
          <a:body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2</a:t>
            </a:fld>
            <a:endParaRPr lang="es-MX" dirty="0">
              <a:solidFill>
                <a:schemeClr val="bg1"/>
              </a:solidFill>
            </a:endParaRPr>
          </a:p>
        </p:txBody>
      </p:sp>
    </p:spTree>
    <p:extLst>
      <p:ext uri="{BB962C8B-B14F-4D97-AF65-F5344CB8AC3E}">
        <p14:creationId xmlns:p14="http://schemas.microsoft.com/office/powerpoint/2010/main" val="2252961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74638"/>
            <a:ext cx="7740352" cy="1143000"/>
          </a:xfrm>
        </p:spPr>
        <p:txBody>
          <a:bodyPr>
            <a:normAutofit fontScale="90000"/>
          </a:bodyPr>
          <a:lstStyle/>
          <a:p>
            <a:r>
              <a:rPr lang="es-MX" dirty="0" smtClean="0">
                <a:latin typeface="+mn-lt"/>
              </a:rPr>
              <a:t>Busque Señales de Advertencia de Dolor Músculo-Esquelético</a:t>
            </a:r>
            <a:endParaRPr lang="es-MX" dirty="0">
              <a:latin typeface="+mn-lt"/>
            </a:endParaRPr>
          </a:p>
        </p:txBody>
      </p:sp>
      <p:sp>
        <p:nvSpPr>
          <p:cNvPr id="3" name="Content Placeholder 2"/>
          <p:cNvSpPr>
            <a:spLocks noGrp="1"/>
          </p:cNvSpPr>
          <p:nvPr>
            <p:ph sz="half" idx="1"/>
          </p:nvPr>
        </p:nvSpPr>
        <p:spPr/>
        <p:txBody>
          <a:bodyPr>
            <a:normAutofit/>
          </a:bodyPr>
          <a:lstStyle/>
          <a:p>
            <a:r>
              <a:rPr lang="es-MX" sz="3200" dirty="0" smtClean="0">
                <a:latin typeface="+mn-lt"/>
              </a:rPr>
              <a:t>Edad avanzada con nuevo inicio de síntomas</a:t>
            </a:r>
          </a:p>
          <a:p>
            <a:r>
              <a:rPr lang="es-MX" sz="3200" dirty="0" smtClean="0"/>
              <a:t>Dolor nocturno</a:t>
            </a:r>
          </a:p>
          <a:p>
            <a:r>
              <a:rPr lang="es-MX" sz="3200" dirty="0" smtClean="0">
                <a:latin typeface="+mn-lt"/>
              </a:rPr>
              <a:t>Fiebre</a:t>
            </a:r>
          </a:p>
        </p:txBody>
      </p:sp>
      <p:sp>
        <p:nvSpPr>
          <p:cNvPr id="6" name="Content Placeholder 5"/>
          <p:cNvSpPr>
            <a:spLocks noGrp="1"/>
          </p:cNvSpPr>
          <p:nvPr>
            <p:ph sz="half" idx="2"/>
          </p:nvPr>
        </p:nvSpPr>
        <p:spPr/>
        <p:txBody>
          <a:bodyPr/>
          <a:lstStyle/>
          <a:p>
            <a:r>
              <a:rPr lang="es-MX" sz="3200" dirty="0" smtClean="0"/>
              <a:t>S</a:t>
            </a:r>
            <a:r>
              <a:rPr lang="es-MX" sz="3200" dirty="0" smtClean="0">
                <a:latin typeface="+mn-lt"/>
              </a:rPr>
              <a:t>udoración</a:t>
            </a:r>
          </a:p>
          <a:p>
            <a:r>
              <a:rPr lang="es-MX" sz="3200" dirty="0" smtClean="0"/>
              <a:t>Características n</a:t>
            </a:r>
            <a:r>
              <a:rPr lang="es-MX" sz="3200" dirty="0" smtClean="0">
                <a:latin typeface="+mn-lt"/>
              </a:rPr>
              <a:t>eurológicas</a:t>
            </a:r>
          </a:p>
          <a:p>
            <a:r>
              <a:rPr lang="es-MX" sz="3200" dirty="0" smtClean="0">
                <a:latin typeface="+mn-lt"/>
              </a:rPr>
              <a:t>Historia previa de malignidad</a:t>
            </a:r>
          </a:p>
          <a:p>
            <a:endParaRPr lang="es-MX" dirty="0">
              <a:latin typeface="+mn-lt"/>
            </a:endParaRPr>
          </a:p>
        </p:txBody>
      </p:sp>
      <p:sp>
        <p:nvSpPr>
          <p:cNvPr id="4" name="Rectangle 3"/>
          <p:cNvSpPr/>
          <p:nvPr/>
        </p:nvSpPr>
        <p:spPr>
          <a:xfrm>
            <a:off x="323528" y="6357208"/>
            <a:ext cx="3227165" cy="253916"/>
          </a:xfrm>
          <a:prstGeom prst="rect">
            <a:avLst/>
          </a:prstGeom>
        </p:spPr>
        <p:txBody>
          <a:bodyPr wrap="none">
            <a:spAutoFit/>
          </a:bodyPr>
          <a:lstStyle/>
          <a:p>
            <a:r>
              <a:rPr lang="es-MX" sz="1050" dirty="0" smtClean="0">
                <a:solidFill>
                  <a:prstClr val="black"/>
                </a:solidFill>
              </a:rPr>
              <a:t>Littlejohn GO. </a:t>
            </a:r>
            <a:r>
              <a:rPr lang="es-MX" sz="1050" i="1" dirty="0" smtClean="0">
                <a:solidFill>
                  <a:prstClr val="black"/>
                </a:solidFill>
              </a:rPr>
              <a:t>R Coll Physicians Edinb </a:t>
            </a:r>
            <a:r>
              <a:rPr lang="es-MX" sz="1050" dirty="0" smtClean="0">
                <a:solidFill>
                  <a:prstClr val="black"/>
                </a:solidFill>
              </a:rPr>
              <a:t>2005; </a:t>
            </a:r>
            <a:r>
              <a:rPr lang="es-MX" sz="1050" b="1" dirty="0" smtClean="0">
                <a:solidFill>
                  <a:prstClr val="black"/>
                </a:solidFill>
              </a:rPr>
              <a:t>35:</a:t>
            </a:r>
            <a:r>
              <a:rPr lang="es-MX" sz="1050" dirty="0" smtClean="0">
                <a:solidFill>
                  <a:prstClr val="black"/>
                </a:solidFill>
              </a:rPr>
              <a:t>340–344</a:t>
            </a:r>
            <a:endParaRPr lang="es-MX" sz="1050" dirty="0">
              <a:solidFill>
                <a:prstClr val="black"/>
              </a:solidFill>
            </a:endParaRPr>
          </a:p>
        </p:txBody>
      </p:sp>
      <p:pic>
        <p:nvPicPr>
          <p:cNvPr id="3074" name="Picture 2" descr="C:\Users\RCowan\AppData\Local\Microsoft\Windows\Temporary Internet Files\Content.IE5\NT0NOSFC\MC90044172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71400"/>
            <a:ext cx="1872208"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6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a:grpSpLocks/>
          </p:cNvGrpSpPr>
          <p:nvPr/>
        </p:nvGrpSpPr>
        <p:grpSpPr bwMode="auto">
          <a:xfrm>
            <a:off x="5410200" y="4339439"/>
            <a:ext cx="2431029" cy="1073564"/>
            <a:chOff x="3320" y="2735"/>
            <a:chExt cx="1642" cy="725"/>
          </a:xfrm>
        </p:grpSpPr>
        <p:cxnSp>
          <p:nvCxnSpPr>
            <p:cNvPr id="42020" name="AutoShape 13"/>
            <p:cNvCxnSpPr>
              <a:cxnSpLocks noChangeShapeType="1"/>
            </p:cNvCxnSpPr>
            <p:nvPr/>
          </p:nvCxnSpPr>
          <p:spPr bwMode="auto">
            <a:xfrm>
              <a:off x="4262" y="2735"/>
              <a:ext cx="340" cy="725"/>
            </a:xfrm>
            <a:prstGeom prst="bentConnector2">
              <a:avLst/>
            </a:prstGeom>
            <a:noFill/>
            <a:ln w="38100">
              <a:solidFill>
                <a:schemeClr val="bg2">
                  <a:lumMod val="50000"/>
                </a:schemeClr>
              </a:solidFill>
              <a:miter lim="800000"/>
              <a:headEnd/>
              <a:tailEnd type="triangle" w="med" len="med"/>
            </a:ln>
            <a:scene3d>
              <a:camera prst="orthographicFront"/>
              <a:lightRig rig="threePt" dir="t"/>
            </a:scene3d>
            <a:sp3d>
              <a:bevelT/>
            </a:sp3d>
          </p:spPr>
        </p:cxnSp>
        <p:sp>
          <p:nvSpPr>
            <p:cNvPr id="69658" name="Text Box 16"/>
            <p:cNvSpPr txBox="1">
              <a:spLocks noChangeArrowheads="1"/>
            </p:cNvSpPr>
            <p:nvPr/>
          </p:nvSpPr>
          <p:spPr bwMode="auto">
            <a:xfrm>
              <a:off x="4690" y="3030"/>
              <a:ext cx="272" cy="249"/>
            </a:xfrm>
            <a:prstGeom prst="rect">
              <a:avLst/>
            </a:prstGeom>
            <a:noFill/>
            <a:ln w="9525">
              <a:noFill/>
              <a:miter lim="800000"/>
              <a:headEnd/>
              <a:tailEnd/>
            </a:ln>
            <a:scene3d>
              <a:camera prst="orthographicFront"/>
              <a:lightRig rig="threePt" dir="t"/>
            </a:scene3d>
            <a:sp3d>
              <a:bevelT/>
            </a:sp3d>
          </p:spPr>
          <p:txBody>
            <a:bodyPr wrap="none">
              <a:spAutoFit/>
            </a:bodyPr>
            <a:lstStyle/>
            <a:p>
              <a:pPr>
                <a:defRPr/>
              </a:pPr>
              <a:r>
                <a:rPr lang="es-MX" b="1" dirty="0" smtClean="0">
                  <a:solidFill>
                    <a:srgbClr val="006600"/>
                  </a:solidFill>
                  <a:latin typeface="Arial" pitchFamily="34" charset="0"/>
                  <a:ea typeface="Arial Unicode MS"/>
                  <a:cs typeface="Arial" pitchFamily="34" charset="0"/>
                </a:rPr>
                <a:t>Sí</a:t>
              </a:r>
              <a:endParaRPr lang="es-MX" b="1" dirty="0">
                <a:solidFill>
                  <a:srgbClr val="006600"/>
                </a:solidFill>
                <a:latin typeface="Arial" pitchFamily="34" charset="0"/>
                <a:ea typeface="Arial Unicode MS"/>
                <a:cs typeface="Arial" pitchFamily="34" charset="0"/>
              </a:endParaRPr>
            </a:p>
          </p:txBody>
        </p:sp>
        <p:sp>
          <p:nvSpPr>
            <p:cNvPr id="69660" name="Text Box 25"/>
            <p:cNvSpPr txBox="1">
              <a:spLocks noChangeArrowheads="1"/>
            </p:cNvSpPr>
            <p:nvPr/>
          </p:nvSpPr>
          <p:spPr bwMode="auto">
            <a:xfrm>
              <a:off x="3320" y="3139"/>
              <a:ext cx="333" cy="249"/>
            </a:xfrm>
            <a:prstGeom prst="rect">
              <a:avLst/>
            </a:prstGeom>
            <a:noFill/>
            <a:ln w="9525">
              <a:noFill/>
              <a:miter lim="800000"/>
              <a:headEnd/>
              <a:tailEnd/>
            </a:ln>
            <a:scene3d>
              <a:camera prst="orthographicFront"/>
              <a:lightRig rig="threePt" dir="t"/>
            </a:scene3d>
            <a:sp3d>
              <a:bevelT/>
            </a:sp3d>
          </p:spPr>
          <p:txBody>
            <a:bodyPr wrap="none">
              <a:spAutoFit/>
            </a:bodyPr>
            <a:lstStyle/>
            <a:p>
              <a:pPr>
                <a:defRPr/>
              </a:pPr>
              <a:r>
                <a:rPr lang="es-MX" b="1" dirty="0" smtClean="0">
                  <a:solidFill>
                    <a:srgbClr val="C03932"/>
                  </a:solidFill>
                  <a:latin typeface="Arial" pitchFamily="34" charset="0"/>
                  <a:ea typeface="Arial Unicode MS"/>
                  <a:cs typeface="Arial" pitchFamily="34" charset="0"/>
                </a:rPr>
                <a:t>No</a:t>
              </a:r>
              <a:endParaRPr lang="es-MX" b="1" dirty="0">
                <a:solidFill>
                  <a:srgbClr val="C03932"/>
                </a:solidFill>
                <a:latin typeface="Arial" pitchFamily="34" charset="0"/>
                <a:ea typeface="Arial Unicode MS"/>
                <a:cs typeface="Arial" pitchFamily="34" charset="0"/>
              </a:endParaRPr>
            </a:p>
          </p:txBody>
        </p:sp>
      </p:grpSp>
      <p:sp>
        <p:nvSpPr>
          <p:cNvPr id="46083" name="Rectangle 4"/>
          <p:cNvSpPr>
            <a:spLocks noGrp="1" noChangeArrowheads="1"/>
          </p:cNvSpPr>
          <p:nvPr>
            <p:ph type="title"/>
          </p:nvPr>
        </p:nvSpPr>
        <p:spPr>
          <a:xfrm>
            <a:off x="683568" y="188640"/>
            <a:ext cx="7701607" cy="1143000"/>
          </a:xfrm>
        </p:spPr>
        <p:txBody>
          <a:bodyPr rtlCol="0">
            <a:normAutofit fontScale="90000"/>
          </a:bodyPr>
          <a:lstStyle/>
          <a:p>
            <a:pPr eaLnBrk="1" fontAlgn="auto" hangingPunct="1">
              <a:spcAft>
                <a:spcPts val="0"/>
              </a:spcAft>
              <a:defRPr/>
            </a:pPr>
            <a:r>
              <a:rPr lang="es-MX" dirty="0" smtClean="0">
                <a:solidFill>
                  <a:srgbClr val="002060"/>
                </a:solidFill>
                <a:latin typeface="+mn-lt"/>
                <a:ea typeface="+mn-ea"/>
                <a:cs typeface="+mn-cs"/>
              </a:rPr>
              <a:t>Enfoque Clínico de Dolor Neuropático Sospechado</a:t>
            </a:r>
            <a:endParaRPr lang="es-MX" dirty="0">
              <a:solidFill>
                <a:srgbClr val="002060"/>
              </a:solidFill>
              <a:latin typeface="+mn-lt"/>
              <a:ea typeface="+mn-ea"/>
              <a:cs typeface="+mn-cs"/>
            </a:endParaRPr>
          </a:p>
        </p:txBody>
      </p:sp>
      <p:grpSp>
        <p:nvGrpSpPr>
          <p:cNvPr id="3" name="Group 53"/>
          <p:cNvGrpSpPr>
            <a:grpSpLocks/>
          </p:cNvGrpSpPr>
          <p:nvPr/>
        </p:nvGrpSpPr>
        <p:grpSpPr bwMode="auto">
          <a:xfrm>
            <a:off x="2926344" y="3063088"/>
            <a:ext cx="2863500" cy="2017968"/>
            <a:chOff x="1839" y="1891"/>
            <a:chExt cx="1934" cy="1362"/>
          </a:xfrm>
        </p:grpSpPr>
        <p:cxnSp>
          <p:nvCxnSpPr>
            <p:cNvPr id="42009" name="AutoShape 12"/>
            <p:cNvCxnSpPr>
              <a:cxnSpLocks noChangeShapeType="1"/>
            </p:cNvCxnSpPr>
            <p:nvPr/>
          </p:nvCxnSpPr>
          <p:spPr bwMode="auto">
            <a:xfrm>
              <a:off x="2917" y="1891"/>
              <a:ext cx="594" cy="557"/>
            </a:xfrm>
            <a:prstGeom prst="bentConnector2">
              <a:avLst/>
            </a:prstGeom>
            <a:noFill/>
            <a:ln w="38100">
              <a:solidFill>
                <a:schemeClr val="bg2">
                  <a:lumMod val="50000"/>
                </a:schemeClr>
              </a:solidFill>
              <a:miter lim="800000"/>
              <a:headEnd/>
              <a:tailEnd type="triangle" w="med" len="med"/>
            </a:ln>
            <a:scene3d>
              <a:camera prst="orthographicFront"/>
              <a:lightRig rig="threePt" dir="t"/>
            </a:scene3d>
            <a:sp3d>
              <a:bevelT/>
            </a:sp3d>
          </p:spPr>
        </p:cxnSp>
        <p:sp>
          <p:nvSpPr>
            <p:cNvPr id="69651" name="Text Box 15"/>
            <p:cNvSpPr txBox="1">
              <a:spLocks noChangeArrowheads="1"/>
            </p:cNvSpPr>
            <p:nvPr/>
          </p:nvSpPr>
          <p:spPr bwMode="auto">
            <a:xfrm>
              <a:off x="3501" y="2053"/>
              <a:ext cx="272" cy="249"/>
            </a:xfrm>
            <a:prstGeom prst="rect">
              <a:avLst/>
            </a:prstGeom>
            <a:noFill/>
            <a:ln w="9525">
              <a:noFill/>
              <a:miter lim="800000"/>
              <a:headEnd/>
              <a:tailEnd/>
            </a:ln>
            <a:scene3d>
              <a:camera prst="orthographicFront"/>
              <a:lightRig rig="threePt" dir="t"/>
            </a:scene3d>
            <a:sp3d>
              <a:bevelT/>
            </a:sp3d>
          </p:spPr>
          <p:txBody>
            <a:bodyPr wrap="none">
              <a:spAutoFit/>
            </a:bodyPr>
            <a:lstStyle/>
            <a:p>
              <a:pPr>
                <a:defRPr/>
              </a:pPr>
              <a:r>
                <a:rPr lang="es-MX" b="1" dirty="0" smtClean="0">
                  <a:solidFill>
                    <a:srgbClr val="006600"/>
                  </a:solidFill>
                  <a:latin typeface="Arial" pitchFamily="34" charset="0"/>
                  <a:ea typeface="Arial Unicode MS"/>
                  <a:cs typeface="Arial" pitchFamily="34" charset="0"/>
                </a:rPr>
                <a:t>Sí</a:t>
              </a:r>
              <a:endParaRPr lang="es-MX" b="1" dirty="0">
                <a:solidFill>
                  <a:srgbClr val="006600"/>
                </a:solidFill>
                <a:latin typeface="Arial" pitchFamily="34" charset="0"/>
                <a:ea typeface="Arial Unicode MS"/>
                <a:cs typeface="Arial" pitchFamily="34" charset="0"/>
              </a:endParaRPr>
            </a:p>
          </p:txBody>
        </p:sp>
        <p:sp>
          <p:nvSpPr>
            <p:cNvPr id="69652" name="Text Box 24"/>
            <p:cNvSpPr txBox="1">
              <a:spLocks noChangeArrowheads="1"/>
            </p:cNvSpPr>
            <p:nvPr/>
          </p:nvSpPr>
          <p:spPr bwMode="auto">
            <a:xfrm>
              <a:off x="1839" y="2534"/>
              <a:ext cx="333" cy="250"/>
            </a:xfrm>
            <a:prstGeom prst="rect">
              <a:avLst/>
            </a:prstGeom>
            <a:noFill/>
            <a:ln w="9525">
              <a:noFill/>
              <a:miter lim="800000"/>
              <a:headEnd/>
              <a:tailEnd/>
            </a:ln>
            <a:scene3d>
              <a:camera prst="orthographicFront"/>
              <a:lightRig rig="threePt" dir="t"/>
            </a:scene3d>
            <a:sp3d>
              <a:bevelT/>
            </a:sp3d>
          </p:spPr>
          <p:txBody>
            <a:bodyPr wrap="none">
              <a:spAutoFit/>
            </a:bodyPr>
            <a:lstStyle/>
            <a:p>
              <a:pPr>
                <a:defRPr/>
              </a:pPr>
              <a:r>
                <a:rPr lang="es-MX" b="1" dirty="0" smtClean="0">
                  <a:solidFill>
                    <a:srgbClr val="C03932"/>
                  </a:solidFill>
                  <a:latin typeface="Arial" pitchFamily="34" charset="0"/>
                  <a:ea typeface="Arial Unicode MS"/>
                  <a:cs typeface="Arial" pitchFamily="34" charset="0"/>
                </a:rPr>
                <a:t>No</a:t>
              </a:r>
              <a:endParaRPr lang="es-MX" b="1" dirty="0">
                <a:solidFill>
                  <a:srgbClr val="C03932"/>
                </a:solidFill>
                <a:latin typeface="Arial" pitchFamily="34" charset="0"/>
                <a:ea typeface="Arial Unicode MS"/>
                <a:cs typeface="Arial" pitchFamily="34" charset="0"/>
              </a:endParaRPr>
            </a:p>
          </p:txBody>
        </p:sp>
        <p:cxnSp>
          <p:nvCxnSpPr>
            <p:cNvPr id="42012" name="AutoShape 31"/>
            <p:cNvCxnSpPr>
              <a:cxnSpLocks noChangeShapeType="1"/>
            </p:cNvCxnSpPr>
            <p:nvPr/>
          </p:nvCxnSpPr>
          <p:spPr bwMode="auto">
            <a:xfrm>
              <a:off x="2152" y="2123"/>
              <a:ext cx="0" cy="1130"/>
            </a:xfrm>
            <a:prstGeom prst="straightConnector1">
              <a:avLst/>
            </a:prstGeom>
            <a:noFill/>
            <a:ln w="38100">
              <a:solidFill>
                <a:schemeClr val="bg2">
                  <a:lumMod val="50000"/>
                </a:schemeClr>
              </a:solidFill>
              <a:round/>
              <a:headEnd/>
              <a:tailEnd type="triangle" w="med" len="med"/>
            </a:ln>
            <a:scene3d>
              <a:camera prst="orthographicFront"/>
              <a:lightRig rig="threePt" dir="t"/>
            </a:scene3d>
            <a:sp3d>
              <a:bevelT/>
            </a:sp3d>
          </p:spPr>
        </p:cxnSp>
      </p:grpSp>
      <p:grpSp>
        <p:nvGrpSpPr>
          <p:cNvPr id="4" name="Group 52"/>
          <p:cNvGrpSpPr>
            <a:grpSpLocks/>
          </p:cNvGrpSpPr>
          <p:nvPr/>
        </p:nvGrpSpPr>
        <p:grpSpPr bwMode="auto">
          <a:xfrm>
            <a:off x="827050" y="1844319"/>
            <a:ext cx="2877815" cy="2121423"/>
            <a:chOff x="466" y="1076"/>
            <a:chExt cx="1942" cy="1432"/>
          </a:xfrm>
        </p:grpSpPr>
        <p:cxnSp>
          <p:nvCxnSpPr>
            <p:cNvPr id="41998" name="AutoShape 11"/>
            <p:cNvCxnSpPr>
              <a:cxnSpLocks noChangeShapeType="1"/>
            </p:cNvCxnSpPr>
            <p:nvPr/>
          </p:nvCxnSpPr>
          <p:spPr bwMode="auto">
            <a:xfrm>
              <a:off x="1589" y="1076"/>
              <a:ext cx="578" cy="490"/>
            </a:xfrm>
            <a:prstGeom prst="bentConnector2">
              <a:avLst/>
            </a:prstGeom>
            <a:noFill/>
            <a:ln w="38100">
              <a:solidFill>
                <a:schemeClr val="bg2">
                  <a:lumMod val="75000"/>
                </a:schemeClr>
              </a:solidFill>
              <a:miter lim="800000"/>
              <a:headEnd/>
              <a:tailEnd type="triangle" w="med" len="med"/>
            </a:ln>
            <a:scene3d>
              <a:camera prst="orthographicFront"/>
              <a:lightRig rig="threePt" dir="t"/>
            </a:scene3d>
            <a:sp3d>
              <a:bevelT/>
            </a:sp3d>
          </p:spPr>
        </p:cxnSp>
        <p:sp>
          <p:nvSpPr>
            <p:cNvPr id="69644" name="Text Box 14"/>
            <p:cNvSpPr txBox="1">
              <a:spLocks noChangeArrowheads="1"/>
            </p:cNvSpPr>
            <p:nvPr/>
          </p:nvSpPr>
          <p:spPr bwMode="auto">
            <a:xfrm>
              <a:off x="2136" y="1199"/>
              <a:ext cx="272" cy="249"/>
            </a:xfrm>
            <a:prstGeom prst="rect">
              <a:avLst/>
            </a:prstGeom>
            <a:noFill/>
            <a:ln w="9525">
              <a:noFill/>
              <a:miter lim="800000"/>
              <a:headEnd/>
              <a:tailEnd/>
            </a:ln>
            <a:scene3d>
              <a:camera prst="orthographicFront"/>
              <a:lightRig rig="threePt" dir="t"/>
            </a:scene3d>
            <a:sp3d>
              <a:bevelT/>
            </a:sp3d>
          </p:spPr>
          <p:txBody>
            <a:bodyPr wrap="none">
              <a:spAutoFit/>
            </a:bodyPr>
            <a:lstStyle/>
            <a:p>
              <a:pPr>
                <a:defRPr/>
              </a:pPr>
              <a:r>
                <a:rPr lang="es-MX" b="1" dirty="0" smtClean="0">
                  <a:solidFill>
                    <a:srgbClr val="006600"/>
                  </a:solidFill>
                  <a:latin typeface="Arial" pitchFamily="34" charset="0"/>
                  <a:ea typeface="Arial Unicode MS"/>
                  <a:cs typeface="Arial" pitchFamily="34" charset="0"/>
                </a:rPr>
                <a:t>Sí</a:t>
              </a:r>
              <a:endParaRPr lang="es-MX" b="1" dirty="0">
                <a:solidFill>
                  <a:srgbClr val="006600"/>
                </a:solidFill>
                <a:latin typeface="Arial" pitchFamily="34" charset="0"/>
                <a:ea typeface="Arial Unicode MS"/>
                <a:cs typeface="Arial" pitchFamily="34" charset="0"/>
              </a:endParaRPr>
            </a:p>
          </p:txBody>
        </p:sp>
        <p:sp>
          <p:nvSpPr>
            <p:cNvPr id="69645" name="Text Box 17"/>
            <p:cNvSpPr txBox="1">
              <a:spLocks noChangeArrowheads="1"/>
            </p:cNvSpPr>
            <p:nvPr/>
          </p:nvSpPr>
          <p:spPr bwMode="auto">
            <a:xfrm>
              <a:off x="466" y="1785"/>
              <a:ext cx="331" cy="249"/>
            </a:xfrm>
            <a:prstGeom prst="rect">
              <a:avLst/>
            </a:prstGeom>
            <a:noFill/>
            <a:ln w="9525">
              <a:noFill/>
              <a:miter lim="800000"/>
              <a:headEnd/>
              <a:tailEnd/>
            </a:ln>
            <a:scene3d>
              <a:camera prst="orthographicFront"/>
              <a:lightRig rig="threePt" dir="t"/>
            </a:scene3d>
            <a:sp3d>
              <a:bevelT/>
            </a:sp3d>
          </p:spPr>
          <p:txBody>
            <a:bodyPr wrap="none">
              <a:spAutoFit/>
            </a:bodyPr>
            <a:lstStyle/>
            <a:p>
              <a:pPr>
                <a:defRPr/>
              </a:pPr>
              <a:r>
                <a:rPr lang="es-MX" b="1" dirty="0" smtClean="0">
                  <a:solidFill>
                    <a:srgbClr val="C03932"/>
                  </a:solidFill>
                  <a:latin typeface="Arial" pitchFamily="34" charset="0"/>
                  <a:ea typeface="Arial Unicode MS"/>
                  <a:cs typeface="Arial" pitchFamily="34" charset="0"/>
                </a:rPr>
                <a:t>No</a:t>
              </a:r>
              <a:endParaRPr lang="es-MX" b="1" dirty="0">
                <a:solidFill>
                  <a:srgbClr val="C03932"/>
                </a:solidFill>
                <a:latin typeface="Arial" pitchFamily="34" charset="0"/>
                <a:ea typeface="Arial Unicode MS"/>
                <a:cs typeface="Arial" pitchFamily="34" charset="0"/>
              </a:endParaRPr>
            </a:p>
          </p:txBody>
        </p:sp>
        <p:cxnSp>
          <p:nvCxnSpPr>
            <p:cNvPr id="42001" name="AutoShape 23"/>
            <p:cNvCxnSpPr>
              <a:cxnSpLocks noChangeShapeType="1"/>
            </p:cNvCxnSpPr>
            <p:nvPr/>
          </p:nvCxnSpPr>
          <p:spPr bwMode="auto">
            <a:xfrm flipH="1">
              <a:off x="837" y="1271"/>
              <a:ext cx="8" cy="1237"/>
            </a:xfrm>
            <a:prstGeom prst="straightConnector1">
              <a:avLst/>
            </a:prstGeom>
            <a:noFill/>
            <a:ln w="38100">
              <a:solidFill>
                <a:schemeClr val="bg2">
                  <a:lumMod val="75000"/>
                </a:schemeClr>
              </a:solidFill>
              <a:round/>
              <a:headEnd/>
              <a:tailEnd type="triangle" w="med" len="med"/>
            </a:ln>
            <a:scene3d>
              <a:camera prst="orthographicFront"/>
              <a:lightRig rig="threePt" dir="t"/>
            </a:scene3d>
            <a:sp3d>
              <a:bevelT/>
            </a:sp3d>
          </p:spPr>
        </p:cxnSp>
      </p:grpSp>
      <p:sp>
        <p:nvSpPr>
          <p:cNvPr id="41993" name="Text Box 9"/>
          <p:cNvSpPr txBox="1">
            <a:spLocks noChangeArrowheads="1"/>
          </p:cNvSpPr>
          <p:nvPr/>
        </p:nvSpPr>
        <p:spPr bwMode="auto">
          <a:xfrm>
            <a:off x="251520" y="6525344"/>
            <a:ext cx="7095473" cy="153888"/>
          </a:xfrm>
          <a:prstGeom prst="rect">
            <a:avLst/>
          </a:prstGeom>
          <a:noFill/>
          <a:ln w="9525">
            <a:noFill/>
            <a:miter lim="800000"/>
            <a:headEnd/>
            <a:tailEnd/>
          </a:ln>
          <a:effectLst>
            <a:prstShdw prst="shdw17" dist="17961" dir="2700000">
              <a:srgbClr val="998300">
                <a:alpha val="74997"/>
              </a:srgbClr>
            </a:prstShdw>
          </a:effectLst>
        </p:spPr>
        <p:txBody>
          <a:bodyPr wrap="square" lIns="0" tIns="0" rIns="0" bIns="0" anchor="b">
            <a:spAutoFit/>
          </a:bodyPr>
          <a:lstStyle/>
          <a:p>
            <a:r>
              <a:rPr lang="es-MX" sz="1000" dirty="0" smtClean="0">
                <a:solidFill>
                  <a:srgbClr val="002060"/>
                </a:solidFill>
                <a:ea typeface="Osaka"/>
                <a:cs typeface="Arial" pitchFamily="34" charset="0"/>
              </a:rPr>
              <a:t>1. Freynhagen R, Bennett MI. </a:t>
            </a:r>
            <a:r>
              <a:rPr lang="es-MX" sz="1000" i="1" dirty="0" smtClean="0">
                <a:solidFill>
                  <a:srgbClr val="002060"/>
                </a:solidFill>
                <a:ea typeface="Osaka"/>
                <a:cs typeface="Arial" pitchFamily="34" charset="0"/>
              </a:rPr>
              <a:t>BMJ</a:t>
            </a:r>
            <a:r>
              <a:rPr lang="es-MX" sz="1000" dirty="0" smtClean="0">
                <a:solidFill>
                  <a:srgbClr val="002060"/>
                </a:solidFill>
                <a:ea typeface="Osaka"/>
                <a:cs typeface="Arial" pitchFamily="34" charset="0"/>
              </a:rPr>
              <a:t> 2009;339:b3002; </a:t>
            </a:r>
            <a:r>
              <a:rPr lang="es-MX" sz="1000" dirty="0" smtClean="0">
                <a:solidFill>
                  <a:srgbClr val="002060"/>
                </a:solidFill>
                <a:cs typeface="Arial" pitchFamily="34" charset="0"/>
              </a:rPr>
              <a:t>2. </a:t>
            </a:r>
            <a:r>
              <a:rPr lang="es-MX" sz="1000" dirty="0" smtClean="0">
                <a:solidFill>
                  <a:srgbClr val="002060"/>
                </a:solidFill>
              </a:rPr>
              <a:t>Haanpää ML </a:t>
            </a:r>
            <a:r>
              <a:rPr lang="es-MX" sz="1000" i="1" dirty="0" smtClean="0">
                <a:solidFill>
                  <a:srgbClr val="002060"/>
                </a:solidFill>
              </a:rPr>
              <a:t>et al. Am J Med </a:t>
            </a:r>
            <a:r>
              <a:rPr lang="es-MX" sz="1000" dirty="0" smtClean="0">
                <a:solidFill>
                  <a:srgbClr val="002060"/>
                </a:solidFill>
              </a:rPr>
              <a:t>2009; 122(10 Suppl):S13-21</a:t>
            </a:r>
            <a:r>
              <a:rPr lang="es-MX" sz="1000" dirty="0" smtClean="0">
                <a:solidFill>
                  <a:srgbClr val="002060"/>
                </a:solidFill>
                <a:cs typeface="Arial" pitchFamily="34" charset="0"/>
              </a:rPr>
              <a:t>.</a:t>
            </a:r>
            <a:endParaRPr lang="es-MX" sz="1000" dirty="0">
              <a:solidFill>
                <a:srgbClr val="002060"/>
              </a:solidFill>
              <a:cs typeface="Arial" pitchFamily="34" charset="0"/>
            </a:endParaRPr>
          </a:p>
        </p:txBody>
      </p:sp>
      <p:cxnSp>
        <p:nvCxnSpPr>
          <p:cNvPr id="65" name="Straight Connector 64"/>
          <p:cNvCxnSpPr/>
          <p:nvPr/>
        </p:nvCxnSpPr>
        <p:spPr>
          <a:xfrm rot="16200000" flipH="1">
            <a:off x="4991100" y="5204626"/>
            <a:ext cx="838200" cy="0"/>
          </a:xfrm>
          <a:prstGeom prst="line">
            <a:avLst/>
          </a:prstGeom>
          <a:ln w="31750">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0800000">
            <a:off x="4648200" y="5623726"/>
            <a:ext cx="762000" cy="1587"/>
          </a:xfrm>
          <a:prstGeom prst="straightConnector1">
            <a:avLst/>
          </a:prstGeom>
          <a:ln w="28575">
            <a:solidFill>
              <a:schemeClr val="bg2">
                <a:lumMod val="50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4" name="Rectangle 49"/>
          <p:cNvSpPr>
            <a:spLocks noChangeArrowheads="1"/>
          </p:cNvSpPr>
          <p:nvPr/>
        </p:nvSpPr>
        <p:spPr bwMode="auto">
          <a:xfrm>
            <a:off x="1219200" y="5081355"/>
            <a:ext cx="3429093" cy="1083949"/>
          </a:xfrm>
          <a:prstGeom prst="rect">
            <a:avLst/>
          </a:prstGeom>
          <a:solidFill>
            <a:srgbClr val="C03932"/>
          </a:solidFill>
          <a:ln w="28575">
            <a:solidFill>
              <a:srgbClr val="C00000"/>
            </a:solidFill>
            <a:miter lim="800000"/>
            <a:headEnd/>
            <a:tailEnd/>
          </a:ln>
          <a:scene3d>
            <a:camera prst="orthographicFront"/>
            <a:lightRig rig="threePt" dir="t"/>
          </a:scene3d>
          <a:sp3d>
            <a:bevelT/>
          </a:sp3d>
        </p:spPr>
        <p:txBody>
          <a:bodyPr wrap="none" anchor="ctr"/>
          <a:lstStyle/>
          <a:p>
            <a:pPr algn="ctr">
              <a:defRPr/>
            </a:pPr>
            <a:r>
              <a:rPr lang="es-MX" sz="1600" dirty="0" smtClean="0">
                <a:solidFill>
                  <a:prstClr val="white"/>
                </a:solidFill>
                <a:latin typeface="Arial" pitchFamily="34" charset="0"/>
                <a:ea typeface="Arial Unicode MS" pitchFamily="34" charset="-128"/>
                <a:cs typeface="Arial" pitchFamily="34" charset="0"/>
              </a:rPr>
              <a:t>Considere </a:t>
            </a:r>
            <a:r>
              <a:rPr lang="es-MX" sz="1600" b="1" dirty="0" smtClean="0">
                <a:solidFill>
                  <a:prstClr val="white"/>
                </a:solidFill>
                <a:latin typeface="Arial" pitchFamily="34" charset="0"/>
                <a:ea typeface="Arial Unicode MS" pitchFamily="34" charset="-128"/>
                <a:cs typeface="Arial" pitchFamily="34" charset="0"/>
              </a:rPr>
              <a:t>referir a un especialista </a:t>
            </a:r>
          </a:p>
          <a:p>
            <a:pPr algn="ctr">
              <a:defRPr/>
            </a:pPr>
            <a:r>
              <a:rPr lang="es-MX" sz="1600" dirty="0" smtClean="0">
                <a:solidFill>
                  <a:prstClr val="white"/>
                </a:solidFill>
                <a:latin typeface="Arial" pitchFamily="34" charset="0"/>
                <a:ea typeface="Arial Unicode MS" pitchFamily="34" charset="-128"/>
                <a:cs typeface="Arial" pitchFamily="34" charset="0"/>
              </a:rPr>
              <a:t>Y si aun sospecha dolor neuropático </a:t>
            </a:r>
          </a:p>
          <a:p>
            <a:pPr algn="ctr">
              <a:defRPr/>
            </a:pPr>
            <a:r>
              <a:rPr lang="es-MX" sz="1600" b="1" u="sng" dirty="0" smtClean="0">
                <a:solidFill>
                  <a:prstClr val="white"/>
                </a:solidFill>
                <a:latin typeface="Arial" pitchFamily="34" charset="0"/>
                <a:ea typeface="Arial Unicode MS" pitchFamily="34" charset="-128"/>
                <a:cs typeface="Arial" pitchFamily="34" charset="0"/>
              </a:rPr>
              <a:t>considere tratamiento </a:t>
            </a:r>
            <a:br>
              <a:rPr lang="es-MX" sz="1600" b="1" u="sng" dirty="0" smtClean="0">
                <a:solidFill>
                  <a:prstClr val="white"/>
                </a:solidFill>
                <a:latin typeface="Arial" pitchFamily="34" charset="0"/>
                <a:ea typeface="Arial Unicode MS" pitchFamily="34" charset="-128"/>
                <a:cs typeface="Arial" pitchFamily="34" charset="0"/>
              </a:rPr>
            </a:br>
            <a:r>
              <a:rPr lang="es-MX" sz="1600" b="1" u="sng" dirty="0" smtClean="0">
                <a:solidFill>
                  <a:prstClr val="white"/>
                </a:solidFill>
                <a:latin typeface="Arial" pitchFamily="34" charset="0"/>
                <a:ea typeface="Arial Unicode MS" pitchFamily="34" charset="-128"/>
                <a:cs typeface="Arial" pitchFamily="34" charset="0"/>
              </a:rPr>
              <a:t>mientras tanto</a:t>
            </a:r>
            <a:r>
              <a:rPr lang="es-MX" sz="1600" baseline="30000" dirty="0" smtClean="0">
                <a:solidFill>
                  <a:prstClr val="white"/>
                </a:solidFill>
                <a:latin typeface="Arial" pitchFamily="34" charset="0"/>
                <a:ea typeface="Arial Unicode MS" pitchFamily="34" charset="-128"/>
                <a:cs typeface="Arial" pitchFamily="34" charset="0"/>
              </a:rPr>
              <a:t>2</a:t>
            </a:r>
            <a:endParaRPr lang="es-MX" sz="1600" baseline="30000" dirty="0">
              <a:solidFill>
                <a:prstClr val="white"/>
              </a:solidFill>
              <a:latin typeface="Arial" pitchFamily="34" charset="0"/>
              <a:ea typeface="Arial Unicode MS" pitchFamily="34" charset="-128"/>
              <a:cs typeface="Arial" pitchFamily="34" charset="0"/>
            </a:endParaRPr>
          </a:p>
        </p:txBody>
      </p:sp>
      <p:sp>
        <p:nvSpPr>
          <p:cNvPr id="35" name="Rectangle 38"/>
          <p:cNvSpPr>
            <a:spLocks noChangeArrowheads="1"/>
          </p:cNvSpPr>
          <p:nvPr/>
        </p:nvSpPr>
        <p:spPr bwMode="auto">
          <a:xfrm>
            <a:off x="414157" y="3945002"/>
            <a:ext cx="1883850" cy="584775"/>
          </a:xfrm>
          <a:prstGeom prst="rect">
            <a:avLst/>
          </a:prstGeom>
          <a:solidFill>
            <a:srgbClr val="C03932"/>
          </a:solidFill>
          <a:ln w="9525">
            <a:solidFill>
              <a:srgbClr val="C00000"/>
            </a:solidFill>
            <a:miter lim="800000"/>
            <a:headEnd/>
            <a:tailEnd/>
          </a:ln>
          <a:scene3d>
            <a:camera prst="orthographicFront"/>
            <a:lightRig rig="threePt" dir="t"/>
          </a:scene3d>
          <a:sp3d>
            <a:bevelT/>
          </a:sp3d>
        </p:spPr>
        <p:txBody>
          <a:bodyPr wrap="none">
            <a:spAutoFit/>
          </a:bodyPr>
          <a:lstStyle/>
          <a:p>
            <a:pPr algn="ctr">
              <a:defRPr/>
            </a:pPr>
            <a:r>
              <a:rPr lang="es-MX" sz="1600" b="1" i="1" dirty="0" smtClean="0">
                <a:solidFill>
                  <a:prstClr val="white"/>
                </a:solidFill>
                <a:latin typeface="Arial" pitchFamily="34" charset="0"/>
                <a:ea typeface="Arial Unicode MS" pitchFamily="34" charset="-128"/>
                <a:cs typeface="Arial" pitchFamily="34" charset="0"/>
              </a:rPr>
              <a:t>Probable</a:t>
            </a:r>
            <a:r>
              <a:rPr lang="es-MX" sz="1600" i="1" dirty="0" smtClean="0">
                <a:solidFill>
                  <a:prstClr val="white"/>
                </a:solidFill>
                <a:latin typeface="Arial" pitchFamily="34" charset="0"/>
                <a:ea typeface="Arial Unicode MS" pitchFamily="34" charset="-128"/>
                <a:cs typeface="Arial" pitchFamily="34" charset="0"/>
              </a:rPr>
              <a:t/>
            </a:r>
            <a:br>
              <a:rPr lang="es-MX" sz="1600" i="1" dirty="0" smtClean="0">
                <a:solidFill>
                  <a:prstClr val="white"/>
                </a:solidFill>
                <a:latin typeface="Arial" pitchFamily="34" charset="0"/>
                <a:ea typeface="Arial Unicode MS" pitchFamily="34" charset="-128"/>
                <a:cs typeface="Arial" pitchFamily="34" charset="0"/>
              </a:rPr>
            </a:br>
            <a:r>
              <a:rPr lang="es-MX" sz="1600" b="1" i="1" dirty="0" smtClean="0">
                <a:solidFill>
                  <a:prstClr val="white"/>
                </a:solidFill>
                <a:latin typeface="Arial" pitchFamily="34" charset="0"/>
                <a:ea typeface="Arial Unicode MS" pitchFamily="34" charset="-128"/>
                <a:cs typeface="Arial" pitchFamily="34" charset="0"/>
              </a:rPr>
              <a:t>dolor nociceptivo</a:t>
            </a:r>
            <a:endParaRPr lang="es-MX" sz="1600" b="1" i="1" dirty="0">
              <a:solidFill>
                <a:prstClr val="white"/>
              </a:solidFill>
              <a:latin typeface="Arial" pitchFamily="34" charset="0"/>
              <a:ea typeface="Arial Unicode MS" pitchFamily="34" charset="-128"/>
              <a:cs typeface="Arial" pitchFamily="34" charset="0"/>
            </a:endParaRPr>
          </a:p>
        </p:txBody>
      </p:sp>
      <p:sp>
        <p:nvSpPr>
          <p:cNvPr id="36" name="Rectangle 40"/>
          <p:cNvSpPr>
            <a:spLocks noChangeArrowheads="1"/>
          </p:cNvSpPr>
          <p:nvPr/>
        </p:nvSpPr>
        <p:spPr bwMode="auto">
          <a:xfrm>
            <a:off x="1965135" y="2576151"/>
            <a:ext cx="2710363" cy="1077218"/>
          </a:xfrm>
          <a:prstGeom prst="rect">
            <a:avLst/>
          </a:prstGeom>
          <a:solidFill>
            <a:schemeClr val="accent2"/>
          </a:solidFill>
          <a:ln w="9525">
            <a:solidFill>
              <a:srgbClr val="C00000"/>
            </a:solidFill>
            <a:miter lim="800000"/>
            <a:headEnd/>
            <a:tailEnd/>
          </a:ln>
          <a:scene3d>
            <a:camera prst="orthographicFront"/>
            <a:lightRig rig="threePt" dir="t"/>
          </a:scene3d>
          <a:sp3d>
            <a:bevelT/>
          </a:sp3d>
        </p:spPr>
        <p:txBody>
          <a:bodyPr>
            <a:spAutoFit/>
          </a:bodyPr>
          <a:lstStyle/>
          <a:p>
            <a:pPr algn="ctr">
              <a:defRPr/>
            </a:pPr>
            <a:r>
              <a:rPr lang="es-MX" sz="1600" dirty="0" smtClean="0">
                <a:solidFill>
                  <a:prstClr val="white"/>
                </a:solidFill>
                <a:latin typeface="Arial" pitchFamily="34" charset="0"/>
                <a:ea typeface="Arial Unicode MS" pitchFamily="34" charset="-128"/>
                <a:cs typeface="Arial" pitchFamily="34" charset="0"/>
              </a:rPr>
              <a:t>¿Puede detectar anormalidades sensoriales usando pruebas de cabecera sencillas?</a:t>
            </a:r>
            <a:r>
              <a:rPr lang="es-MX" sz="1600" baseline="30000" dirty="0" smtClean="0">
                <a:solidFill>
                  <a:prstClr val="white"/>
                </a:solidFill>
                <a:latin typeface="Arial" pitchFamily="34" charset="0"/>
                <a:ea typeface="Arial Unicode MS" pitchFamily="34" charset="-128"/>
                <a:cs typeface="Arial" pitchFamily="34" charset="0"/>
              </a:rPr>
              <a:t>1,2</a:t>
            </a:r>
            <a:endParaRPr lang="es-MX" sz="1600" baseline="30000" dirty="0">
              <a:solidFill>
                <a:prstClr val="white"/>
              </a:solidFill>
              <a:latin typeface="Arial" pitchFamily="34" charset="0"/>
              <a:ea typeface="Arial Unicode MS" pitchFamily="34" charset="-128"/>
              <a:cs typeface="Arial" pitchFamily="34" charset="0"/>
            </a:endParaRPr>
          </a:p>
        </p:txBody>
      </p:sp>
      <p:sp>
        <p:nvSpPr>
          <p:cNvPr id="37" name="Rectangle 42"/>
          <p:cNvSpPr>
            <a:spLocks noChangeArrowheads="1"/>
          </p:cNvSpPr>
          <p:nvPr/>
        </p:nvSpPr>
        <p:spPr bwMode="auto">
          <a:xfrm>
            <a:off x="3635896" y="3894279"/>
            <a:ext cx="3312368" cy="891936"/>
          </a:xfrm>
          <a:prstGeom prst="rect">
            <a:avLst/>
          </a:prstGeom>
          <a:solidFill>
            <a:srgbClr val="C03932"/>
          </a:solidFill>
          <a:ln w="28575">
            <a:solidFill>
              <a:srgbClr val="C00000"/>
            </a:solidFill>
            <a:miter lim="800000"/>
            <a:headEnd/>
            <a:tailEnd/>
          </a:ln>
          <a:scene3d>
            <a:camera prst="orthographicFront"/>
            <a:lightRig rig="threePt" dir="t"/>
          </a:scene3d>
          <a:sp3d>
            <a:bevelT/>
          </a:sp3d>
        </p:spPr>
        <p:txBody>
          <a:bodyPr wrap="none" anchor="ctr"/>
          <a:lstStyle/>
          <a:p>
            <a:pPr algn="ctr">
              <a:defRPr/>
            </a:pPr>
            <a:r>
              <a:rPr lang="es-MX" sz="1600" dirty="0" smtClean="0">
                <a:solidFill>
                  <a:prstClr val="white"/>
                </a:solidFill>
                <a:latin typeface="Arial" pitchFamily="34" charset="0"/>
                <a:ea typeface="Arial Unicode MS" pitchFamily="34" charset="-128"/>
                <a:cs typeface="Arial" pitchFamily="34" charset="0"/>
              </a:rPr>
              <a:t>¿Puede identificar la lesión/disfunción </a:t>
            </a:r>
          </a:p>
          <a:p>
            <a:pPr algn="ctr">
              <a:defRPr/>
            </a:pPr>
            <a:r>
              <a:rPr lang="es-MX" sz="1600" dirty="0" smtClean="0">
                <a:solidFill>
                  <a:prstClr val="white"/>
                </a:solidFill>
                <a:latin typeface="Arial" pitchFamily="34" charset="0"/>
                <a:ea typeface="Arial Unicode MS" pitchFamily="34" charset="-128"/>
                <a:cs typeface="Arial" pitchFamily="34" charset="0"/>
              </a:rPr>
              <a:t>del sistema nervioso responsable</a:t>
            </a:r>
            <a:r>
              <a:rPr lang="es-MX" sz="1600" baseline="30000" dirty="0" smtClean="0">
                <a:solidFill>
                  <a:prstClr val="white"/>
                </a:solidFill>
                <a:latin typeface="Arial" pitchFamily="34" charset="0"/>
                <a:ea typeface="Arial Unicode MS" pitchFamily="34" charset="-128"/>
                <a:cs typeface="Arial" pitchFamily="34" charset="0"/>
              </a:rPr>
              <a:t>2</a:t>
            </a:r>
            <a:endParaRPr lang="es-MX" sz="1600" baseline="30000" dirty="0">
              <a:solidFill>
                <a:prstClr val="white"/>
              </a:solidFill>
              <a:latin typeface="Arial" pitchFamily="34" charset="0"/>
              <a:ea typeface="Arial Unicode MS" pitchFamily="34" charset="-128"/>
              <a:cs typeface="Arial" pitchFamily="34" charset="0"/>
            </a:endParaRPr>
          </a:p>
        </p:txBody>
      </p:sp>
      <p:sp>
        <p:nvSpPr>
          <p:cNvPr id="38" name="Rectangle 44"/>
          <p:cNvSpPr>
            <a:spLocks noChangeArrowheads="1"/>
          </p:cNvSpPr>
          <p:nvPr/>
        </p:nvSpPr>
        <p:spPr bwMode="auto">
          <a:xfrm>
            <a:off x="5580112" y="5395232"/>
            <a:ext cx="3563888" cy="762601"/>
          </a:xfrm>
          <a:prstGeom prst="rect">
            <a:avLst/>
          </a:prstGeom>
          <a:solidFill>
            <a:srgbClr val="C03932"/>
          </a:solidFill>
          <a:ln w="28575">
            <a:solidFill>
              <a:srgbClr val="C00000"/>
            </a:solidFill>
            <a:miter lim="800000"/>
            <a:headEnd/>
            <a:tailEnd/>
          </a:ln>
          <a:scene3d>
            <a:camera prst="orthographicFront"/>
            <a:lightRig rig="threePt" dir="t"/>
          </a:scene3d>
          <a:sp3d>
            <a:bevelT/>
          </a:sp3d>
        </p:spPr>
        <p:txBody>
          <a:bodyPr wrap="none" anchor="ctr"/>
          <a:lstStyle/>
          <a:p>
            <a:pPr algn="ctr">
              <a:defRPr/>
            </a:pPr>
            <a:r>
              <a:rPr lang="es-MX" sz="1600" b="1" i="1" dirty="0" smtClean="0">
                <a:solidFill>
                  <a:prstClr val="white"/>
                </a:solidFill>
                <a:latin typeface="Arial" pitchFamily="34" charset="0"/>
                <a:ea typeface="Arial Unicode MS" pitchFamily="34" charset="-128"/>
                <a:cs typeface="Arial" pitchFamily="34" charset="0"/>
              </a:rPr>
              <a:t>Probable síndrome de dolor </a:t>
            </a:r>
          </a:p>
          <a:p>
            <a:pPr algn="ctr">
              <a:defRPr/>
            </a:pPr>
            <a:r>
              <a:rPr lang="es-MX" sz="1600" b="1" i="1" dirty="0" smtClean="0">
                <a:solidFill>
                  <a:prstClr val="white"/>
                </a:solidFill>
                <a:latin typeface="Arial" pitchFamily="34" charset="0"/>
                <a:ea typeface="Arial Unicode MS" pitchFamily="34" charset="-128"/>
                <a:cs typeface="Arial" pitchFamily="34" charset="0"/>
              </a:rPr>
              <a:t>neuropático: inicie el tratamiento</a:t>
            </a:r>
            <a:r>
              <a:rPr lang="es-MX" sz="1600" b="1" i="1" baseline="30000" dirty="0" smtClean="0">
                <a:solidFill>
                  <a:prstClr val="white"/>
                </a:solidFill>
                <a:latin typeface="Arial" pitchFamily="34" charset="0"/>
                <a:ea typeface="Arial Unicode MS" pitchFamily="34" charset="-128"/>
                <a:cs typeface="Arial" pitchFamily="34" charset="0"/>
              </a:rPr>
              <a:t>2</a:t>
            </a:r>
            <a:endParaRPr lang="es-MX" sz="1600" b="1" i="1" baseline="30000" dirty="0">
              <a:solidFill>
                <a:prstClr val="white"/>
              </a:solidFill>
              <a:latin typeface="Arial" pitchFamily="34" charset="0"/>
              <a:ea typeface="Arial Unicode MS" pitchFamily="34" charset="-128"/>
              <a:cs typeface="Arial" pitchFamily="34" charset="0"/>
            </a:endParaRPr>
          </a:p>
        </p:txBody>
      </p:sp>
      <p:sp>
        <p:nvSpPr>
          <p:cNvPr id="39" name="Rectangle 36"/>
          <p:cNvSpPr>
            <a:spLocks noChangeArrowheads="1"/>
          </p:cNvSpPr>
          <p:nvPr/>
        </p:nvSpPr>
        <p:spPr bwMode="auto">
          <a:xfrm>
            <a:off x="251520" y="1538582"/>
            <a:ext cx="2450976" cy="830997"/>
          </a:xfrm>
          <a:prstGeom prst="rect">
            <a:avLst/>
          </a:prstGeom>
          <a:solidFill>
            <a:schemeClr val="accent2"/>
          </a:solidFill>
          <a:ln w="9525">
            <a:solidFill>
              <a:srgbClr val="C00000"/>
            </a:solidFill>
            <a:miter lim="800000"/>
            <a:headEnd/>
            <a:tailEnd/>
          </a:ln>
          <a:scene3d>
            <a:camera prst="orthographicFront"/>
            <a:lightRig rig="threePt" dir="t"/>
          </a:scene3d>
          <a:sp3d>
            <a:bevelT/>
          </a:sp3d>
        </p:spPr>
        <p:txBody>
          <a:bodyPr wrap="square">
            <a:spAutoFit/>
          </a:bodyPr>
          <a:lstStyle/>
          <a:p>
            <a:pPr algn="ctr">
              <a:defRPr/>
            </a:pPr>
            <a:r>
              <a:rPr lang="es-MX" sz="1600" dirty="0" smtClean="0">
                <a:solidFill>
                  <a:prstClr val="white"/>
                </a:solidFill>
                <a:latin typeface="Arial" pitchFamily="34" charset="0"/>
                <a:ea typeface="Arial Unicode MS" pitchFamily="34" charset="-128"/>
                <a:cs typeface="Arial" pitchFamily="34" charset="0"/>
              </a:rPr>
              <a:t>¿Los descriptores verbales sugieren dolor neuropático?</a:t>
            </a:r>
            <a:r>
              <a:rPr lang="es-MX" sz="1600" baseline="30000" dirty="0" smtClean="0">
                <a:solidFill>
                  <a:prstClr val="white"/>
                </a:solidFill>
                <a:latin typeface="Arial" pitchFamily="34" charset="0"/>
                <a:ea typeface="Arial Unicode MS" pitchFamily="34" charset="-128"/>
                <a:cs typeface="Arial" pitchFamily="34" charset="0"/>
              </a:rPr>
              <a:t>1</a:t>
            </a:r>
            <a:endParaRPr lang="es-MX" sz="1600" baseline="30000" dirty="0">
              <a:solidFill>
                <a:prstClr val="white"/>
              </a:solidFill>
              <a:latin typeface="Arial" pitchFamily="34" charset="0"/>
              <a:ea typeface="Arial Unicode MS" pitchFamily="34" charset="-128"/>
              <a:cs typeface="Arial" pitchFamily="34" charset="0"/>
            </a:endParaRPr>
          </a:p>
        </p:txBody>
      </p:sp>
      <p:sp>
        <p:nvSpPr>
          <p:cNvPr id="10" name="Rounded Rectangle 9"/>
          <p:cNvSpPr/>
          <p:nvPr/>
        </p:nvSpPr>
        <p:spPr>
          <a:xfrm>
            <a:off x="5617854" y="1603914"/>
            <a:ext cx="3458277" cy="1214121"/>
          </a:xfrm>
          <a:prstGeom prst="roundRect">
            <a:avLst/>
          </a:prstGeom>
          <a:solidFill>
            <a:schemeClr val="accent1"/>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prstClr val="white"/>
                </a:solidFill>
              </a:rPr>
              <a:t>Cuando sea posible, </a:t>
            </a:r>
            <a:r>
              <a:rPr lang="es-MX" sz="2000" b="1" i="1" dirty="0" smtClean="0">
                <a:solidFill>
                  <a:prstClr val="white"/>
                </a:solidFill>
              </a:rPr>
              <a:t>trate la causa/enfermedad  subyacente</a:t>
            </a:r>
            <a:endParaRPr lang="es-MX" sz="2000" b="1" i="1" dirty="0">
              <a:solidFill>
                <a:prstClr val="white"/>
              </a:solidFill>
            </a:endParaRPr>
          </a:p>
        </p:txBody>
      </p:sp>
      <p:sp>
        <p:nvSpPr>
          <p:cNvPr id="27" name="Slide Number Placeholder 3"/>
          <p:cNvSpPr>
            <a:spLocks noGrp="1"/>
          </p:cNvSpPr>
          <p:nvPr>
            <p:ph type="sldNum" sz="quarter" idx="12"/>
          </p:nvPr>
        </p:nvSpPr>
        <p:spPr>
          <a:xfrm>
            <a:off x="6553200" y="6356350"/>
            <a:ext cx="2133600" cy="365125"/>
          </a:xfrm>
        </p:spPr>
        <p:txBody>
          <a:bodyPr/>
          <a:lstStyle/>
          <a:p>
            <a:fld id="{8B260F65-6FD8-4EE7-8D04-454F72D71555}" type="slidenum">
              <a:rPr lang="es-MX" smtClean="0">
                <a:solidFill>
                  <a:prstClr val="black"/>
                </a:solidFill>
              </a:rPr>
              <a:pPr/>
              <a:t>21</a:t>
            </a:fld>
            <a:endParaRPr lang="es-MX" dirty="0">
              <a:solidFill>
                <a:prstClr val="black"/>
              </a:solidFill>
            </a:endParaRPr>
          </a:p>
        </p:txBody>
      </p:sp>
      <p:sp>
        <p:nvSpPr>
          <p:cNvPr id="5" name="Oval 4"/>
          <p:cNvSpPr/>
          <p:nvPr/>
        </p:nvSpPr>
        <p:spPr>
          <a:xfrm>
            <a:off x="459843" y="4776268"/>
            <a:ext cx="4912894" cy="174907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Tree>
    <p:extLst>
      <p:ext uri="{BB962C8B-B14F-4D97-AF65-F5344CB8AC3E}">
        <p14:creationId xmlns:p14="http://schemas.microsoft.com/office/powerpoint/2010/main" val="2397682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dirty="0" smtClean="0"/>
              <a:t>Objetivos de Aprendizaje</a:t>
            </a:r>
            <a:endParaRPr lang="es-MX" dirty="0"/>
          </a:p>
        </p:txBody>
      </p:sp>
      <p:sp>
        <p:nvSpPr>
          <p:cNvPr id="9" name="Content Placeholder 2"/>
          <p:cNvSpPr>
            <a:spLocks noGrp="1"/>
          </p:cNvSpPr>
          <p:nvPr>
            <p:ph idx="1"/>
          </p:nvPr>
        </p:nvSpPr>
        <p:spPr>
          <a:xfrm>
            <a:off x="457200" y="1700731"/>
            <a:ext cx="8229600" cy="4525963"/>
          </a:xfrm>
        </p:spPr>
        <p:txBody>
          <a:bodyPr>
            <a:normAutofit fontScale="92500" lnSpcReduction="20000"/>
          </a:bodyPr>
          <a:lstStyle/>
          <a:p>
            <a:pPr lvl="0"/>
            <a:r>
              <a:rPr lang="es-MX" dirty="0" smtClean="0"/>
              <a:t>Al concluir este módulo, los participantes serán capaces de:</a:t>
            </a:r>
          </a:p>
          <a:p>
            <a:pPr lvl="1"/>
            <a:r>
              <a:rPr lang="es-MX" dirty="0" smtClean="0"/>
              <a:t>Describir la clasificación de dolor de acuerdo con los mecanismos, duración y severidad del dolor y tipo de tejido involucrado</a:t>
            </a:r>
          </a:p>
          <a:p>
            <a:pPr lvl="1"/>
            <a:r>
              <a:rPr lang="es-MX" dirty="0" smtClean="0"/>
              <a:t>Discutir la prevalencia general del dolor </a:t>
            </a:r>
          </a:p>
          <a:p>
            <a:pPr lvl="1"/>
            <a:r>
              <a:rPr lang="es-MX" dirty="0" smtClean="0"/>
              <a:t>Evaluar a los pacientes que llegan con dolor</a:t>
            </a:r>
          </a:p>
          <a:p>
            <a:pPr lvl="1"/>
            <a:r>
              <a:rPr lang="es-MX" dirty="0" smtClean="0"/>
              <a:t>Seleccionar estrategias farmacológicas y no-farmacológicas apropiadas con base en el tipo de dolor</a:t>
            </a:r>
          </a:p>
          <a:p>
            <a:pPr lvl="1"/>
            <a:r>
              <a:rPr lang="es-MX" dirty="0" smtClean="0"/>
              <a:t>Saber cuándo referir a los pacientes con un especialista</a:t>
            </a:r>
            <a:endParaRPr lang="es-MX" dirty="0"/>
          </a:p>
        </p:txBody>
      </p:sp>
      <p:sp>
        <p:nvSpPr>
          <p:cNvPr id="10" name="Slide Number Placeholder 3"/>
          <p:cNvSpPr>
            <a:spLocks noGrp="1"/>
          </p:cNvSpPr>
          <p:nvPr>
            <p:ph type="sldNum" sz="quarter" idx="12"/>
          </p:nvPr>
        </p:nvSpPr>
        <p:spPr>
          <a:xfrm>
            <a:off x="6758880" y="6448251"/>
            <a:ext cx="2133600" cy="365125"/>
          </a:xfrm>
        </p:spPr>
        <p:txBody>
          <a:body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3</a:t>
            </a:fld>
            <a:endParaRPr lang="es-MX" dirty="0">
              <a:solidFill>
                <a:schemeClr val="bg1"/>
              </a:solidFill>
            </a:endParaRPr>
          </a:p>
        </p:txBody>
      </p:sp>
    </p:spTree>
    <p:extLst>
      <p:ext uri="{BB962C8B-B14F-4D97-AF65-F5344CB8AC3E}">
        <p14:creationId xmlns:p14="http://schemas.microsoft.com/office/powerpoint/2010/main" val="2969492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noProof="0" dirty="0" smtClean="0"/>
              <a:t>PREGUNTAS FRECUENTES</a:t>
            </a:r>
            <a:endParaRPr lang="es-MX" noProof="0" dirty="0"/>
          </a:p>
        </p:txBody>
      </p:sp>
    </p:spTree>
    <p:extLst>
      <p:ext uri="{BB962C8B-B14F-4D97-AF65-F5344CB8AC3E}">
        <p14:creationId xmlns:p14="http://schemas.microsoft.com/office/powerpoint/2010/main" val="1462085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MX" sz="3200" noProof="0" dirty="0" smtClean="0"/>
              <a:t>Preguntas Frecuentes: </a:t>
            </a:r>
            <a:br>
              <a:rPr lang="es-MX" sz="3200" noProof="0" dirty="0" smtClean="0"/>
            </a:br>
            <a:r>
              <a:rPr lang="es-MX" sz="3200" noProof="0" dirty="0" smtClean="0"/>
              <a:t>Tabla de Contenidos</a:t>
            </a:r>
            <a:endParaRPr lang="es-MX" sz="3200" noProof="0" dirty="0"/>
          </a:p>
        </p:txBody>
      </p:sp>
      <p:sp>
        <p:nvSpPr>
          <p:cNvPr id="5" name="Content Placeholder 4"/>
          <p:cNvSpPr>
            <a:spLocks noGrp="1"/>
          </p:cNvSpPr>
          <p:nvPr>
            <p:ph idx="1"/>
          </p:nvPr>
        </p:nvSpPr>
        <p:spPr/>
        <p:txBody>
          <a:bodyPr>
            <a:normAutofit fontScale="70000" lnSpcReduction="20000"/>
          </a:bodyPr>
          <a:lstStyle/>
          <a:p>
            <a:r>
              <a:rPr lang="es-MX" noProof="0" dirty="0" smtClean="0"/>
              <a:t>¿Qué indicios clínicos ayudan a distinguir entre dolor nociceptivo y dolor neuropático?</a:t>
            </a:r>
          </a:p>
          <a:p>
            <a:r>
              <a:rPr lang="es-MX" noProof="0" dirty="0" smtClean="0"/>
              <a:t>¿Puedo combinar tratamientos? </a:t>
            </a:r>
          </a:p>
          <a:p>
            <a:r>
              <a:rPr lang="es-MX" noProof="0" dirty="0" smtClean="0"/>
              <a:t>¿Por qué el tratamiento de dolor crónico debe ser multimodal? </a:t>
            </a:r>
          </a:p>
          <a:p>
            <a:r>
              <a:rPr lang="es-MX" noProof="0" dirty="0" smtClean="0"/>
              <a:t>¿Cuál es el riesgo gastrointestinal con los AINEne/coxibs?</a:t>
            </a:r>
          </a:p>
          <a:p>
            <a:r>
              <a:rPr lang="es-MX" noProof="0" dirty="0" smtClean="0"/>
              <a:t>¿Cuál es el riesgo cardiovascular con los AINEne/coxibs?</a:t>
            </a:r>
          </a:p>
          <a:p>
            <a:r>
              <a:rPr lang="es-MX" noProof="0" dirty="0" smtClean="0"/>
              <a:t>¿Interfieren los AINEne/coxibs con la curación </a:t>
            </a:r>
            <a:r>
              <a:rPr lang="es-MX" dirty="0" smtClean="0"/>
              <a:t>ó</a:t>
            </a:r>
            <a:r>
              <a:rPr lang="es-MX" noProof="0" dirty="0" smtClean="0"/>
              <a:t>sea?</a:t>
            </a:r>
          </a:p>
          <a:p>
            <a:r>
              <a:rPr lang="es-MX" noProof="0" dirty="0" smtClean="0"/>
              <a:t>¿Cuál es el riesgo de adicción con los opioides?</a:t>
            </a:r>
          </a:p>
          <a:p>
            <a:r>
              <a:rPr lang="es-MX" noProof="0" dirty="0" smtClean="0"/>
              <a:t>¿Qué efectos secundarios debemos esperar con los opioides?</a:t>
            </a:r>
          </a:p>
          <a:p>
            <a:r>
              <a:rPr lang="es-MX" noProof="0" dirty="0" smtClean="0"/>
              <a:t>¿Por qué deben usarse antidepresivos para tratar el dolor?</a:t>
            </a:r>
          </a:p>
          <a:p>
            <a:r>
              <a:rPr lang="es-MX" noProof="0" dirty="0" smtClean="0"/>
              <a:t>¿Cuándo debo referir a los pacientes a un especialista en dolor o a una clínica de dolor?</a:t>
            </a:r>
            <a:endParaRPr lang="es-MX" noProof="0" dirty="0"/>
          </a:p>
        </p:txBody>
      </p:sp>
    </p:spTree>
    <p:extLst>
      <p:ext uri="{BB962C8B-B14F-4D97-AF65-F5344CB8AC3E}">
        <p14:creationId xmlns:p14="http://schemas.microsoft.com/office/powerpoint/2010/main" val="3329495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3200" dirty="0" smtClean="0"/>
              <a:t>¿Qué indicios clínicos ayudan a distinguir entre dolor nociceptivo y dolor neuropático?</a:t>
            </a:r>
            <a:br>
              <a:rPr lang="es-MX" sz="3200" dirty="0" smtClean="0"/>
            </a:br>
            <a:endParaRPr lang="es-MX" sz="3200" dirty="0"/>
          </a:p>
        </p:txBody>
      </p:sp>
      <p:sp>
        <p:nvSpPr>
          <p:cNvPr id="4" name="Text Placeholder 3"/>
          <p:cNvSpPr>
            <a:spLocks noGrp="1"/>
          </p:cNvSpPr>
          <p:nvPr>
            <p:ph type="body" idx="1"/>
          </p:nvPr>
        </p:nvSpPr>
        <p:spPr>
          <a:solidFill>
            <a:schemeClr val="accent2"/>
          </a:solidFill>
        </p:spPr>
        <p:txBody>
          <a:bodyPr/>
          <a:lstStyle/>
          <a:p>
            <a:pPr algn="ctr"/>
            <a:r>
              <a:rPr lang="es-MX" dirty="0" smtClean="0">
                <a:solidFill>
                  <a:schemeClr val="bg1"/>
                </a:solidFill>
              </a:rPr>
              <a:t>Nociceptivo</a:t>
            </a:r>
            <a:endParaRPr lang="es-MX" dirty="0">
              <a:solidFill>
                <a:schemeClr val="bg1"/>
              </a:solidFill>
            </a:endParaRPr>
          </a:p>
        </p:txBody>
      </p:sp>
      <p:sp>
        <p:nvSpPr>
          <p:cNvPr id="5" name="Content Placeholder 4"/>
          <p:cNvSpPr>
            <a:spLocks noGrp="1"/>
          </p:cNvSpPr>
          <p:nvPr>
            <p:ph sz="half" idx="2"/>
          </p:nvPr>
        </p:nvSpPr>
        <p:spPr>
          <a:solidFill>
            <a:schemeClr val="tx2">
              <a:lumMod val="10000"/>
              <a:lumOff val="90000"/>
            </a:schemeClr>
          </a:solidFill>
        </p:spPr>
        <p:txBody>
          <a:bodyPr>
            <a:normAutofit/>
          </a:bodyPr>
          <a:lstStyle/>
          <a:p>
            <a:r>
              <a:rPr lang="es-MX" dirty="0" smtClean="0"/>
              <a:t>Usualmente punzante y pulsante y bien localizado</a:t>
            </a:r>
          </a:p>
          <a:p>
            <a:r>
              <a:rPr lang="es-MX" dirty="0" smtClean="0"/>
              <a:t>Usualmente de tiempo limitado (se resuelve cuando el tejido dañado sana), pero puede ser crónico</a:t>
            </a:r>
          </a:p>
          <a:p>
            <a:r>
              <a:rPr lang="es-MX" dirty="0" smtClean="0"/>
              <a:t>Generalmente responde a los analgésicos convencionales</a:t>
            </a:r>
            <a:endParaRPr lang="es-MX" dirty="0"/>
          </a:p>
        </p:txBody>
      </p:sp>
      <p:sp>
        <p:nvSpPr>
          <p:cNvPr id="6" name="Text Placeholder 5"/>
          <p:cNvSpPr>
            <a:spLocks noGrp="1"/>
          </p:cNvSpPr>
          <p:nvPr>
            <p:ph type="body" sz="quarter" idx="3"/>
          </p:nvPr>
        </p:nvSpPr>
        <p:spPr>
          <a:solidFill>
            <a:schemeClr val="accent3"/>
          </a:solidFill>
        </p:spPr>
        <p:txBody>
          <a:bodyPr/>
          <a:lstStyle/>
          <a:p>
            <a:pPr algn="ctr"/>
            <a:r>
              <a:rPr lang="es-MX" dirty="0" smtClean="0"/>
              <a:t>Neuropático</a:t>
            </a:r>
            <a:endParaRPr lang="es-MX" dirty="0"/>
          </a:p>
        </p:txBody>
      </p:sp>
      <p:sp>
        <p:nvSpPr>
          <p:cNvPr id="7" name="Content Placeholder 6"/>
          <p:cNvSpPr>
            <a:spLocks noGrp="1"/>
          </p:cNvSpPr>
          <p:nvPr>
            <p:ph sz="quarter" idx="4"/>
          </p:nvPr>
        </p:nvSpPr>
        <p:spPr>
          <a:solidFill>
            <a:schemeClr val="tx2">
              <a:lumMod val="10000"/>
              <a:lumOff val="90000"/>
            </a:schemeClr>
          </a:solidFill>
        </p:spPr>
        <p:txBody>
          <a:bodyPr>
            <a:normAutofit fontScale="92500"/>
          </a:bodyPr>
          <a:lstStyle/>
          <a:p>
            <a:pPr>
              <a:spcAft>
                <a:spcPct val="20000"/>
              </a:spcAft>
            </a:pPr>
            <a:r>
              <a:rPr lang="es-MX" dirty="0" smtClean="0"/>
              <a:t>Dolor descritos generalmente como hormigueo, como una descarga eléctrica, y quemante – comúnmente asociado con entumecimiento</a:t>
            </a:r>
            <a:endParaRPr lang="es-MX" baseline="30000" dirty="0" smtClean="0"/>
          </a:p>
          <a:p>
            <a:pPr>
              <a:spcAft>
                <a:spcPct val="20000"/>
              </a:spcAft>
            </a:pPr>
            <a:r>
              <a:rPr lang="es-MX" dirty="0" smtClean="0"/>
              <a:t>Casi siempre es una condición crónica</a:t>
            </a:r>
          </a:p>
          <a:p>
            <a:pPr>
              <a:spcAft>
                <a:spcPct val="20000"/>
              </a:spcAft>
            </a:pPr>
            <a:r>
              <a:rPr lang="es-MX" dirty="0" smtClean="0"/>
              <a:t>Responde pobremente a los analgésicos convencionales</a:t>
            </a:r>
          </a:p>
        </p:txBody>
      </p:sp>
      <p:sp>
        <p:nvSpPr>
          <p:cNvPr id="9" name="Slide Number Placeholder 3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03B8EED-60FF-4798-B00A-5F8F0039E366}" type="slidenum">
              <a:rPr lang="es-MX" smtClean="0">
                <a:solidFill>
                  <a:prstClr val="black"/>
                </a:solidFill>
              </a:rPr>
              <a:pPr>
                <a:defRPr/>
              </a:pPr>
              <a:t>6</a:t>
            </a:fld>
            <a:endParaRPr lang="es-MX" dirty="0">
              <a:solidFill>
                <a:prstClr val="black"/>
              </a:solidFill>
            </a:endParaRPr>
          </a:p>
        </p:txBody>
      </p:sp>
      <p:sp>
        <p:nvSpPr>
          <p:cNvPr id="10" name="Text Box 8"/>
          <p:cNvSpPr txBox="1">
            <a:spLocks noChangeArrowheads="1"/>
          </p:cNvSpPr>
          <p:nvPr/>
        </p:nvSpPr>
        <p:spPr bwMode="auto">
          <a:xfrm>
            <a:off x="246197" y="6282385"/>
            <a:ext cx="7710179" cy="461665"/>
          </a:xfrm>
          <a:prstGeom prst="rect">
            <a:avLst/>
          </a:prstGeom>
          <a:noFill/>
          <a:ln>
            <a:noFill/>
          </a:ln>
          <a:effectLst>
            <a:prstShdw prst="shdw17" dist="17961" dir="2700000">
              <a:srgbClr val="9983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CA" sz="1000" dirty="0">
                <a:solidFill>
                  <a:srgbClr val="002060"/>
                </a:solidFill>
                <a:latin typeface="Calibri"/>
              </a:rPr>
              <a:t>Dray A. </a:t>
            </a:r>
            <a:r>
              <a:rPr lang="en-CA" sz="1000" i="1" dirty="0">
                <a:solidFill>
                  <a:srgbClr val="002060"/>
                </a:solidFill>
                <a:latin typeface="Calibri"/>
              </a:rPr>
              <a:t>Br J Anaesth </a:t>
            </a:r>
            <a:r>
              <a:rPr lang="en-CA" sz="1000" dirty="0" smtClean="0">
                <a:solidFill>
                  <a:srgbClr val="002060"/>
                </a:solidFill>
                <a:latin typeface="Calibri"/>
              </a:rPr>
              <a:t>2008; 101(1):48-58; </a:t>
            </a:r>
            <a:r>
              <a:rPr lang="en-US" sz="1000" dirty="0" smtClean="0">
                <a:solidFill>
                  <a:srgbClr val="002060"/>
                </a:solidFill>
                <a:latin typeface="Calibri"/>
              </a:rPr>
              <a:t>Felson DT. </a:t>
            </a:r>
            <a:r>
              <a:rPr lang="en-US" sz="1000" i="1" dirty="0" smtClean="0">
                <a:solidFill>
                  <a:srgbClr val="002060"/>
                </a:solidFill>
                <a:latin typeface="Calibri"/>
              </a:rPr>
              <a:t>Arthritis Res Ther </a:t>
            </a:r>
            <a:r>
              <a:rPr lang="en-US" sz="1000" dirty="0" smtClean="0">
                <a:solidFill>
                  <a:srgbClr val="002060"/>
                </a:solidFill>
                <a:latin typeface="Calibri"/>
              </a:rPr>
              <a:t>2009;11(1):203; International Association for the Study of Pain. </a:t>
            </a:r>
            <a:r>
              <a:rPr lang="en-US" sz="1000" i="1" dirty="0" smtClean="0">
                <a:solidFill>
                  <a:srgbClr val="002060"/>
                </a:solidFill>
                <a:latin typeface="Calibri"/>
              </a:rPr>
              <a:t>IASP Taxonomy. </a:t>
            </a:r>
            <a:r>
              <a:rPr lang="en-US" sz="1000" dirty="0" smtClean="0">
                <a:solidFill>
                  <a:srgbClr val="002060"/>
                </a:solidFill>
                <a:latin typeface="Calibri"/>
              </a:rPr>
              <a:t>Available at: </a:t>
            </a:r>
            <a:r>
              <a:rPr lang="en-US" sz="1000" dirty="0" smtClean="0">
                <a:solidFill>
                  <a:srgbClr val="002060"/>
                </a:solidFill>
                <a:latin typeface="Calibri"/>
                <a:hlinkClick r:id="rId3"/>
              </a:rPr>
              <a:t>http://www.iasp-pain.org/AM/Template.cfm?Section=Pain_Definitions</a:t>
            </a:r>
            <a:r>
              <a:rPr lang="en-US" sz="1000" dirty="0" smtClean="0">
                <a:solidFill>
                  <a:srgbClr val="002060"/>
                </a:solidFill>
                <a:latin typeface="Calibri"/>
              </a:rPr>
              <a:t>. Accessed: July 15, 2013; McMahon SB, Koltzenburg M (Eds). </a:t>
            </a:r>
            <a:br>
              <a:rPr lang="en-US" sz="1000" dirty="0" smtClean="0">
                <a:solidFill>
                  <a:srgbClr val="002060"/>
                </a:solidFill>
                <a:latin typeface="Calibri"/>
              </a:rPr>
            </a:br>
            <a:r>
              <a:rPr lang="en-US" sz="1000" i="1" dirty="0" smtClean="0">
                <a:solidFill>
                  <a:srgbClr val="002060"/>
                </a:solidFill>
                <a:latin typeface="Calibri"/>
              </a:rPr>
              <a:t>Wall and Melzack’s Textbook of Pain. </a:t>
            </a:r>
            <a:r>
              <a:rPr lang="en-US" sz="1000" dirty="0" smtClean="0">
                <a:solidFill>
                  <a:srgbClr val="002060"/>
                </a:solidFill>
                <a:latin typeface="Calibri"/>
              </a:rPr>
              <a:t>5th ed. Elsevier; London, UK: 2006; Woolf CJ. </a:t>
            </a:r>
            <a:r>
              <a:rPr lang="en-US" sz="1000" i="1" dirty="0" smtClean="0">
                <a:solidFill>
                  <a:srgbClr val="002060"/>
                </a:solidFill>
                <a:latin typeface="Calibri"/>
              </a:rPr>
              <a:t>Pain</a:t>
            </a:r>
            <a:r>
              <a:rPr lang="en-US" sz="1000" dirty="0" smtClean="0">
                <a:solidFill>
                  <a:srgbClr val="002060"/>
                </a:solidFill>
                <a:latin typeface="Calibri"/>
              </a:rPr>
              <a:t> 2011;152(3 Suppl):S2-15.</a:t>
            </a:r>
            <a:endParaRPr lang="en-US" sz="1000" dirty="0">
              <a:solidFill>
                <a:srgbClr val="002060"/>
              </a:solidFill>
              <a:latin typeface="Calibri"/>
            </a:endParaRPr>
          </a:p>
        </p:txBody>
      </p:sp>
    </p:spTree>
    <p:extLst>
      <p:ext uri="{BB962C8B-B14F-4D97-AF65-F5344CB8AC3E}">
        <p14:creationId xmlns:p14="http://schemas.microsoft.com/office/powerpoint/2010/main" val="159236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29939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s-MX" sz="3600" b="0" i="0" u="none" strike="noStrike" kern="1200" cap="none" spc="0" normalizeH="0" baseline="0" noProof="0" dirty="0" smtClean="0">
                <a:ln>
                  <a:noFill/>
                </a:ln>
                <a:solidFill>
                  <a:srgbClr val="002060"/>
                </a:solidFill>
                <a:effectLst/>
                <a:uLnTx/>
                <a:uFillTx/>
                <a:latin typeface="+mj-lt"/>
                <a:ea typeface="+mj-ea"/>
                <a:cs typeface="+mj-cs"/>
              </a:rPr>
              <a:t>Descriptores Comunes de </a:t>
            </a:r>
            <a:br>
              <a:rPr kumimoji="0" lang="es-MX" sz="3600" b="0" i="0" u="none" strike="noStrike" kern="1200" cap="none" spc="0" normalizeH="0" baseline="0" noProof="0" dirty="0" smtClean="0">
                <a:ln>
                  <a:noFill/>
                </a:ln>
                <a:solidFill>
                  <a:srgbClr val="002060"/>
                </a:solidFill>
                <a:effectLst/>
                <a:uLnTx/>
                <a:uFillTx/>
                <a:latin typeface="+mj-lt"/>
                <a:ea typeface="+mj-ea"/>
                <a:cs typeface="+mj-cs"/>
              </a:rPr>
            </a:br>
            <a:r>
              <a:rPr kumimoji="0" lang="es-MX" sz="3600" b="0" i="0" u="none" strike="noStrike" kern="1200" cap="none" spc="0" normalizeH="0" baseline="0" noProof="0" dirty="0" smtClean="0">
                <a:ln>
                  <a:noFill/>
                </a:ln>
                <a:solidFill>
                  <a:srgbClr val="002060"/>
                </a:solidFill>
                <a:effectLst/>
                <a:uLnTx/>
                <a:uFillTx/>
                <a:latin typeface="+mj-lt"/>
                <a:ea typeface="+mj-ea"/>
                <a:cs typeface="+mj-cs"/>
              </a:rPr>
              <a:t>Dolor Neuropático</a:t>
            </a:r>
            <a:endParaRPr kumimoji="0" lang="es-MX" sz="3600" b="0" i="0" u="none" strike="noStrike" kern="1200" cap="none" spc="0" normalizeH="0" baseline="0" noProof="0" dirty="0">
              <a:ln>
                <a:noFill/>
              </a:ln>
              <a:solidFill>
                <a:srgbClr val="002060"/>
              </a:solidFill>
              <a:effectLst/>
              <a:uLnTx/>
              <a:uFillTx/>
              <a:latin typeface="+mj-lt"/>
              <a:ea typeface="+mj-ea"/>
              <a:cs typeface="+mj-cs"/>
            </a:endParaRPr>
          </a:p>
        </p:txBody>
      </p:sp>
      <p:sp>
        <p:nvSpPr>
          <p:cNvPr id="8" name="Slide Number Placeholder 18"/>
          <p:cNvSpPr>
            <a:spLocks noGrp="1"/>
          </p:cNvSpPr>
          <p:nvPr>
            <p:ph type="sldNum" sz="quarter" idx="12"/>
          </p:nvPr>
        </p:nvSpPr>
        <p:spPr>
          <a:xfrm>
            <a:off x="6553200" y="6356350"/>
            <a:ext cx="2133600" cy="365125"/>
          </a:xfrm>
        </p:spPr>
        <p:txBody>
          <a:bodyPr/>
          <a:lstStyle/>
          <a:p>
            <a:fld id="{903B8EED-60FF-4798-B00A-5F8F0039E366}" type="slidenum">
              <a:rPr lang="en-CA" smtClean="0"/>
              <a:pPr/>
              <a:t>7</a:t>
            </a:fld>
            <a:endParaRPr lang="en-CA" dirty="0"/>
          </a:p>
        </p:txBody>
      </p:sp>
      <p:sp>
        <p:nvSpPr>
          <p:cNvPr id="9" name="Rectangle 4"/>
          <p:cNvSpPr>
            <a:spLocks noChangeArrowheads="1"/>
          </p:cNvSpPr>
          <p:nvPr/>
        </p:nvSpPr>
        <p:spPr bwMode="auto">
          <a:xfrm>
            <a:off x="539552" y="4027400"/>
            <a:ext cx="8604448" cy="738664"/>
          </a:xfrm>
          <a:prstGeom prst="rect">
            <a:avLst/>
          </a:prstGeom>
          <a:noFill/>
          <a:ln w="25400">
            <a:noFill/>
            <a:miter lim="800000"/>
            <a:headEnd/>
            <a:tailEnd/>
          </a:ln>
        </p:spPr>
        <p:txBody>
          <a:bodyPr wrap="square" tIns="91440" bIns="91440">
            <a:spAutoFit/>
          </a:bodyPr>
          <a:lstStyle/>
          <a:p>
            <a:pPr eaLnBrk="0" hangingPunct="0">
              <a:buClr>
                <a:srgbClr val="FFFFFF"/>
              </a:buClr>
              <a:buSzPct val="120000"/>
              <a:defRPr/>
            </a:pPr>
            <a:r>
              <a:rPr lang="es-MX" b="1" i="1" dirty="0" smtClean="0">
                <a:solidFill>
                  <a:schemeClr val="bg2"/>
                </a:solidFill>
                <a:ea typeface="Arial Unicode MS" pitchFamily="34" charset="-128"/>
                <a:cs typeface="Arial Unicode MS" pitchFamily="34" charset="-128"/>
              </a:rPr>
              <a:t>Ardor                      Hormigueo               Piquetes            Como descarga      Entumecimiento</a:t>
            </a:r>
            <a:endParaRPr lang="es-MX" b="1" i="1" dirty="0" smtClean="0">
              <a:solidFill>
                <a:schemeClr val="bg2"/>
              </a:solidFill>
              <a:latin typeface="+mn-lt"/>
              <a:ea typeface="Arial Unicode MS" pitchFamily="34" charset="-128"/>
              <a:cs typeface="Arial Unicode MS" pitchFamily="34" charset="-128"/>
            </a:endParaRPr>
          </a:p>
          <a:p>
            <a:pPr eaLnBrk="0" hangingPunct="0">
              <a:buClr>
                <a:srgbClr val="FFFFFF"/>
              </a:buClr>
              <a:buSzPct val="120000"/>
              <a:defRPr/>
            </a:pPr>
            <a:r>
              <a:rPr lang="es-MX" b="1" i="1" dirty="0" smtClean="0">
                <a:solidFill>
                  <a:schemeClr val="bg2"/>
                </a:solidFill>
                <a:ea typeface="Arial Unicode MS" pitchFamily="34" charset="-128"/>
                <a:cs typeface="Arial Unicode MS" pitchFamily="34" charset="-128"/>
              </a:rPr>
              <a:t>					               </a:t>
            </a:r>
            <a:r>
              <a:rPr lang="es-MX" b="1" i="1" dirty="0" smtClean="0">
                <a:solidFill>
                  <a:schemeClr val="bg2"/>
                </a:solidFill>
                <a:latin typeface="+mn-lt"/>
                <a:ea typeface="Arial Unicode MS" pitchFamily="34" charset="-128"/>
                <a:cs typeface="Arial Unicode MS" pitchFamily="34" charset="-128"/>
              </a:rPr>
              <a:t>eléctrica</a:t>
            </a:r>
            <a:endParaRPr lang="es-MX" b="1" i="1" dirty="0">
              <a:solidFill>
                <a:schemeClr val="bg2"/>
              </a:solidFill>
              <a:latin typeface="+mn-lt"/>
              <a:ea typeface="Arial Unicode MS" pitchFamily="34" charset="-128"/>
              <a:cs typeface="Arial Unicode MS" pitchFamily="34" charset="-128"/>
            </a:endParaRPr>
          </a:p>
        </p:txBody>
      </p:sp>
      <p:sp>
        <p:nvSpPr>
          <p:cNvPr id="10" name="Rectangle 1"/>
          <p:cNvSpPr/>
          <p:nvPr/>
        </p:nvSpPr>
        <p:spPr>
          <a:xfrm>
            <a:off x="118469" y="6619772"/>
            <a:ext cx="6847656" cy="246221"/>
          </a:xfrm>
          <a:prstGeom prst="rect">
            <a:avLst/>
          </a:prstGeom>
        </p:spPr>
        <p:txBody>
          <a:bodyPr wrap="square">
            <a:spAutoFit/>
          </a:bodyPr>
          <a:lstStyle/>
          <a:p>
            <a:pPr marL="180975" lvl="2" indent="-180975"/>
            <a:r>
              <a:rPr lang="en-US" sz="1000" dirty="0" smtClean="0">
                <a:solidFill>
                  <a:srgbClr val="002060"/>
                </a:solidFill>
                <a:cs typeface="Arial" pitchFamily="34" charset="0"/>
              </a:rPr>
              <a:t>Baron </a:t>
            </a:r>
            <a:r>
              <a:rPr lang="en-US" sz="1000" dirty="0">
                <a:solidFill>
                  <a:srgbClr val="002060"/>
                </a:solidFill>
                <a:cs typeface="Arial" pitchFamily="34" charset="0"/>
              </a:rPr>
              <a:t>R </a:t>
            </a:r>
            <a:r>
              <a:rPr lang="en-US" sz="1000" i="1" dirty="0">
                <a:solidFill>
                  <a:srgbClr val="002060"/>
                </a:solidFill>
                <a:cs typeface="Arial" pitchFamily="34" charset="0"/>
              </a:rPr>
              <a:t>et al.</a:t>
            </a:r>
            <a:r>
              <a:rPr lang="en-US" sz="1000" dirty="0">
                <a:solidFill>
                  <a:srgbClr val="002060"/>
                </a:solidFill>
                <a:cs typeface="Arial" pitchFamily="34" charset="0"/>
              </a:rPr>
              <a:t> </a:t>
            </a:r>
            <a:r>
              <a:rPr lang="en-US" sz="1000" i="1" dirty="0">
                <a:solidFill>
                  <a:srgbClr val="002060"/>
                </a:solidFill>
                <a:cs typeface="Arial" pitchFamily="34" charset="0"/>
              </a:rPr>
              <a:t>Lancet Neurol </a:t>
            </a:r>
            <a:r>
              <a:rPr lang="en-US" sz="1000" dirty="0" smtClean="0">
                <a:solidFill>
                  <a:srgbClr val="002060"/>
                </a:solidFill>
                <a:cs typeface="Arial" pitchFamily="34" charset="0"/>
              </a:rPr>
              <a:t>2010; 9(8):807-19; </a:t>
            </a:r>
            <a:r>
              <a:rPr lang="en-GB" sz="1000" dirty="0" smtClean="0">
                <a:solidFill>
                  <a:srgbClr val="002060"/>
                </a:solidFill>
                <a:cs typeface="Arial" pitchFamily="34" charset="0"/>
              </a:rPr>
              <a:t>Gilron </a:t>
            </a:r>
            <a:r>
              <a:rPr lang="en-GB" sz="1000" dirty="0">
                <a:solidFill>
                  <a:srgbClr val="002060"/>
                </a:solidFill>
                <a:cs typeface="Arial" pitchFamily="34" charset="0"/>
              </a:rPr>
              <a:t>I </a:t>
            </a:r>
            <a:r>
              <a:rPr lang="en-GB" sz="1000" i="1" dirty="0">
                <a:solidFill>
                  <a:srgbClr val="002060"/>
                </a:solidFill>
                <a:cs typeface="Arial" pitchFamily="34" charset="0"/>
              </a:rPr>
              <a:t>et al. </a:t>
            </a:r>
            <a:r>
              <a:rPr lang="en-US" sz="1000" i="1" dirty="0" smtClean="0">
                <a:solidFill>
                  <a:srgbClr val="002060"/>
                </a:solidFill>
                <a:cs typeface="Arial" pitchFamily="34" charset="0"/>
              </a:rPr>
              <a:t>CMAJ </a:t>
            </a:r>
            <a:r>
              <a:rPr lang="en-GB" sz="1000" dirty="0">
                <a:solidFill>
                  <a:srgbClr val="002060"/>
                </a:solidFill>
                <a:cs typeface="Arial" pitchFamily="34" charset="0"/>
              </a:rPr>
              <a:t>2006</a:t>
            </a:r>
            <a:r>
              <a:rPr lang="en-GB" sz="1000" dirty="0" smtClean="0">
                <a:solidFill>
                  <a:srgbClr val="002060"/>
                </a:solidFill>
                <a:cs typeface="Arial" pitchFamily="34" charset="0"/>
              </a:rPr>
              <a:t>; 175(3):265-75.</a:t>
            </a:r>
            <a:endParaRPr lang="en-US" sz="1000" dirty="0">
              <a:solidFill>
                <a:srgbClr val="002060"/>
              </a:solidFill>
              <a:cs typeface="Arial" pitchFamily="34" charset="0"/>
            </a:endParaRPr>
          </a:p>
        </p:txBody>
      </p:sp>
      <p:pic>
        <p:nvPicPr>
          <p:cNvPr id="11" name="Picture 5" descr="Semptom Bilinclendirmesi ayak görselleri"/>
          <p:cNvPicPr>
            <a:picLocks noChangeAspect="1" noChangeArrowheads="1"/>
          </p:cNvPicPr>
          <p:nvPr/>
        </p:nvPicPr>
        <p:blipFill rotWithShape="1">
          <a:blip r:embed="rId3" cstate="print"/>
          <a:srcRect t="7300" b="29219"/>
          <a:stretch/>
        </p:blipFill>
        <p:spPr bwMode="auto">
          <a:xfrm>
            <a:off x="97040" y="2493765"/>
            <a:ext cx="9020175" cy="1572126"/>
          </a:xfrm>
          <a:prstGeom prst="rect">
            <a:avLst/>
          </a:prstGeom>
          <a:noFill/>
          <a:ln w="9525">
            <a:noFill/>
            <a:miter lim="800000"/>
            <a:headEnd/>
            <a:tailEnd/>
          </a:ln>
        </p:spPr>
      </p:pic>
      <p:sp>
        <p:nvSpPr>
          <p:cNvPr id="12"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solidFill>
                  <a:schemeClr val="bg1"/>
                </a:solidFill>
              </a:rPr>
              <a:t/>
            </a:r>
            <a:br>
              <a:rPr lang="en-CA" dirty="0" smtClean="0">
                <a:solidFill>
                  <a:schemeClr val="bg1"/>
                </a:solidFill>
              </a:rPr>
            </a:br>
            <a:fld id="{903B8EED-60FF-4798-B00A-5F8F0039E366}" type="slidenum">
              <a:rPr lang="en-CA" smtClean="0">
                <a:solidFill>
                  <a:schemeClr val="bg1"/>
                </a:solidFill>
              </a:rPr>
              <a:pPr/>
              <a:t>7</a:t>
            </a:fld>
            <a:endParaRPr lang="en-CA" dirty="0">
              <a:solidFill>
                <a:schemeClr val="bg1"/>
              </a:solidFill>
            </a:endParaRPr>
          </a:p>
        </p:txBody>
      </p:sp>
    </p:spTree>
    <p:extLst>
      <p:ext uri="{BB962C8B-B14F-4D97-AF65-F5344CB8AC3E}">
        <p14:creationId xmlns:p14="http://schemas.microsoft.com/office/powerpoint/2010/main" val="1639871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0" name="Rectangle 14"/>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ru-RU">
              <a:solidFill>
                <a:prstClr val="white"/>
              </a:solidFill>
            </a:endParaRPr>
          </a:p>
        </p:txBody>
      </p:sp>
      <p:sp>
        <p:nvSpPr>
          <p:cNvPr id="43026" name="Rectangle 18"/>
          <p:cNvSpPr>
            <a:spLocks noGrp="1" noChangeArrowheads="1"/>
          </p:cNvSpPr>
          <p:nvPr>
            <p:ph type="title" idx="4294967295"/>
          </p:nvPr>
        </p:nvSpPr>
        <p:spPr/>
        <p:txBody>
          <a:bodyPr>
            <a:normAutofit/>
          </a:bodyPr>
          <a:lstStyle/>
          <a:p>
            <a:r>
              <a:rPr lang="es-MX" noProof="0" dirty="0" smtClean="0"/>
              <a:t>¿Puedo Combinar Tratamientos?</a:t>
            </a:r>
          </a:p>
        </p:txBody>
      </p:sp>
      <p:sp>
        <p:nvSpPr>
          <p:cNvPr id="29" name="Puzzle3"/>
          <p:cNvSpPr>
            <a:spLocks noEditPoints="1" noChangeArrowheads="1"/>
          </p:cNvSpPr>
          <p:nvPr/>
        </p:nvSpPr>
        <p:spPr bwMode="auto">
          <a:xfrm>
            <a:off x="3380866" y="1415620"/>
            <a:ext cx="2409896" cy="220185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MX" dirty="0">
              <a:solidFill>
                <a:schemeClr val="bg1"/>
              </a:solidFill>
            </a:endParaRPr>
          </a:p>
        </p:txBody>
      </p:sp>
      <p:sp>
        <p:nvSpPr>
          <p:cNvPr id="30" name="Puzzle2"/>
          <p:cNvSpPr>
            <a:spLocks noEditPoints="1" noChangeArrowheads="1"/>
          </p:cNvSpPr>
          <p:nvPr/>
        </p:nvSpPr>
        <p:spPr bwMode="auto">
          <a:xfrm>
            <a:off x="2679962" y="3019744"/>
            <a:ext cx="3846316" cy="200551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MX" sz="900" dirty="0">
              <a:solidFill>
                <a:schemeClr val="bg1"/>
              </a:solidFill>
            </a:endParaRPr>
          </a:p>
        </p:txBody>
      </p:sp>
      <p:sp>
        <p:nvSpPr>
          <p:cNvPr id="37" name="Puzzle4"/>
          <p:cNvSpPr>
            <a:spLocks noEditPoints="1" noChangeArrowheads="1"/>
          </p:cNvSpPr>
          <p:nvPr/>
        </p:nvSpPr>
        <p:spPr bwMode="auto">
          <a:xfrm>
            <a:off x="1191624" y="2995020"/>
            <a:ext cx="2319039" cy="2563980"/>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38" name="Puzzle1"/>
          <p:cNvSpPr>
            <a:spLocks noEditPoints="1" noChangeArrowheads="1"/>
          </p:cNvSpPr>
          <p:nvPr/>
        </p:nvSpPr>
        <p:spPr bwMode="auto">
          <a:xfrm>
            <a:off x="395536" y="208170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2">
              <a:lumMod val="75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39" name="Puzzle1"/>
          <p:cNvSpPr>
            <a:spLocks noEditPoints="1" noChangeArrowheads="1"/>
          </p:cNvSpPr>
          <p:nvPr/>
        </p:nvSpPr>
        <p:spPr bwMode="auto">
          <a:xfrm>
            <a:off x="4801058" y="2081701"/>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MX" dirty="0" smtClean="0"/>
          </a:p>
          <a:p>
            <a:pPr algn="ctr"/>
            <a:endParaRPr lang="es-MX" dirty="0"/>
          </a:p>
        </p:txBody>
      </p:sp>
      <p:sp>
        <p:nvSpPr>
          <p:cNvPr id="40" name="Puzzle4"/>
          <p:cNvSpPr>
            <a:spLocks noEditPoints="1" noChangeArrowheads="1"/>
          </p:cNvSpPr>
          <p:nvPr/>
        </p:nvSpPr>
        <p:spPr bwMode="auto">
          <a:xfrm>
            <a:off x="5618958" y="2985655"/>
            <a:ext cx="2319039" cy="2563981"/>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accent4"/>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1" name="Puzzle3"/>
          <p:cNvSpPr>
            <a:spLocks noEditPoints="1" noChangeArrowheads="1"/>
          </p:cNvSpPr>
          <p:nvPr/>
        </p:nvSpPr>
        <p:spPr bwMode="auto">
          <a:xfrm>
            <a:off x="3363628" y="4278688"/>
            <a:ext cx="2409897" cy="2201853"/>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6"/>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2" name="Puzzle1"/>
          <p:cNvSpPr>
            <a:spLocks noEditPoints="1" noChangeArrowheads="1"/>
          </p:cNvSpPr>
          <p:nvPr/>
        </p:nvSpPr>
        <p:spPr bwMode="auto">
          <a:xfrm>
            <a:off x="395536" y="495204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3" name="Puzzle1"/>
          <p:cNvSpPr>
            <a:spLocks noEditPoints="1" noChangeArrowheads="1"/>
          </p:cNvSpPr>
          <p:nvPr/>
        </p:nvSpPr>
        <p:spPr bwMode="auto">
          <a:xfrm>
            <a:off x="4796058" y="4952041"/>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5"/>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4" name="TextBox 7"/>
          <p:cNvSpPr txBox="1"/>
          <p:nvPr/>
        </p:nvSpPr>
        <p:spPr>
          <a:xfrm>
            <a:off x="3580179" y="3777758"/>
            <a:ext cx="1817164" cy="400110"/>
          </a:xfrm>
          <a:prstGeom prst="rect">
            <a:avLst/>
          </a:prstGeom>
          <a:noFill/>
        </p:spPr>
        <p:txBody>
          <a:bodyPr wrap="none" rtlCol="0">
            <a:spAutoFit/>
          </a:bodyPr>
          <a:lstStyle/>
          <a:p>
            <a:r>
              <a:rPr lang="es-MX" sz="2000" dirty="0" smtClean="0"/>
              <a:t>Farmacoterapia</a:t>
            </a:r>
            <a:endParaRPr lang="es-MX" sz="2000" dirty="0"/>
          </a:p>
        </p:txBody>
      </p:sp>
      <p:sp>
        <p:nvSpPr>
          <p:cNvPr id="45" name="TextBox 30"/>
          <p:cNvSpPr txBox="1"/>
          <p:nvPr/>
        </p:nvSpPr>
        <p:spPr>
          <a:xfrm>
            <a:off x="5652120" y="2653168"/>
            <a:ext cx="2052293" cy="400110"/>
          </a:xfrm>
          <a:prstGeom prst="rect">
            <a:avLst/>
          </a:prstGeom>
          <a:noFill/>
        </p:spPr>
        <p:txBody>
          <a:bodyPr wrap="none" rtlCol="0">
            <a:spAutoFit/>
          </a:bodyPr>
          <a:lstStyle/>
          <a:p>
            <a:r>
              <a:rPr lang="es-MX" sz="2000" dirty="0" smtClean="0">
                <a:solidFill>
                  <a:schemeClr val="bg1"/>
                </a:solidFill>
              </a:rPr>
              <a:t>Manejo del estrés</a:t>
            </a:r>
            <a:endParaRPr lang="es-MX" sz="2000" dirty="0">
              <a:solidFill>
                <a:schemeClr val="bg1"/>
              </a:solidFill>
            </a:endParaRPr>
          </a:p>
        </p:txBody>
      </p:sp>
      <p:sp>
        <p:nvSpPr>
          <p:cNvPr id="46" name="TextBox 31"/>
          <p:cNvSpPr txBox="1"/>
          <p:nvPr/>
        </p:nvSpPr>
        <p:spPr>
          <a:xfrm>
            <a:off x="5754612" y="3740239"/>
            <a:ext cx="2047740" cy="369332"/>
          </a:xfrm>
          <a:prstGeom prst="rect">
            <a:avLst/>
          </a:prstGeom>
          <a:noFill/>
        </p:spPr>
        <p:txBody>
          <a:bodyPr wrap="none" rtlCol="0">
            <a:spAutoFit/>
          </a:bodyPr>
          <a:lstStyle/>
          <a:p>
            <a:pPr algn="ctr"/>
            <a:r>
              <a:rPr lang="es-MX" dirty="0" smtClean="0"/>
              <a:t>Terapia ocupacional</a:t>
            </a:r>
            <a:endParaRPr lang="es-MX" dirty="0"/>
          </a:p>
        </p:txBody>
      </p:sp>
      <p:sp>
        <p:nvSpPr>
          <p:cNvPr id="47" name="TextBox 32"/>
          <p:cNvSpPr txBox="1"/>
          <p:nvPr/>
        </p:nvSpPr>
        <p:spPr>
          <a:xfrm>
            <a:off x="5153892" y="5559000"/>
            <a:ext cx="3366262" cy="400110"/>
          </a:xfrm>
          <a:prstGeom prst="rect">
            <a:avLst/>
          </a:prstGeom>
          <a:noFill/>
        </p:spPr>
        <p:txBody>
          <a:bodyPr wrap="square" rtlCol="0">
            <a:spAutoFit/>
          </a:bodyPr>
          <a:lstStyle/>
          <a:p>
            <a:r>
              <a:rPr lang="es-MX" sz="2000" dirty="0" smtClean="0"/>
              <a:t>      Bioretroalimentación</a:t>
            </a:r>
            <a:endParaRPr lang="es-MX" sz="2000" dirty="0"/>
          </a:p>
        </p:txBody>
      </p:sp>
      <p:sp>
        <p:nvSpPr>
          <p:cNvPr id="48" name="TextBox 33"/>
          <p:cNvSpPr txBox="1"/>
          <p:nvPr/>
        </p:nvSpPr>
        <p:spPr>
          <a:xfrm>
            <a:off x="971600" y="5507940"/>
            <a:ext cx="2635593" cy="369332"/>
          </a:xfrm>
          <a:prstGeom prst="rect">
            <a:avLst/>
          </a:prstGeom>
          <a:noFill/>
        </p:spPr>
        <p:txBody>
          <a:bodyPr wrap="none" rtlCol="0">
            <a:spAutoFit/>
          </a:bodyPr>
          <a:lstStyle/>
          <a:p>
            <a:r>
              <a:rPr lang="es-MX" dirty="0" smtClean="0">
                <a:solidFill>
                  <a:schemeClr val="bg1"/>
                </a:solidFill>
              </a:rPr>
              <a:t>Terapias complementarias</a:t>
            </a:r>
            <a:endParaRPr lang="es-MX" dirty="0">
              <a:solidFill>
                <a:schemeClr val="bg1"/>
              </a:solidFill>
            </a:endParaRPr>
          </a:p>
        </p:txBody>
      </p:sp>
      <p:sp>
        <p:nvSpPr>
          <p:cNvPr id="49" name="TextBox 34"/>
          <p:cNvSpPr txBox="1"/>
          <p:nvPr/>
        </p:nvSpPr>
        <p:spPr>
          <a:xfrm>
            <a:off x="1412087" y="3752535"/>
            <a:ext cx="1860805" cy="400110"/>
          </a:xfrm>
          <a:prstGeom prst="rect">
            <a:avLst/>
          </a:prstGeom>
          <a:noFill/>
        </p:spPr>
        <p:txBody>
          <a:bodyPr wrap="square" rtlCol="0">
            <a:spAutoFit/>
          </a:bodyPr>
          <a:lstStyle/>
          <a:p>
            <a:pPr algn="ctr"/>
            <a:r>
              <a:rPr lang="es-MX" sz="2000" dirty="0" smtClean="0"/>
              <a:t>Terapia física</a:t>
            </a:r>
            <a:endParaRPr lang="es-MX" sz="2000" dirty="0"/>
          </a:p>
        </p:txBody>
      </p:sp>
      <p:sp>
        <p:nvSpPr>
          <p:cNvPr id="50" name="TextBox 35"/>
          <p:cNvSpPr txBox="1"/>
          <p:nvPr/>
        </p:nvSpPr>
        <p:spPr>
          <a:xfrm>
            <a:off x="3995936" y="5085184"/>
            <a:ext cx="1243161" cy="400110"/>
          </a:xfrm>
          <a:prstGeom prst="rect">
            <a:avLst/>
          </a:prstGeom>
          <a:noFill/>
        </p:spPr>
        <p:txBody>
          <a:bodyPr wrap="none" rtlCol="0">
            <a:spAutoFit/>
          </a:bodyPr>
          <a:lstStyle/>
          <a:p>
            <a:r>
              <a:rPr lang="es-MX" sz="2000" dirty="0" smtClean="0"/>
              <a:t>Educación</a:t>
            </a:r>
            <a:endParaRPr lang="es-MX" sz="2000" dirty="0"/>
          </a:p>
        </p:txBody>
      </p:sp>
      <p:sp>
        <p:nvSpPr>
          <p:cNvPr id="51" name="Rectangle 8"/>
          <p:cNvSpPr/>
          <p:nvPr/>
        </p:nvSpPr>
        <p:spPr>
          <a:xfrm>
            <a:off x="3350527" y="2163439"/>
            <a:ext cx="2594621" cy="369332"/>
          </a:xfrm>
          <a:prstGeom prst="rect">
            <a:avLst/>
          </a:prstGeom>
        </p:spPr>
        <p:txBody>
          <a:bodyPr wrap="none">
            <a:spAutoFit/>
          </a:bodyPr>
          <a:lstStyle/>
          <a:p>
            <a:pPr algn="ctr"/>
            <a:r>
              <a:rPr lang="es-MX" dirty="0" smtClean="0"/>
              <a:t>Manejo del estilo de vida</a:t>
            </a:r>
            <a:endParaRPr lang="es-MX" dirty="0"/>
          </a:p>
        </p:txBody>
      </p:sp>
      <p:sp>
        <p:nvSpPr>
          <p:cNvPr id="52" name="Rectangle 9"/>
          <p:cNvSpPr/>
          <p:nvPr/>
        </p:nvSpPr>
        <p:spPr>
          <a:xfrm>
            <a:off x="1246909" y="2683946"/>
            <a:ext cx="1879195" cy="369332"/>
          </a:xfrm>
          <a:prstGeom prst="rect">
            <a:avLst/>
          </a:prstGeom>
        </p:spPr>
        <p:txBody>
          <a:bodyPr wrap="square">
            <a:spAutoFit/>
          </a:bodyPr>
          <a:lstStyle/>
          <a:p>
            <a:pPr algn="ctr"/>
            <a:r>
              <a:rPr lang="es-MX" dirty="0" smtClean="0"/>
              <a:t>Higiene del sueño</a:t>
            </a:r>
            <a:endParaRPr lang="es-MX" dirty="0"/>
          </a:p>
        </p:txBody>
      </p:sp>
      <p:sp>
        <p:nvSpPr>
          <p:cNvPr id="53" name="Slide Number Placeholder 3"/>
          <p:cNvSpPr>
            <a:spLocks noGrp="1"/>
          </p:cNvSpPr>
          <p:nvPr>
            <p:ph type="sldNum" sz="quarter" idx="12"/>
          </p:nvPr>
        </p:nvSpPr>
        <p:spPr>
          <a:xfrm>
            <a:off x="6758880" y="6448251"/>
            <a:ext cx="2133600" cy="365125"/>
          </a:xfrm>
        </p:spPr>
        <p:txBody>
          <a:body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8</a:t>
            </a:fld>
            <a:endParaRPr lang="es-MX" dirty="0">
              <a:solidFill>
                <a:schemeClr val="bg1"/>
              </a:solidFill>
            </a:endParaRPr>
          </a:p>
        </p:txBody>
      </p:sp>
      <p:sp>
        <p:nvSpPr>
          <p:cNvPr id="2" name="Rounded Rectangle 1"/>
          <p:cNvSpPr/>
          <p:nvPr/>
        </p:nvSpPr>
        <p:spPr>
          <a:xfrm>
            <a:off x="251520" y="3789040"/>
            <a:ext cx="8568952" cy="6992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solidFill>
                  <a:prstClr val="white"/>
                </a:solidFill>
              </a:rPr>
              <a:t>No todas las terapias para dolor son farmacológicas</a:t>
            </a:r>
            <a:endParaRPr lang="es-MX" sz="2800" dirty="0">
              <a:solidFill>
                <a:prstClr val="white"/>
              </a:solidFill>
            </a:endParaRPr>
          </a:p>
        </p:txBody>
      </p:sp>
      <p:sp>
        <p:nvSpPr>
          <p:cNvPr id="25" name="Rectangle 10"/>
          <p:cNvSpPr/>
          <p:nvPr/>
        </p:nvSpPr>
        <p:spPr>
          <a:xfrm>
            <a:off x="139184" y="6531092"/>
            <a:ext cx="8249240" cy="338554"/>
          </a:xfrm>
          <a:prstGeom prst="rect">
            <a:avLst/>
          </a:prstGeom>
        </p:spPr>
        <p:txBody>
          <a:bodyPr wrap="square">
            <a:spAutoFit/>
          </a:bodyPr>
          <a:lstStyle/>
          <a:p>
            <a:pPr>
              <a:defRPr/>
            </a:pPr>
            <a:r>
              <a:rPr lang="en-CA" sz="800" dirty="0" smtClean="0">
                <a:solidFill>
                  <a:srgbClr val="002060"/>
                </a:solidFill>
              </a:rPr>
              <a:t>Gatchel </a:t>
            </a:r>
            <a:r>
              <a:rPr lang="en-CA" sz="800" dirty="0">
                <a:solidFill>
                  <a:srgbClr val="002060"/>
                </a:solidFill>
              </a:rPr>
              <a:t>RJ </a:t>
            </a:r>
            <a:r>
              <a:rPr lang="en-CA" sz="800" i="1" dirty="0">
                <a:solidFill>
                  <a:srgbClr val="002060"/>
                </a:solidFill>
              </a:rPr>
              <a:t>et al. </a:t>
            </a:r>
            <a:r>
              <a:rPr lang="en-CA" sz="800" i="1" dirty="0" smtClean="0">
                <a:solidFill>
                  <a:srgbClr val="002060"/>
                </a:solidFill>
              </a:rPr>
              <a:t>Psychol </a:t>
            </a:r>
            <a:r>
              <a:rPr lang="en-CA" sz="800" i="1" dirty="0">
                <a:solidFill>
                  <a:srgbClr val="002060"/>
                </a:solidFill>
              </a:rPr>
              <a:t>Bull </a:t>
            </a:r>
            <a:r>
              <a:rPr lang="en-CA" sz="800" dirty="0">
                <a:solidFill>
                  <a:srgbClr val="002060"/>
                </a:solidFill>
              </a:rPr>
              <a:t>2007; 133(4):</a:t>
            </a:r>
            <a:r>
              <a:rPr lang="en-CA" sz="800" dirty="0" smtClean="0">
                <a:solidFill>
                  <a:srgbClr val="002060"/>
                </a:solidFill>
              </a:rPr>
              <a:t>581-624; Institute </a:t>
            </a:r>
            <a:r>
              <a:rPr lang="en-CA" sz="800" dirty="0">
                <a:solidFill>
                  <a:srgbClr val="002060"/>
                </a:solidFill>
              </a:rPr>
              <a:t>of Medicine. </a:t>
            </a:r>
            <a:r>
              <a:rPr lang="en-CA" sz="800" i="1" dirty="0">
                <a:solidFill>
                  <a:srgbClr val="002060"/>
                </a:solidFill>
              </a:rPr>
              <a:t>Relieving Pain in America: A Blueprint for Transforming Prevention, Care, Education, and Research.</a:t>
            </a:r>
            <a:r>
              <a:rPr lang="en-CA" sz="800" dirty="0">
                <a:solidFill>
                  <a:srgbClr val="002060"/>
                </a:solidFill>
              </a:rPr>
              <a:t>; </a:t>
            </a:r>
            <a:r>
              <a:rPr lang="en-CA" sz="800" dirty="0" smtClean="0">
                <a:solidFill>
                  <a:srgbClr val="002060"/>
                </a:solidFill>
              </a:rPr>
              <a:t>National </a:t>
            </a:r>
            <a:r>
              <a:rPr lang="en-CA" sz="800" dirty="0">
                <a:solidFill>
                  <a:srgbClr val="002060"/>
                </a:solidFill>
              </a:rPr>
              <a:t>Academies Press; </a:t>
            </a:r>
            <a:r>
              <a:rPr lang="en-CA" sz="800" dirty="0" smtClean="0">
                <a:solidFill>
                  <a:srgbClr val="002060"/>
                </a:solidFill>
              </a:rPr>
              <a:t>Washington</a:t>
            </a:r>
            <a:r>
              <a:rPr lang="en-CA" sz="800" dirty="0">
                <a:solidFill>
                  <a:srgbClr val="002060"/>
                </a:solidFill>
              </a:rPr>
              <a:t>, DC: </a:t>
            </a:r>
            <a:r>
              <a:rPr lang="en-CA" sz="800" dirty="0" smtClean="0">
                <a:solidFill>
                  <a:srgbClr val="002060"/>
                </a:solidFill>
              </a:rPr>
              <a:t>2011; Mayo </a:t>
            </a:r>
            <a:r>
              <a:rPr lang="en-CA" sz="800" dirty="0">
                <a:solidFill>
                  <a:srgbClr val="002060"/>
                </a:solidFill>
              </a:rPr>
              <a:t>Foundation for Medical Education and Research. </a:t>
            </a:r>
            <a:r>
              <a:rPr lang="en-CA" sz="800" i="1" dirty="0">
                <a:solidFill>
                  <a:srgbClr val="002060"/>
                </a:solidFill>
              </a:rPr>
              <a:t>Comprehensive Pain Rehabilitation Center Program Guide. </a:t>
            </a:r>
            <a:r>
              <a:rPr lang="en-CA" sz="800" dirty="0">
                <a:solidFill>
                  <a:srgbClr val="002060"/>
                </a:solidFill>
              </a:rPr>
              <a:t>Mayo Clinic; Rochester, MN: 2006. </a:t>
            </a:r>
          </a:p>
        </p:txBody>
      </p:sp>
    </p:spTree>
    <p:extLst>
      <p:ext uri="{BB962C8B-B14F-4D97-AF65-F5344CB8AC3E}">
        <p14:creationId xmlns:p14="http://schemas.microsoft.com/office/powerpoint/2010/main" val="4156202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7" grpId="0" animBg="1"/>
      <p:bldP spid="38" grpId="0" animBg="1"/>
      <p:bldP spid="39" grpId="0" animBg="1"/>
      <p:bldP spid="40" grpId="0" animBg="1"/>
      <p:bldP spid="41" grpId="0" animBg="1"/>
      <p:bldP spid="42" grpId="0" animBg="1"/>
      <p:bldP spid="43" grpId="0" animBg="1"/>
      <p:bldP spid="45" grpId="0"/>
      <p:bldP spid="46" grpId="0"/>
      <p:bldP spid="47" grpId="0"/>
      <p:bldP spid="48" grpId="0"/>
      <p:bldP spid="49" grpId="0"/>
      <p:bldP spid="50"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1186" name="Rectangle 2"/>
          <p:cNvSpPr>
            <a:spLocks noChangeArrowheads="1"/>
          </p:cNvSpPr>
          <p:nvPr/>
        </p:nvSpPr>
        <p:spPr bwMode="blackWhite">
          <a:xfrm>
            <a:off x="1618757" y="2269009"/>
            <a:ext cx="1185863" cy="1828800"/>
          </a:xfrm>
          <a:prstGeom prst="rect">
            <a:avLst/>
          </a:prstGeom>
          <a:gradFill rotWithShape="0">
            <a:gsLst>
              <a:gs pos="0">
                <a:srgbClr val="FFCC00"/>
              </a:gs>
              <a:gs pos="50000">
                <a:schemeClr val="tx1"/>
              </a:gs>
              <a:gs pos="100000">
                <a:srgbClr val="FFCC00"/>
              </a:gs>
            </a:gsLst>
            <a:lin ang="5400000" scaled="1"/>
          </a:gradFill>
          <a:ln w="9525">
            <a:noFill/>
            <a:miter lim="800000"/>
            <a:headEnd/>
            <a:tailEnd/>
          </a:ln>
          <a:effectLst/>
        </p:spPr>
        <p:txBody>
          <a:bodyPr wrap="none" anchor="ctr">
            <a:prstTxWarp prst="textNoShape">
              <a:avLst/>
            </a:prstTxWarp>
          </a:bodyPr>
          <a:lstStyle/>
          <a:p>
            <a:pPr algn="ctr" fontAlgn="base">
              <a:spcBef>
                <a:spcPct val="0"/>
              </a:spcBef>
              <a:spcAft>
                <a:spcPct val="0"/>
              </a:spcAft>
              <a:defRPr/>
            </a:pPr>
            <a:endParaRPr lang="es-MX" dirty="0">
              <a:solidFill>
                <a:srgbClr val="000000"/>
              </a:solidFill>
            </a:endParaRPr>
          </a:p>
        </p:txBody>
      </p:sp>
      <p:sp>
        <p:nvSpPr>
          <p:cNvPr id="24579" name="AutoShape 3"/>
          <p:cNvSpPr>
            <a:spLocks noChangeArrowheads="1"/>
          </p:cNvSpPr>
          <p:nvPr/>
        </p:nvSpPr>
        <p:spPr bwMode="blackWhite">
          <a:xfrm>
            <a:off x="1345704" y="2340453"/>
            <a:ext cx="2286000" cy="1639887"/>
          </a:xfrm>
          <a:prstGeom prst="rightArrow">
            <a:avLst>
              <a:gd name="adj1" fmla="val 59296"/>
              <a:gd name="adj2" fmla="val 74540"/>
            </a:avLst>
          </a:prstGeom>
          <a:solidFill>
            <a:srgbClr val="FF9900"/>
          </a:solidFill>
          <a:ln w="9525">
            <a:solidFill>
              <a:srgbClr val="FFFF00"/>
            </a:solidFill>
            <a:miter lim="800000"/>
            <a:headEnd/>
            <a:tailEnd/>
          </a:ln>
        </p:spPr>
        <p:txBody>
          <a:bodyPr wrap="none" anchor="ctr">
            <a:prstTxWarp prst="textNoShape">
              <a:avLst/>
            </a:prstTxWarp>
          </a:bodyPr>
          <a:lstStyle/>
          <a:p>
            <a:pPr fontAlgn="base">
              <a:lnSpc>
                <a:spcPct val="90000"/>
              </a:lnSpc>
              <a:spcBef>
                <a:spcPct val="0"/>
              </a:spcBef>
              <a:spcAft>
                <a:spcPct val="0"/>
              </a:spcAft>
            </a:pPr>
            <a:r>
              <a:rPr lang="es-MX" sz="2200" b="1" dirty="0" smtClean="0">
                <a:solidFill>
                  <a:srgbClr val="0033CC"/>
                </a:solidFill>
              </a:rPr>
              <a:t>Potenciación</a:t>
            </a:r>
            <a:endParaRPr lang="es-MX" sz="2200" b="1" dirty="0">
              <a:solidFill>
                <a:srgbClr val="0033CC"/>
              </a:solidFill>
            </a:endParaRPr>
          </a:p>
        </p:txBody>
      </p:sp>
      <p:pic>
        <p:nvPicPr>
          <p:cNvPr id="24580" name="Picture 4" descr="Box"/>
          <p:cNvPicPr>
            <a:picLocks noChangeAspect="1" noChangeArrowheads="1"/>
          </p:cNvPicPr>
          <p:nvPr/>
        </p:nvPicPr>
        <p:blipFill>
          <a:blip r:embed="rId3" cstate="print"/>
          <a:srcRect/>
          <a:stretch>
            <a:fillRect/>
          </a:stretch>
        </p:blipFill>
        <p:spPr bwMode="auto">
          <a:xfrm>
            <a:off x="710704" y="1484784"/>
            <a:ext cx="2997200" cy="1003300"/>
          </a:xfrm>
          <a:prstGeom prst="rect">
            <a:avLst/>
          </a:prstGeom>
          <a:noFill/>
          <a:ln w="9525">
            <a:noFill/>
            <a:miter lim="800000"/>
            <a:headEnd/>
            <a:tailEnd/>
          </a:ln>
        </p:spPr>
      </p:pic>
      <p:pic>
        <p:nvPicPr>
          <p:cNvPr id="24581" name="Picture 5" descr="Box"/>
          <p:cNvPicPr>
            <a:picLocks noChangeAspect="1" noChangeArrowheads="1"/>
          </p:cNvPicPr>
          <p:nvPr/>
        </p:nvPicPr>
        <p:blipFill>
          <a:blip r:embed="rId3" cstate="print"/>
          <a:srcRect/>
          <a:stretch>
            <a:fillRect/>
          </a:stretch>
        </p:blipFill>
        <p:spPr bwMode="auto">
          <a:xfrm>
            <a:off x="678632" y="3744739"/>
            <a:ext cx="2997200" cy="2590800"/>
          </a:xfrm>
          <a:prstGeom prst="rect">
            <a:avLst/>
          </a:prstGeom>
          <a:noFill/>
          <a:ln w="9525">
            <a:noFill/>
            <a:miter lim="800000"/>
            <a:headEnd/>
            <a:tailEnd/>
          </a:ln>
        </p:spPr>
      </p:pic>
      <p:sp>
        <p:nvSpPr>
          <p:cNvPr id="24582" name="Rectangle 6"/>
          <p:cNvSpPr>
            <a:spLocks noChangeArrowheads="1"/>
          </p:cNvSpPr>
          <p:nvPr/>
        </p:nvSpPr>
        <p:spPr bwMode="blackWhite">
          <a:xfrm>
            <a:off x="840882" y="1613372"/>
            <a:ext cx="2741613" cy="754062"/>
          </a:xfrm>
          <a:prstGeom prst="rect">
            <a:avLst/>
          </a:prstGeom>
          <a:noFill/>
          <a:ln w="9525">
            <a:noFill/>
            <a:miter lim="800000"/>
            <a:headEnd/>
            <a:tailEnd/>
          </a:ln>
        </p:spPr>
        <p:txBody>
          <a:bodyPr wrap="none" anchor="ctr">
            <a:prstTxWarp prst="textNoShape">
              <a:avLst/>
            </a:prstTxWarp>
          </a:bodyPr>
          <a:lstStyle/>
          <a:p>
            <a:pPr algn="ctr" fontAlgn="base">
              <a:lnSpc>
                <a:spcPct val="90000"/>
              </a:lnSpc>
              <a:spcBef>
                <a:spcPct val="0"/>
              </a:spcBef>
              <a:spcAft>
                <a:spcPct val="0"/>
              </a:spcAft>
            </a:pPr>
            <a:r>
              <a:rPr lang="es-MX" sz="2200" b="1" dirty="0" smtClean="0">
                <a:solidFill>
                  <a:srgbClr val="000000"/>
                </a:solidFill>
              </a:rPr>
              <a:t>Opioide</a:t>
            </a:r>
            <a:endParaRPr lang="es-MX" sz="2200" b="1" dirty="0">
              <a:solidFill>
                <a:srgbClr val="000000"/>
              </a:solidFill>
            </a:endParaRPr>
          </a:p>
        </p:txBody>
      </p:sp>
      <p:sp>
        <p:nvSpPr>
          <p:cNvPr id="2781191" name="Rectangle 7"/>
          <p:cNvSpPr>
            <a:spLocks noChangeArrowheads="1"/>
          </p:cNvSpPr>
          <p:nvPr/>
        </p:nvSpPr>
        <p:spPr bwMode="blackWhite">
          <a:xfrm>
            <a:off x="812307" y="4320065"/>
            <a:ext cx="2741613" cy="1355725"/>
          </a:xfrm>
          <a:prstGeom prst="rect">
            <a:avLst/>
          </a:prstGeom>
          <a:noFill/>
          <a:ln w="9525">
            <a:noFill/>
            <a:miter lim="800000"/>
            <a:headEnd/>
            <a:tailEnd/>
          </a:ln>
          <a:effectLst/>
        </p:spPr>
        <p:txBody>
          <a:bodyPr wrap="none" anchor="ctr">
            <a:prstTxWarp prst="textNoShape">
              <a:avLst/>
            </a:prstTxWarp>
          </a:bodyPr>
          <a:lstStyle/>
          <a:p>
            <a:pPr algn="ctr" fontAlgn="base">
              <a:lnSpc>
                <a:spcPct val="90000"/>
              </a:lnSpc>
              <a:spcBef>
                <a:spcPct val="0"/>
              </a:spcBef>
              <a:spcAft>
                <a:spcPct val="0"/>
              </a:spcAft>
              <a:defRPr/>
            </a:pPr>
            <a:r>
              <a:rPr lang="es-MX" sz="2000" b="1" dirty="0" smtClean="0">
                <a:solidFill>
                  <a:srgbClr val="000000"/>
                </a:solidFill>
              </a:rPr>
              <a:t>Acetaminofén</a:t>
            </a:r>
          </a:p>
          <a:p>
            <a:pPr algn="ctr" fontAlgn="base">
              <a:lnSpc>
                <a:spcPct val="90000"/>
              </a:lnSpc>
              <a:spcBef>
                <a:spcPct val="0"/>
              </a:spcBef>
              <a:spcAft>
                <a:spcPct val="0"/>
              </a:spcAft>
              <a:defRPr/>
            </a:pPr>
            <a:r>
              <a:rPr lang="es-MX" sz="2000" b="1" dirty="0" smtClean="0">
                <a:solidFill>
                  <a:srgbClr val="000000"/>
                </a:solidFill>
              </a:rPr>
              <a:t>AINEne/coxibs</a:t>
            </a:r>
          </a:p>
          <a:p>
            <a:pPr algn="ctr" fontAlgn="base">
              <a:lnSpc>
                <a:spcPct val="90000"/>
              </a:lnSpc>
              <a:spcBef>
                <a:spcPct val="0"/>
              </a:spcBef>
              <a:spcAft>
                <a:spcPct val="0"/>
              </a:spcAft>
              <a:defRPr/>
            </a:pPr>
            <a:r>
              <a:rPr lang="es-MX" sz="2000" b="1" dirty="0" smtClean="0">
                <a:solidFill>
                  <a:srgbClr val="000000"/>
                </a:solidFill>
              </a:rPr>
              <a:t>Ligandos α</a:t>
            </a:r>
            <a:r>
              <a:rPr lang="es-MX" sz="2000" b="1" baseline="-25000" dirty="0" smtClean="0">
                <a:solidFill>
                  <a:srgbClr val="000000"/>
                </a:solidFill>
              </a:rPr>
              <a:t>2</a:t>
            </a:r>
            <a:r>
              <a:rPr lang="es-MX" sz="2000" b="1" dirty="0" smtClean="0">
                <a:solidFill>
                  <a:srgbClr val="000000"/>
                </a:solidFill>
              </a:rPr>
              <a:t>δ </a:t>
            </a:r>
          </a:p>
          <a:p>
            <a:pPr algn="ctr" fontAlgn="base">
              <a:lnSpc>
                <a:spcPct val="90000"/>
              </a:lnSpc>
              <a:spcBef>
                <a:spcPct val="0"/>
              </a:spcBef>
              <a:spcAft>
                <a:spcPct val="0"/>
              </a:spcAft>
              <a:defRPr/>
            </a:pPr>
            <a:r>
              <a:rPr lang="es-MX" sz="2000" b="1" dirty="0" smtClean="0">
                <a:solidFill>
                  <a:srgbClr val="000000"/>
                </a:solidFill>
              </a:rPr>
              <a:t>Ketamina</a:t>
            </a:r>
          </a:p>
          <a:p>
            <a:pPr algn="ctr" fontAlgn="base">
              <a:lnSpc>
                <a:spcPct val="90000"/>
              </a:lnSpc>
              <a:spcBef>
                <a:spcPct val="0"/>
              </a:spcBef>
              <a:spcAft>
                <a:spcPct val="0"/>
              </a:spcAft>
              <a:defRPr/>
            </a:pPr>
            <a:r>
              <a:rPr lang="es-MX" sz="2000" b="1" dirty="0" smtClean="0">
                <a:solidFill>
                  <a:srgbClr val="000000"/>
                </a:solidFill>
              </a:rPr>
              <a:t>Clonidina</a:t>
            </a:r>
          </a:p>
          <a:p>
            <a:pPr algn="ctr" fontAlgn="base">
              <a:lnSpc>
                <a:spcPct val="90000"/>
              </a:lnSpc>
              <a:spcBef>
                <a:spcPct val="0"/>
              </a:spcBef>
              <a:spcAft>
                <a:spcPct val="0"/>
              </a:spcAft>
              <a:defRPr/>
            </a:pPr>
            <a:r>
              <a:rPr lang="es-MX" sz="2000" b="1" dirty="0" smtClean="0">
                <a:solidFill>
                  <a:srgbClr val="000000"/>
                </a:solidFill>
              </a:rPr>
              <a:t>Bloqueos nerviosos</a:t>
            </a:r>
            <a:endParaRPr lang="es-MX" sz="2000" b="1" dirty="0">
              <a:solidFill>
                <a:srgbClr val="000000"/>
              </a:solidFill>
            </a:endParaRPr>
          </a:p>
        </p:txBody>
      </p:sp>
      <p:sp>
        <p:nvSpPr>
          <p:cNvPr id="24584" name="Rectangle 8"/>
          <p:cNvSpPr>
            <a:spLocks noGrp="1" noChangeArrowheads="1"/>
          </p:cNvSpPr>
          <p:nvPr>
            <p:ph type="title"/>
          </p:nvPr>
        </p:nvSpPr>
        <p:spPr/>
        <p:txBody>
          <a:bodyPr>
            <a:normAutofit fontScale="90000"/>
          </a:bodyPr>
          <a:lstStyle/>
          <a:p>
            <a:r>
              <a:rPr lang="es-MX" dirty="0" smtClean="0"/>
              <a:t>¿Por qué el tratamiento de dolor crónico debe ser multimodal? </a:t>
            </a:r>
            <a:endParaRPr lang="es-MX" noProof="0" dirty="0"/>
          </a:p>
        </p:txBody>
      </p:sp>
      <p:sp>
        <p:nvSpPr>
          <p:cNvPr id="24585" name="Rectangle 9"/>
          <p:cNvSpPr>
            <a:spLocks noGrp="1" noChangeArrowheads="1"/>
          </p:cNvSpPr>
          <p:nvPr>
            <p:ph type="body" sz="half" idx="2"/>
          </p:nvPr>
        </p:nvSpPr>
        <p:spPr/>
        <p:txBody>
          <a:bodyPr>
            <a:normAutofit/>
          </a:bodyPr>
          <a:lstStyle/>
          <a:p>
            <a:r>
              <a:rPr lang="es-MX" sz="3200" dirty="0" smtClean="0"/>
              <a:t>Mejor analgesia</a:t>
            </a:r>
          </a:p>
          <a:p>
            <a:r>
              <a:rPr lang="es-MX" sz="3200" dirty="0" smtClean="0">
                <a:sym typeface="Symbol" charset="2"/>
              </a:rPr>
              <a:t> </a:t>
            </a:r>
            <a:r>
              <a:rPr lang="es-MX" sz="3200" dirty="0" smtClean="0"/>
              <a:t>dosis de cada analgésico</a:t>
            </a:r>
          </a:p>
          <a:p>
            <a:r>
              <a:rPr lang="es-MX" sz="3200" dirty="0" smtClean="0">
                <a:sym typeface="Symbol" charset="2"/>
              </a:rPr>
              <a:t></a:t>
            </a:r>
            <a:r>
              <a:rPr lang="es-MX" sz="3200" dirty="0" smtClean="0"/>
              <a:t> severidad de los efectos secundarios de cada fármaco</a:t>
            </a:r>
            <a:endParaRPr lang="es-MX" sz="3200" dirty="0"/>
          </a:p>
        </p:txBody>
      </p:sp>
      <p:sp>
        <p:nvSpPr>
          <p:cNvPr id="24586" name="Text Box 10"/>
          <p:cNvSpPr txBox="1">
            <a:spLocks noChangeArrowheads="1"/>
          </p:cNvSpPr>
          <p:nvPr/>
        </p:nvSpPr>
        <p:spPr bwMode="auto">
          <a:xfrm>
            <a:off x="278904" y="6162854"/>
            <a:ext cx="6858000" cy="581025"/>
          </a:xfrm>
          <a:prstGeom prst="rect">
            <a:avLst/>
          </a:prstGeom>
          <a:noFill/>
          <a:ln w="9525">
            <a:noFill/>
            <a:miter lim="800000"/>
            <a:headEnd/>
            <a:tailEnd/>
          </a:ln>
        </p:spPr>
        <p:txBody>
          <a:bodyPr>
            <a:prstTxWarp prst="textNoShape">
              <a:avLst/>
            </a:prstTxWarp>
          </a:bodyPr>
          <a:lstStyle/>
          <a:p>
            <a:pPr fontAlgn="base">
              <a:spcBef>
                <a:spcPct val="0"/>
              </a:spcBef>
              <a:spcAft>
                <a:spcPct val="0"/>
              </a:spcAft>
            </a:pPr>
            <a:endParaRPr lang="es-MX" sz="1000" dirty="0" smtClean="0">
              <a:solidFill>
                <a:srgbClr val="002060"/>
              </a:solidFill>
            </a:endParaRPr>
          </a:p>
          <a:p>
            <a:pPr fontAlgn="base">
              <a:spcBef>
                <a:spcPct val="0"/>
              </a:spcBef>
              <a:spcAft>
                <a:spcPct val="0"/>
              </a:spcAft>
            </a:pPr>
            <a:endParaRPr lang="es-MX" sz="1000" dirty="0" smtClean="0">
              <a:solidFill>
                <a:srgbClr val="002060"/>
              </a:solidFill>
            </a:endParaRPr>
          </a:p>
          <a:p>
            <a:pPr fontAlgn="base">
              <a:spcBef>
                <a:spcPct val="0"/>
              </a:spcBef>
              <a:spcAft>
                <a:spcPct val="0"/>
              </a:spcAft>
            </a:pPr>
            <a:r>
              <a:rPr lang="es-MX" sz="1000" dirty="0" smtClean="0">
                <a:solidFill>
                  <a:srgbClr val="002060"/>
                </a:solidFill>
              </a:rPr>
              <a:t>Kehlet H, Dahl JB. Anesth Analg 1993; 77(5):1048-56.</a:t>
            </a:r>
            <a:endParaRPr lang="es-MX" sz="1000" dirty="0">
              <a:solidFill>
                <a:srgbClr val="002060"/>
              </a:solidFill>
            </a:endParaRPr>
          </a:p>
        </p:txBody>
      </p:sp>
    </p:spTree>
    <p:extLst>
      <p:ext uri="{BB962C8B-B14F-4D97-AF65-F5344CB8AC3E}">
        <p14:creationId xmlns:p14="http://schemas.microsoft.com/office/powerpoint/2010/main" val="3506467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15700</TotalTime>
  <Words>4241</Words>
  <Application>Microsoft Office PowerPoint</Application>
  <PresentationFormat>On-screen Show (4:3)</PresentationFormat>
  <Paragraphs>393</Paragraphs>
  <Slides>21</Slides>
  <Notes>21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25" baseType="lpstr">
      <vt:lpstr>Office Theme</vt:lpstr>
      <vt:lpstr>2_Office Theme</vt:lpstr>
      <vt:lpstr>3_Office Theme</vt:lpstr>
      <vt:lpstr>Worksheet</vt:lpstr>
      <vt:lpstr>PowerPoint Presentation</vt:lpstr>
      <vt:lpstr>Comité de Desarrollo</vt:lpstr>
      <vt:lpstr>Objetivos de Aprendizaje</vt:lpstr>
      <vt:lpstr>PREGUNTAS FRECUENTES</vt:lpstr>
      <vt:lpstr>Preguntas Frecuentes:  Tabla de Contenidos</vt:lpstr>
      <vt:lpstr>¿Qué indicios clínicos ayudan a distinguir entre dolor nociceptivo y dolor neuropático? </vt:lpstr>
      <vt:lpstr>PowerPoint Presentation</vt:lpstr>
      <vt:lpstr>¿Puedo Combinar Tratamientos?</vt:lpstr>
      <vt:lpstr>¿Por qué el tratamiento de dolor crónico debe ser multimodal? </vt:lpstr>
      <vt:lpstr>Pero… los Pacientes con Dolor Crónico de Solo un Tipo de Patofisiología del Dolor Pueden ser Raros </vt:lpstr>
      <vt:lpstr>¿Cuál es el riesgo gastrointestinal con los AINEne/coxibs?</vt:lpstr>
      <vt:lpstr>Factores de Riesgo de Complicaciones Gastrointestinales Asociadas con AINEne/Coxibs</vt:lpstr>
      <vt:lpstr>Guías para el Uso de AINEne/Coxibs  Con Base en el Riesgo Gastrointestinal y el Uso de ASA</vt:lpstr>
      <vt:lpstr>¿Cuál es el riesgo cardiovascular con AINEne/coxibs?</vt:lpstr>
      <vt:lpstr>Interfieren los AINEne/coxibs con la curación ósea?</vt:lpstr>
      <vt:lpstr>¿Cuál es el riesgo de adicción con los opioides?</vt:lpstr>
      <vt:lpstr>¿Qué efectos secundarios debemos esperar con los opioides?</vt:lpstr>
      <vt:lpstr>¿Por qué se deben usar antidepresivos para tratar el dolor?</vt:lpstr>
      <vt:lpstr>¿Cuándo debo referir a los pacientes  a un especialista en dolor o clínica de dolor?</vt:lpstr>
      <vt:lpstr>Busque Señales de Advertencia de Dolor Músculo-Esquelético</vt:lpstr>
      <vt:lpstr>Enfoque Clínico de Dolor Neuropático Sospechado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Pain in General</dc:title>
  <dc:creator>Rebecca Cowan</dc:creator>
  <cp:lastModifiedBy>Cigeroglu, Osman</cp:lastModifiedBy>
  <cp:revision>1436</cp:revision>
  <cp:lastPrinted>2013-08-28T21:24:19Z</cp:lastPrinted>
  <dcterms:created xsi:type="dcterms:W3CDTF">2013-04-23T13:02:59Z</dcterms:created>
  <dcterms:modified xsi:type="dcterms:W3CDTF">2015-07-06T19:39:06Z</dcterms:modified>
</cp:coreProperties>
</file>