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44"/>
  </p:notesMasterIdLst>
  <p:handoutMasterIdLst>
    <p:handoutMasterId r:id="rId45"/>
  </p:handoutMasterIdLst>
  <p:sldIdLst>
    <p:sldId id="256" r:id="rId4"/>
    <p:sldId id="928" r:id="rId5"/>
    <p:sldId id="929" r:id="rId6"/>
    <p:sldId id="1173" r:id="rId7"/>
    <p:sldId id="1174" r:id="rId8"/>
    <p:sldId id="1175" r:id="rId9"/>
    <p:sldId id="1176" r:id="rId10"/>
    <p:sldId id="1177" r:id="rId11"/>
    <p:sldId id="1178" r:id="rId12"/>
    <p:sldId id="1179" r:id="rId13"/>
    <p:sldId id="1180" r:id="rId14"/>
    <p:sldId id="1181" r:id="rId15"/>
    <p:sldId id="1182" r:id="rId16"/>
    <p:sldId id="1183" r:id="rId17"/>
    <p:sldId id="1184" r:id="rId18"/>
    <p:sldId id="1185" r:id="rId19"/>
    <p:sldId id="1186" r:id="rId20"/>
    <p:sldId id="1187" r:id="rId21"/>
    <p:sldId id="1188" r:id="rId22"/>
    <p:sldId id="1189" r:id="rId23"/>
    <p:sldId id="1190" r:id="rId24"/>
    <p:sldId id="1191" r:id="rId25"/>
    <p:sldId id="1192" r:id="rId26"/>
    <p:sldId id="1193" r:id="rId27"/>
    <p:sldId id="1194" r:id="rId28"/>
    <p:sldId id="1195" r:id="rId29"/>
    <p:sldId id="1196" r:id="rId30"/>
    <p:sldId id="1197" r:id="rId31"/>
    <p:sldId id="1198" r:id="rId32"/>
    <p:sldId id="1199" r:id="rId33"/>
    <p:sldId id="1200" r:id="rId34"/>
    <p:sldId id="1201" r:id="rId35"/>
    <p:sldId id="1202" r:id="rId36"/>
    <p:sldId id="1203" r:id="rId37"/>
    <p:sldId id="1204" r:id="rId38"/>
    <p:sldId id="1205" r:id="rId39"/>
    <p:sldId id="1206" r:id="rId40"/>
    <p:sldId id="1207" r:id="rId41"/>
    <p:sldId id="1208" r:id="rId42"/>
    <p:sldId id="1209" r:id="rId4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OMONP" initials="S" lastIdx="10" clrIdx="0"/>
  <p:cmAuthor id="1" name="LocalAdmin" initials="L" lastIdx="4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C6FCF"/>
    <a:srgbClr val="C03932"/>
    <a:srgbClr val="002060"/>
    <a:srgbClr val="FEDEE5"/>
    <a:srgbClr val="FDC3CF"/>
    <a:srgbClr val="FF99CC"/>
    <a:srgbClr val="D0ACD4"/>
    <a:srgbClr val="B5C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6" autoAdjust="0"/>
    <p:restoredTop sz="85589" autoAdjust="0"/>
  </p:normalViewPr>
  <p:slideViewPr>
    <p:cSldViewPr>
      <p:cViewPr varScale="1">
        <p:scale>
          <a:sx n="92" d="100"/>
          <a:sy n="92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2803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10" d="100"/>
          <a:sy n="110" d="100"/>
        </p:scale>
        <p:origin x="-1530" y="2712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00832-5A29-4483-88CA-12528CCA536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853AA-3E1B-4B26-ADAC-BAEB7DFA14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301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4DE45-43F8-4E42-B6CD-72BD91879E4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435C-097B-40B4-A7F6-991F06607D8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891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173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 </a:t>
            </a:r>
            <a:r>
              <a:rPr lang="es-MX" b="0" baseline="0" dirty="0" smtClean="0"/>
              <a:t>o para promover la interactividad a través de la tecnología de panel táctil (touch-pad) durante sesiones grandes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Observa que la respuesta correcta es</a:t>
            </a:r>
            <a:r>
              <a:rPr lang="en-CA" b="1" dirty="0" smtClean="0"/>
              <a:t>: B.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3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 </a:t>
            </a:r>
            <a:r>
              <a:rPr lang="es-MX" b="0" baseline="0" dirty="0" smtClean="0"/>
              <a:t>o para promover la interactividad a través de la tecnología touch-pad durante sesiones grandes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Observa que la respuesta correcta es</a:t>
            </a:r>
            <a:r>
              <a:rPr lang="en-CA" b="1" dirty="0" smtClean="0"/>
              <a:t>: A.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0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6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 </a:t>
            </a:r>
            <a:r>
              <a:rPr lang="es-MX" b="0" baseline="0" dirty="0" smtClean="0"/>
              <a:t>o para promover la interactividad a través de la tecnología touch-pad durante sesiones grandes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Observa que la respuesta correcta es</a:t>
            </a:r>
            <a:r>
              <a:rPr lang="en-CA" b="1" dirty="0" smtClean="0"/>
              <a:t>: B.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0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46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2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9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73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 </a:t>
            </a:r>
            <a:r>
              <a:rPr lang="es-MX" b="0" baseline="0" dirty="0" smtClean="0"/>
              <a:t>o para promover la interactividad a través de la tecnología touch-pad durante sesiones grandes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Observa que la respuesta correcta es</a:t>
            </a:r>
            <a:r>
              <a:rPr lang="en-CA" b="1" dirty="0" smtClean="0"/>
              <a:t>: D.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Por favor reconoce a los miembros del Comité de Desarrollo.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9EC6-EB43-4B91-8739-FF238D89996B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57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69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 </a:t>
            </a:r>
            <a:r>
              <a:rPr lang="es-MX" b="0" baseline="0" dirty="0" smtClean="0"/>
              <a:t>o para promover la interactividad a través de la tecnología touch-pad durante sesiones grandes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Observa que la respuesta correcta es</a:t>
            </a:r>
            <a:r>
              <a:rPr lang="en-CA" b="1" dirty="0" smtClean="0"/>
              <a:t>: B.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22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0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 </a:t>
            </a:r>
            <a:r>
              <a:rPr lang="es-MX" b="0" baseline="0" dirty="0" smtClean="0"/>
              <a:t>o para promover la interactividad a través de la tecnología touch-pad durante sesiones grandes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Observa que la respuesta correcta es</a:t>
            </a:r>
            <a:r>
              <a:rPr lang="en-CA" b="1" dirty="0" smtClean="0"/>
              <a:t>: B.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0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85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57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90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91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29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Revisa los objetivos de aprendizaje de esta sesión. Pregunta a los participantes si tienen metas adicionales.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 </a:t>
            </a:r>
            <a:r>
              <a:rPr lang="es-MX" b="0" baseline="0" dirty="0" smtClean="0"/>
              <a:t>o para promover la interactividad a través de la tecnología touch-pad durante sesiones grandes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Observa que la respuesta correcta es</a:t>
            </a:r>
            <a:r>
              <a:rPr lang="en-CA" b="1" dirty="0" smtClean="0"/>
              <a:t>: E.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30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5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 </a:t>
            </a:r>
            <a:r>
              <a:rPr lang="es-MX" b="0" baseline="0" dirty="0" smtClean="0"/>
              <a:t>o para promover la interactividad a través de la tecnología touch-pad durante sesiones grandes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r>
              <a:rPr lang="es-MX" b="1" dirty="0" smtClean="0"/>
              <a:t>Observa que la respuesta correcta es</a:t>
            </a:r>
            <a:r>
              <a:rPr lang="en-CA" b="1" dirty="0" smtClean="0"/>
              <a:t>: C.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31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5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24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2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92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1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82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13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5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estimular la discusión</a:t>
            </a:r>
            <a:r>
              <a:rPr lang="es-MX" b="0" baseline="0" dirty="0" smtClean="0"/>
              <a:t>.</a:t>
            </a:r>
            <a:endParaRPr lang="es-MX" b="0" dirty="0" smtClean="0"/>
          </a:p>
          <a:p>
            <a:pPr>
              <a:spcAft>
                <a:spcPts val="600"/>
              </a:spcAft>
            </a:pP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8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discusión.</a:t>
            </a:r>
          </a:p>
          <a:p>
            <a:pPr>
              <a:spcAft>
                <a:spcPts val="600"/>
              </a:spcAft>
            </a:pP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5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discusión.</a:t>
            </a:r>
          </a:p>
          <a:p>
            <a:pPr>
              <a:spcAft>
                <a:spcPts val="600"/>
              </a:spcAft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38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2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0"/>
              </a:spcAft>
            </a:pPr>
            <a:r>
              <a:rPr lang="es-MX" dirty="0" smtClean="0"/>
              <a:t>Haz la pregunta que aparece en la slide a los participantes para estimular la discusión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9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2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104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26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34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03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2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8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8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5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342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51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6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9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02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87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31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23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107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89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9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93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4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3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54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86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27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929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36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89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853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431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16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99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35200" y="5704115"/>
            <a:ext cx="5019466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2600" b="1" dirty="0" smtClean="0">
                <a:solidFill>
                  <a:srgbClr val="D25852"/>
                </a:solidFill>
              </a:rPr>
              <a:t>Una Guía Práctica para Entender,</a:t>
            </a:r>
          </a:p>
          <a:p>
            <a:r>
              <a:rPr lang="es-MX" sz="2600" b="1" dirty="0" smtClean="0">
                <a:solidFill>
                  <a:srgbClr val="D25852"/>
                </a:solidFill>
              </a:rPr>
              <a:t>            Evaluar y Manejar el Dolor</a:t>
            </a:r>
            <a:endParaRPr lang="es-MX" sz="2600" b="1" dirty="0">
              <a:solidFill>
                <a:srgbClr val="D25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de Opción Múltiple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noProof="0" dirty="0" smtClean="0"/>
              <a:t>¿Cuál de los siguientes enunciados acerca de dolor agudo es falso?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Usualmente existe daño tisular evidente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Usualmente no </a:t>
            </a:r>
            <a:r>
              <a:rPr lang="es-MX" noProof="0" dirty="0" smtClean="0"/>
              <a:t>tiene una función protectora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Está acompañado por mayor actividad del sistema nervioso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El dolor se resuelve al momento de sanar</a:t>
            </a:r>
          </a:p>
          <a:p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cambios ocurren en las neuronas sensoriales primarias con el dolor crónico?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de Opción Múltiple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noProof="0" dirty="0" smtClean="0"/>
              <a:t>¿Cuál de los siguientes enunciados acerca de dolor crónico es falso? </a:t>
            </a:r>
            <a:endParaRPr lang="es-MX" noProof="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Usualmente existe daño tisular evidente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Usualmente no </a:t>
            </a:r>
            <a:r>
              <a:rPr lang="es-MX" noProof="0" dirty="0" smtClean="0"/>
              <a:t>tiene una función protectora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Degrada la salud y la función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El dolor continúa después del periodo de cura esperado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¿Cuáles son algunos mediadores endógenos del dolor?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de Opción Múltiple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noProof="0" dirty="0" smtClean="0"/>
              <a:t>¿Cuál de los siguientes enunciados acerca del dolor nociceptivo es falso?</a:t>
            </a:r>
            <a:endParaRPr lang="es-MX" noProof="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Ocurre cuando neuronas sensoriales específicas (nociceptores) responden a un estímulo nocivo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Causado por una lesión o enfermedad del sistema nervioso somatosensorial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U</a:t>
            </a:r>
            <a:r>
              <a:rPr lang="es-MX" noProof="0" dirty="0" smtClean="0"/>
              <a:t>sualmente tiene una duración limitada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Se resuelve cuando el tejido dañado sana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noProof="0" dirty="0" smtClean="0"/>
              <a:t>Puede ser crónico (ej: osteoartritis)</a:t>
            </a:r>
          </a:p>
          <a:p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¿En qué difiere el dolor neuropático central del periférico?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tipos de daño al nervio pueden dar lugar al desarrollo de dolor neuropático?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¿Cuántos pacientes con dolor agudo atiende durante una semana típica?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Epidemiología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porcentaje de pacientes en su práctica padece dolor crónico?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Epidemiología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1" dirty="0" smtClean="0"/>
              <a:t>¿Cuál de los siguientes enunciados con respecto a la prevalencia de dolor agudo es falso?</a:t>
            </a:r>
            <a:endParaRPr lang="es-MX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El dolor agudo representa más de dos terceras partes de las visitas a la sala de urgencias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Más del 50% de los pacientes hospitalizados reportan que experimentan dolor agudo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La prevalencia de dolor agudo durante la vida en la población general es casi del 100%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El dolor agudo es más prevalente entre hombres que entre mujeres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Epidemiología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2969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s-MX" dirty="0" smtClean="0"/>
              <a:t>Comité de Desarrollo</a:t>
            </a:r>
            <a:endParaRPr lang="es-MX" dirty="0"/>
          </a:p>
        </p:txBody>
      </p:sp>
      <p:sp>
        <p:nvSpPr>
          <p:cNvPr id="10" name="Rectangle 3"/>
          <p:cNvSpPr/>
          <p:nvPr/>
        </p:nvSpPr>
        <p:spPr>
          <a:xfrm>
            <a:off x="395536" y="1443255"/>
            <a:ext cx="28803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Mario H. Cardiel, MD, MSc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Reumatólogo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Morelia, México</a:t>
            </a:r>
          </a:p>
          <a:p>
            <a:r>
              <a:rPr lang="es-MX" sz="1600" dirty="0" smtClean="0"/>
              <a:t> </a:t>
            </a:r>
            <a:endParaRPr lang="es-MX" sz="24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Nemanja Damjanov, MD, PhD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Reumatólogo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Belgrado, Serbia</a:t>
            </a:r>
          </a:p>
          <a:p>
            <a:r>
              <a:rPr lang="es-MX" sz="1600" dirty="0" smtClean="0"/>
              <a:t> </a:t>
            </a:r>
            <a:endParaRPr lang="es-MX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600" b="1" dirty="0" smtClean="0">
                <a:solidFill>
                  <a:schemeClr val="bg1"/>
                </a:solidFill>
              </a:rPr>
              <a:t>Andrei Danilov, MD, DSc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Neurólogo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Moscú, Rusia</a:t>
            </a:r>
          </a:p>
          <a:p>
            <a:r>
              <a:rPr lang="es-MX" sz="1600" dirty="0" smtClean="0"/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Smail Daoudi,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Neurólogo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Tizi Ouzou, Algeria</a:t>
            </a:r>
          </a:p>
          <a:p>
            <a:endParaRPr lang="es-MX" sz="16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João Batista S. Garcia, MD, PhD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Anestesiólogo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São Luis, Brasil</a:t>
            </a:r>
          </a:p>
          <a:p>
            <a:endParaRPr lang="es-MX" sz="1700" dirty="0" smtClean="0"/>
          </a:p>
          <a:p>
            <a:r>
              <a:rPr lang="es-MX" sz="1700" dirty="0" smtClean="0"/>
              <a:t> </a:t>
            </a:r>
            <a:endParaRPr lang="es-MX" sz="1700" dirty="0"/>
          </a:p>
        </p:txBody>
      </p:sp>
      <p:sp>
        <p:nvSpPr>
          <p:cNvPr id="11" name="Rectangle 4"/>
          <p:cNvSpPr/>
          <p:nvPr/>
        </p:nvSpPr>
        <p:spPr>
          <a:xfrm>
            <a:off x="3275856" y="1443255"/>
            <a:ext cx="28055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Yuzhou Guan,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Neurólogo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Beijing, China</a:t>
            </a:r>
          </a:p>
          <a:p>
            <a:endParaRPr lang="es-MX" sz="1600" b="1" dirty="0" smtClean="0">
              <a:solidFill>
                <a:schemeClr val="bg1"/>
              </a:solidFill>
            </a:endParaRPr>
          </a:p>
          <a:p>
            <a:r>
              <a:rPr lang="es-MX" sz="1600" b="1" dirty="0" smtClean="0">
                <a:solidFill>
                  <a:schemeClr val="bg1"/>
                </a:solidFill>
              </a:rPr>
              <a:t>Jianhao Lin,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Ortopedista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Beijing, China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Supranee Niruthisard,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Especialista en Dolor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Bangkok, Tailandia</a:t>
            </a:r>
          </a:p>
          <a:p>
            <a:r>
              <a:rPr lang="es-MX" sz="1600" dirty="0" smtClean="0"/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Germán Ochoa,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Ortopedista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Bogotá, Colombia</a:t>
            </a:r>
          </a:p>
          <a:p>
            <a:endParaRPr lang="es-MX" sz="16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Milton Raff, MD, BSc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Anestesista Consultor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Cape Town, Sudáfrica</a:t>
            </a:r>
          </a:p>
          <a:p>
            <a:r>
              <a:rPr lang="es-MX" sz="1600" dirty="0" smtClean="0"/>
              <a:t> </a:t>
            </a:r>
            <a:endParaRPr lang="es-MX" sz="1600" dirty="0"/>
          </a:p>
        </p:txBody>
      </p:sp>
      <p:sp>
        <p:nvSpPr>
          <p:cNvPr id="12" name="Rectangle 5"/>
          <p:cNvSpPr/>
          <p:nvPr/>
        </p:nvSpPr>
        <p:spPr>
          <a:xfrm>
            <a:off x="6009425" y="1447611"/>
            <a:ext cx="2955063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Raymond L. Rosales, MD, PhD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Neurólogo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Manila, Filipinas</a:t>
            </a:r>
          </a:p>
          <a:p>
            <a:endParaRPr lang="es-MX" sz="17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Jose Antonio San Juan,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Cirujano Ortopédico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Cebu City, Filipinas</a:t>
            </a:r>
          </a:p>
          <a:p>
            <a:r>
              <a:rPr lang="es-MX" sz="1600" dirty="0" smtClean="0"/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Ammar Salti,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Anestesista Consultor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Abu Dhabi, Emiratos Árabes Unidos</a:t>
            </a:r>
          </a:p>
          <a:p>
            <a:endParaRPr lang="es-MX" sz="1600" dirty="0" smtClean="0"/>
          </a:p>
          <a:p>
            <a:r>
              <a:rPr lang="es-MX" sz="1600" b="1" dirty="0" smtClean="0">
                <a:solidFill>
                  <a:schemeClr val="bg1"/>
                </a:solidFill>
              </a:rPr>
              <a:t>Xinping Tian, MD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Reumatólogo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Beijing, China</a:t>
            </a:r>
          </a:p>
          <a:p>
            <a:r>
              <a:rPr lang="es-MX" sz="1600" dirty="0" smtClean="0"/>
              <a:t> </a:t>
            </a:r>
          </a:p>
          <a:p>
            <a:r>
              <a:rPr lang="es-MX" sz="1600" b="1" dirty="0" smtClean="0">
                <a:solidFill>
                  <a:schemeClr val="bg1"/>
                </a:solidFill>
              </a:rPr>
              <a:t>Işin Ünal-Çevik, MD, PhD</a:t>
            </a:r>
          </a:p>
          <a:p>
            <a:pPr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Neurólogo, Neurocientífico y Especialistas en Dolor</a:t>
            </a:r>
          </a:p>
          <a:p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Ankara, Turquía </a:t>
            </a:r>
          </a:p>
          <a:p>
            <a:endParaRPr lang="es-MX" sz="1700" dirty="0" smtClean="0"/>
          </a:p>
          <a:p>
            <a:r>
              <a:rPr lang="es-MX" sz="1700" dirty="0" smtClean="0"/>
              <a:t> </a:t>
            </a:r>
            <a:endParaRPr lang="es-MX" sz="1700" dirty="0"/>
          </a:p>
        </p:txBody>
      </p:sp>
      <p:sp>
        <p:nvSpPr>
          <p:cNvPr id="13" name="TextBox 2"/>
          <p:cNvSpPr txBox="1"/>
          <p:nvPr/>
        </p:nvSpPr>
        <p:spPr>
          <a:xfrm>
            <a:off x="2502109" y="6502089"/>
            <a:ext cx="442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Este programa fue patrocinado por Pfizer Inc.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fld id="{903B8EED-60FF-4798-B00A-5F8F0039E366}" type="slidenum">
              <a:rPr lang="es-MX" smtClean="0">
                <a:solidFill>
                  <a:schemeClr val="bg1"/>
                </a:solidFill>
              </a:rPr>
              <a:pPr/>
              <a:t>2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</a:t>
            </a:r>
            <a:r>
              <a:rPr lang="es-MX" dirty="0" smtClean="0"/>
              <a:t>En qué difiere la </a:t>
            </a:r>
            <a:r>
              <a:rPr lang="es-MX" noProof="0" dirty="0" smtClean="0"/>
              <a:t>prevalencia de dolor en su región en comparación con otras regiones?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Epidemiología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ha el dolor afectado la vida cotidiana de algunos de sus pacientes 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Carga de la enfermedad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b="1" dirty="0" smtClean="0"/>
              <a:t>¿Cuál de los siguientes enunciados con respecto a depresión y dolor es falso?</a:t>
            </a:r>
            <a:endParaRPr lang="es-MX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La depresión es más una consecuencia que la causa del dolor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Todos los antidepresivos tienen propiedades analgésicas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Los antidepresivos son activos en pacientes no-deprimidos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La mejora de la depresión no está necesariamente asociada con la reducción del dolor en pacientes con TDM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La dosis de analgésico es menor que la dosis de antidepresivo</a:t>
            </a:r>
          </a:p>
          <a:p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Carga de la enfermedad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1" dirty="0" smtClean="0"/>
              <a:t>¿Cuál de los siguientes enunciados con respecto a trastornos del sueño y dolor es falso?</a:t>
            </a:r>
            <a:endParaRPr lang="es-MX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Los trastornos del sueño pueden inducir dolor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Cerca del 75% de los pacientes con dolor crónico se quejan de trastornos del sueño [es cerca del 50%]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La privación del sueño (total o sueño de onda lenta) induce hiperalgesia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Las estructuras involucradas en la regulación del sueño (ej: LC, NRM) también están involucradas en la modulación del dolor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Carga de la enfermedad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evalúa el dolor en su práctica?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los elementos de una evaluación integral (completa) del dolor?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métodos podría usar para identificar la causa subyacente del dolor?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¿Utiliza una herramienta de evaluación  para dolor neuropático en su práctica?</a:t>
            </a:r>
          </a:p>
          <a:p>
            <a:pPr lvl="1"/>
            <a:r>
              <a:rPr lang="es-MX" dirty="0" smtClean="0"/>
              <a:t>Si es así, ¿qué herramienta y por qué?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clase de información debe buscar al obtener una historia de dolor?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¿Cuáles son algunos ejemplos de preguntas que podría hacer para cada una de las letras </a:t>
            </a:r>
            <a:r>
              <a:rPr lang="es-MX" dirty="0" smtClean="0"/>
              <a:t>en el nemotécnico PQRST 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96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dirty="0" smtClean="0"/>
              <a:t>Objetivos de Aprendizaje</a:t>
            </a:r>
            <a:endParaRPr lang="es-MX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0073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MX" dirty="0" smtClean="0"/>
              <a:t>Al concluir este módulo, los participantes serán capaces de:</a:t>
            </a:r>
          </a:p>
          <a:p>
            <a:pPr lvl="1"/>
            <a:r>
              <a:rPr lang="es-MX" dirty="0" smtClean="0"/>
              <a:t>Describir la clasificación de dolor de acuerdo con los mecanismos, duración y severidad del dolor y tipo de tejido involucrado</a:t>
            </a:r>
          </a:p>
          <a:p>
            <a:pPr lvl="1"/>
            <a:r>
              <a:rPr lang="es-MX" dirty="0" smtClean="0"/>
              <a:t>Discutir la prevalencia general del dolor </a:t>
            </a:r>
          </a:p>
          <a:p>
            <a:pPr lvl="1"/>
            <a:r>
              <a:rPr lang="es-MX" dirty="0" smtClean="0"/>
              <a:t>Evaluar a los pacientes que llegan con dolor</a:t>
            </a:r>
          </a:p>
          <a:p>
            <a:pPr lvl="1"/>
            <a:r>
              <a:rPr lang="es-MX" dirty="0" smtClean="0"/>
              <a:t>Seleccionar estrategias farmacológicas y no-farmacológicas apropiadas con base en el tipo de dolor</a:t>
            </a:r>
          </a:p>
          <a:p>
            <a:pPr lvl="1"/>
            <a:r>
              <a:rPr lang="es-MX" dirty="0" smtClean="0"/>
              <a:t>Saber cuándo referir a los pacientes con un especialista</a:t>
            </a:r>
            <a:endParaRPr lang="es-MX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fld id="{903B8EED-60FF-4798-B00A-5F8F0039E366}" type="slidenum">
              <a:rPr lang="es-MX" smtClean="0">
                <a:solidFill>
                  <a:schemeClr val="bg1"/>
                </a:solidFill>
              </a:rPr>
              <a:pPr/>
              <a:t>3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s-MX" b="1" dirty="0" smtClean="0"/>
              <a:t>¿Cuál de los siguientes no es una herramienta unidimensional de evaluación del dolor?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Escala Análoga Visual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Escala verbal de intensidad del dolor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Escala de Caras de Wong-Baker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Escala Numérica de Intensidad del Dolor de 0 a 10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Breve Inventario del Dolor</a:t>
            </a:r>
          </a:p>
          <a:p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¿Cuál de los siguientes es más apropiado al tratar de determinar la intensidad del dolor de un paciente?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Preguntar qué precipita el dolor.</a:t>
            </a:r>
            <a:endParaRPr lang="es-MX" b="1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Preguntar al paciente la ubicación del dolor.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Ofrecer al paciente una escala de dolor para objetivar la información.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MX" dirty="0" smtClean="0"/>
              <a:t>Usar preguntas abiertas para conocer cómo es la sensación.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herramientas de evaluación usa típicamente en su práctica?</a:t>
            </a:r>
          </a:p>
          <a:p>
            <a:pPr lvl="1"/>
            <a:r>
              <a:rPr lang="es-MX" dirty="0" smtClean="0"/>
              <a:t>¿Por qué?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enfoques no-farmacológicos para manejar el dolor incorpora en su práctica?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¿Existen modalidades no-farmacológicas por las que sus pacientes preguntan regularmente?</a:t>
            </a:r>
            <a:endParaRPr lang="es-MX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 es su experiencia con el uso de terapias psicológicas para manejar el dolor de sus pacientes?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 es su experiencia con el uso de  terapias de rehabilitación y físicas para manejar el dolor de sus pacientes?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terapias farmacológicas tiende a usar como primera-línea en pacientes con:</a:t>
            </a:r>
          </a:p>
          <a:p>
            <a:pPr lvl="1"/>
            <a:r>
              <a:rPr lang="es-MX" dirty="0" smtClean="0"/>
              <a:t>¿dolor agudo?</a:t>
            </a:r>
          </a:p>
          <a:p>
            <a:pPr lvl="1"/>
            <a:r>
              <a:rPr lang="es-MX" dirty="0" smtClean="0"/>
              <a:t>¿dolor crónico?</a:t>
            </a:r>
          </a:p>
          <a:p>
            <a:pPr marL="914400" lvl="2" indent="0">
              <a:buNone/>
            </a:pP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Además de la nociception, ¿cuáles son otros mecanismos patofisiológicos del dolor? </a:t>
            </a:r>
            <a:br>
              <a:rPr lang="es-MX" dirty="0" smtClean="0"/>
            </a:br>
            <a:r>
              <a:rPr lang="es-MX" dirty="0" smtClean="0"/>
              <a:t>¿Qué agentes farmacológicos podría usar para tratar a pacientes que padecen estos tipos de dolor?</a:t>
            </a:r>
          </a:p>
          <a:p>
            <a:pPr marL="914400" lvl="2" indent="0">
              <a:buNone/>
            </a:pP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¿Es la falta de apego al tratamiento para el dolor un problema para sus pacientes ?</a:t>
            </a:r>
          </a:p>
          <a:p>
            <a:pPr lvl="1"/>
            <a:r>
              <a:rPr lang="es-MX" dirty="0" smtClean="0"/>
              <a:t>Si es así, ¿cómo lo maneja en la práctica clínica?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PREGUNTAS INTERACTIVAS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2428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algunas estrategias que usa en su práctica para mejorar la comunicación con sus pacientes 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es dolor?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¿Todas las personas sienten el dolor de la misma forma?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Desde un punto de vista práctico, ¿cómo clasifica el dolor?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¿Cuáles serían algunos ejemplos de padecimientos dolorosos?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Varias etiologías pueden contribuir al dolor. ¿Qué ejemplos observa más frecuentemente en su práctica?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15701</TotalTime>
  <Words>2139</Words>
  <Application>Microsoft Office PowerPoint</Application>
  <PresentationFormat>On-screen Show (4:3)</PresentationFormat>
  <Paragraphs>348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2_Office Theme</vt:lpstr>
      <vt:lpstr>3_Office Theme</vt:lpstr>
      <vt:lpstr>PowerPoint Presentation</vt:lpstr>
      <vt:lpstr>Comité de Desarrollo</vt:lpstr>
      <vt:lpstr>Objetivos de Aprendizaje</vt:lpstr>
      <vt:lpstr>PREGUNTAS INTERACTIVAS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de Opción Múltiple</vt:lpstr>
      <vt:lpstr>Pregunta para Discusión</vt:lpstr>
      <vt:lpstr>Pregunta de Opción Múltiple</vt:lpstr>
      <vt:lpstr>Pregunta para Discusión</vt:lpstr>
      <vt:lpstr>Pregunta de Opción Múltiple</vt:lpstr>
      <vt:lpstr>Pregunta para Discusión</vt:lpstr>
      <vt:lpstr>Pregunta para Discusión</vt:lpstr>
      <vt:lpstr>Pregunta para Discusión</vt:lpstr>
      <vt:lpstr>Pregunta para Discusión</vt:lpstr>
      <vt:lpstr>Pregunta de Opción Múltiple</vt:lpstr>
      <vt:lpstr>Pregunta para Discusión</vt:lpstr>
      <vt:lpstr>Pregunta para Discusión</vt:lpstr>
      <vt:lpstr>Pregunta de Opción Múltiple</vt:lpstr>
      <vt:lpstr>Pregunta de Opción Múltiple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de Opción Múltiple</vt:lpstr>
      <vt:lpstr>Pregunta de Opción Múltiple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Pain in General</dc:title>
  <dc:creator>Rebecca Cowan</dc:creator>
  <cp:lastModifiedBy>Cigeroglu, Osman</cp:lastModifiedBy>
  <cp:revision>1436</cp:revision>
  <cp:lastPrinted>2013-08-28T21:24:19Z</cp:lastPrinted>
  <dcterms:created xsi:type="dcterms:W3CDTF">2013-04-23T13:02:59Z</dcterms:created>
  <dcterms:modified xsi:type="dcterms:W3CDTF">2015-07-06T19:38:13Z</dcterms:modified>
</cp:coreProperties>
</file>